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F94AB-7E55-40FF-A00B-DBF42332EEA1}" type="datetimeFigureOut">
              <a:rPr lang="es-ES" smtClean="0"/>
              <a:t>05/12/2016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60501-8CD8-4DE2-939F-3E909CE56AB1}" type="slidenum">
              <a:rPr lang="es-ES" smtClean="0"/>
              <a:t>‹Nº›</a:t>
            </a:fld>
            <a:endParaRPr lang="es-ES"/>
          </a:p>
        </p:txBody>
      </p:sp>
    </p:spTree>
    <p:extLst>
      <p:ext uri="{BB962C8B-B14F-4D97-AF65-F5344CB8AC3E}">
        <p14:creationId xmlns:p14="http://schemas.microsoft.com/office/powerpoint/2010/main" val="110621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96D60501-8CD8-4DE2-939F-3E909CE56AB1}" type="slidenum">
              <a:rPr lang="es-ES" smtClean="0"/>
              <a:t>1</a:t>
            </a:fld>
            <a:endParaRPr lang="es-ES"/>
          </a:p>
        </p:txBody>
      </p:sp>
    </p:spTree>
    <p:extLst>
      <p:ext uri="{BB962C8B-B14F-4D97-AF65-F5344CB8AC3E}">
        <p14:creationId xmlns:p14="http://schemas.microsoft.com/office/powerpoint/2010/main" val="75793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406AE97-8F14-482A-B6B1-1723E93A82CE}" type="datetimeFigureOut">
              <a:rPr lang="es-ES" smtClean="0"/>
              <a:t>05/12/2016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406AE97-8F14-482A-B6B1-1723E93A82CE}" type="datetimeFigureOut">
              <a:rPr lang="es-ES" smtClean="0"/>
              <a:t>05/12/2016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406AE97-8F14-482A-B6B1-1723E93A82CE}" type="datetimeFigureOut">
              <a:rPr lang="es-ES" smtClean="0"/>
              <a:t>05/12/2016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6AE97-8F14-482A-B6B1-1723E93A82CE}" type="datetimeFigureOut">
              <a:rPr lang="es-ES" smtClean="0"/>
              <a:t>05/12/2016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406AE97-8F14-482A-B6B1-1723E93A82CE}" type="datetimeFigureOut">
              <a:rPr lang="es-ES" smtClean="0"/>
              <a:t>05/12/2016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7380316-C7AC-454B-8D77-B50A8F099793}"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406AE97-8F14-482A-B6B1-1723E93A82CE}" type="datetimeFigureOut">
              <a:rPr lang="es-ES" smtClean="0"/>
              <a:t>05/12/2016</a:t>
            </a:fld>
            <a:endParaRPr lang="es-ES"/>
          </a:p>
        </p:txBody>
      </p:sp>
      <p:sp>
        <p:nvSpPr>
          <p:cNvPr id="9" name="Slide Number Placeholder 8"/>
          <p:cNvSpPr>
            <a:spLocks noGrp="1"/>
          </p:cNvSpPr>
          <p:nvPr>
            <p:ph type="sldNum" sz="quarter" idx="11"/>
          </p:nvPr>
        </p:nvSpPr>
        <p:spPr/>
        <p:txBody>
          <a:bodyPr/>
          <a:lstStyle/>
          <a:p>
            <a:fld id="{F7380316-C7AC-454B-8D77-B50A8F099793}"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380316-C7AC-454B-8D77-B50A8F099793}"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406AE97-8F14-482A-B6B1-1723E93A82CE}" type="datetimeFigureOut">
              <a:rPr lang="es-ES" smtClean="0"/>
              <a:t>05/12/2016</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779912" y="2492896"/>
            <a:ext cx="4464496" cy="2808312"/>
          </a:xfrm>
        </p:spPr>
        <p:txBody>
          <a:bodyPr>
            <a:noAutofit/>
          </a:bodyPr>
          <a:lstStyle/>
          <a:p>
            <a:pPr algn="r"/>
            <a:r>
              <a:rPr lang="es-ES" sz="2400" b="1" dirty="0" smtClean="0">
                <a:latin typeface="AR CENA" panose="02000000000000000000" pitchFamily="2" charset="0"/>
              </a:rPr>
              <a:t>Integrantes del equipo:</a:t>
            </a:r>
          </a:p>
          <a:p>
            <a:pPr algn="r"/>
            <a:r>
              <a:rPr lang="es-ES" sz="2400" dirty="0" smtClean="0">
                <a:latin typeface="AR CENA" panose="02000000000000000000" pitchFamily="2" charset="0"/>
              </a:rPr>
              <a:t>Arrambí Díaz Pebble </a:t>
            </a:r>
          </a:p>
          <a:p>
            <a:pPr algn="r"/>
            <a:r>
              <a:rPr lang="es-ES" sz="2400" dirty="0" smtClean="0">
                <a:latin typeface="AR CENA" panose="02000000000000000000" pitchFamily="2" charset="0"/>
              </a:rPr>
              <a:t>Ley García Cindy Yukie</a:t>
            </a:r>
          </a:p>
          <a:p>
            <a:pPr algn="r"/>
            <a:r>
              <a:rPr lang="es-ES" sz="2400" dirty="0" smtClean="0">
                <a:latin typeface="AR CENA" panose="02000000000000000000" pitchFamily="2" charset="0"/>
              </a:rPr>
              <a:t>Meza Duran Juventino</a:t>
            </a:r>
          </a:p>
          <a:p>
            <a:pPr algn="r"/>
            <a:r>
              <a:rPr lang="es-ES" sz="2400" dirty="0" smtClean="0">
                <a:latin typeface="AR CENA" panose="02000000000000000000" pitchFamily="2" charset="0"/>
              </a:rPr>
              <a:t>Salazar Macha do  Mónica  Beatriz</a:t>
            </a:r>
          </a:p>
          <a:p>
            <a:pPr algn="r"/>
            <a:r>
              <a:rPr lang="es-ES" sz="2400" dirty="0" smtClean="0">
                <a:latin typeface="AR CENA" panose="02000000000000000000" pitchFamily="2" charset="0"/>
              </a:rPr>
              <a:t>Treviño Sosa Jorge Luis</a:t>
            </a:r>
          </a:p>
        </p:txBody>
      </p:sp>
      <p:pic>
        <p:nvPicPr>
          <p:cNvPr id="1026" name="Picture 2" descr="C:\xampp\htdocs\JYMPstore\public\img\barraPDF.jpg"/>
          <p:cNvPicPr>
            <a:picLocks noChangeAspect="1" noChangeArrowheads="1"/>
          </p:cNvPicPr>
          <p:nvPr/>
        </p:nvPicPr>
        <p:blipFill rotWithShape="1">
          <a:blip r:embed="rId3">
            <a:extLst>
              <a:ext uri="{28A0092B-C50C-407E-A947-70E740481C1C}">
                <a14:useLocalDpi xmlns:a14="http://schemas.microsoft.com/office/drawing/2010/main" val="0"/>
              </a:ext>
            </a:extLst>
          </a:blip>
          <a:srcRect r="30909"/>
          <a:stretch/>
        </p:blipFill>
        <p:spPr bwMode="auto">
          <a:xfrm>
            <a:off x="-10344" y="5445224"/>
            <a:ext cx="8470776" cy="77239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1187624" y="836711"/>
            <a:ext cx="6408712" cy="923330"/>
          </a:xfrm>
          <a:prstGeom prst="rect">
            <a:avLst/>
          </a:prstGeom>
          <a:noFill/>
        </p:spPr>
        <p:txBody>
          <a:bodyPr wrap="square" rtlCol="0">
            <a:spAutoFit/>
          </a:bodyPr>
          <a:lstStyle/>
          <a:p>
            <a:r>
              <a:rPr lang="es-ES" sz="5400" dirty="0" smtClean="0">
                <a:latin typeface="AR CENA" panose="02000000000000000000" pitchFamily="2" charset="0"/>
              </a:rPr>
              <a:t>Presentación</a:t>
            </a:r>
            <a:r>
              <a:rPr lang="es-ES" sz="4800" dirty="0" smtClean="0">
                <a:latin typeface="AR CENA" panose="02000000000000000000" pitchFamily="2" charset="0"/>
              </a:rPr>
              <a:t> </a:t>
            </a:r>
            <a:r>
              <a:rPr lang="es-ES" sz="5400" dirty="0" smtClean="0">
                <a:latin typeface="AR CENA" panose="02000000000000000000" pitchFamily="2" charset="0"/>
              </a:rPr>
              <a:t>de proyecto</a:t>
            </a:r>
            <a:endParaRPr lang="es-ES" sz="5400" dirty="0">
              <a:latin typeface="AR CENA" panose="02000000000000000000" pitchFamily="2" charset="0"/>
            </a:endParaRPr>
          </a:p>
        </p:txBody>
      </p:sp>
    </p:spTree>
    <p:extLst>
      <p:ext uri="{BB962C8B-B14F-4D97-AF65-F5344CB8AC3E}">
        <p14:creationId xmlns:p14="http://schemas.microsoft.com/office/powerpoint/2010/main" val="412602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7620000" cy="5780112"/>
          </a:xfrm>
        </p:spPr>
        <p:txBody>
          <a:bodyPr/>
          <a:lstStyle/>
          <a:p>
            <a:r>
              <a:rPr lang="es-ES" dirty="0" smtClean="0"/>
              <a:t>Diagrama de colaboración</a:t>
            </a:r>
            <a:endParaRPr lang="es-ES"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7776864" cy="5472607"/>
          </a:xfrm>
          <a:prstGeom prst="rect">
            <a:avLst/>
          </a:prstGeom>
          <a:noFill/>
          <a:ln>
            <a:noFill/>
          </a:ln>
        </p:spPr>
      </p:pic>
    </p:spTree>
    <p:extLst>
      <p:ext uri="{BB962C8B-B14F-4D97-AF65-F5344CB8AC3E}">
        <p14:creationId xmlns:p14="http://schemas.microsoft.com/office/powerpoint/2010/main" val="134359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DCD</a:t>
            </a:r>
            <a:endParaRPr lang="es-ES" dirty="0"/>
          </a:p>
        </p:txBody>
      </p:sp>
      <p:sp>
        <p:nvSpPr>
          <p:cNvPr id="3" name="2 Marcador de contenido"/>
          <p:cNvSpPr>
            <a:spLocks noGrp="1"/>
          </p:cNvSpPr>
          <p:nvPr>
            <p:ph idx="1"/>
          </p:nvPr>
        </p:nvSpPr>
        <p:spPr/>
        <p:txBody>
          <a:bodyPr/>
          <a:lstStyle/>
          <a:p>
            <a:endParaRPr lang="es-ES"/>
          </a:p>
        </p:txBody>
      </p:sp>
    </p:spTree>
    <p:extLst>
      <p:ext uri="{BB962C8B-B14F-4D97-AF65-F5344CB8AC3E}">
        <p14:creationId xmlns:p14="http://schemas.microsoft.com/office/powerpoint/2010/main" val="37369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620000" cy="1143000"/>
          </a:xfrm>
        </p:spPr>
        <p:txBody>
          <a:bodyPr/>
          <a:lstStyle/>
          <a:p>
            <a:r>
              <a:rPr lang="es-ES" dirty="0" smtClean="0"/>
              <a:t>Visión y Análisis del negocio</a:t>
            </a:r>
            <a:endParaRPr lang="es-ES" dirty="0"/>
          </a:p>
        </p:txBody>
      </p:sp>
      <p:sp>
        <p:nvSpPr>
          <p:cNvPr id="3" name="2 Marcador de contenido"/>
          <p:cNvSpPr>
            <a:spLocks noGrp="1"/>
          </p:cNvSpPr>
          <p:nvPr>
            <p:ph idx="1"/>
          </p:nvPr>
        </p:nvSpPr>
        <p:spPr/>
        <p:txBody>
          <a:bodyPr/>
          <a:lstStyle/>
          <a:p>
            <a:pPr algn="just"/>
            <a:endParaRPr lang="es-ES" dirty="0" smtClean="0">
              <a:latin typeface="+mj-lt"/>
            </a:endParaRPr>
          </a:p>
          <a:p>
            <a:pPr algn="just"/>
            <a:r>
              <a:rPr lang="es-ES" dirty="0" smtClean="0">
                <a:latin typeface="+mj-lt"/>
              </a:rPr>
              <a:t>INTRODUCCIÓN </a:t>
            </a:r>
            <a:endParaRPr lang="es-ES" dirty="0">
              <a:latin typeface="+mj-lt"/>
            </a:endParaRPr>
          </a:p>
          <a:p>
            <a:pPr marL="114300" indent="0" algn="just">
              <a:buNone/>
            </a:pPr>
            <a:r>
              <a:rPr lang="es-ES" dirty="0" smtClean="0">
                <a:latin typeface="+mj-lt"/>
              </a:rPr>
              <a:t>Visualizamos </a:t>
            </a:r>
            <a:r>
              <a:rPr lang="es-ES" dirty="0">
                <a:latin typeface="+mj-lt"/>
              </a:rPr>
              <a:t>una aplicación web que funcione como plataforma para dar a conocer los productos a la mayor parte del público objetivo de la empresa JYMP Store, además de proveer una solución para la compra de los productos en línea, facilitándonos administración y estudios de mercadotecnia. </a:t>
            </a:r>
          </a:p>
          <a:p>
            <a:pPr algn="just"/>
            <a:endParaRPr lang="es-ES" dirty="0"/>
          </a:p>
        </p:txBody>
      </p:sp>
    </p:spTree>
    <p:extLst>
      <p:ext uri="{BB962C8B-B14F-4D97-AF65-F5344CB8AC3E}">
        <p14:creationId xmlns:p14="http://schemas.microsoft.com/office/powerpoint/2010/main" val="2989923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casos de uso</a:t>
            </a:r>
            <a:endParaRPr lang="es-ES" dirty="0"/>
          </a:p>
        </p:txBody>
      </p:sp>
      <p:sp>
        <p:nvSpPr>
          <p:cNvPr id="3" name="2 Marcador de contenido"/>
          <p:cNvSpPr>
            <a:spLocks noGrp="1"/>
          </p:cNvSpPr>
          <p:nvPr>
            <p:ph idx="1"/>
          </p:nvPr>
        </p:nvSpPr>
        <p:spPr/>
        <p:txBody>
          <a:bodyPr/>
          <a:lstStyle/>
          <a:p>
            <a:r>
              <a:rPr lang="es-ES" dirty="0" smtClean="0"/>
              <a:t>Diagrama de casos de uso</a:t>
            </a:r>
            <a:endParaRPr lang="es-ES" dirty="0"/>
          </a:p>
        </p:txBody>
      </p:sp>
      <p:pic>
        <p:nvPicPr>
          <p:cNvPr id="4" name="3 Imagen"/>
          <p:cNvPicPr/>
          <p:nvPr/>
        </p:nvPicPr>
        <p:blipFill>
          <a:blip r:embed="rId2">
            <a:extLst>
              <a:ext uri="{28A0092B-C50C-407E-A947-70E740481C1C}">
                <a14:useLocalDpi xmlns:a14="http://schemas.microsoft.com/office/drawing/2010/main" val="0"/>
              </a:ext>
            </a:extLst>
          </a:blip>
          <a:stretch>
            <a:fillRect/>
          </a:stretch>
        </p:blipFill>
        <p:spPr>
          <a:xfrm>
            <a:off x="1907704" y="2132856"/>
            <a:ext cx="4968552" cy="4564370"/>
          </a:xfrm>
          <a:prstGeom prst="rect">
            <a:avLst/>
          </a:prstGeom>
        </p:spPr>
      </p:pic>
    </p:spTree>
    <p:extLst>
      <p:ext uri="{BB962C8B-B14F-4D97-AF65-F5344CB8AC3E}">
        <p14:creationId xmlns:p14="http://schemas.microsoft.com/office/powerpoint/2010/main" val="11603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620000" cy="1143000"/>
          </a:xfrm>
        </p:spPr>
        <p:txBody>
          <a:bodyPr/>
          <a:lstStyle/>
          <a:p>
            <a:r>
              <a:rPr lang="es-ES" dirty="0" smtClean="0"/>
              <a:t>Glosario</a:t>
            </a:r>
            <a:endParaRPr lang="es-ES"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746988683"/>
              </p:ext>
            </p:extLst>
          </p:nvPr>
        </p:nvGraphicFramePr>
        <p:xfrm>
          <a:off x="1691680" y="980728"/>
          <a:ext cx="5420748" cy="5636095"/>
        </p:xfrm>
        <a:graphic>
          <a:graphicData uri="http://schemas.openxmlformats.org/drawingml/2006/table">
            <a:tbl>
              <a:tblPr firstRow="1" firstCol="1" bandRow="1">
                <a:tableStyleId>{5C22544A-7EE6-4342-B048-85BDC9FD1C3A}</a:tableStyleId>
              </a:tblPr>
              <a:tblGrid>
                <a:gridCol w="1345741"/>
                <a:gridCol w="2629714"/>
                <a:gridCol w="1445293"/>
              </a:tblGrid>
              <a:tr h="192345">
                <a:tc>
                  <a:txBody>
                    <a:bodyPr/>
                    <a:lstStyle/>
                    <a:p>
                      <a:pPr>
                        <a:lnSpc>
                          <a:spcPct val="115000"/>
                        </a:lnSpc>
                        <a:spcAft>
                          <a:spcPts val="0"/>
                        </a:spcAft>
                      </a:pPr>
                      <a:r>
                        <a:rPr lang="es-ES" sz="900">
                          <a:effectLst/>
                        </a:rPr>
                        <a:t>Término</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Definición e información</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Alias</a:t>
                      </a:r>
                      <a:endParaRPr lang="es-ES" sz="900">
                        <a:effectLst/>
                        <a:latin typeface="Calibri"/>
                        <a:ea typeface="Calibri"/>
                        <a:cs typeface="Times New Roman"/>
                      </a:endParaRPr>
                    </a:p>
                  </a:txBody>
                  <a:tcPr marL="53424" marR="53424" marT="0" marB="0"/>
                </a:tc>
              </a:tr>
              <a:tr h="205586">
                <a:tc>
                  <a:txBody>
                    <a:bodyPr/>
                    <a:lstStyle/>
                    <a:p>
                      <a:pPr>
                        <a:lnSpc>
                          <a:spcPct val="115000"/>
                        </a:lnSpc>
                        <a:spcAft>
                          <a:spcPts val="0"/>
                        </a:spcAft>
                      </a:pPr>
                      <a:r>
                        <a:rPr lang="es-ES" sz="900">
                          <a:effectLst/>
                        </a:rPr>
                        <a:t>Producto</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Una prenda o artículo en venta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577037">
                <a:tc>
                  <a:txBody>
                    <a:bodyPr/>
                    <a:lstStyle/>
                    <a:p>
                      <a:pPr>
                        <a:lnSpc>
                          <a:spcPct val="115000"/>
                        </a:lnSpc>
                        <a:spcAft>
                          <a:spcPts val="0"/>
                        </a:spcAft>
                      </a:pPr>
                      <a:r>
                        <a:rPr lang="es-ES" sz="900" dirty="0">
                          <a:effectLst/>
                        </a:rPr>
                        <a:t>Público objetivo de la empresa</a:t>
                      </a:r>
                      <a:endParaRPr lang="es-ES" sz="900" dirty="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Es la población o las personas a las que está enfocada en vender sus productos la empresa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407108">
                <a:tc>
                  <a:txBody>
                    <a:bodyPr/>
                    <a:lstStyle/>
                    <a:p>
                      <a:pPr>
                        <a:lnSpc>
                          <a:spcPct val="115000"/>
                        </a:lnSpc>
                        <a:spcAft>
                          <a:spcPts val="0"/>
                        </a:spcAft>
                      </a:pPr>
                      <a:r>
                        <a:rPr lang="es-ES" sz="900">
                          <a:effectLst/>
                        </a:rPr>
                        <a:t>Transacción</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El efectuar una compra de uno o más productos a través del sistema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961728">
                <a:tc>
                  <a:txBody>
                    <a:bodyPr/>
                    <a:lstStyle/>
                    <a:p>
                      <a:pPr>
                        <a:lnSpc>
                          <a:spcPct val="115000"/>
                        </a:lnSpc>
                        <a:spcAft>
                          <a:spcPts val="0"/>
                        </a:spcAft>
                      </a:pPr>
                      <a:r>
                        <a:rPr lang="es-ES" sz="900">
                          <a:effectLst/>
                        </a:rPr>
                        <a:t>CAPTCHA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Es un programa que protege a los sitios web de bots, es decir, de programas de computadora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n-US" sz="900">
                          <a:effectLst/>
                        </a:rPr>
                        <a:t>Completely Automated Public Turing test to tell Computers and Humans Apart</a:t>
                      </a:r>
                      <a:endParaRPr lang="es-ES" sz="900">
                        <a:effectLst/>
                        <a:latin typeface="Calibri"/>
                        <a:ea typeface="Calibri"/>
                        <a:cs typeface="Times New Roman"/>
                      </a:endParaRPr>
                    </a:p>
                  </a:txBody>
                  <a:tcPr marL="53424" marR="53424" marT="0" marB="0"/>
                </a:tc>
              </a:tr>
              <a:tr h="407108">
                <a:tc>
                  <a:txBody>
                    <a:bodyPr/>
                    <a:lstStyle/>
                    <a:p>
                      <a:pPr>
                        <a:lnSpc>
                          <a:spcPct val="115000"/>
                        </a:lnSpc>
                        <a:spcAft>
                          <a:spcPts val="0"/>
                        </a:spcAft>
                      </a:pPr>
                      <a:r>
                        <a:rPr lang="es-ES" sz="900">
                          <a:effectLst/>
                        </a:rPr>
                        <a:t>Mercancía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Uno o más productos que se desean adquirir</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769382">
                <a:tc>
                  <a:txBody>
                    <a:bodyPr/>
                    <a:lstStyle/>
                    <a:p>
                      <a:pPr>
                        <a:lnSpc>
                          <a:spcPct val="115000"/>
                        </a:lnSpc>
                        <a:spcAft>
                          <a:spcPts val="0"/>
                        </a:spcAft>
                      </a:pPr>
                      <a:r>
                        <a:rPr lang="es-ES" sz="900">
                          <a:effectLst/>
                        </a:rPr>
                        <a:t>Servicios de pago en línea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Funcionalidad que ofrecen otras dependencias para utilizar sus servicios de transferencia desde otros sistemas externos que estén conectados a Internet</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769382">
                <a:tc>
                  <a:txBody>
                    <a:bodyPr/>
                    <a:lstStyle/>
                    <a:p>
                      <a:pPr>
                        <a:lnSpc>
                          <a:spcPct val="115000"/>
                        </a:lnSpc>
                        <a:spcAft>
                          <a:spcPts val="0"/>
                        </a:spcAft>
                      </a:pPr>
                      <a:r>
                        <a:rPr lang="es-ES" sz="900">
                          <a:effectLst/>
                        </a:rPr>
                        <a:t>Imagen del negocio</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Es la imagen que tiene ante su clientela o ante al público un negocio, es como pueden catalogarlos (responsables, cumplidores, etc.)</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769382">
                <a:tc>
                  <a:txBody>
                    <a:bodyPr/>
                    <a:lstStyle/>
                    <a:p>
                      <a:pPr>
                        <a:lnSpc>
                          <a:spcPct val="115000"/>
                        </a:lnSpc>
                        <a:spcAft>
                          <a:spcPts val="0"/>
                        </a:spcAft>
                      </a:pPr>
                      <a:r>
                        <a:rPr lang="es-ES" sz="900">
                          <a:effectLst/>
                        </a:rPr>
                        <a:t>Usuario</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Un usuario puede ser tanto un cliente como un administrador. Es toda aquella persona que puede ingresar al sistema y navegar en él.</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 </a:t>
                      </a:r>
                      <a:endParaRPr lang="es-ES" sz="900">
                        <a:effectLst/>
                        <a:latin typeface="Calibri"/>
                        <a:ea typeface="Calibri"/>
                        <a:cs typeface="Times New Roman"/>
                      </a:endParaRPr>
                    </a:p>
                  </a:txBody>
                  <a:tcPr marL="53424" marR="53424" marT="0" marB="0"/>
                </a:tc>
              </a:tr>
              <a:tr h="577037">
                <a:tc>
                  <a:txBody>
                    <a:bodyPr/>
                    <a:lstStyle/>
                    <a:p>
                      <a:pPr>
                        <a:lnSpc>
                          <a:spcPct val="115000"/>
                        </a:lnSpc>
                        <a:spcAft>
                          <a:spcPts val="0"/>
                        </a:spcAft>
                      </a:pPr>
                      <a:r>
                        <a:rPr lang="es-ES" sz="900">
                          <a:effectLst/>
                        </a:rPr>
                        <a:t>Audiencia</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a:effectLst/>
                        </a:rPr>
                        <a:t>Es todo el conjunto de personas a las que se busca llegar y que se conviertan en clientes.</a:t>
                      </a:r>
                      <a:endParaRPr lang="es-ES" sz="900">
                        <a:effectLst/>
                        <a:latin typeface="Calibri"/>
                        <a:ea typeface="Calibri"/>
                        <a:cs typeface="Times New Roman"/>
                      </a:endParaRPr>
                    </a:p>
                  </a:txBody>
                  <a:tcPr marL="53424" marR="53424" marT="0" marB="0"/>
                </a:tc>
                <a:tc>
                  <a:txBody>
                    <a:bodyPr/>
                    <a:lstStyle/>
                    <a:p>
                      <a:pPr>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bl>
          </a:graphicData>
        </a:graphic>
      </p:graphicFrame>
    </p:spTree>
    <p:extLst>
      <p:ext uri="{BB962C8B-B14F-4D97-AF65-F5344CB8AC3E}">
        <p14:creationId xmlns:p14="http://schemas.microsoft.com/office/powerpoint/2010/main" val="307476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Lista </a:t>
            </a:r>
            <a:r>
              <a:rPr lang="es-MX" dirty="0"/>
              <a:t>de Riesgos /plan de gestión de Riesgos.</a:t>
            </a:r>
            <a:endParaRPr lang="es-ES" dirty="0"/>
          </a:p>
        </p:txBody>
      </p:sp>
      <p:graphicFrame>
        <p:nvGraphicFramePr>
          <p:cNvPr id="4" name="3 Tabla"/>
          <p:cNvGraphicFramePr>
            <a:graphicFrameLocks noGrp="1"/>
          </p:cNvGraphicFramePr>
          <p:nvPr>
            <p:extLst>
              <p:ext uri="{D42A27DB-BD31-4B8C-83A1-F6EECF244321}">
                <p14:modId xmlns:p14="http://schemas.microsoft.com/office/powerpoint/2010/main" val="3160222933"/>
              </p:ext>
            </p:extLst>
          </p:nvPr>
        </p:nvGraphicFramePr>
        <p:xfrm>
          <a:off x="611560" y="1844824"/>
          <a:ext cx="7128791" cy="4536505"/>
        </p:xfrm>
        <a:graphic>
          <a:graphicData uri="http://schemas.openxmlformats.org/drawingml/2006/table">
            <a:tbl>
              <a:tblPr firstRow="1" firstCol="1" bandRow="1">
                <a:tableStyleId>{5C22544A-7EE6-4342-B048-85BDC9FD1C3A}</a:tableStyleId>
              </a:tblPr>
              <a:tblGrid>
                <a:gridCol w="3439391"/>
                <a:gridCol w="3689400"/>
              </a:tblGrid>
              <a:tr h="270891">
                <a:tc>
                  <a:txBody>
                    <a:bodyPr/>
                    <a:lstStyle/>
                    <a:p>
                      <a:pPr>
                        <a:lnSpc>
                          <a:spcPct val="115000"/>
                        </a:lnSpc>
                        <a:spcAft>
                          <a:spcPts val="0"/>
                        </a:spcAft>
                      </a:pPr>
                      <a:r>
                        <a:rPr lang="es-ES" sz="1200">
                          <a:effectLst/>
                        </a:rPr>
                        <a:t>Riesgo</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200">
                          <a:effectLst/>
                        </a:rPr>
                        <a:t>Plan de mitigación</a:t>
                      </a:r>
                      <a:endParaRPr lang="es-ES" sz="1100">
                        <a:effectLst/>
                        <a:latin typeface="Calibri"/>
                        <a:ea typeface="Calibri"/>
                        <a:cs typeface="Times New Roman"/>
                      </a:endParaRPr>
                    </a:p>
                  </a:txBody>
                  <a:tcPr marL="68580" marR="68580" marT="0" marB="0"/>
                </a:tc>
              </a:tr>
              <a:tr h="1421871">
                <a:tc>
                  <a:txBody>
                    <a:bodyPr/>
                    <a:lstStyle/>
                    <a:p>
                      <a:pPr>
                        <a:lnSpc>
                          <a:spcPct val="115000"/>
                        </a:lnSpc>
                        <a:spcAft>
                          <a:spcPts val="0"/>
                        </a:spcAft>
                      </a:pPr>
                      <a:r>
                        <a:rPr lang="es-ES" sz="1200">
                          <a:effectLst/>
                        </a:rPr>
                        <a:t>El tiempo restante para la fecha límite para el despliegue del sistema cada vez es menor y no se puede avanzar sin haber hecho un estudio más claro.</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200">
                          <a:effectLst/>
                        </a:rPr>
                        <a:t>Se enfocará primordialmente en el estudio del caso para adquirir una idea más clara de la problemática que se aborda y una vez con esto el sistema se podrá desarrollar más fácilmente. </a:t>
                      </a:r>
                      <a:endParaRPr lang="es-ES" sz="1100">
                        <a:effectLst/>
                        <a:latin typeface="Calibri"/>
                        <a:ea typeface="Calibri"/>
                        <a:cs typeface="Times New Roman"/>
                      </a:endParaRPr>
                    </a:p>
                  </a:txBody>
                  <a:tcPr marL="68580" marR="68580" marT="0" marB="0"/>
                </a:tc>
              </a:tr>
              <a:tr h="1134126">
                <a:tc>
                  <a:txBody>
                    <a:bodyPr/>
                    <a:lstStyle/>
                    <a:p>
                      <a:pPr>
                        <a:lnSpc>
                          <a:spcPct val="115000"/>
                        </a:lnSpc>
                        <a:spcAft>
                          <a:spcPts val="0"/>
                        </a:spcAft>
                      </a:pPr>
                      <a:r>
                        <a:rPr lang="es-ES" sz="1200">
                          <a:effectLst/>
                        </a:rPr>
                        <a:t>El equipo de desarrollo tiene diversas actividades que impiden que se pueda avanzar fluidamente en el desarrollo del sistema.</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200">
                          <a:effectLst/>
                        </a:rPr>
                        <a:t>Se realizará una planificación adecuada que permita sacar el mayor provecho del tiempo que dispone el equipo de desarrollo.</a:t>
                      </a:r>
                      <a:endParaRPr lang="es-ES" sz="1100">
                        <a:effectLst/>
                        <a:latin typeface="Calibri"/>
                        <a:ea typeface="Calibri"/>
                        <a:cs typeface="Times New Roman"/>
                      </a:endParaRPr>
                    </a:p>
                  </a:txBody>
                  <a:tcPr marL="68580" marR="68580" marT="0" marB="0"/>
                </a:tc>
              </a:tr>
              <a:tr h="1709617">
                <a:tc>
                  <a:txBody>
                    <a:bodyPr/>
                    <a:lstStyle/>
                    <a:p>
                      <a:pPr>
                        <a:lnSpc>
                          <a:spcPct val="115000"/>
                        </a:lnSpc>
                        <a:spcAft>
                          <a:spcPts val="0"/>
                        </a:spcAft>
                      </a:pPr>
                      <a:r>
                        <a:rPr lang="es-ES" sz="1200">
                          <a:effectLst/>
                        </a:rPr>
                        <a:t>Los administradores de la empresa no son muy pacientes y están constantemente preguntando por el avance del sistema, cualquier retraso significativo podría llevarlos a reconsiderar su interés por el sistema.</a:t>
                      </a:r>
                      <a:endParaRPr lang="es-ES" sz="1100">
                        <a:effectLst/>
                        <a:latin typeface="Calibri"/>
                        <a:ea typeface="Calibri"/>
                        <a:cs typeface="Times New Roman"/>
                      </a:endParaRPr>
                    </a:p>
                  </a:txBody>
                  <a:tcPr marL="68580" marR="68580" marT="0" marB="0"/>
                </a:tc>
                <a:tc>
                  <a:txBody>
                    <a:bodyPr/>
                    <a:lstStyle/>
                    <a:p>
                      <a:pPr>
                        <a:lnSpc>
                          <a:spcPct val="115000"/>
                        </a:lnSpc>
                        <a:spcAft>
                          <a:spcPts val="0"/>
                        </a:spcAft>
                      </a:pPr>
                      <a:r>
                        <a:rPr lang="es-ES" sz="1200" dirty="0">
                          <a:effectLst/>
                        </a:rPr>
                        <a:t>Conforme se vaya avanzando en la elaboración del sistema, se irán presentando algunos avances tanto de documentación como de una versión funcional para que los administradores puedan apreciar el trabajo que se está realizando.</a:t>
                      </a:r>
                      <a:endParaRPr lang="es-E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280801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de Dominio</a:t>
            </a:r>
            <a:endParaRPr lang="es-ES" dirty="0"/>
          </a:p>
        </p:txBody>
      </p:sp>
      <p:sp>
        <p:nvSpPr>
          <p:cNvPr id="3" name="2 Marcador de contenido"/>
          <p:cNvSpPr>
            <a:spLocks noGrp="1"/>
          </p:cNvSpPr>
          <p:nvPr>
            <p:ph idx="1"/>
          </p:nvPr>
        </p:nvSpPr>
        <p:spPr/>
        <p:txBody>
          <a:bodyPr/>
          <a:lstStyle/>
          <a:p>
            <a:r>
              <a:rPr lang="es-ES" dirty="0" smtClean="0"/>
              <a:t>Diagrama de clases</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32856"/>
            <a:ext cx="6634707" cy="453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30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931224" cy="1143000"/>
          </a:xfrm>
        </p:spPr>
        <p:txBody>
          <a:bodyPr/>
          <a:lstStyle/>
          <a:p>
            <a:r>
              <a:rPr lang="es-ES" dirty="0" smtClean="0"/>
              <a:t>Diagrama de Secuencia Principal</a:t>
            </a:r>
            <a:endParaRPr lang="es-ES" dirty="0"/>
          </a:p>
        </p:txBody>
      </p:sp>
      <p:pic>
        <p:nvPicPr>
          <p:cNvPr id="4" name="3 Marcador de contenido"/>
          <p:cNvPicPr>
            <a:picLocks noGrp="1"/>
          </p:cNvPicPr>
          <p:nvPr>
            <p:ph idx="1"/>
          </p:nvPr>
        </p:nvPicPr>
        <p:blipFill rotWithShape="1">
          <a:blip r:embed="rId2">
            <a:extLst>
              <a:ext uri="{28A0092B-C50C-407E-A947-70E740481C1C}">
                <a14:useLocalDpi xmlns:a14="http://schemas.microsoft.com/office/drawing/2010/main" val="0"/>
              </a:ext>
            </a:extLst>
          </a:blip>
          <a:srcRect t="7260"/>
          <a:stretch/>
        </p:blipFill>
        <p:spPr bwMode="auto">
          <a:xfrm>
            <a:off x="1763688" y="1435527"/>
            <a:ext cx="5291780" cy="50178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42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Operaciones del sistema</a:t>
            </a:r>
            <a:endParaRPr lang="es-ES" dirty="0"/>
          </a:p>
        </p:txBody>
      </p:sp>
      <p:sp>
        <p:nvSpPr>
          <p:cNvPr id="3" name="2 Marcador de contenido"/>
          <p:cNvSpPr>
            <a:spLocks noGrp="1"/>
          </p:cNvSpPr>
          <p:nvPr>
            <p:ph idx="1"/>
          </p:nvPr>
        </p:nvSpPr>
        <p:spPr/>
        <p:txBody>
          <a:bodyPr/>
          <a:lstStyle/>
          <a:p>
            <a:endParaRPr lang="es-ES"/>
          </a:p>
        </p:txBody>
      </p:sp>
    </p:spTree>
    <p:extLst>
      <p:ext uri="{BB962C8B-B14F-4D97-AF65-F5344CB8AC3E}">
        <p14:creationId xmlns:p14="http://schemas.microsoft.com/office/powerpoint/2010/main" val="4142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Diagramas de Iteración</a:t>
            </a:r>
            <a:endParaRPr lang="es-ES" dirty="0"/>
          </a:p>
        </p:txBody>
      </p:sp>
      <p:sp>
        <p:nvSpPr>
          <p:cNvPr id="3" name="2 Marcador de contenido"/>
          <p:cNvSpPr>
            <a:spLocks noGrp="1"/>
          </p:cNvSpPr>
          <p:nvPr>
            <p:ph idx="1"/>
          </p:nvPr>
        </p:nvSpPr>
        <p:spPr/>
        <p:txBody>
          <a:bodyPr/>
          <a:lstStyle/>
          <a:p>
            <a:r>
              <a:rPr lang="es-ES" dirty="0" smtClean="0"/>
              <a:t>Diagrama de secuencia</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97" y="2276872"/>
            <a:ext cx="729681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091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ersonalizado 4">
      <a:dk1>
        <a:sysClr val="windowText" lastClr="000000"/>
      </a:dk1>
      <a:lt1>
        <a:sysClr val="window" lastClr="FFFFFF"/>
      </a:lt1>
      <a:dk2>
        <a:srgbClr val="212121"/>
      </a:dk2>
      <a:lt2>
        <a:srgbClr val="636363"/>
      </a:lt2>
      <a:accent1>
        <a:srgbClr val="FFC00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131</TotalTime>
  <Words>487</Words>
  <Application>Microsoft Office PowerPoint</Application>
  <PresentationFormat>Presentación en pantalla (4:3)</PresentationFormat>
  <Paragraphs>62</Paragraphs>
  <Slides>11</Slides>
  <Notes>1</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Adyacencia</vt:lpstr>
      <vt:lpstr>Presentación de PowerPoint</vt:lpstr>
      <vt:lpstr>Visión y Análisis del negocio</vt:lpstr>
      <vt:lpstr>Modelo de casos de uso</vt:lpstr>
      <vt:lpstr>Glosario</vt:lpstr>
      <vt:lpstr>Lista de Riesgos /plan de gestión de Riesgos.</vt:lpstr>
      <vt:lpstr>Modelo de Dominio</vt:lpstr>
      <vt:lpstr>Diagrama de Secuencia Principal</vt:lpstr>
      <vt:lpstr>Operaciones del sistema</vt:lpstr>
      <vt:lpstr>Diagramas de Iteración</vt:lpstr>
      <vt:lpstr>Presentación de PowerPoint</vt:lpstr>
      <vt:lpstr>DCD</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Yukie Ley</dc:creator>
  <cp:lastModifiedBy>Yukie Ley</cp:lastModifiedBy>
  <cp:revision>9</cp:revision>
  <dcterms:created xsi:type="dcterms:W3CDTF">2016-12-06T02:38:40Z</dcterms:created>
  <dcterms:modified xsi:type="dcterms:W3CDTF">2016-12-06T04:49:56Z</dcterms:modified>
</cp:coreProperties>
</file>