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 autoAdjust="0"/>
    <p:restoredTop sz="94660"/>
  </p:normalViewPr>
  <p:slideViewPr>
    <p:cSldViewPr>
      <p:cViewPr>
        <p:scale>
          <a:sx n="70" d="100"/>
          <a:sy n="70" d="100"/>
        </p:scale>
        <p:origin x="-1371" y="-156"/>
      </p:cViewPr>
      <p:guideLst>
        <p:guide orient="horz" pos="4319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69776"/>
            <a:ext cx="8915400" cy="494928"/>
          </a:xfrm>
        </p:spPr>
        <p:txBody>
          <a:bodyPr anchor="t"/>
          <a:lstStyle>
            <a:lvl1pPr algn="l">
              <a:defRPr sz="28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073429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12027"/>
            <a:ext cx="8915400" cy="480669"/>
          </a:xfrm>
        </p:spPr>
        <p:txBody>
          <a:bodyPr anchor="t"/>
          <a:lstStyle>
            <a:lvl1pPr algn="l">
              <a:defRPr sz="2800" b="1"/>
            </a:lvl1pPr>
          </a:lstStyle>
          <a:p>
            <a:r>
              <a:rPr lang="de-DE" dirty="0" smtClean="0"/>
              <a:t>Titelmasterformat durch Klicken </a:t>
            </a:r>
            <a:r>
              <a:rPr lang="de-DE" dirty="0" smtClean="0"/>
              <a:t>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Chughtai</a:t>
            </a:r>
            <a:r>
              <a:rPr lang="de-DE" dirty="0" smtClean="0"/>
              <a:t> / Hänel / Krüger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Software Engineering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Übersicht der Inhalte im 3. bis 5. Semester</a:t>
            </a:r>
          </a:p>
          <a:p>
            <a:r>
              <a:rPr lang="de-DE" dirty="0" smtClean="0"/>
              <a:t>(Technikerschule </a:t>
            </a:r>
            <a:r>
              <a:rPr lang="de-DE" dirty="0"/>
              <a:t>HF Zürich – Informatik)</a:t>
            </a:r>
          </a:p>
        </p:txBody>
      </p:sp>
    </p:spTree>
    <p:extLst>
      <p:ext uri="{BB962C8B-B14F-4D97-AF65-F5344CB8AC3E}">
        <p14:creationId xmlns:p14="http://schemas.microsoft.com/office/powerpoint/2010/main" val="397443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Abkürzungsverzeichnis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UC: Use Case</a:t>
            </a:r>
          </a:p>
          <a:p>
            <a:r>
              <a:rPr lang="en-US" dirty="0"/>
              <a:t>VP: Visual Paradigm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62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Überblick: 1. – 6. Semester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676636" y="2755652"/>
            <a:ext cx="6552728" cy="1342876"/>
          </a:xfrm>
          <a:prstGeom prst="rect">
            <a:avLst/>
          </a:prstGeom>
          <a:solidFill>
            <a:srgbClr val="E1E1E1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b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3. Semester: </a:t>
            </a:r>
            <a:r>
              <a:rPr kumimoji="0" lang="en-US" altLang="de-DE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Grundlagen</a:t>
            </a:r>
            <a:endParaRPr kumimoji="0" lang="en-US" altLang="de-DE" sz="2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144688" y="2917056"/>
            <a:ext cx="1638021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en-US" altLang="de-DE" sz="24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094905" y="2917056"/>
            <a:ext cx="3666407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Software Engineering</a:t>
            </a:r>
            <a:endParaRPr kumimoji="0" lang="en-US" altLang="de-DE" sz="24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676636" y="764704"/>
            <a:ext cx="6552728" cy="1342876"/>
          </a:xfrm>
          <a:prstGeom prst="rect">
            <a:avLst/>
          </a:prstGeom>
          <a:solidFill>
            <a:srgbClr val="E1E1E1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b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4</a:t>
            </a:r>
            <a:r>
              <a:rPr kumimoji="0" lang="en-US" alt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 – 5. Semester: </a:t>
            </a:r>
            <a:r>
              <a:rPr kumimoji="0" lang="en-US" altLang="de-DE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Weiterführend</a:t>
            </a:r>
            <a:endParaRPr kumimoji="0" lang="en-US" altLang="de-DE" sz="2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144688" y="980728"/>
            <a:ext cx="1638021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en-US" altLang="de-DE" sz="24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094905" y="980728"/>
            <a:ext cx="3666407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Software Engineering</a:t>
            </a:r>
            <a:endParaRPr kumimoji="0" lang="en-US" altLang="de-DE" sz="24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6" name="Pfeil nach rechts 27"/>
          <p:cNvSpPr>
            <a:spLocks noChangeArrowheads="1"/>
          </p:cNvSpPr>
          <p:nvPr/>
        </p:nvSpPr>
        <p:spPr bwMode="auto">
          <a:xfrm rot="16200000">
            <a:off x="4734338" y="2236606"/>
            <a:ext cx="359668" cy="390393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676636" y="4771876"/>
            <a:ext cx="6552728" cy="1342876"/>
          </a:xfrm>
          <a:prstGeom prst="rect">
            <a:avLst/>
          </a:prstGeom>
          <a:solidFill>
            <a:srgbClr val="E1E1E1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b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1. – 2. Semester: </a:t>
            </a:r>
            <a:r>
              <a:rPr kumimoji="0" lang="en-US" altLang="de-DE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Grundlagen</a:t>
            </a:r>
            <a:endParaRPr kumimoji="0" lang="en-US" altLang="de-DE" sz="2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144688" y="4933280"/>
            <a:ext cx="1638021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en-US" altLang="de-DE" sz="24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20" name="Pfeil nach rechts 27"/>
          <p:cNvSpPr>
            <a:spLocks noChangeArrowheads="1"/>
          </p:cNvSpPr>
          <p:nvPr/>
        </p:nvSpPr>
        <p:spPr bwMode="auto">
          <a:xfrm rot="16200000">
            <a:off x="4734337" y="4252830"/>
            <a:ext cx="359668" cy="390393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 Engineering: </a:t>
            </a:r>
            <a:r>
              <a:rPr lang="de-DE" dirty="0" smtClean="0"/>
              <a:t>Überblick 3</a:t>
            </a:r>
            <a:r>
              <a:rPr lang="de-DE" dirty="0"/>
              <a:t>. – 5. Semester</a:t>
            </a: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128463" y="3598292"/>
            <a:ext cx="7921277" cy="2567012"/>
          </a:xfrm>
          <a:prstGeom prst="rect">
            <a:avLst/>
          </a:prstGeom>
          <a:solidFill>
            <a:srgbClr val="969696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b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Techniques/Technologies</a:t>
            </a: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2650804" y="5157192"/>
            <a:ext cx="577972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MVC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128464" y="836712"/>
            <a:ext cx="7921277" cy="1295400"/>
          </a:xfrm>
          <a:prstGeom prst="rect">
            <a:avLst/>
          </a:prstGeom>
          <a:solidFill>
            <a:srgbClr val="00468C"/>
          </a:solidFill>
          <a:ln>
            <a:noFill/>
          </a:ln>
          <a:effectLst>
            <a:prstShdw prst="shdw17" dist="17961" dir="2700000">
              <a:srgbClr val="00468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BE46"/>
                </a:solidFill>
                <a:effectLst/>
                <a:uLnTx/>
                <a:uFillTx/>
                <a:latin typeface="Lucida Sans Unicode" pitchFamily="34" charset="0"/>
              </a:rPr>
              <a:t>Development Process</a:t>
            </a: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4486475" y="1342621"/>
            <a:ext cx="1042588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2542259" y="1342621"/>
            <a:ext cx="1042589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Design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69803" y="1342621"/>
            <a:ext cx="1042588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Analysis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776735" y="5158780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OO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1354585" y="5158780"/>
            <a:ext cx="647700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UML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3297956" y="5158780"/>
            <a:ext cx="576263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Java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3945656" y="5158780"/>
            <a:ext cx="9366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Eclipse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4953719" y="5158780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JUnit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2073722" y="5157192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200472" y="5158780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UC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</a:p>
        </p:txBody>
      </p:sp>
      <p:sp>
        <p:nvSpPr>
          <p:cNvPr id="56" name="Pfeil nach rechts 1"/>
          <p:cNvSpPr>
            <a:spLocks noChangeArrowheads="1"/>
          </p:cNvSpPr>
          <p:nvPr/>
        </p:nvSpPr>
        <p:spPr bwMode="auto">
          <a:xfrm>
            <a:off x="1822179" y="1428346"/>
            <a:ext cx="649288" cy="360363"/>
          </a:xfrm>
          <a:prstGeom prst="rightArrow">
            <a:avLst>
              <a:gd name="adj1" fmla="val 50000"/>
              <a:gd name="adj2" fmla="val 50049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7" name="Pfeil nach rechts 27"/>
          <p:cNvSpPr>
            <a:spLocks noChangeArrowheads="1"/>
          </p:cNvSpPr>
          <p:nvPr/>
        </p:nvSpPr>
        <p:spPr bwMode="auto">
          <a:xfrm>
            <a:off x="3694387" y="1428346"/>
            <a:ext cx="647700" cy="360363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auto">
          <a:xfrm>
            <a:off x="6430691" y="1312459"/>
            <a:ext cx="1546645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Delivery &amp;</a:t>
            </a:r>
            <a:b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Operations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9" name="Pfeil nach rechts 27"/>
          <p:cNvSpPr>
            <a:spLocks noChangeArrowheads="1"/>
          </p:cNvSpPr>
          <p:nvPr/>
        </p:nvSpPr>
        <p:spPr bwMode="auto">
          <a:xfrm>
            <a:off x="5638603" y="1414059"/>
            <a:ext cx="647700" cy="360362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5742706" y="5157192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Git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6536456" y="5157192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MVN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7328619" y="5157192"/>
            <a:ext cx="648717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193211" y="836712"/>
            <a:ext cx="1584325" cy="5328592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Application</a:t>
            </a:r>
          </a:p>
        </p:txBody>
      </p:sp>
      <p:sp>
        <p:nvSpPr>
          <p:cNvPr id="64" name="AutoShape 20"/>
          <p:cNvSpPr>
            <a:spLocks noChangeArrowheads="1"/>
          </p:cNvSpPr>
          <p:nvPr/>
        </p:nvSpPr>
        <p:spPr bwMode="auto">
          <a:xfrm>
            <a:off x="8264648" y="1948029"/>
            <a:ext cx="1439863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Exercises</a:t>
            </a:r>
          </a:p>
        </p:txBody>
      </p:sp>
      <p:sp>
        <p:nvSpPr>
          <p:cNvPr id="65" name="AutoShape 21"/>
          <p:cNvSpPr>
            <a:spLocks noChangeArrowheads="1"/>
          </p:cNvSpPr>
          <p:nvPr/>
        </p:nvSpPr>
        <p:spPr bwMode="auto">
          <a:xfrm>
            <a:off x="8266236" y="3750139"/>
            <a:ext cx="1439862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Project</a:t>
            </a:r>
          </a:p>
        </p:txBody>
      </p:sp>
      <p:sp>
        <p:nvSpPr>
          <p:cNvPr id="66" name="AutoShape 22"/>
          <p:cNvSpPr>
            <a:spLocks noChangeArrowheads="1"/>
          </p:cNvSpPr>
          <p:nvPr/>
        </p:nvSpPr>
        <p:spPr bwMode="auto">
          <a:xfrm>
            <a:off x="8266236" y="4613539"/>
            <a:ext cx="1439862" cy="47164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Exam</a:t>
            </a: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7" name="AutoShape 23"/>
          <p:cNvSpPr>
            <a:spLocks noChangeArrowheads="1"/>
          </p:cNvSpPr>
          <p:nvPr/>
        </p:nvSpPr>
        <p:spPr bwMode="auto">
          <a:xfrm>
            <a:off x="8266236" y="2885348"/>
            <a:ext cx="1439862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Homework</a:t>
            </a:r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128463" y="2276872"/>
            <a:ext cx="7957666" cy="1192759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1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Methodologies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9" name="Rectangle 15"/>
          <p:cNvSpPr>
            <a:spLocks noChangeArrowheads="1"/>
          </p:cNvSpPr>
          <p:nvPr/>
        </p:nvSpPr>
        <p:spPr bwMode="auto">
          <a:xfrm>
            <a:off x="272480" y="2604841"/>
            <a:ext cx="5111425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Object-oriented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Analysis </a:t>
            </a: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and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Design (OOAD)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0" name="Rectangle 16"/>
          <p:cNvSpPr>
            <a:spLocks noChangeArrowheads="1"/>
          </p:cNvSpPr>
          <p:nvPr/>
        </p:nvSpPr>
        <p:spPr bwMode="auto">
          <a:xfrm>
            <a:off x="3872880" y="3070225"/>
            <a:ext cx="3403623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Domain-</a:t>
            </a: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driven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Design (DDD)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1" name="Rectangle 16"/>
          <p:cNvSpPr>
            <a:spLocks noChangeArrowheads="1"/>
          </p:cNvSpPr>
          <p:nvPr/>
        </p:nvSpPr>
        <p:spPr bwMode="auto">
          <a:xfrm>
            <a:off x="5674445" y="2606106"/>
            <a:ext cx="1942852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201167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Requirements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Technique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3" name="Rectangle 12"/>
          <p:cNvSpPr>
            <a:spLocks noChangeArrowheads="1"/>
          </p:cNvSpPr>
          <p:nvPr/>
        </p:nvSpPr>
        <p:spPr bwMode="auto">
          <a:xfrm>
            <a:off x="777231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Development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Paradigm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4" name="Rectangle 12"/>
          <p:cNvSpPr>
            <a:spLocks noChangeArrowheads="1"/>
          </p:cNvSpPr>
          <p:nvPr/>
        </p:nvSpPr>
        <p:spPr bwMode="auto">
          <a:xfrm>
            <a:off x="1424534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Modelling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Language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5" name="Rectangle 12"/>
          <p:cNvSpPr>
            <a:spLocks noChangeArrowheads="1"/>
          </p:cNvSpPr>
          <p:nvPr/>
        </p:nvSpPr>
        <p:spPr bwMode="auto">
          <a:xfrm>
            <a:off x="2073375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Modelling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auto">
          <a:xfrm>
            <a:off x="3367062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Platform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auto">
          <a:xfrm>
            <a:off x="4087142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5023246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Testing</a:t>
            </a:r>
            <a:endParaRPr kumimoji="0" lang="de-DE" altLang="de-DE" sz="1200" b="1" i="0" u="none" strike="noStrike" kern="0" cap="none" spc="0" normalizeH="0" baseline="0" noProof="0" dirty="0" smtClean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9" name="Rectangle 12"/>
          <p:cNvSpPr>
            <a:spLocks noChangeArrowheads="1"/>
          </p:cNvSpPr>
          <p:nvPr/>
        </p:nvSpPr>
        <p:spPr bwMode="auto">
          <a:xfrm>
            <a:off x="5816103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Version Control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0" name="Rectangle 12"/>
          <p:cNvSpPr>
            <a:spLocks noChangeArrowheads="1"/>
          </p:cNvSpPr>
          <p:nvPr/>
        </p:nvSpPr>
        <p:spPr bwMode="auto">
          <a:xfrm>
            <a:off x="6607422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Build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7399510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2719983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Patterns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9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 Engineering: </a:t>
            </a:r>
            <a:r>
              <a:rPr lang="de-DE" dirty="0" smtClean="0"/>
              <a:t>Schwerpunkte 3</a:t>
            </a:r>
            <a:r>
              <a:rPr lang="de-DE" dirty="0"/>
              <a:t>. Semester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28463" y="3598292"/>
            <a:ext cx="7921277" cy="2567012"/>
          </a:xfrm>
          <a:prstGeom prst="rect">
            <a:avLst/>
          </a:prstGeom>
          <a:solidFill>
            <a:srgbClr val="969696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b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Techniques/Technologies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2650804" y="5157192"/>
            <a:ext cx="577972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MVC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28464" y="836712"/>
            <a:ext cx="7921277" cy="1295400"/>
          </a:xfrm>
          <a:prstGeom prst="rect">
            <a:avLst/>
          </a:prstGeom>
          <a:solidFill>
            <a:srgbClr val="00468C"/>
          </a:solidFill>
          <a:ln>
            <a:noFill/>
          </a:ln>
          <a:effectLst>
            <a:prstShdw prst="shdw17" dist="17961" dir="2700000">
              <a:srgbClr val="00468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BE46"/>
                </a:solidFill>
                <a:effectLst/>
                <a:uLnTx/>
                <a:uFillTx/>
                <a:latin typeface="Lucida Sans Unicode" pitchFamily="34" charset="0"/>
              </a:rPr>
              <a:t>Development Process</a:t>
            </a: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4486475" y="1342621"/>
            <a:ext cx="1042588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2542259" y="1342621"/>
            <a:ext cx="1042589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Design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669803" y="1342621"/>
            <a:ext cx="1042588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Analysis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776735" y="5158780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OO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1354585" y="5158780"/>
            <a:ext cx="647700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UML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3297956" y="5158780"/>
            <a:ext cx="576263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Java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3945656" y="5158780"/>
            <a:ext cx="9366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Eclipse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953719" y="5158780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JUnit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2073722" y="5157192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8" name="Rectangle 12"/>
          <p:cNvSpPr>
            <a:spLocks noChangeArrowheads="1"/>
          </p:cNvSpPr>
          <p:nvPr/>
        </p:nvSpPr>
        <p:spPr bwMode="auto">
          <a:xfrm>
            <a:off x="200472" y="5158780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UC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</a:p>
        </p:txBody>
      </p:sp>
      <p:sp>
        <p:nvSpPr>
          <p:cNvPr id="59" name="Pfeil nach rechts 1"/>
          <p:cNvSpPr>
            <a:spLocks noChangeArrowheads="1"/>
          </p:cNvSpPr>
          <p:nvPr/>
        </p:nvSpPr>
        <p:spPr bwMode="auto">
          <a:xfrm>
            <a:off x="1822179" y="1428346"/>
            <a:ext cx="649288" cy="360363"/>
          </a:xfrm>
          <a:prstGeom prst="rightArrow">
            <a:avLst>
              <a:gd name="adj1" fmla="val 50000"/>
              <a:gd name="adj2" fmla="val 50049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0" name="Pfeil nach rechts 27"/>
          <p:cNvSpPr>
            <a:spLocks noChangeArrowheads="1"/>
          </p:cNvSpPr>
          <p:nvPr/>
        </p:nvSpPr>
        <p:spPr bwMode="auto">
          <a:xfrm>
            <a:off x="3694387" y="1428346"/>
            <a:ext cx="647700" cy="360363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2" name="Pfeil nach rechts 27"/>
          <p:cNvSpPr>
            <a:spLocks noChangeArrowheads="1"/>
          </p:cNvSpPr>
          <p:nvPr/>
        </p:nvSpPr>
        <p:spPr bwMode="auto">
          <a:xfrm>
            <a:off x="5638603" y="1414059"/>
            <a:ext cx="647700" cy="360362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3" name="Rectangle 16"/>
          <p:cNvSpPr>
            <a:spLocks noChangeArrowheads="1"/>
          </p:cNvSpPr>
          <p:nvPr/>
        </p:nvSpPr>
        <p:spPr bwMode="auto">
          <a:xfrm>
            <a:off x="5742706" y="5157192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Git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4" name="Rectangle 16"/>
          <p:cNvSpPr>
            <a:spLocks noChangeArrowheads="1"/>
          </p:cNvSpPr>
          <p:nvPr/>
        </p:nvSpPr>
        <p:spPr bwMode="auto">
          <a:xfrm>
            <a:off x="6536456" y="5157192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MVN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5" name="Rectangle 16"/>
          <p:cNvSpPr>
            <a:spLocks noChangeArrowheads="1"/>
          </p:cNvSpPr>
          <p:nvPr/>
        </p:nvSpPr>
        <p:spPr bwMode="auto">
          <a:xfrm>
            <a:off x="7328619" y="5157192"/>
            <a:ext cx="648717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193211" y="836712"/>
            <a:ext cx="1584325" cy="5328592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Application</a:t>
            </a:r>
          </a:p>
        </p:txBody>
      </p:sp>
      <p:sp>
        <p:nvSpPr>
          <p:cNvPr id="67" name="AutoShape 20"/>
          <p:cNvSpPr>
            <a:spLocks noChangeArrowheads="1"/>
          </p:cNvSpPr>
          <p:nvPr/>
        </p:nvSpPr>
        <p:spPr bwMode="auto">
          <a:xfrm>
            <a:off x="8264648" y="1948029"/>
            <a:ext cx="1439863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Exercises</a:t>
            </a:r>
          </a:p>
        </p:txBody>
      </p:sp>
      <p:sp>
        <p:nvSpPr>
          <p:cNvPr id="68" name="AutoShape 21"/>
          <p:cNvSpPr>
            <a:spLocks noChangeArrowheads="1"/>
          </p:cNvSpPr>
          <p:nvPr/>
        </p:nvSpPr>
        <p:spPr bwMode="auto">
          <a:xfrm>
            <a:off x="8266236" y="3750139"/>
            <a:ext cx="1439862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Project</a:t>
            </a:r>
          </a:p>
        </p:txBody>
      </p:sp>
      <p:sp>
        <p:nvSpPr>
          <p:cNvPr id="69" name="AutoShape 22"/>
          <p:cNvSpPr>
            <a:spLocks noChangeArrowheads="1"/>
          </p:cNvSpPr>
          <p:nvPr/>
        </p:nvSpPr>
        <p:spPr bwMode="auto">
          <a:xfrm>
            <a:off x="8266236" y="4613539"/>
            <a:ext cx="1439862" cy="47164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Exam</a:t>
            </a: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0" name="AutoShape 23"/>
          <p:cNvSpPr>
            <a:spLocks noChangeArrowheads="1"/>
          </p:cNvSpPr>
          <p:nvPr/>
        </p:nvSpPr>
        <p:spPr bwMode="auto">
          <a:xfrm>
            <a:off x="8266236" y="2885348"/>
            <a:ext cx="1439862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Homework</a:t>
            </a:r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201167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Requirements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Technique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777231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Development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Paradigm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3" name="Rectangle 12"/>
          <p:cNvSpPr>
            <a:spLocks noChangeArrowheads="1"/>
          </p:cNvSpPr>
          <p:nvPr/>
        </p:nvSpPr>
        <p:spPr bwMode="auto">
          <a:xfrm>
            <a:off x="1424534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Modelling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Language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4" name="Rectangle 12"/>
          <p:cNvSpPr>
            <a:spLocks noChangeArrowheads="1"/>
          </p:cNvSpPr>
          <p:nvPr/>
        </p:nvSpPr>
        <p:spPr bwMode="auto">
          <a:xfrm>
            <a:off x="2073375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Modelling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5" name="Rectangle 12"/>
          <p:cNvSpPr>
            <a:spLocks noChangeArrowheads="1"/>
          </p:cNvSpPr>
          <p:nvPr/>
        </p:nvSpPr>
        <p:spPr bwMode="auto">
          <a:xfrm>
            <a:off x="3367062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Platform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auto">
          <a:xfrm>
            <a:off x="4087142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auto">
          <a:xfrm>
            <a:off x="5023246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Testing</a:t>
            </a:r>
            <a:endParaRPr kumimoji="0" lang="de-DE" altLang="de-DE" sz="1200" b="1" i="0" u="none" strike="noStrike" kern="0" cap="none" spc="0" normalizeH="0" baseline="0" noProof="0" dirty="0" smtClean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5816103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Version Control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9" name="Rectangle 12"/>
          <p:cNvSpPr>
            <a:spLocks noChangeArrowheads="1"/>
          </p:cNvSpPr>
          <p:nvPr/>
        </p:nvSpPr>
        <p:spPr bwMode="auto">
          <a:xfrm>
            <a:off x="6607422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Build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0" name="Rectangle 12"/>
          <p:cNvSpPr>
            <a:spLocks noChangeArrowheads="1"/>
          </p:cNvSpPr>
          <p:nvPr/>
        </p:nvSpPr>
        <p:spPr bwMode="auto">
          <a:xfrm>
            <a:off x="7399510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2719983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Patterns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2" name="AutoShape 24"/>
          <p:cNvSpPr>
            <a:spLocks noChangeArrowheads="1"/>
          </p:cNvSpPr>
          <p:nvPr/>
        </p:nvSpPr>
        <p:spPr bwMode="auto">
          <a:xfrm>
            <a:off x="128463" y="2276872"/>
            <a:ext cx="7957666" cy="1192759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1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Methodologies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3" name="Rectangle 15"/>
          <p:cNvSpPr>
            <a:spLocks noChangeArrowheads="1"/>
          </p:cNvSpPr>
          <p:nvPr/>
        </p:nvSpPr>
        <p:spPr bwMode="auto">
          <a:xfrm>
            <a:off x="272480" y="2604841"/>
            <a:ext cx="5111425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Object-oriented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Analysis </a:t>
            </a: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and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Design (OOAD)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4" name="Rectangle 16"/>
          <p:cNvSpPr>
            <a:spLocks noChangeArrowheads="1"/>
          </p:cNvSpPr>
          <p:nvPr/>
        </p:nvSpPr>
        <p:spPr bwMode="auto">
          <a:xfrm>
            <a:off x="3872880" y="3070225"/>
            <a:ext cx="3403623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Domain-</a:t>
            </a: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driven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Design (DDD)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5" name="Rectangle 16"/>
          <p:cNvSpPr>
            <a:spLocks noChangeArrowheads="1"/>
          </p:cNvSpPr>
          <p:nvPr/>
        </p:nvSpPr>
        <p:spPr bwMode="auto">
          <a:xfrm>
            <a:off x="5674445" y="2606106"/>
            <a:ext cx="1942852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auto">
          <a:xfrm>
            <a:off x="6430691" y="1312459"/>
            <a:ext cx="1546645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Delivery &amp;</a:t>
            </a:r>
            <a:b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Operations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6" name="Ellipse 1"/>
          <p:cNvSpPr>
            <a:spLocks noChangeArrowheads="1"/>
          </p:cNvSpPr>
          <p:nvPr/>
        </p:nvSpPr>
        <p:spPr bwMode="auto">
          <a:xfrm>
            <a:off x="201167" y="836712"/>
            <a:ext cx="7056014" cy="1347139"/>
          </a:xfrm>
          <a:prstGeom prst="ellipse">
            <a:avLst/>
          </a:prstGeom>
          <a:solidFill>
            <a:srgbClr val="92D050">
              <a:alpha val="39999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7" name="Ellipse 1"/>
          <p:cNvSpPr>
            <a:spLocks noChangeArrowheads="1"/>
          </p:cNvSpPr>
          <p:nvPr/>
        </p:nvSpPr>
        <p:spPr bwMode="auto">
          <a:xfrm>
            <a:off x="128463" y="5013176"/>
            <a:ext cx="6408713" cy="864096"/>
          </a:xfrm>
          <a:prstGeom prst="ellipse">
            <a:avLst/>
          </a:prstGeom>
          <a:solidFill>
            <a:srgbClr val="92D050">
              <a:alpha val="39999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8" name="Ellipse 1"/>
          <p:cNvSpPr>
            <a:spLocks noChangeArrowheads="1"/>
          </p:cNvSpPr>
          <p:nvPr/>
        </p:nvSpPr>
        <p:spPr bwMode="auto">
          <a:xfrm>
            <a:off x="56456" y="2276872"/>
            <a:ext cx="5510139" cy="1008458"/>
          </a:xfrm>
          <a:prstGeom prst="ellipse">
            <a:avLst/>
          </a:prstGeom>
          <a:solidFill>
            <a:srgbClr val="92D050">
              <a:alpha val="39999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9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 </a:t>
            </a:r>
            <a:r>
              <a:rPr lang="de-DE" dirty="0" smtClean="0"/>
              <a:t>Engineering: Schwerpunkte 4. und 5. </a:t>
            </a:r>
            <a:r>
              <a:rPr lang="de-DE" dirty="0"/>
              <a:t>Semester</a:t>
            </a:r>
          </a:p>
        </p:txBody>
      </p:sp>
      <p:sp>
        <p:nvSpPr>
          <p:cNvPr id="89" name="Rectangle 10"/>
          <p:cNvSpPr>
            <a:spLocks noChangeArrowheads="1"/>
          </p:cNvSpPr>
          <p:nvPr/>
        </p:nvSpPr>
        <p:spPr bwMode="auto">
          <a:xfrm>
            <a:off x="128463" y="3647731"/>
            <a:ext cx="7921277" cy="2567012"/>
          </a:xfrm>
          <a:prstGeom prst="rect">
            <a:avLst/>
          </a:prstGeom>
          <a:solidFill>
            <a:srgbClr val="969696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b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Techniques/Technologies</a:t>
            </a: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128464" y="886151"/>
            <a:ext cx="7921277" cy="1295400"/>
          </a:xfrm>
          <a:prstGeom prst="rect">
            <a:avLst/>
          </a:prstGeom>
          <a:solidFill>
            <a:srgbClr val="00468C"/>
          </a:solidFill>
          <a:ln>
            <a:noFill/>
          </a:ln>
          <a:effectLst>
            <a:prstShdw prst="shdw17" dist="17961" dir="2700000">
              <a:srgbClr val="00468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BE46"/>
                </a:solidFill>
                <a:effectLst/>
                <a:uLnTx/>
                <a:uFillTx/>
                <a:latin typeface="Lucida Sans Unicode" pitchFamily="34" charset="0"/>
              </a:rPr>
              <a:t>Development Process</a:t>
            </a:r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auto">
          <a:xfrm>
            <a:off x="4486475" y="1392060"/>
            <a:ext cx="1042588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92" name="AutoShape 7"/>
          <p:cNvSpPr>
            <a:spLocks noChangeArrowheads="1"/>
          </p:cNvSpPr>
          <p:nvPr/>
        </p:nvSpPr>
        <p:spPr bwMode="auto">
          <a:xfrm>
            <a:off x="2542259" y="1392060"/>
            <a:ext cx="1042589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Design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669803" y="1392060"/>
            <a:ext cx="1042588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Analysis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94" name="Pfeil nach rechts 1"/>
          <p:cNvSpPr>
            <a:spLocks noChangeArrowheads="1"/>
          </p:cNvSpPr>
          <p:nvPr/>
        </p:nvSpPr>
        <p:spPr bwMode="auto">
          <a:xfrm>
            <a:off x="1822179" y="1477785"/>
            <a:ext cx="649288" cy="360363"/>
          </a:xfrm>
          <a:prstGeom prst="rightArrow">
            <a:avLst>
              <a:gd name="adj1" fmla="val 50000"/>
              <a:gd name="adj2" fmla="val 50049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95" name="Pfeil nach rechts 27"/>
          <p:cNvSpPr>
            <a:spLocks noChangeArrowheads="1"/>
          </p:cNvSpPr>
          <p:nvPr/>
        </p:nvSpPr>
        <p:spPr bwMode="auto">
          <a:xfrm>
            <a:off x="3694387" y="1477785"/>
            <a:ext cx="647700" cy="360363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97" name="Pfeil nach rechts 27"/>
          <p:cNvSpPr>
            <a:spLocks noChangeArrowheads="1"/>
          </p:cNvSpPr>
          <p:nvPr/>
        </p:nvSpPr>
        <p:spPr bwMode="auto">
          <a:xfrm>
            <a:off x="5638603" y="1463498"/>
            <a:ext cx="647700" cy="360362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98" name="Rectangle 19"/>
          <p:cNvSpPr>
            <a:spLocks noChangeArrowheads="1"/>
          </p:cNvSpPr>
          <p:nvPr/>
        </p:nvSpPr>
        <p:spPr bwMode="auto">
          <a:xfrm>
            <a:off x="8193211" y="886151"/>
            <a:ext cx="1584325" cy="5328592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Application</a:t>
            </a:r>
          </a:p>
        </p:txBody>
      </p:sp>
      <p:sp>
        <p:nvSpPr>
          <p:cNvPr id="99" name="AutoShape 20"/>
          <p:cNvSpPr>
            <a:spLocks noChangeArrowheads="1"/>
          </p:cNvSpPr>
          <p:nvPr/>
        </p:nvSpPr>
        <p:spPr bwMode="auto">
          <a:xfrm>
            <a:off x="8264648" y="1997468"/>
            <a:ext cx="1439863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Exercises</a:t>
            </a:r>
          </a:p>
        </p:txBody>
      </p:sp>
      <p:sp>
        <p:nvSpPr>
          <p:cNvPr id="100" name="AutoShape 21"/>
          <p:cNvSpPr>
            <a:spLocks noChangeArrowheads="1"/>
          </p:cNvSpPr>
          <p:nvPr/>
        </p:nvSpPr>
        <p:spPr bwMode="auto">
          <a:xfrm>
            <a:off x="8266236" y="3799578"/>
            <a:ext cx="1439862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Project</a:t>
            </a:r>
          </a:p>
        </p:txBody>
      </p:sp>
      <p:sp>
        <p:nvSpPr>
          <p:cNvPr id="101" name="AutoShape 22"/>
          <p:cNvSpPr>
            <a:spLocks noChangeArrowheads="1"/>
          </p:cNvSpPr>
          <p:nvPr/>
        </p:nvSpPr>
        <p:spPr bwMode="auto">
          <a:xfrm>
            <a:off x="8266236" y="4662978"/>
            <a:ext cx="1439862" cy="47164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Exam</a:t>
            </a: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02" name="AutoShape 23"/>
          <p:cNvSpPr>
            <a:spLocks noChangeArrowheads="1"/>
          </p:cNvSpPr>
          <p:nvPr/>
        </p:nvSpPr>
        <p:spPr bwMode="auto">
          <a:xfrm>
            <a:off x="8266236" y="2934787"/>
            <a:ext cx="1439862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Homework</a:t>
            </a:r>
          </a:p>
        </p:txBody>
      </p:sp>
      <p:sp>
        <p:nvSpPr>
          <p:cNvPr id="103" name="AutoShape 24"/>
          <p:cNvSpPr>
            <a:spLocks noChangeArrowheads="1"/>
          </p:cNvSpPr>
          <p:nvPr/>
        </p:nvSpPr>
        <p:spPr bwMode="auto">
          <a:xfrm>
            <a:off x="128463" y="2326311"/>
            <a:ext cx="7957666" cy="1192759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1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Methodologies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04" name="Rectangle 15"/>
          <p:cNvSpPr>
            <a:spLocks noChangeArrowheads="1"/>
          </p:cNvSpPr>
          <p:nvPr/>
        </p:nvSpPr>
        <p:spPr bwMode="auto">
          <a:xfrm>
            <a:off x="272480" y="2654280"/>
            <a:ext cx="5111425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Object-oriented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Analysis </a:t>
            </a: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and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Design (OOAD)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05" name="Rectangle 16"/>
          <p:cNvSpPr>
            <a:spLocks noChangeArrowheads="1"/>
          </p:cNvSpPr>
          <p:nvPr/>
        </p:nvSpPr>
        <p:spPr bwMode="auto">
          <a:xfrm>
            <a:off x="3872880" y="3119664"/>
            <a:ext cx="3403623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Domain-</a:t>
            </a: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driven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Design (DDD)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06" name="Rectangle 16"/>
          <p:cNvSpPr>
            <a:spLocks noChangeArrowheads="1"/>
          </p:cNvSpPr>
          <p:nvPr/>
        </p:nvSpPr>
        <p:spPr bwMode="auto">
          <a:xfrm>
            <a:off x="5674445" y="2655545"/>
            <a:ext cx="1942852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07" name="Rectangle 12"/>
          <p:cNvSpPr>
            <a:spLocks noChangeArrowheads="1"/>
          </p:cNvSpPr>
          <p:nvPr/>
        </p:nvSpPr>
        <p:spPr bwMode="auto">
          <a:xfrm>
            <a:off x="201167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Requirements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Technique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08" name="Rectangle 12"/>
          <p:cNvSpPr>
            <a:spLocks noChangeArrowheads="1"/>
          </p:cNvSpPr>
          <p:nvPr/>
        </p:nvSpPr>
        <p:spPr bwMode="auto">
          <a:xfrm>
            <a:off x="777231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Development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Paradigm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09" name="Rectangle 12"/>
          <p:cNvSpPr>
            <a:spLocks noChangeArrowheads="1"/>
          </p:cNvSpPr>
          <p:nvPr/>
        </p:nvSpPr>
        <p:spPr bwMode="auto">
          <a:xfrm>
            <a:off x="1424534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Modelling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Language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2073375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Modelling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1" name="Rectangle 12"/>
          <p:cNvSpPr>
            <a:spLocks noChangeArrowheads="1"/>
          </p:cNvSpPr>
          <p:nvPr/>
        </p:nvSpPr>
        <p:spPr bwMode="auto">
          <a:xfrm>
            <a:off x="3367062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Platform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2" name="Rectangle 12"/>
          <p:cNvSpPr>
            <a:spLocks noChangeArrowheads="1"/>
          </p:cNvSpPr>
          <p:nvPr/>
        </p:nvSpPr>
        <p:spPr bwMode="auto">
          <a:xfrm>
            <a:off x="4087142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3" name="Rectangle 12"/>
          <p:cNvSpPr>
            <a:spLocks noChangeArrowheads="1"/>
          </p:cNvSpPr>
          <p:nvPr/>
        </p:nvSpPr>
        <p:spPr bwMode="auto">
          <a:xfrm>
            <a:off x="5023246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Testing</a:t>
            </a:r>
            <a:endParaRPr kumimoji="0" lang="de-DE" altLang="de-DE" sz="1200" b="1" i="0" u="none" strike="noStrike" kern="0" cap="none" spc="0" normalizeH="0" baseline="0" noProof="0" dirty="0" smtClean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4" name="Rectangle 12"/>
          <p:cNvSpPr>
            <a:spLocks noChangeArrowheads="1"/>
          </p:cNvSpPr>
          <p:nvPr/>
        </p:nvSpPr>
        <p:spPr bwMode="auto">
          <a:xfrm>
            <a:off x="5816103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Version Control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5" name="Rectangle 12"/>
          <p:cNvSpPr>
            <a:spLocks noChangeArrowheads="1"/>
          </p:cNvSpPr>
          <p:nvPr/>
        </p:nvSpPr>
        <p:spPr bwMode="auto">
          <a:xfrm>
            <a:off x="6607422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Build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6" name="Rectangle 12"/>
          <p:cNvSpPr>
            <a:spLocks noChangeArrowheads="1"/>
          </p:cNvSpPr>
          <p:nvPr/>
        </p:nvSpPr>
        <p:spPr bwMode="auto">
          <a:xfrm>
            <a:off x="7399510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7" name="Rectangle 12"/>
          <p:cNvSpPr>
            <a:spLocks noChangeArrowheads="1"/>
          </p:cNvSpPr>
          <p:nvPr/>
        </p:nvSpPr>
        <p:spPr bwMode="auto">
          <a:xfrm>
            <a:off x="2719983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Patterns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8" name="Rectangle 12"/>
          <p:cNvSpPr>
            <a:spLocks noChangeArrowheads="1"/>
          </p:cNvSpPr>
          <p:nvPr/>
        </p:nvSpPr>
        <p:spPr bwMode="auto">
          <a:xfrm>
            <a:off x="2650804" y="5206631"/>
            <a:ext cx="577972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MVC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9" name="Rectangle 12"/>
          <p:cNvSpPr>
            <a:spLocks noChangeArrowheads="1"/>
          </p:cNvSpPr>
          <p:nvPr/>
        </p:nvSpPr>
        <p:spPr bwMode="auto">
          <a:xfrm>
            <a:off x="776735" y="5208219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OO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0" name="Rectangle 13"/>
          <p:cNvSpPr>
            <a:spLocks noChangeArrowheads="1"/>
          </p:cNvSpPr>
          <p:nvPr/>
        </p:nvSpPr>
        <p:spPr bwMode="auto">
          <a:xfrm>
            <a:off x="1354585" y="5208219"/>
            <a:ext cx="647700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UML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1" name="Rectangle 14"/>
          <p:cNvSpPr>
            <a:spLocks noChangeArrowheads="1"/>
          </p:cNvSpPr>
          <p:nvPr/>
        </p:nvSpPr>
        <p:spPr bwMode="auto">
          <a:xfrm>
            <a:off x="3297956" y="5208219"/>
            <a:ext cx="576263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Java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2" name="Rectangle 15"/>
          <p:cNvSpPr>
            <a:spLocks noChangeArrowheads="1"/>
          </p:cNvSpPr>
          <p:nvPr/>
        </p:nvSpPr>
        <p:spPr bwMode="auto">
          <a:xfrm>
            <a:off x="3945656" y="5208219"/>
            <a:ext cx="9366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Eclipse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3" name="Rectangle 16"/>
          <p:cNvSpPr>
            <a:spLocks noChangeArrowheads="1"/>
          </p:cNvSpPr>
          <p:nvPr/>
        </p:nvSpPr>
        <p:spPr bwMode="auto">
          <a:xfrm>
            <a:off x="4953719" y="5208219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JUnit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4" name="Rectangle 12"/>
          <p:cNvSpPr>
            <a:spLocks noChangeArrowheads="1"/>
          </p:cNvSpPr>
          <p:nvPr/>
        </p:nvSpPr>
        <p:spPr bwMode="auto">
          <a:xfrm>
            <a:off x="2073722" y="5206631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5" name="Rectangle 12"/>
          <p:cNvSpPr>
            <a:spLocks noChangeArrowheads="1"/>
          </p:cNvSpPr>
          <p:nvPr/>
        </p:nvSpPr>
        <p:spPr bwMode="auto">
          <a:xfrm>
            <a:off x="200472" y="5208219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UC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</a:p>
        </p:txBody>
      </p:sp>
      <p:sp>
        <p:nvSpPr>
          <p:cNvPr id="126" name="Rectangle 16"/>
          <p:cNvSpPr>
            <a:spLocks noChangeArrowheads="1"/>
          </p:cNvSpPr>
          <p:nvPr/>
        </p:nvSpPr>
        <p:spPr bwMode="auto">
          <a:xfrm>
            <a:off x="5742706" y="5206631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Git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7" name="Rectangle 16"/>
          <p:cNvSpPr>
            <a:spLocks noChangeArrowheads="1"/>
          </p:cNvSpPr>
          <p:nvPr/>
        </p:nvSpPr>
        <p:spPr bwMode="auto">
          <a:xfrm>
            <a:off x="6536456" y="5206631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MVN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8" name="Rectangle 16"/>
          <p:cNvSpPr>
            <a:spLocks noChangeArrowheads="1"/>
          </p:cNvSpPr>
          <p:nvPr/>
        </p:nvSpPr>
        <p:spPr bwMode="auto">
          <a:xfrm>
            <a:off x="7328619" y="5206631"/>
            <a:ext cx="648717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30" name="AutoShape 6"/>
          <p:cNvSpPr>
            <a:spLocks noChangeArrowheads="1"/>
          </p:cNvSpPr>
          <p:nvPr/>
        </p:nvSpPr>
        <p:spPr bwMode="auto">
          <a:xfrm>
            <a:off x="6430691" y="1383432"/>
            <a:ext cx="1546645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Delivery &amp;</a:t>
            </a:r>
            <a:b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Operations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9" name="Ellipse 1"/>
          <p:cNvSpPr>
            <a:spLocks noChangeArrowheads="1"/>
          </p:cNvSpPr>
          <p:nvPr/>
        </p:nvSpPr>
        <p:spPr bwMode="auto">
          <a:xfrm>
            <a:off x="272480" y="814143"/>
            <a:ext cx="7813649" cy="5783209"/>
          </a:xfrm>
          <a:prstGeom prst="ellipse">
            <a:avLst/>
          </a:prstGeom>
          <a:solidFill>
            <a:srgbClr val="92D050">
              <a:alpha val="39999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t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Architecture</a:t>
            </a:r>
            <a:r>
              <a:rPr kumimoji="0" lang="de-DE" alt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DDD /</a:t>
            </a:r>
            <a:endParaRPr kumimoji="0" lang="de-DE" altLang="de-DE" sz="2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Microservices</a:t>
            </a:r>
            <a:r>
              <a:rPr kumimoji="0" lang="de-DE" altLang="de-DE" sz="2800" b="1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Frameworks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DevOps</a:t>
            </a:r>
            <a:r>
              <a:rPr kumimoji="0" lang="de-DE" altLang="de-DE" sz="2800" b="1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Web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Mobile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IoT</a:t>
            </a:r>
            <a:r>
              <a:rPr kumimoji="0" lang="de-DE" alt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Container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…</a:t>
            </a:r>
            <a:endParaRPr kumimoji="0" lang="de-DE" altLang="de-DE" sz="2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 </a:t>
            </a:r>
            <a:r>
              <a:rPr lang="de-DE" dirty="0" smtClean="0"/>
              <a:t>Engineering: </a:t>
            </a:r>
            <a:r>
              <a:rPr lang="de-DE" dirty="0" err="1" smtClean="0"/>
              <a:t>Delivery</a:t>
            </a:r>
            <a:r>
              <a:rPr lang="de-DE" dirty="0" smtClean="0"/>
              <a:t> &amp; </a:t>
            </a:r>
            <a:r>
              <a:rPr lang="de-DE" dirty="0" err="1" smtClean="0"/>
              <a:t>Operations</a:t>
            </a:r>
            <a:r>
              <a:rPr lang="de-DE" dirty="0" smtClean="0"/>
              <a:t>: 3. bis 5. </a:t>
            </a:r>
            <a:r>
              <a:rPr lang="de-DE" dirty="0"/>
              <a:t>Semester</a:t>
            </a: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4876800" y="803920"/>
            <a:ext cx="4267200" cy="4209256"/>
          </a:xfrm>
          <a:prstGeom prst="rect">
            <a:avLst/>
          </a:prstGeom>
          <a:solidFill>
            <a:srgbClr val="E1E1E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800" b="1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Operations</a:t>
            </a: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524000" y="1662336"/>
            <a:ext cx="990600" cy="457200"/>
          </a:xfrm>
          <a:prstGeom prst="rect">
            <a:avLst/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Module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762000" y="2271936"/>
            <a:ext cx="990600" cy="457200"/>
          </a:xfrm>
          <a:prstGeom prst="rect">
            <a:avLst/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Module</a:t>
            </a: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762000" y="1052736"/>
            <a:ext cx="990600" cy="457200"/>
          </a:xfrm>
          <a:prstGeom prst="rect">
            <a:avLst/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Module</a:t>
            </a:r>
          </a:p>
        </p:txBody>
      </p:sp>
      <p:cxnSp>
        <p:nvCxnSpPr>
          <p:cNvPr id="48" name="AutoShape 6"/>
          <p:cNvCxnSpPr>
            <a:cxnSpLocks noChangeShapeType="1"/>
            <a:stCxn id="47" idx="2"/>
            <a:endCxn id="46" idx="0"/>
          </p:cNvCxnSpPr>
          <p:nvPr/>
        </p:nvCxnSpPr>
        <p:spPr bwMode="auto">
          <a:xfrm rot="5400000">
            <a:off x="876300" y="1890936"/>
            <a:ext cx="7620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7"/>
          <p:cNvCxnSpPr>
            <a:cxnSpLocks noChangeShapeType="1"/>
            <a:stCxn id="45" idx="2"/>
            <a:endCxn id="46" idx="3"/>
          </p:cNvCxnSpPr>
          <p:nvPr/>
        </p:nvCxnSpPr>
        <p:spPr bwMode="auto">
          <a:xfrm rot="5400000">
            <a:off x="1695450" y="2176686"/>
            <a:ext cx="381000" cy="266700"/>
          </a:xfrm>
          <a:prstGeom prst="bentConnector2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8"/>
          <p:cNvCxnSpPr>
            <a:cxnSpLocks noChangeShapeType="1"/>
            <a:stCxn id="47" idx="3"/>
            <a:endCxn id="45" idx="0"/>
          </p:cNvCxnSpPr>
          <p:nvPr/>
        </p:nvCxnSpPr>
        <p:spPr bwMode="auto">
          <a:xfrm>
            <a:off x="1752600" y="1281336"/>
            <a:ext cx="266700" cy="381000"/>
          </a:xfrm>
          <a:prstGeom prst="bentConnector2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990600" y="2957736"/>
            <a:ext cx="533400" cy="609600"/>
          </a:xfrm>
          <a:prstGeom prst="can">
            <a:avLst>
              <a:gd name="adj" fmla="val 28571"/>
            </a:avLst>
          </a:prstGeom>
          <a:solidFill>
            <a:srgbClr val="00468C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1" i="0" u="none" strike="noStrike" kern="0" cap="none" spc="0" normalizeH="0" baseline="0" noProof="0">
                <a:ln>
                  <a:noFill/>
                </a:ln>
                <a:solidFill>
                  <a:srgbClr val="FFBE46"/>
                </a:solidFill>
                <a:effectLst/>
                <a:uLnTx/>
                <a:uFillTx/>
                <a:latin typeface="Lucida Sans Unicode" pitchFamily="34" charset="0"/>
              </a:rPr>
              <a:t>DB</a:t>
            </a:r>
          </a:p>
        </p:txBody>
      </p:sp>
      <p:cxnSp>
        <p:nvCxnSpPr>
          <p:cNvPr id="52" name="AutoShape 10"/>
          <p:cNvCxnSpPr>
            <a:cxnSpLocks noChangeShapeType="1"/>
            <a:stCxn id="46" idx="2"/>
            <a:endCxn id="51" idx="0"/>
          </p:cNvCxnSpPr>
          <p:nvPr/>
        </p:nvCxnSpPr>
        <p:spPr bwMode="auto">
          <a:xfrm rot="5400000">
            <a:off x="1066800" y="2919636"/>
            <a:ext cx="3810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5257800" y="1363960"/>
            <a:ext cx="3505200" cy="26670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Delivered Modules</a:t>
            </a:r>
            <a:endParaRPr kumimoji="0" lang="en-US" altLang="de-DE" sz="2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4" name="AutoShape 12"/>
          <p:cNvSpPr>
            <a:spLocks noChangeArrowheads="1"/>
          </p:cNvSpPr>
          <p:nvPr/>
        </p:nvSpPr>
        <p:spPr bwMode="auto">
          <a:xfrm>
            <a:off x="6743700" y="4259560"/>
            <a:ext cx="533400" cy="609600"/>
          </a:xfrm>
          <a:prstGeom prst="can">
            <a:avLst>
              <a:gd name="adj" fmla="val 28571"/>
            </a:avLst>
          </a:prstGeom>
          <a:solidFill>
            <a:srgbClr val="00468C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1" i="0" u="none" strike="noStrike" kern="0" cap="none" spc="0" normalizeH="0" baseline="0" noProof="0">
                <a:ln>
                  <a:noFill/>
                </a:ln>
                <a:solidFill>
                  <a:srgbClr val="FFBE46"/>
                </a:solidFill>
                <a:effectLst/>
                <a:uLnTx/>
                <a:uFillTx/>
                <a:latin typeface="Lucida Sans Unicode" pitchFamily="34" charset="0"/>
              </a:rPr>
              <a:t>DB</a:t>
            </a:r>
          </a:p>
        </p:txBody>
      </p:sp>
      <p:cxnSp>
        <p:nvCxnSpPr>
          <p:cNvPr id="55" name="AutoShape 13"/>
          <p:cNvCxnSpPr>
            <a:cxnSpLocks noChangeShapeType="1"/>
            <a:stCxn id="53" idx="2"/>
            <a:endCxn id="54" idx="0"/>
          </p:cNvCxnSpPr>
          <p:nvPr/>
        </p:nvCxnSpPr>
        <p:spPr bwMode="auto">
          <a:xfrm rot="5400000">
            <a:off x="6819900" y="4221460"/>
            <a:ext cx="3810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AutoShape 14"/>
          <p:cNvSpPr>
            <a:spLocks noChangeArrowheads="1"/>
          </p:cNvSpPr>
          <p:nvPr/>
        </p:nvSpPr>
        <p:spPr bwMode="auto">
          <a:xfrm>
            <a:off x="3080792" y="2175520"/>
            <a:ext cx="1152128" cy="934616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468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>
                <a:ln>
                  <a:noFill/>
                </a:ln>
                <a:solidFill>
                  <a:srgbClr val="FFBE46"/>
                </a:solidFill>
                <a:effectLst/>
                <a:uLnTx/>
                <a:uFillTx/>
                <a:latin typeface="Lucida Sans Unicode" pitchFamily="34" charset="0"/>
              </a:rPr>
              <a:t>How ?</a:t>
            </a:r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762000" y="3795936"/>
            <a:ext cx="1752600" cy="1073224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Frameworks: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JUnit, Hibernate,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Spring, Angular,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en-US" altLang="de-DE" sz="16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 Engineering: </a:t>
            </a:r>
            <a:r>
              <a:rPr lang="de-DE" dirty="0" err="1"/>
              <a:t>Delivery</a:t>
            </a:r>
            <a:r>
              <a:rPr lang="de-DE" dirty="0"/>
              <a:t> &amp; </a:t>
            </a:r>
            <a:r>
              <a:rPr lang="de-DE" dirty="0" err="1"/>
              <a:t>Operations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(3.) 4. und 5. Semester</a:t>
            </a: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52400" y="1218530"/>
            <a:ext cx="9601200" cy="4730750"/>
          </a:xfrm>
          <a:prstGeom prst="rightArrow">
            <a:avLst>
              <a:gd name="adj1" fmla="val 50000"/>
              <a:gd name="adj2" fmla="val 50137"/>
            </a:avLst>
          </a:prstGeom>
          <a:solidFill>
            <a:srgbClr val="00468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800" b="1" i="0" u="none" strike="noStrike" kern="0" cap="none" spc="0" normalizeH="0" baseline="0" noProof="0">
              <a:ln>
                <a:noFill/>
              </a:ln>
              <a:solidFill>
                <a:srgbClr val="FFBE46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228600" y="3580730"/>
            <a:ext cx="1219200" cy="1143000"/>
          </a:xfrm>
          <a:prstGeom prst="homePlate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Version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Control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219200" y="358073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Build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228600" y="3199730"/>
            <a:ext cx="7162800" cy="304800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Bug/Issue Tracking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2209800" y="358073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</a:t>
            </a: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3200400" y="358073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Release</a:t>
            </a:r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4191000" y="358073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Install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Deploy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    </a:t>
            </a: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5181600" y="358073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Accept-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ance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   </a:t>
            </a:r>
          </a:p>
        </p:txBody>
      </p:sp>
      <p:sp>
        <p:nvSpPr>
          <p:cNvPr id="25" name="AutoShape 15"/>
          <p:cNvSpPr>
            <a:spLocks noChangeArrowheads="1"/>
          </p:cNvSpPr>
          <p:nvPr/>
        </p:nvSpPr>
        <p:spPr bwMode="auto">
          <a:xfrm>
            <a:off x="6172200" y="358073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Install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Deploy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Production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228600" y="2818730"/>
            <a:ext cx="7162800" cy="304800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Change and Release Management</a:t>
            </a: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238125" y="2420268"/>
            <a:ext cx="7162800" cy="304800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93423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 </a:t>
            </a:r>
            <a:r>
              <a:rPr lang="de-DE" dirty="0" smtClean="0"/>
              <a:t>Engineering: </a:t>
            </a:r>
            <a:r>
              <a:rPr lang="de-DE" dirty="0" err="1" smtClean="0"/>
              <a:t>Delivery</a:t>
            </a:r>
            <a:r>
              <a:rPr lang="de-DE" dirty="0" smtClean="0"/>
              <a:t> &amp; </a:t>
            </a:r>
            <a:r>
              <a:rPr lang="de-DE" dirty="0" err="1" smtClean="0"/>
              <a:t>Operations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(3.) 4. und 5. Semester</a:t>
            </a:r>
            <a:endParaRPr lang="de-DE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28600" y="4890864"/>
            <a:ext cx="914400" cy="9144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Git/SVN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219200" y="5195664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Maven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238375" y="4890864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Selenium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1219200" y="5500464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Jenkins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2238375" y="5195664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Profiler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3224213" y="4895627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Jenkins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3224213" y="5500464"/>
            <a:ext cx="914400" cy="30480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4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Document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191000" y="4890864"/>
            <a:ext cx="914400" cy="4572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Deployment</a:t>
            </a:r>
            <a:b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(ANT, etc.)</a:t>
            </a: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6172200" y="4890864"/>
            <a:ext cx="914400" cy="4572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Systems</a:t>
            </a:r>
            <a:b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Management</a:t>
            </a: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5181600" y="4890864"/>
            <a:ext cx="914400" cy="45720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4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Document</a:t>
            </a: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6172200" y="5348064"/>
            <a:ext cx="914400" cy="4572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Migration</a:t>
            </a: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4191000" y="5348064"/>
            <a:ext cx="914400" cy="4572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Migration</a:t>
            </a: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2238375" y="5500464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JUnit</a:t>
            </a:r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5181600" y="5348064"/>
            <a:ext cx="914400" cy="4572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Fitnesse</a:t>
            </a: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228600" y="1972072"/>
            <a:ext cx="68580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JIRA</a:t>
            </a: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1219200" y="4890864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Eclipse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3224213" y="5200427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Maven</a:t>
            </a:r>
          </a:p>
        </p:txBody>
      </p:sp>
      <p:sp>
        <p:nvSpPr>
          <p:cNvPr id="42" name="AutoShape 3"/>
          <p:cNvSpPr>
            <a:spLocks noChangeArrowheads="1"/>
          </p:cNvSpPr>
          <p:nvPr/>
        </p:nvSpPr>
        <p:spPr bwMode="auto">
          <a:xfrm>
            <a:off x="152400" y="1219200"/>
            <a:ext cx="9601200" cy="4730750"/>
          </a:xfrm>
          <a:prstGeom prst="rightArrow">
            <a:avLst>
              <a:gd name="adj1" fmla="val 50000"/>
              <a:gd name="adj2" fmla="val 50137"/>
            </a:avLst>
          </a:prstGeom>
          <a:solidFill>
            <a:srgbClr val="00468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800" b="1" i="0" u="none" strike="noStrike" kern="0" cap="none" spc="0" normalizeH="0" baseline="0" noProof="0">
              <a:ln>
                <a:noFill/>
              </a:ln>
              <a:solidFill>
                <a:srgbClr val="FFBE46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228600" y="3581400"/>
            <a:ext cx="1219200" cy="1143000"/>
          </a:xfrm>
          <a:prstGeom prst="homePlate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Version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Control</a:t>
            </a:r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12192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Build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228600" y="3200400"/>
            <a:ext cx="7162800" cy="304800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Bug/Issue Tracking</a:t>
            </a: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22098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</a:t>
            </a:r>
          </a:p>
        </p:txBody>
      </p:sp>
      <p:sp>
        <p:nvSpPr>
          <p:cNvPr id="47" name="AutoShape 11"/>
          <p:cNvSpPr>
            <a:spLocks noChangeArrowheads="1"/>
          </p:cNvSpPr>
          <p:nvPr/>
        </p:nvSpPr>
        <p:spPr bwMode="auto">
          <a:xfrm>
            <a:off x="32004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Release</a:t>
            </a:r>
          </a:p>
        </p:txBody>
      </p:sp>
      <p:sp>
        <p:nvSpPr>
          <p:cNvPr id="48" name="AutoShape 12"/>
          <p:cNvSpPr>
            <a:spLocks noChangeArrowheads="1"/>
          </p:cNvSpPr>
          <p:nvPr/>
        </p:nvSpPr>
        <p:spPr bwMode="auto">
          <a:xfrm>
            <a:off x="41910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Install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Deploy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    </a:t>
            </a:r>
          </a:p>
        </p:txBody>
      </p:sp>
      <p:sp>
        <p:nvSpPr>
          <p:cNvPr id="49" name="AutoShape 13"/>
          <p:cNvSpPr>
            <a:spLocks noChangeArrowheads="1"/>
          </p:cNvSpPr>
          <p:nvPr/>
        </p:nvSpPr>
        <p:spPr bwMode="auto">
          <a:xfrm>
            <a:off x="51816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Accept-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ance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   </a:t>
            </a:r>
          </a:p>
        </p:txBody>
      </p:sp>
      <p:sp>
        <p:nvSpPr>
          <p:cNvPr id="50" name="AutoShape 15"/>
          <p:cNvSpPr>
            <a:spLocks noChangeArrowheads="1"/>
          </p:cNvSpPr>
          <p:nvPr/>
        </p:nvSpPr>
        <p:spPr bwMode="auto">
          <a:xfrm>
            <a:off x="61722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Install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Deploy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Production</a:t>
            </a:r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228600" y="2819400"/>
            <a:ext cx="7162800" cy="304800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Change and Release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78044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 </a:t>
            </a:r>
            <a:r>
              <a:rPr lang="de-DE" dirty="0" smtClean="0"/>
              <a:t>Engineering: </a:t>
            </a:r>
            <a:r>
              <a:rPr lang="de-DE" dirty="0" err="1" smtClean="0"/>
              <a:t>Delivery</a:t>
            </a:r>
            <a:r>
              <a:rPr lang="de-DE" dirty="0" smtClean="0"/>
              <a:t> &amp; </a:t>
            </a:r>
            <a:r>
              <a:rPr lang="de-DE" dirty="0" err="1" smtClean="0"/>
              <a:t>Operations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(3.) 4. und 5. Semester</a:t>
            </a:r>
            <a:endParaRPr lang="de-DE" dirty="0"/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228600" y="1989138"/>
            <a:ext cx="68580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Chef, Puppet, Ansible, Docker, Vagrant, VirtualBox</a:t>
            </a:r>
          </a:p>
        </p:txBody>
      </p:sp>
      <p:sp>
        <p:nvSpPr>
          <p:cNvPr id="53" name="AutoShape 3"/>
          <p:cNvSpPr>
            <a:spLocks noChangeArrowheads="1"/>
          </p:cNvSpPr>
          <p:nvPr/>
        </p:nvSpPr>
        <p:spPr bwMode="auto">
          <a:xfrm>
            <a:off x="152400" y="1219200"/>
            <a:ext cx="9601200" cy="4730750"/>
          </a:xfrm>
          <a:prstGeom prst="rightArrow">
            <a:avLst>
              <a:gd name="adj1" fmla="val 50000"/>
              <a:gd name="adj2" fmla="val 50635"/>
            </a:avLst>
          </a:prstGeom>
          <a:solidFill>
            <a:srgbClr val="00468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800" b="1" i="0" u="none" strike="noStrike" kern="0" cap="none" spc="0" normalizeH="0" baseline="0" noProof="0">
              <a:ln>
                <a:noFill/>
              </a:ln>
              <a:solidFill>
                <a:srgbClr val="FFBE46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228600" y="3581400"/>
            <a:ext cx="1219200" cy="1143000"/>
          </a:xfrm>
          <a:prstGeom prst="homePlate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Version</a:t>
            </a:r>
            <a:b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Control</a:t>
            </a:r>
          </a:p>
        </p:txBody>
      </p: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12192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Build</a:t>
            </a:r>
          </a:p>
        </p:txBody>
      </p:sp>
      <p:sp>
        <p:nvSpPr>
          <p:cNvPr id="56" name="AutoShape 7"/>
          <p:cNvSpPr>
            <a:spLocks noChangeArrowheads="1"/>
          </p:cNvSpPr>
          <p:nvPr/>
        </p:nvSpPr>
        <p:spPr bwMode="auto">
          <a:xfrm>
            <a:off x="22098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</a:t>
            </a:r>
          </a:p>
        </p:txBody>
      </p:sp>
      <p:sp>
        <p:nvSpPr>
          <p:cNvPr id="57" name="AutoShape 11"/>
          <p:cNvSpPr>
            <a:spLocks noChangeArrowheads="1"/>
          </p:cNvSpPr>
          <p:nvPr/>
        </p:nvSpPr>
        <p:spPr bwMode="auto">
          <a:xfrm>
            <a:off x="32004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Release</a:t>
            </a:r>
          </a:p>
        </p:txBody>
      </p:sp>
      <p:sp>
        <p:nvSpPr>
          <p:cNvPr id="58" name="AutoShape 12"/>
          <p:cNvSpPr>
            <a:spLocks noChangeArrowheads="1"/>
          </p:cNvSpPr>
          <p:nvPr/>
        </p:nvSpPr>
        <p:spPr bwMode="auto">
          <a:xfrm>
            <a:off x="41910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Install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Deploy</a:t>
            </a:r>
            <a:b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    </a:t>
            </a:r>
          </a:p>
        </p:txBody>
      </p:sp>
      <p:sp>
        <p:nvSpPr>
          <p:cNvPr id="59" name="AutoShape 13"/>
          <p:cNvSpPr>
            <a:spLocks noChangeArrowheads="1"/>
          </p:cNvSpPr>
          <p:nvPr/>
        </p:nvSpPr>
        <p:spPr bwMode="auto">
          <a:xfrm>
            <a:off x="51816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Accept-</a:t>
            </a:r>
            <a:b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ance</a:t>
            </a: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/>
            </a:r>
            <a:b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   </a:t>
            </a:r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auto">
          <a:xfrm>
            <a:off x="61722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Install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Deploy</a:t>
            </a:r>
            <a:b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Production</a:t>
            </a:r>
          </a:p>
        </p:txBody>
      </p:sp>
      <p:sp>
        <p:nvSpPr>
          <p:cNvPr id="61" name="AutoShape 24"/>
          <p:cNvSpPr>
            <a:spLocks noChangeArrowheads="1"/>
          </p:cNvSpPr>
          <p:nvPr/>
        </p:nvSpPr>
        <p:spPr bwMode="auto">
          <a:xfrm>
            <a:off x="238125" y="2420938"/>
            <a:ext cx="7162800" cy="304800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405956806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A4-Papier (210x297 mm)</PresentationFormat>
  <Paragraphs>268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Software Engineering</vt:lpstr>
      <vt:lpstr>Überblick: 1. – 6. Semester</vt:lpstr>
      <vt:lpstr>Software Engineering: Überblick 3. – 5. Semester</vt:lpstr>
      <vt:lpstr>Software Engineering: Schwerpunkte 3. Semester</vt:lpstr>
      <vt:lpstr>Software Engineering: Schwerpunkte 4. und 5. Semester</vt:lpstr>
      <vt:lpstr>Software Engineering: Delivery &amp; Operations: 3. bis 5. Semester</vt:lpstr>
      <vt:lpstr>Software Engineering: Delivery &amp; Operations: (3.) 4. und 5. Semester</vt:lpstr>
      <vt:lpstr>Software Engineering: Delivery &amp; Operations: (3.) 4. und 5. Semester</vt:lpstr>
      <vt:lpstr>Software Engineering: Delivery &amp; Operations: (3.) 4. und 5. Semester</vt:lpstr>
      <vt:lpstr>Abkürzungsverzeichnis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Arif Chughtai</dc:creator>
  <cp:lastModifiedBy>Arif Chughtai</cp:lastModifiedBy>
  <cp:revision>7</cp:revision>
  <dcterms:created xsi:type="dcterms:W3CDTF">2018-02-03T10:01:35Z</dcterms:created>
  <dcterms:modified xsi:type="dcterms:W3CDTF">2018-02-03T10:54:01Z</dcterms:modified>
</cp:coreProperties>
</file>