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906000" cy="6858000" type="A4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03" autoAdjust="0"/>
    <p:restoredTop sz="94660"/>
  </p:normalViewPr>
  <p:slideViewPr>
    <p:cSldViewPr>
      <p:cViewPr>
        <p:scale>
          <a:sx n="70" d="100"/>
          <a:sy n="70" d="100"/>
        </p:scale>
        <p:origin x="-1371" y="-405"/>
      </p:cViewPr>
      <p:guideLst>
        <p:guide orient="horz" pos="4319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D759F2-72C3-4C3C-88F1-A97FBC18C113}" type="datetimeFigureOut">
              <a:rPr lang="de-DE" smtClean="0"/>
              <a:t>03.02.2018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EE1F68-920F-4158-901B-0520A06919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5771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757FA-ED4A-41FC-A3EC-864BDB0B3ED9}" type="datetime1">
              <a:rPr lang="de-DE" smtClean="0"/>
              <a:t>03.02.2018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648744" y="6356351"/>
            <a:ext cx="45365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de-DE" smtClean="0"/>
              <a:t>Software Enginering - Überblich der Inhalte / Chughtai, Hänel, Krüger</a:t>
            </a:r>
            <a:endParaRPr lang="de-DE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899B-6A33-46FD-A48E-8B4A56ACC517}" type="datetime1">
              <a:rPr lang="de-DE" smtClean="0"/>
              <a:t>03.02.2018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Software Enginering - Überblich der Inhalte / Chughtai, Hänel, Krüger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B7893-A628-4645-8123-B76E7717BBAF}" type="datetime1">
              <a:rPr lang="de-DE" smtClean="0"/>
              <a:t>03.02.2018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Software Enginering - Überblich der Inhalte / Chughtai, Hänel, Krüger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5300" y="269776"/>
            <a:ext cx="8915400" cy="494928"/>
          </a:xfrm>
        </p:spPr>
        <p:txBody>
          <a:bodyPr anchor="t"/>
          <a:lstStyle>
            <a:lvl1pPr algn="l">
              <a:defRPr sz="2800" b="1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95300" y="1052736"/>
            <a:ext cx="8915400" cy="5073429"/>
          </a:xfrm>
        </p:spPr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42EFB-7991-4F88-B075-C156904F9D1B}" type="datetime1">
              <a:rPr lang="de-DE" smtClean="0"/>
              <a:t>03.02.2018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648744" y="6356351"/>
            <a:ext cx="45365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de-DE" smtClean="0"/>
              <a:t>Software Enginering - Überblich der Inhalte / Chughtai, Hänel, Krüger</a:t>
            </a:r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DD42B-C0B8-4672-8D50-07044BC22FEA}" type="datetime1">
              <a:rPr lang="de-DE" smtClean="0"/>
              <a:t>03.02.2018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648744" y="6356351"/>
            <a:ext cx="45365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de-DE" smtClean="0"/>
              <a:t>Software Enginering - Überblich der Inhalte / Chughtai, Hänel, Krüger</a:t>
            </a:r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EF6A2-BE7E-4018-B2D3-8BFF479945B8}" type="datetime1">
              <a:rPr lang="de-DE" smtClean="0"/>
              <a:t>03.02.2018</a:t>
            </a:fld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648744" y="6356351"/>
            <a:ext cx="45365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de-DE" smtClean="0"/>
              <a:t>Software Enginering - Überblich der Inhalte / Chughtai, Hänel, Krüger</a:t>
            </a:r>
            <a:endParaRPr lang="de-D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D4D62-D504-4313-8DB1-8639D1B0E824}" type="datetime1">
              <a:rPr lang="de-DE" smtClean="0"/>
              <a:t>03.02.2018</a:t>
            </a:fld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13"/>
          </p:nvPr>
        </p:nvSpPr>
        <p:spPr>
          <a:xfrm>
            <a:off x="2648744" y="6356351"/>
            <a:ext cx="45365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de-DE" smtClean="0"/>
              <a:t>Software Enginering - Überblich der Inhalte / Chughtai, Hänel, Krüger</a:t>
            </a:r>
            <a:endParaRPr lang="de-D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5300" y="212027"/>
            <a:ext cx="8915400" cy="480669"/>
          </a:xfrm>
        </p:spPr>
        <p:txBody>
          <a:bodyPr anchor="t"/>
          <a:lstStyle>
            <a:lvl1pPr algn="l">
              <a:defRPr sz="2800" b="1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D3460-0997-4707-9FEF-B183F1D38817}" type="datetime1">
              <a:rPr lang="de-DE" smtClean="0"/>
              <a:t>03.02.2018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648744" y="6356351"/>
            <a:ext cx="45365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de-DE" smtClean="0"/>
              <a:t>Software Enginering - Überblich der Inhalte / Chughtai, Hänel, Krüger</a:t>
            </a:r>
            <a:endParaRPr lang="de-D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5E6FA-523D-4996-871B-DAA76F855222}" type="datetime1">
              <a:rPr lang="de-DE" smtClean="0"/>
              <a:t>03.02.2018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Software Enginering - Überblich der Inhalte / Chughtai, Hänel, Krüger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A1505-67D9-40DE-B9EE-8533EAC7BDCF}" type="datetime1">
              <a:rPr lang="de-DE" smtClean="0"/>
              <a:t>03.02.2018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Software Enginering - Überblich der Inhalte / Chughtai, Hänel, Krüger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3B8F1-5FA8-45B8-9F82-85FF061FA295}" type="datetime1">
              <a:rPr lang="de-DE" smtClean="0"/>
              <a:t>03.02.2018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Software Enginering - Überblich der Inhalte / Chughtai, Hänel, Krüger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9A050-E665-4EE6-A6C4-6A15ED5BABE8}" type="datetime1">
              <a:rPr lang="de-DE" smtClean="0"/>
              <a:t>03.02.2018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648744" y="6356351"/>
            <a:ext cx="45365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de-DE" smtClean="0"/>
              <a:t>Software Enginering - Überblich der Inhalte / Chughtai, Hänel, Krüger</a:t>
            </a:r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de-DE" dirty="0" smtClean="0"/>
              <a:t>Software Engineering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Übersicht der Inhalte im 3. bis 5. Semester</a:t>
            </a:r>
          </a:p>
          <a:p>
            <a:r>
              <a:rPr lang="de-DE" dirty="0" smtClean="0"/>
              <a:t>(Technikerschule </a:t>
            </a:r>
            <a:r>
              <a:rPr lang="de-DE" dirty="0"/>
              <a:t>HF Zürich – Informatik)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</a:t>
            </a:fld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EB014-3093-41C1-994C-B9968EEA4A55}" type="datetime1">
              <a:rPr lang="de-DE" smtClean="0"/>
              <a:t>03.02.2018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de-DE" smtClean="0"/>
              <a:t>Software Enginering - Überblich der Inhalte / Chughtai, Hänel, Krüger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744318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Abkürzungsverzeichnis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UC: Use Case</a:t>
            </a:r>
          </a:p>
          <a:p>
            <a:r>
              <a:rPr lang="en-US" dirty="0"/>
              <a:t>VP: Visual Paradigm</a:t>
            </a:r>
          </a:p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10</a:t>
            </a:fld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8CBB1-8A63-4373-BB3E-85D6AA93A49D}" type="datetime1">
              <a:rPr lang="de-DE" smtClean="0"/>
              <a:t>03.02.2018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de-DE" smtClean="0"/>
              <a:t>Software Enginering - Überblich der Inhalte / Chughtai, Hänel, Krüger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30622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Überblick: 1. – 6. Semester</a:t>
            </a: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1676636" y="2755652"/>
            <a:ext cx="6552728" cy="1342876"/>
          </a:xfrm>
          <a:prstGeom prst="rect">
            <a:avLst/>
          </a:prstGeom>
          <a:solidFill>
            <a:srgbClr val="E1E1E1">
              <a:alpha val="50195"/>
            </a:srgb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b" anchorCtr="1"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algn="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3. Semester: </a:t>
            </a:r>
            <a:r>
              <a:rPr kumimoji="0" lang="en-US" altLang="de-DE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Grundlagen</a:t>
            </a:r>
            <a:endParaRPr kumimoji="0" lang="en-US" altLang="de-DE" sz="2800" b="0" i="0" u="none" strike="noStrike" kern="0" cap="none" spc="0" normalizeH="0" baseline="0" noProof="0" dirty="0">
              <a:ln>
                <a:noFill/>
              </a:ln>
              <a:solidFill>
                <a:srgbClr val="00468C"/>
              </a:solidFill>
              <a:effectLst/>
              <a:uLnTx/>
              <a:uFillTx/>
              <a:latin typeface="Lucida Sans Unicode" pitchFamily="34" charset="0"/>
            </a:endParaRPr>
          </a:p>
        </p:txBody>
      </p:sp>
      <p:sp>
        <p:nvSpPr>
          <p:cNvPr id="11" name="AutoShape 6"/>
          <p:cNvSpPr>
            <a:spLocks noChangeArrowheads="1"/>
          </p:cNvSpPr>
          <p:nvPr/>
        </p:nvSpPr>
        <p:spPr bwMode="auto">
          <a:xfrm>
            <a:off x="2144688" y="2917056"/>
            <a:ext cx="1638021" cy="533400"/>
          </a:xfrm>
          <a:prstGeom prst="roundRect">
            <a:avLst>
              <a:gd name="adj" fmla="val 16667"/>
            </a:avLst>
          </a:prstGeom>
          <a:solidFill>
            <a:srgbClr val="FFBE46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Coding</a:t>
            </a:r>
            <a:endParaRPr kumimoji="0" lang="en-US" altLang="de-DE" sz="2400" b="0" i="0" u="none" strike="noStrike" kern="0" cap="none" spc="0" normalizeH="0" baseline="0" noProof="0" dirty="0">
              <a:ln>
                <a:noFill/>
              </a:ln>
              <a:solidFill>
                <a:srgbClr val="00468C"/>
              </a:solidFill>
              <a:effectLst/>
              <a:uLnTx/>
              <a:uFillTx/>
              <a:latin typeface="Lucida Sans Unicode" pitchFamily="34" charset="0"/>
            </a:endParaRPr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4094905" y="2917056"/>
            <a:ext cx="3666407" cy="533400"/>
          </a:xfrm>
          <a:prstGeom prst="roundRect">
            <a:avLst>
              <a:gd name="adj" fmla="val 16667"/>
            </a:avLst>
          </a:prstGeom>
          <a:solidFill>
            <a:srgbClr val="FFBE46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Software Engineering</a:t>
            </a:r>
            <a:endParaRPr kumimoji="0" lang="en-US" altLang="de-DE" sz="2400" b="0" i="0" u="none" strike="noStrike" kern="0" cap="none" spc="0" normalizeH="0" baseline="0" noProof="0" dirty="0">
              <a:ln>
                <a:noFill/>
              </a:ln>
              <a:solidFill>
                <a:srgbClr val="00468C"/>
              </a:solidFill>
              <a:effectLst/>
              <a:uLnTx/>
              <a:uFillTx/>
              <a:latin typeface="Lucida Sans Unicode" pitchFamily="34" charset="0"/>
            </a:endParaRP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1676636" y="764704"/>
            <a:ext cx="6552728" cy="1342876"/>
          </a:xfrm>
          <a:prstGeom prst="rect">
            <a:avLst/>
          </a:prstGeom>
          <a:solidFill>
            <a:srgbClr val="E1E1E1">
              <a:alpha val="50195"/>
            </a:srgb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b" anchorCtr="1"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algn="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2800" b="0" i="0" u="none" strike="noStrike" kern="0" cap="none" spc="0" normalizeH="0" baseline="0" noProof="0" dirty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4</a:t>
            </a:r>
            <a:r>
              <a:rPr kumimoji="0" lang="en-US" altLang="de-DE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. – 5. Semester: </a:t>
            </a:r>
            <a:r>
              <a:rPr kumimoji="0" lang="en-US" altLang="de-DE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Weiterführend</a:t>
            </a:r>
            <a:endParaRPr kumimoji="0" lang="en-US" altLang="de-DE" sz="2800" b="0" i="0" u="none" strike="noStrike" kern="0" cap="none" spc="0" normalizeH="0" baseline="0" noProof="0" dirty="0">
              <a:ln>
                <a:noFill/>
              </a:ln>
              <a:solidFill>
                <a:srgbClr val="00468C"/>
              </a:solidFill>
              <a:effectLst/>
              <a:uLnTx/>
              <a:uFillTx/>
              <a:latin typeface="Lucida Sans Unicode" pitchFamily="34" charset="0"/>
            </a:endParaRPr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2144688" y="980728"/>
            <a:ext cx="1638021" cy="533400"/>
          </a:xfrm>
          <a:prstGeom prst="roundRect">
            <a:avLst>
              <a:gd name="adj" fmla="val 16667"/>
            </a:avLst>
          </a:prstGeom>
          <a:solidFill>
            <a:srgbClr val="FFBE46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Coding</a:t>
            </a:r>
            <a:endParaRPr kumimoji="0" lang="en-US" altLang="de-DE" sz="2400" b="0" i="0" u="none" strike="noStrike" kern="0" cap="none" spc="0" normalizeH="0" baseline="0" noProof="0" dirty="0">
              <a:ln>
                <a:noFill/>
              </a:ln>
              <a:solidFill>
                <a:srgbClr val="00468C"/>
              </a:solidFill>
              <a:effectLst/>
              <a:uLnTx/>
              <a:uFillTx/>
              <a:latin typeface="Lucida Sans Unicode" pitchFamily="34" charset="0"/>
            </a:endParaRPr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auto">
          <a:xfrm>
            <a:off x="4094905" y="980728"/>
            <a:ext cx="3666407" cy="533400"/>
          </a:xfrm>
          <a:prstGeom prst="roundRect">
            <a:avLst>
              <a:gd name="adj" fmla="val 16667"/>
            </a:avLst>
          </a:prstGeom>
          <a:solidFill>
            <a:srgbClr val="FFBE46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Software Engineering</a:t>
            </a:r>
            <a:endParaRPr kumimoji="0" lang="en-US" altLang="de-DE" sz="2400" b="0" i="0" u="none" strike="noStrike" kern="0" cap="none" spc="0" normalizeH="0" baseline="0" noProof="0" dirty="0">
              <a:ln>
                <a:noFill/>
              </a:ln>
              <a:solidFill>
                <a:srgbClr val="00468C"/>
              </a:solidFill>
              <a:effectLst/>
              <a:uLnTx/>
              <a:uFillTx/>
              <a:latin typeface="Lucida Sans Unicode" pitchFamily="34" charset="0"/>
            </a:endParaRPr>
          </a:p>
        </p:txBody>
      </p:sp>
      <p:sp>
        <p:nvSpPr>
          <p:cNvPr id="16" name="Pfeil nach rechts 27"/>
          <p:cNvSpPr>
            <a:spLocks noChangeArrowheads="1"/>
          </p:cNvSpPr>
          <p:nvPr/>
        </p:nvSpPr>
        <p:spPr bwMode="auto">
          <a:xfrm rot="16200000">
            <a:off x="4734338" y="2236606"/>
            <a:ext cx="359668" cy="390393"/>
          </a:xfrm>
          <a:prstGeom prst="rightArrow">
            <a:avLst>
              <a:gd name="adj1" fmla="val 50000"/>
              <a:gd name="adj2" fmla="val 49927"/>
            </a:avLst>
          </a:prstGeom>
          <a:solidFill>
            <a:srgbClr val="00B050"/>
          </a:solidFill>
          <a:ln w="127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altLang="de-DE" sz="2800" b="0" i="0" u="none" strike="noStrike" kern="0" cap="none" spc="0" normalizeH="0" baseline="0" noProof="0">
              <a:ln>
                <a:noFill/>
              </a:ln>
              <a:solidFill>
                <a:srgbClr val="00468C"/>
              </a:solidFill>
              <a:effectLst/>
              <a:uLnTx/>
              <a:uFillTx/>
              <a:latin typeface="Lucida Sans Unicode" pitchFamily="34" charset="0"/>
            </a:endParaRPr>
          </a:p>
        </p:txBody>
      </p:sp>
      <p:sp>
        <p:nvSpPr>
          <p:cNvPr id="17" name="Rectangle 10"/>
          <p:cNvSpPr>
            <a:spLocks noChangeArrowheads="1"/>
          </p:cNvSpPr>
          <p:nvPr/>
        </p:nvSpPr>
        <p:spPr bwMode="auto">
          <a:xfrm>
            <a:off x="1676636" y="4771876"/>
            <a:ext cx="6552728" cy="1342876"/>
          </a:xfrm>
          <a:prstGeom prst="rect">
            <a:avLst/>
          </a:prstGeom>
          <a:solidFill>
            <a:srgbClr val="E1E1E1">
              <a:alpha val="50195"/>
            </a:srgb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b" anchorCtr="1"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algn="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1. – 2. Semester: </a:t>
            </a:r>
            <a:r>
              <a:rPr kumimoji="0" lang="en-US" altLang="de-DE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Grundlagen</a:t>
            </a:r>
            <a:endParaRPr kumimoji="0" lang="en-US" altLang="de-DE" sz="2800" b="0" i="0" u="none" strike="noStrike" kern="0" cap="none" spc="0" normalizeH="0" baseline="0" noProof="0" dirty="0">
              <a:ln>
                <a:noFill/>
              </a:ln>
              <a:solidFill>
                <a:srgbClr val="00468C"/>
              </a:solidFill>
              <a:effectLst/>
              <a:uLnTx/>
              <a:uFillTx/>
              <a:latin typeface="Lucida Sans Unicode" pitchFamily="34" charset="0"/>
            </a:endParaRPr>
          </a:p>
        </p:txBody>
      </p:sp>
      <p:sp>
        <p:nvSpPr>
          <p:cNvPr id="18" name="AutoShape 6"/>
          <p:cNvSpPr>
            <a:spLocks noChangeArrowheads="1"/>
          </p:cNvSpPr>
          <p:nvPr/>
        </p:nvSpPr>
        <p:spPr bwMode="auto">
          <a:xfrm>
            <a:off x="2144688" y="4933280"/>
            <a:ext cx="1638021" cy="533400"/>
          </a:xfrm>
          <a:prstGeom prst="roundRect">
            <a:avLst>
              <a:gd name="adj" fmla="val 16667"/>
            </a:avLst>
          </a:prstGeom>
          <a:solidFill>
            <a:srgbClr val="FFBE46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Coding</a:t>
            </a:r>
            <a:endParaRPr kumimoji="0" lang="en-US" altLang="de-DE" sz="2400" b="0" i="0" u="none" strike="noStrike" kern="0" cap="none" spc="0" normalizeH="0" baseline="0" noProof="0" dirty="0">
              <a:ln>
                <a:noFill/>
              </a:ln>
              <a:solidFill>
                <a:srgbClr val="00468C"/>
              </a:solidFill>
              <a:effectLst/>
              <a:uLnTx/>
              <a:uFillTx/>
              <a:latin typeface="Lucida Sans Unicode" pitchFamily="34" charset="0"/>
            </a:endParaRPr>
          </a:p>
        </p:txBody>
      </p:sp>
      <p:sp>
        <p:nvSpPr>
          <p:cNvPr id="20" name="Pfeil nach rechts 27"/>
          <p:cNvSpPr>
            <a:spLocks noChangeArrowheads="1"/>
          </p:cNvSpPr>
          <p:nvPr/>
        </p:nvSpPr>
        <p:spPr bwMode="auto">
          <a:xfrm rot="16200000">
            <a:off x="4734337" y="4252830"/>
            <a:ext cx="359668" cy="390393"/>
          </a:xfrm>
          <a:prstGeom prst="rightArrow">
            <a:avLst>
              <a:gd name="adj1" fmla="val 50000"/>
              <a:gd name="adj2" fmla="val 49927"/>
            </a:avLst>
          </a:prstGeom>
          <a:solidFill>
            <a:srgbClr val="00B050"/>
          </a:solidFill>
          <a:ln w="127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altLang="de-DE" sz="2800" b="0" i="0" u="none" strike="noStrike" kern="0" cap="none" spc="0" normalizeH="0" baseline="0" noProof="0">
              <a:ln>
                <a:noFill/>
              </a:ln>
              <a:solidFill>
                <a:srgbClr val="00468C"/>
              </a:solidFill>
              <a:effectLst/>
              <a:uLnTx/>
              <a:uFillTx/>
              <a:latin typeface="Lucida Sans Unicode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2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54740-05B4-4276-A669-9D4596CE04F4}" type="datetime1">
              <a:rPr lang="de-DE" smtClean="0"/>
              <a:t>03.02.2018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de-DE" smtClean="0"/>
              <a:t>Software Enginering - Überblich der Inhalte / Chughtai, Hänel, Krüger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76577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Software Engineering: </a:t>
            </a:r>
            <a:r>
              <a:rPr lang="de-DE" dirty="0" smtClean="0"/>
              <a:t>Überblick 3</a:t>
            </a:r>
            <a:r>
              <a:rPr lang="de-DE" dirty="0"/>
              <a:t>. – 5. Semester</a:t>
            </a:r>
          </a:p>
        </p:txBody>
      </p:sp>
      <p:sp>
        <p:nvSpPr>
          <p:cNvPr id="43" name="Rectangle 10"/>
          <p:cNvSpPr>
            <a:spLocks noChangeArrowheads="1"/>
          </p:cNvSpPr>
          <p:nvPr/>
        </p:nvSpPr>
        <p:spPr bwMode="auto">
          <a:xfrm>
            <a:off x="128463" y="3598292"/>
            <a:ext cx="7921277" cy="2567012"/>
          </a:xfrm>
          <a:prstGeom prst="rect">
            <a:avLst/>
          </a:prstGeom>
          <a:solidFill>
            <a:srgbClr val="969696">
              <a:alpha val="50000"/>
            </a:srgb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b" anchorCtr="1"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algn="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2000" b="1" i="0" u="none" strike="noStrike" kern="0" cap="none" spc="0" normalizeH="0" baseline="0" noProof="0" dirty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Techniques/Technologies</a:t>
            </a:r>
          </a:p>
        </p:txBody>
      </p:sp>
      <p:sp>
        <p:nvSpPr>
          <p:cNvPr id="44" name="Rectangle 12"/>
          <p:cNvSpPr>
            <a:spLocks noChangeArrowheads="1"/>
          </p:cNvSpPr>
          <p:nvPr/>
        </p:nvSpPr>
        <p:spPr bwMode="auto">
          <a:xfrm>
            <a:off x="2650804" y="5157192"/>
            <a:ext cx="577972" cy="574476"/>
          </a:xfrm>
          <a:prstGeom prst="rect">
            <a:avLst/>
          </a:prstGeom>
          <a:solidFill>
            <a:srgbClr val="96969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MVC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...</a:t>
            </a:r>
            <a:endParaRPr kumimoji="0" lang="de-DE" altLang="de-DE" sz="1800" b="0" i="0" u="none" strike="noStrike" kern="0" cap="none" spc="0" normalizeH="0" baseline="0" noProof="0" dirty="0">
              <a:ln>
                <a:noFill/>
              </a:ln>
              <a:solidFill>
                <a:srgbClr val="00468C"/>
              </a:solidFill>
              <a:effectLst/>
              <a:uLnTx/>
              <a:uFillTx/>
              <a:latin typeface="Lucida Sans Unicode" pitchFamily="34" charset="0"/>
            </a:endParaRPr>
          </a:p>
        </p:txBody>
      </p:sp>
      <p:sp>
        <p:nvSpPr>
          <p:cNvPr id="45" name="Rectangle 5"/>
          <p:cNvSpPr>
            <a:spLocks noChangeArrowheads="1"/>
          </p:cNvSpPr>
          <p:nvPr/>
        </p:nvSpPr>
        <p:spPr bwMode="auto">
          <a:xfrm>
            <a:off x="128464" y="836712"/>
            <a:ext cx="7921277" cy="1295400"/>
          </a:xfrm>
          <a:prstGeom prst="rect">
            <a:avLst/>
          </a:prstGeom>
          <a:solidFill>
            <a:srgbClr val="00468C"/>
          </a:solidFill>
          <a:ln>
            <a:noFill/>
          </a:ln>
          <a:effectLst>
            <a:prstShdw prst="shdw17" dist="17961" dir="2700000">
              <a:srgbClr val="00468C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Ctr="1"/>
          <a:lstStyle/>
          <a:p>
            <a:pPr marL="0" marR="0" lvl="0" indent="0" algn="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BE46"/>
                </a:solidFill>
                <a:effectLst/>
                <a:uLnTx/>
                <a:uFillTx/>
                <a:latin typeface="Lucida Sans Unicode" pitchFamily="34" charset="0"/>
              </a:rPr>
              <a:t>Development Process</a:t>
            </a:r>
          </a:p>
        </p:txBody>
      </p:sp>
      <p:sp>
        <p:nvSpPr>
          <p:cNvPr id="46" name="AutoShape 6"/>
          <p:cNvSpPr>
            <a:spLocks noChangeArrowheads="1"/>
          </p:cNvSpPr>
          <p:nvPr/>
        </p:nvSpPr>
        <p:spPr bwMode="auto">
          <a:xfrm>
            <a:off x="4486475" y="1342621"/>
            <a:ext cx="1042588" cy="533400"/>
          </a:xfrm>
          <a:prstGeom prst="roundRect">
            <a:avLst>
              <a:gd name="adj" fmla="val 16667"/>
            </a:avLst>
          </a:prstGeom>
          <a:solidFill>
            <a:srgbClr val="FFBE46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Coding</a:t>
            </a:r>
            <a:endParaRPr kumimoji="0" lang="en-US" altLang="de-DE" sz="1800" b="1" i="0" u="none" strike="noStrike" kern="0" cap="none" spc="0" normalizeH="0" baseline="0" noProof="0" dirty="0">
              <a:ln>
                <a:noFill/>
              </a:ln>
              <a:solidFill>
                <a:srgbClr val="00468C"/>
              </a:solidFill>
              <a:effectLst/>
              <a:uLnTx/>
              <a:uFillTx/>
              <a:latin typeface="Lucida Sans Unicode" pitchFamily="34" charset="0"/>
            </a:endParaRPr>
          </a:p>
        </p:txBody>
      </p:sp>
      <p:sp>
        <p:nvSpPr>
          <p:cNvPr id="47" name="AutoShape 7"/>
          <p:cNvSpPr>
            <a:spLocks noChangeArrowheads="1"/>
          </p:cNvSpPr>
          <p:nvPr/>
        </p:nvSpPr>
        <p:spPr bwMode="auto">
          <a:xfrm>
            <a:off x="2542259" y="1342621"/>
            <a:ext cx="1042589" cy="533400"/>
          </a:xfrm>
          <a:prstGeom prst="roundRect">
            <a:avLst>
              <a:gd name="adj" fmla="val 16667"/>
            </a:avLst>
          </a:prstGeom>
          <a:solidFill>
            <a:srgbClr val="FFBE46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Design</a:t>
            </a:r>
            <a:endParaRPr kumimoji="0" lang="en-US" altLang="de-DE" sz="1800" b="1" i="0" u="none" strike="noStrike" kern="0" cap="none" spc="0" normalizeH="0" baseline="0" noProof="0" dirty="0">
              <a:ln>
                <a:noFill/>
              </a:ln>
              <a:solidFill>
                <a:srgbClr val="00468C"/>
              </a:solidFill>
              <a:effectLst/>
              <a:uLnTx/>
              <a:uFillTx/>
              <a:latin typeface="Lucida Sans Unicode" pitchFamily="34" charset="0"/>
            </a:endParaRPr>
          </a:p>
        </p:txBody>
      </p:sp>
      <p:sp>
        <p:nvSpPr>
          <p:cNvPr id="48" name="AutoShape 9"/>
          <p:cNvSpPr>
            <a:spLocks noChangeArrowheads="1"/>
          </p:cNvSpPr>
          <p:nvPr/>
        </p:nvSpPr>
        <p:spPr bwMode="auto">
          <a:xfrm>
            <a:off x="669803" y="1342621"/>
            <a:ext cx="1042588" cy="533400"/>
          </a:xfrm>
          <a:prstGeom prst="roundRect">
            <a:avLst>
              <a:gd name="adj" fmla="val 16667"/>
            </a:avLst>
          </a:prstGeom>
          <a:solidFill>
            <a:srgbClr val="FFBE46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Analysis</a:t>
            </a:r>
            <a:endParaRPr kumimoji="0" lang="en-US" altLang="de-DE" sz="1800" b="1" i="0" u="none" strike="noStrike" kern="0" cap="none" spc="0" normalizeH="0" baseline="0" noProof="0" dirty="0">
              <a:ln>
                <a:noFill/>
              </a:ln>
              <a:solidFill>
                <a:srgbClr val="00468C"/>
              </a:solidFill>
              <a:effectLst/>
              <a:uLnTx/>
              <a:uFillTx/>
              <a:latin typeface="Lucida Sans Unicode" pitchFamily="34" charset="0"/>
            </a:endParaRPr>
          </a:p>
        </p:txBody>
      </p:sp>
      <p:sp>
        <p:nvSpPr>
          <p:cNvPr id="49" name="Rectangle 12"/>
          <p:cNvSpPr>
            <a:spLocks noChangeArrowheads="1"/>
          </p:cNvSpPr>
          <p:nvPr/>
        </p:nvSpPr>
        <p:spPr bwMode="auto">
          <a:xfrm>
            <a:off x="776735" y="5158780"/>
            <a:ext cx="504825" cy="574476"/>
          </a:xfrm>
          <a:prstGeom prst="rect">
            <a:avLst/>
          </a:prstGeom>
          <a:solidFill>
            <a:srgbClr val="96969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OO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...</a:t>
            </a:r>
            <a:endParaRPr kumimoji="0" lang="de-DE" altLang="de-DE" sz="1800" b="0" i="0" u="none" strike="noStrike" kern="0" cap="none" spc="0" normalizeH="0" baseline="0" noProof="0" dirty="0">
              <a:ln>
                <a:noFill/>
              </a:ln>
              <a:solidFill>
                <a:srgbClr val="00468C"/>
              </a:solidFill>
              <a:effectLst/>
              <a:uLnTx/>
              <a:uFillTx/>
              <a:latin typeface="Lucida Sans Unicode" pitchFamily="34" charset="0"/>
            </a:endParaRPr>
          </a:p>
        </p:txBody>
      </p:sp>
      <p:sp>
        <p:nvSpPr>
          <p:cNvPr id="50" name="Rectangle 13"/>
          <p:cNvSpPr>
            <a:spLocks noChangeArrowheads="1"/>
          </p:cNvSpPr>
          <p:nvPr/>
        </p:nvSpPr>
        <p:spPr bwMode="auto">
          <a:xfrm>
            <a:off x="1354585" y="5158780"/>
            <a:ext cx="647700" cy="574476"/>
          </a:xfrm>
          <a:prstGeom prst="rect">
            <a:avLst/>
          </a:prstGeom>
          <a:solidFill>
            <a:srgbClr val="96969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UML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...</a:t>
            </a:r>
            <a:endParaRPr kumimoji="0" lang="de-DE" altLang="de-DE" sz="1800" b="0" i="0" u="none" strike="noStrike" kern="0" cap="none" spc="0" normalizeH="0" baseline="0" noProof="0" dirty="0">
              <a:ln>
                <a:noFill/>
              </a:ln>
              <a:solidFill>
                <a:srgbClr val="00468C"/>
              </a:solidFill>
              <a:effectLst/>
              <a:uLnTx/>
              <a:uFillTx/>
              <a:latin typeface="Lucida Sans Unicode" pitchFamily="34" charset="0"/>
            </a:endParaRPr>
          </a:p>
        </p:txBody>
      </p:sp>
      <p:sp>
        <p:nvSpPr>
          <p:cNvPr id="51" name="Rectangle 14"/>
          <p:cNvSpPr>
            <a:spLocks noChangeArrowheads="1"/>
          </p:cNvSpPr>
          <p:nvPr/>
        </p:nvSpPr>
        <p:spPr bwMode="auto">
          <a:xfrm>
            <a:off x="3297956" y="5158780"/>
            <a:ext cx="576263" cy="574476"/>
          </a:xfrm>
          <a:prstGeom prst="rect">
            <a:avLst/>
          </a:prstGeom>
          <a:solidFill>
            <a:srgbClr val="96969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Java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...</a:t>
            </a:r>
            <a:endParaRPr kumimoji="0" lang="de-DE" altLang="de-DE" sz="1800" b="0" i="0" u="none" strike="noStrike" kern="0" cap="none" spc="0" normalizeH="0" baseline="0" noProof="0" dirty="0">
              <a:ln>
                <a:noFill/>
              </a:ln>
              <a:solidFill>
                <a:srgbClr val="00468C"/>
              </a:solidFill>
              <a:effectLst/>
              <a:uLnTx/>
              <a:uFillTx/>
              <a:latin typeface="Lucida Sans Unicode" pitchFamily="34" charset="0"/>
            </a:endParaRPr>
          </a:p>
        </p:txBody>
      </p:sp>
      <p:sp>
        <p:nvSpPr>
          <p:cNvPr id="52" name="Rectangle 15"/>
          <p:cNvSpPr>
            <a:spLocks noChangeArrowheads="1"/>
          </p:cNvSpPr>
          <p:nvPr/>
        </p:nvSpPr>
        <p:spPr bwMode="auto">
          <a:xfrm>
            <a:off x="3945656" y="5158780"/>
            <a:ext cx="936625" cy="574476"/>
          </a:xfrm>
          <a:prstGeom prst="rect">
            <a:avLst/>
          </a:prstGeom>
          <a:solidFill>
            <a:srgbClr val="96969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Eclipse</a:t>
            </a:r>
            <a:endParaRPr kumimoji="0" lang="de-DE" altLang="de-DE" sz="1800" b="0" i="0" u="none" strike="noStrike" kern="0" cap="none" spc="0" normalizeH="0" baseline="0" noProof="0" dirty="0">
              <a:ln>
                <a:noFill/>
              </a:ln>
              <a:solidFill>
                <a:srgbClr val="00468C"/>
              </a:solidFill>
              <a:effectLst/>
              <a:uLnTx/>
              <a:uFillTx/>
              <a:latin typeface="Lucida Sans Unicode" pitchFamily="34" charset="0"/>
            </a:endParaRP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...</a:t>
            </a:r>
            <a:endParaRPr kumimoji="0" lang="de-DE" altLang="de-DE" sz="1800" b="0" i="0" u="none" strike="noStrike" kern="0" cap="none" spc="0" normalizeH="0" baseline="0" noProof="0" dirty="0">
              <a:ln>
                <a:noFill/>
              </a:ln>
              <a:solidFill>
                <a:srgbClr val="00468C"/>
              </a:solidFill>
              <a:effectLst/>
              <a:uLnTx/>
              <a:uFillTx/>
              <a:latin typeface="Lucida Sans Unicode" pitchFamily="34" charset="0"/>
            </a:endParaRPr>
          </a:p>
        </p:txBody>
      </p:sp>
      <p:sp>
        <p:nvSpPr>
          <p:cNvPr id="53" name="Rectangle 16"/>
          <p:cNvSpPr>
            <a:spLocks noChangeArrowheads="1"/>
          </p:cNvSpPr>
          <p:nvPr/>
        </p:nvSpPr>
        <p:spPr bwMode="auto">
          <a:xfrm>
            <a:off x="4953719" y="5158780"/>
            <a:ext cx="720725" cy="574476"/>
          </a:xfrm>
          <a:prstGeom prst="rect">
            <a:avLst/>
          </a:prstGeom>
          <a:solidFill>
            <a:srgbClr val="96969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JUnit</a:t>
            </a:r>
            <a:endParaRPr kumimoji="0" lang="de-DE" altLang="de-DE" sz="1800" b="0" i="0" u="none" strike="noStrike" kern="0" cap="none" spc="0" normalizeH="0" baseline="0" noProof="0" dirty="0">
              <a:ln>
                <a:noFill/>
              </a:ln>
              <a:solidFill>
                <a:srgbClr val="00468C"/>
              </a:solidFill>
              <a:effectLst/>
              <a:uLnTx/>
              <a:uFillTx/>
              <a:latin typeface="Lucida Sans Unicode" pitchFamily="34" charset="0"/>
            </a:endParaRP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...</a:t>
            </a:r>
            <a:endParaRPr kumimoji="0" lang="de-DE" altLang="de-DE" sz="1800" b="0" i="0" u="none" strike="noStrike" kern="0" cap="none" spc="0" normalizeH="0" baseline="0" noProof="0" dirty="0">
              <a:ln>
                <a:noFill/>
              </a:ln>
              <a:solidFill>
                <a:srgbClr val="00468C"/>
              </a:solidFill>
              <a:effectLst/>
              <a:uLnTx/>
              <a:uFillTx/>
              <a:latin typeface="Lucida Sans Unicode" pitchFamily="34" charset="0"/>
            </a:endParaRPr>
          </a:p>
        </p:txBody>
      </p:sp>
      <p:sp>
        <p:nvSpPr>
          <p:cNvPr id="54" name="Rectangle 12"/>
          <p:cNvSpPr>
            <a:spLocks noChangeArrowheads="1"/>
          </p:cNvSpPr>
          <p:nvPr/>
        </p:nvSpPr>
        <p:spPr bwMode="auto">
          <a:xfrm>
            <a:off x="2073722" y="5157192"/>
            <a:ext cx="504825" cy="574476"/>
          </a:xfrm>
          <a:prstGeom prst="rect">
            <a:avLst/>
          </a:prstGeom>
          <a:solidFill>
            <a:srgbClr val="96969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VP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...</a:t>
            </a:r>
            <a:endParaRPr kumimoji="0" lang="de-DE" altLang="de-DE" sz="1800" b="0" i="0" u="none" strike="noStrike" kern="0" cap="none" spc="0" normalizeH="0" baseline="0" noProof="0" dirty="0">
              <a:ln>
                <a:noFill/>
              </a:ln>
              <a:solidFill>
                <a:srgbClr val="00468C"/>
              </a:solidFill>
              <a:effectLst/>
              <a:uLnTx/>
              <a:uFillTx/>
              <a:latin typeface="Lucida Sans Unicode" pitchFamily="34" charset="0"/>
            </a:endParaRPr>
          </a:p>
        </p:txBody>
      </p:sp>
      <p:sp>
        <p:nvSpPr>
          <p:cNvPr id="55" name="Rectangle 12"/>
          <p:cNvSpPr>
            <a:spLocks noChangeArrowheads="1"/>
          </p:cNvSpPr>
          <p:nvPr/>
        </p:nvSpPr>
        <p:spPr bwMode="auto">
          <a:xfrm>
            <a:off x="200472" y="5158780"/>
            <a:ext cx="504825" cy="574476"/>
          </a:xfrm>
          <a:prstGeom prst="rect">
            <a:avLst/>
          </a:prstGeom>
          <a:solidFill>
            <a:srgbClr val="96969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UC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...</a:t>
            </a:r>
          </a:p>
        </p:txBody>
      </p:sp>
      <p:sp>
        <p:nvSpPr>
          <p:cNvPr id="56" name="Pfeil nach rechts 1"/>
          <p:cNvSpPr>
            <a:spLocks noChangeArrowheads="1"/>
          </p:cNvSpPr>
          <p:nvPr/>
        </p:nvSpPr>
        <p:spPr bwMode="auto">
          <a:xfrm>
            <a:off x="1822179" y="1428346"/>
            <a:ext cx="649288" cy="360363"/>
          </a:xfrm>
          <a:prstGeom prst="rightArrow">
            <a:avLst>
              <a:gd name="adj1" fmla="val 50000"/>
              <a:gd name="adj2" fmla="val 50049"/>
            </a:avLst>
          </a:prstGeom>
          <a:solidFill>
            <a:srgbClr val="00B050"/>
          </a:solidFill>
          <a:ln w="127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altLang="de-DE" sz="1800" b="0" i="0" u="none" strike="noStrike" kern="0" cap="none" spc="0" normalizeH="0" baseline="0" noProof="0">
              <a:ln>
                <a:noFill/>
              </a:ln>
              <a:solidFill>
                <a:srgbClr val="00468C"/>
              </a:solidFill>
              <a:effectLst/>
              <a:uLnTx/>
              <a:uFillTx/>
              <a:latin typeface="Lucida Sans Unicode" pitchFamily="34" charset="0"/>
            </a:endParaRPr>
          </a:p>
        </p:txBody>
      </p:sp>
      <p:sp>
        <p:nvSpPr>
          <p:cNvPr id="57" name="Pfeil nach rechts 27"/>
          <p:cNvSpPr>
            <a:spLocks noChangeArrowheads="1"/>
          </p:cNvSpPr>
          <p:nvPr/>
        </p:nvSpPr>
        <p:spPr bwMode="auto">
          <a:xfrm>
            <a:off x="3694387" y="1428346"/>
            <a:ext cx="647700" cy="360363"/>
          </a:xfrm>
          <a:prstGeom prst="rightArrow">
            <a:avLst>
              <a:gd name="adj1" fmla="val 50000"/>
              <a:gd name="adj2" fmla="val 49927"/>
            </a:avLst>
          </a:prstGeom>
          <a:solidFill>
            <a:srgbClr val="00B050"/>
          </a:solidFill>
          <a:ln w="127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altLang="de-DE" sz="1800" b="0" i="0" u="none" strike="noStrike" kern="0" cap="none" spc="0" normalizeH="0" baseline="0" noProof="0" dirty="0">
              <a:ln>
                <a:noFill/>
              </a:ln>
              <a:solidFill>
                <a:srgbClr val="00468C"/>
              </a:solidFill>
              <a:effectLst/>
              <a:uLnTx/>
              <a:uFillTx/>
              <a:latin typeface="Lucida Sans Unicode" pitchFamily="34" charset="0"/>
            </a:endParaRPr>
          </a:p>
        </p:txBody>
      </p:sp>
      <p:sp>
        <p:nvSpPr>
          <p:cNvPr id="58" name="AutoShape 6"/>
          <p:cNvSpPr>
            <a:spLocks noChangeArrowheads="1"/>
          </p:cNvSpPr>
          <p:nvPr/>
        </p:nvSpPr>
        <p:spPr bwMode="auto">
          <a:xfrm>
            <a:off x="6430691" y="1312459"/>
            <a:ext cx="1546645" cy="533400"/>
          </a:xfrm>
          <a:prstGeom prst="roundRect">
            <a:avLst>
              <a:gd name="adj" fmla="val 16667"/>
            </a:avLst>
          </a:prstGeom>
          <a:solidFill>
            <a:srgbClr val="FFBE46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Delivery &amp;</a:t>
            </a:r>
            <a:br>
              <a:rPr kumimoji="0" lang="en-US" altLang="de-DE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</a:br>
            <a:r>
              <a:rPr kumimoji="0" lang="en-US" altLang="de-DE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Operations</a:t>
            </a:r>
            <a:endParaRPr kumimoji="0" lang="en-US" altLang="de-DE" sz="1800" b="1" i="0" u="none" strike="noStrike" kern="0" cap="none" spc="0" normalizeH="0" baseline="0" noProof="0" dirty="0">
              <a:ln>
                <a:noFill/>
              </a:ln>
              <a:solidFill>
                <a:srgbClr val="00468C"/>
              </a:solidFill>
              <a:effectLst/>
              <a:uLnTx/>
              <a:uFillTx/>
              <a:latin typeface="Lucida Sans Unicode" pitchFamily="34" charset="0"/>
            </a:endParaRPr>
          </a:p>
        </p:txBody>
      </p:sp>
      <p:sp>
        <p:nvSpPr>
          <p:cNvPr id="59" name="Pfeil nach rechts 27"/>
          <p:cNvSpPr>
            <a:spLocks noChangeArrowheads="1"/>
          </p:cNvSpPr>
          <p:nvPr/>
        </p:nvSpPr>
        <p:spPr bwMode="auto">
          <a:xfrm>
            <a:off x="5638603" y="1414059"/>
            <a:ext cx="647700" cy="360362"/>
          </a:xfrm>
          <a:prstGeom prst="rightArrow">
            <a:avLst>
              <a:gd name="adj1" fmla="val 50000"/>
              <a:gd name="adj2" fmla="val 49927"/>
            </a:avLst>
          </a:prstGeom>
          <a:solidFill>
            <a:srgbClr val="00B050"/>
          </a:solidFill>
          <a:ln w="127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altLang="de-DE" sz="1800" b="0" i="0" u="none" strike="noStrike" kern="0" cap="none" spc="0" normalizeH="0" baseline="0" noProof="0">
              <a:ln>
                <a:noFill/>
              </a:ln>
              <a:solidFill>
                <a:srgbClr val="00468C"/>
              </a:solidFill>
              <a:effectLst/>
              <a:uLnTx/>
              <a:uFillTx/>
              <a:latin typeface="Lucida Sans Unicode" pitchFamily="34" charset="0"/>
            </a:endParaRPr>
          </a:p>
        </p:txBody>
      </p:sp>
      <p:sp>
        <p:nvSpPr>
          <p:cNvPr id="60" name="Rectangle 16"/>
          <p:cNvSpPr>
            <a:spLocks noChangeArrowheads="1"/>
          </p:cNvSpPr>
          <p:nvPr/>
        </p:nvSpPr>
        <p:spPr bwMode="auto">
          <a:xfrm>
            <a:off x="5742706" y="5157192"/>
            <a:ext cx="720725" cy="574476"/>
          </a:xfrm>
          <a:prstGeom prst="rect">
            <a:avLst/>
          </a:prstGeom>
          <a:solidFill>
            <a:srgbClr val="96969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Git</a:t>
            </a:r>
            <a:endParaRPr kumimoji="0" lang="de-DE" altLang="de-DE" sz="1800" b="0" i="0" u="none" strike="noStrike" kern="0" cap="none" spc="0" normalizeH="0" baseline="0" noProof="0" dirty="0">
              <a:ln>
                <a:noFill/>
              </a:ln>
              <a:solidFill>
                <a:srgbClr val="00468C"/>
              </a:solidFill>
              <a:effectLst/>
              <a:uLnTx/>
              <a:uFillTx/>
              <a:latin typeface="Lucida Sans Unicode" pitchFamily="34" charset="0"/>
            </a:endParaRP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...</a:t>
            </a:r>
            <a:endParaRPr kumimoji="0" lang="de-DE" altLang="de-DE" sz="1800" b="0" i="0" u="none" strike="noStrike" kern="0" cap="none" spc="0" normalizeH="0" baseline="0" noProof="0" dirty="0">
              <a:ln>
                <a:noFill/>
              </a:ln>
              <a:solidFill>
                <a:srgbClr val="00468C"/>
              </a:solidFill>
              <a:effectLst/>
              <a:uLnTx/>
              <a:uFillTx/>
              <a:latin typeface="Lucida Sans Unicode" pitchFamily="34" charset="0"/>
            </a:endParaRPr>
          </a:p>
        </p:txBody>
      </p:sp>
      <p:sp>
        <p:nvSpPr>
          <p:cNvPr id="61" name="Rectangle 16"/>
          <p:cNvSpPr>
            <a:spLocks noChangeArrowheads="1"/>
          </p:cNvSpPr>
          <p:nvPr/>
        </p:nvSpPr>
        <p:spPr bwMode="auto">
          <a:xfrm>
            <a:off x="6536456" y="5157192"/>
            <a:ext cx="720725" cy="574476"/>
          </a:xfrm>
          <a:prstGeom prst="rect">
            <a:avLst/>
          </a:prstGeom>
          <a:solidFill>
            <a:srgbClr val="96969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MVN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...</a:t>
            </a:r>
            <a:endParaRPr kumimoji="0" lang="de-DE" altLang="de-DE" sz="1800" b="0" i="0" u="none" strike="noStrike" kern="0" cap="none" spc="0" normalizeH="0" baseline="0" noProof="0" dirty="0">
              <a:ln>
                <a:noFill/>
              </a:ln>
              <a:solidFill>
                <a:srgbClr val="00468C"/>
              </a:solidFill>
              <a:effectLst/>
              <a:uLnTx/>
              <a:uFillTx/>
              <a:latin typeface="Lucida Sans Unicode" pitchFamily="34" charset="0"/>
            </a:endParaRPr>
          </a:p>
        </p:txBody>
      </p:sp>
      <p:sp>
        <p:nvSpPr>
          <p:cNvPr id="62" name="Rectangle 16"/>
          <p:cNvSpPr>
            <a:spLocks noChangeArrowheads="1"/>
          </p:cNvSpPr>
          <p:nvPr/>
        </p:nvSpPr>
        <p:spPr bwMode="auto">
          <a:xfrm>
            <a:off x="7328619" y="5157192"/>
            <a:ext cx="648717" cy="574476"/>
          </a:xfrm>
          <a:prstGeom prst="rect">
            <a:avLst/>
          </a:prstGeom>
          <a:solidFill>
            <a:srgbClr val="96969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altLang="de-DE" sz="1800" b="0" i="0" u="none" strike="noStrike" kern="0" cap="none" spc="0" normalizeH="0" baseline="0" noProof="0" dirty="0">
              <a:ln>
                <a:noFill/>
              </a:ln>
              <a:solidFill>
                <a:srgbClr val="00468C"/>
              </a:solidFill>
              <a:effectLst/>
              <a:uLnTx/>
              <a:uFillTx/>
              <a:latin typeface="Lucida Sans Unicode" pitchFamily="34" charset="0"/>
            </a:endParaRP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...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altLang="de-DE" sz="1800" b="0" i="0" u="none" strike="noStrike" kern="0" cap="none" spc="0" normalizeH="0" baseline="0" noProof="0" dirty="0">
              <a:ln>
                <a:noFill/>
              </a:ln>
              <a:solidFill>
                <a:srgbClr val="00468C"/>
              </a:solidFill>
              <a:effectLst/>
              <a:uLnTx/>
              <a:uFillTx/>
              <a:latin typeface="Lucida Sans Unicode" pitchFamily="34" charset="0"/>
            </a:endParaRPr>
          </a:p>
        </p:txBody>
      </p:sp>
      <p:sp>
        <p:nvSpPr>
          <p:cNvPr id="63" name="Rectangle 19"/>
          <p:cNvSpPr>
            <a:spLocks noChangeArrowheads="1"/>
          </p:cNvSpPr>
          <p:nvPr/>
        </p:nvSpPr>
        <p:spPr bwMode="auto">
          <a:xfrm>
            <a:off x="8193211" y="836712"/>
            <a:ext cx="1584325" cy="5328592"/>
          </a:xfrm>
          <a:prstGeom prst="rect">
            <a:avLst/>
          </a:prstGeom>
          <a:solidFill>
            <a:srgbClr val="99CC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Ctr="1"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algn="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2000" b="0" i="0" u="none" strike="noStrike" kern="0" cap="none" spc="0" normalizeH="0" baseline="0" noProof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Application</a:t>
            </a:r>
          </a:p>
        </p:txBody>
      </p:sp>
      <p:sp>
        <p:nvSpPr>
          <p:cNvPr id="64" name="AutoShape 20"/>
          <p:cNvSpPr>
            <a:spLocks noChangeArrowheads="1"/>
          </p:cNvSpPr>
          <p:nvPr/>
        </p:nvSpPr>
        <p:spPr bwMode="auto">
          <a:xfrm>
            <a:off x="8264648" y="1948029"/>
            <a:ext cx="1439863" cy="471644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2000" b="0" i="0" u="none" strike="noStrike" kern="0" cap="none" spc="0" normalizeH="0" baseline="0" noProof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Exercises</a:t>
            </a:r>
          </a:p>
        </p:txBody>
      </p:sp>
      <p:sp>
        <p:nvSpPr>
          <p:cNvPr id="65" name="AutoShape 21"/>
          <p:cNvSpPr>
            <a:spLocks noChangeArrowheads="1"/>
          </p:cNvSpPr>
          <p:nvPr/>
        </p:nvSpPr>
        <p:spPr bwMode="auto">
          <a:xfrm>
            <a:off x="8266236" y="3750139"/>
            <a:ext cx="1439862" cy="471644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Project</a:t>
            </a:r>
          </a:p>
        </p:txBody>
      </p:sp>
      <p:sp>
        <p:nvSpPr>
          <p:cNvPr id="66" name="AutoShape 22"/>
          <p:cNvSpPr>
            <a:spLocks noChangeArrowheads="1"/>
          </p:cNvSpPr>
          <p:nvPr/>
        </p:nvSpPr>
        <p:spPr bwMode="auto">
          <a:xfrm>
            <a:off x="8266236" y="4613539"/>
            <a:ext cx="1439862" cy="471645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Exam</a:t>
            </a:r>
            <a:endParaRPr kumimoji="0" lang="en-US" altLang="de-DE" sz="2000" b="0" i="0" u="none" strike="noStrike" kern="0" cap="none" spc="0" normalizeH="0" baseline="0" noProof="0" dirty="0">
              <a:ln>
                <a:noFill/>
              </a:ln>
              <a:solidFill>
                <a:srgbClr val="00468C"/>
              </a:solidFill>
              <a:effectLst/>
              <a:uLnTx/>
              <a:uFillTx/>
              <a:latin typeface="Lucida Sans Unicode" pitchFamily="34" charset="0"/>
            </a:endParaRPr>
          </a:p>
        </p:txBody>
      </p:sp>
      <p:sp>
        <p:nvSpPr>
          <p:cNvPr id="67" name="AutoShape 23"/>
          <p:cNvSpPr>
            <a:spLocks noChangeArrowheads="1"/>
          </p:cNvSpPr>
          <p:nvPr/>
        </p:nvSpPr>
        <p:spPr bwMode="auto">
          <a:xfrm>
            <a:off x="8266236" y="2885348"/>
            <a:ext cx="1439862" cy="471644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Homework</a:t>
            </a:r>
          </a:p>
        </p:txBody>
      </p:sp>
      <p:sp>
        <p:nvSpPr>
          <p:cNvPr id="68" name="AutoShape 24"/>
          <p:cNvSpPr>
            <a:spLocks noChangeArrowheads="1"/>
          </p:cNvSpPr>
          <p:nvPr/>
        </p:nvSpPr>
        <p:spPr bwMode="auto">
          <a:xfrm>
            <a:off x="128463" y="2276872"/>
            <a:ext cx="7957666" cy="1192759"/>
          </a:xfrm>
          <a:prstGeom prst="homePlate">
            <a:avLst>
              <a:gd name="adj" fmla="val 51352"/>
            </a:avLst>
          </a:prstGeom>
          <a:solidFill>
            <a:srgbClr val="FFBE4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t" anchorCtr="1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de-DE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Methodologies</a:t>
            </a:r>
            <a:endParaRPr kumimoji="0" lang="en-US" altLang="de-DE" sz="1800" b="1" i="0" u="none" strike="noStrike" kern="0" cap="none" spc="0" normalizeH="0" baseline="0" noProof="0" dirty="0">
              <a:ln>
                <a:noFill/>
              </a:ln>
              <a:solidFill>
                <a:srgbClr val="00468C"/>
              </a:solidFill>
              <a:effectLst/>
              <a:uLnTx/>
              <a:uFillTx/>
              <a:latin typeface="Lucida Sans Unicode" pitchFamily="34" charset="0"/>
            </a:endParaRPr>
          </a:p>
        </p:txBody>
      </p:sp>
      <p:sp>
        <p:nvSpPr>
          <p:cNvPr id="69" name="Rectangle 15"/>
          <p:cNvSpPr>
            <a:spLocks noChangeArrowheads="1"/>
          </p:cNvSpPr>
          <p:nvPr/>
        </p:nvSpPr>
        <p:spPr bwMode="auto">
          <a:xfrm>
            <a:off x="272480" y="2604841"/>
            <a:ext cx="5111425" cy="358775"/>
          </a:xfrm>
          <a:prstGeom prst="rect">
            <a:avLst/>
          </a:prstGeom>
          <a:solidFill>
            <a:srgbClr val="96969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Object-oriented</a:t>
            </a:r>
            <a:r>
              <a:rPr kumimoji="0" lang="de-DE" alt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 Analysis </a:t>
            </a:r>
            <a:r>
              <a:rPr kumimoji="0" lang="de-DE" altLang="de-DE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and</a:t>
            </a:r>
            <a:r>
              <a:rPr kumimoji="0" lang="de-DE" alt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 Design (OOAD)</a:t>
            </a:r>
            <a:endParaRPr kumimoji="0" lang="de-DE" altLang="de-DE" sz="1800" b="0" i="0" u="none" strike="noStrike" kern="0" cap="none" spc="0" normalizeH="0" baseline="0" noProof="0" dirty="0">
              <a:ln>
                <a:noFill/>
              </a:ln>
              <a:solidFill>
                <a:srgbClr val="00468C"/>
              </a:solidFill>
              <a:effectLst/>
              <a:uLnTx/>
              <a:uFillTx/>
              <a:latin typeface="Lucida Sans Unicode" pitchFamily="34" charset="0"/>
            </a:endParaRPr>
          </a:p>
        </p:txBody>
      </p:sp>
      <p:sp>
        <p:nvSpPr>
          <p:cNvPr id="70" name="Rectangle 16"/>
          <p:cNvSpPr>
            <a:spLocks noChangeArrowheads="1"/>
          </p:cNvSpPr>
          <p:nvPr/>
        </p:nvSpPr>
        <p:spPr bwMode="auto">
          <a:xfrm>
            <a:off x="3872880" y="3070225"/>
            <a:ext cx="3403623" cy="358775"/>
          </a:xfrm>
          <a:prstGeom prst="rect">
            <a:avLst/>
          </a:prstGeom>
          <a:solidFill>
            <a:srgbClr val="96969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Domain-</a:t>
            </a:r>
            <a:r>
              <a:rPr kumimoji="0" lang="de-DE" altLang="de-DE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driven</a:t>
            </a:r>
            <a:r>
              <a:rPr kumimoji="0" lang="de-DE" alt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 Design (DDD)</a:t>
            </a:r>
            <a:endParaRPr kumimoji="0" lang="de-DE" altLang="de-DE" sz="1800" b="0" i="0" u="none" strike="noStrike" kern="0" cap="none" spc="0" normalizeH="0" baseline="0" noProof="0" dirty="0">
              <a:ln>
                <a:noFill/>
              </a:ln>
              <a:solidFill>
                <a:srgbClr val="00468C"/>
              </a:solidFill>
              <a:effectLst/>
              <a:uLnTx/>
              <a:uFillTx/>
              <a:latin typeface="Lucida Sans Unicode" pitchFamily="34" charset="0"/>
            </a:endParaRPr>
          </a:p>
        </p:txBody>
      </p:sp>
      <p:sp>
        <p:nvSpPr>
          <p:cNvPr id="71" name="Rectangle 16"/>
          <p:cNvSpPr>
            <a:spLocks noChangeArrowheads="1"/>
          </p:cNvSpPr>
          <p:nvPr/>
        </p:nvSpPr>
        <p:spPr bwMode="auto">
          <a:xfrm>
            <a:off x="5674445" y="2606106"/>
            <a:ext cx="1942852" cy="358775"/>
          </a:xfrm>
          <a:prstGeom prst="rect">
            <a:avLst/>
          </a:prstGeom>
          <a:solidFill>
            <a:srgbClr val="96969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...</a:t>
            </a:r>
            <a:endParaRPr kumimoji="0" lang="de-DE" altLang="de-DE" sz="1800" b="0" i="0" u="none" strike="noStrike" kern="0" cap="none" spc="0" normalizeH="0" baseline="0" noProof="0" dirty="0">
              <a:ln>
                <a:noFill/>
              </a:ln>
              <a:solidFill>
                <a:srgbClr val="00468C"/>
              </a:solidFill>
              <a:effectLst/>
              <a:uLnTx/>
              <a:uFillTx/>
              <a:latin typeface="Lucida Sans Unicode" pitchFamily="34" charset="0"/>
            </a:endParaRPr>
          </a:p>
        </p:txBody>
      </p:sp>
      <p:sp>
        <p:nvSpPr>
          <p:cNvPr id="72" name="Rectangle 12"/>
          <p:cNvSpPr>
            <a:spLocks noChangeArrowheads="1"/>
          </p:cNvSpPr>
          <p:nvPr/>
        </p:nvSpPr>
        <p:spPr bwMode="auto">
          <a:xfrm>
            <a:off x="201167" y="3717032"/>
            <a:ext cx="504825" cy="1296144"/>
          </a:xfrm>
          <a:prstGeom prst="rect">
            <a:avLst/>
          </a:prstGeom>
          <a:solidFill>
            <a:srgbClr val="92D05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vert270" wrap="none" anchor="ctr"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Requirements</a:t>
            </a:r>
            <a:endParaRPr kumimoji="0" lang="de-DE" altLang="de-DE" sz="1200" b="1" i="0" u="none" strike="noStrike" kern="0" cap="none" spc="0" normalizeH="0" baseline="0" noProof="0" dirty="0">
              <a:ln>
                <a:noFill/>
              </a:ln>
              <a:solidFill>
                <a:srgbClr val="00468C"/>
              </a:solidFill>
              <a:effectLst/>
              <a:uLnTx/>
              <a:uFillTx/>
              <a:latin typeface="Lucida Sans Unicode" pitchFamily="34" charset="0"/>
            </a:endParaRP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Technique</a:t>
            </a:r>
            <a:endParaRPr kumimoji="0" lang="de-DE" altLang="de-DE" sz="1200" b="1" i="0" u="none" strike="noStrike" kern="0" cap="none" spc="0" normalizeH="0" baseline="0" noProof="0" dirty="0">
              <a:ln>
                <a:noFill/>
              </a:ln>
              <a:solidFill>
                <a:srgbClr val="00468C"/>
              </a:solidFill>
              <a:effectLst/>
              <a:uLnTx/>
              <a:uFillTx/>
              <a:latin typeface="Lucida Sans Unicode" pitchFamily="34" charset="0"/>
            </a:endParaRPr>
          </a:p>
        </p:txBody>
      </p:sp>
      <p:sp>
        <p:nvSpPr>
          <p:cNvPr id="73" name="Rectangle 12"/>
          <p:cNvSpPr>
            <a:spLocks noChangeArrowheads="1"/>
          </p:cNvSpPr>
          <p:nvPr/>
        </p:nvSpPr>
        <p:spPr bwMode="auto">
          <a:xfrm>
            <a:off x="777231" y="3717032"/>
            <a:ext cx="504825" cy="1296144"/>
          </a:xfrm>
          <a:prstGeom prst="rect">
            <a:avLst/>
          </a:prstGeom>
          <a:solidFill>
            <a:srgbClr val="92D05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vert270" wrap="none" anchor="ctr"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Development</a:t>
            </a:r>
            <a:endParaRPr kumimoji="0" lang="de-DE" altLang="de-DE" sz="1200" b="1" i="0" u="none" strike="noStrike" kern="0" cap="none" spc="0" normalizeH="0" baseline="0" noProof="0" dirty="0">
              <a:ln>
                <a:noFill/>
              </a:ln>
              <a:solidFill>
                <a:srgbClr val="00468C"/>
              </a:solidFill>
              <a:effectLst/>
              <a:uLnTx/>
              <a:uFillTx/>
              <a:latin typeface="Lucida Sans Unicode" pitchFamily="34" charset="0"/>
            </a:endParaRP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Paradigm</a:t>
            </a:r>
            <a:endParaRPr kumimoji="0" lang="de-DE" altLang="de-DE" sz="1200" b="1" i="0" u="none" strike="noStrike" kern="0" cap="none" spc="0" normalizeH="0" baseline="0" noProof="0" dirty="0">
              <a:ln>
                <a:noFill/>
              </a:ln>
              <a:solidFill>
                <a:srgbClr val="00468C"/>
              </a:solidFill>
              <a:effectLst/>
              <a:uLnTx/>
              <a:uFillTx/>
              <a:latin typeface="Lucida Sans Unicode" pitchFamily="34" charset="0"/>
            </a:endParaRPr>
          </a:p>
        </p:txBody>
      </p:sp>
      <p:sp>
        <p:nvSpPr>
          <p:cNvPr id="74" name="Rectangle 12"/>
          <p:cNvSpPr>
            <a:spLocks noChangeArrowheads="1"/>
          </p:cNvSpPr>
          <p:nvPr/>
        </p:nvSpPr>
        <p:spPr bwMode="auto">
          <a:xfrm>
            <a:off x="1424534" y="3717032"/>
            <a:ext cx="504825" cy="1296144"/>
          </a:xfrm>
          <a:prstGeom prst="rect">
            <a:avLst/>
          </a:prstGeom>
          <a:solidFill>
            <a:srgbClr val="92D05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vert270" wrap="none" anchor="ctr"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Modelling</a:t>
            </a:r>
            <a:endParaRPr kumimoji="0" lang="de-DE" altLang="de-DE" sz="1200" b="1" i="0" u="none" strike="noStrike" kern="0" cap="none" spc="0" normalizeH="0" baseline="0" noProof="0" dirty="0">
              <a:ln>
                <a:noFill/>
              </a:ln>
              <a:solidFill>
                <a:srgbClr val="00468C"/>
              </a:solidFill>
              <a:effectLst/>
              <a:uLnTx/>
              <a:uFillTx/>
              <a:latin typeface="Lucida Sans Unicode" pitchFamily="34" charset="0"/>
            </a:endParaRP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Language</a:t>
            </a:r>
            <a:endParaRPr kumimoji="0" lang="de-DE" altLang="de-DE" sz="1200" b="1" i="0" u="none" strike="noStrike" kern="0" cap="none" spc="0" normalizeH="0" baseline="0" noProof="0" dirty="0">
              <a:ln>
                <a:noFill/>
              </a:ln>
              <a:solidFill>
                <a:srgbClr val="00468C"/>
              </a:solidFill>
              <a:effectLst/>
              <a:uLnTx/>
              <a:uFillTx/>
              <a:latin typeface="Lucida Sans Unicode" pitchFamily="34" charset="0"/>
            </a:endParaRPr>
          </a:p>
        </p:txBody>
      </p:sp>
      <p:sp>
        <p:nvSpPr>
          <p:cNvPr id="75" name="Rectangle 12"/>
          <p:cNvSpPr>
            <a:spLocks noChangeArrowheads="1"/>
          </p:cNvSpPr>
          <p:nvPr/>
        </p:nvSpPr>
        <p:spPr bwMode="auto">
          <a:xfrm>
            <a:off x="2073375" y="3717032"/>
            <a:ext cx="504825" cy="1296144"/>
          </a:xfrm>
          <a:prstGeom prst="rect">
            <a:avLst/>
          </a:prstGeom>
          <a:solidFill>
            <a:srgbClr val="92D05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vert270" wrap="none" anchor="ctr"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Modelling</a:t>
            </a:r>
            <a:endParaRPr kumimoji="0" lang="de-DE" altLang="de-DE" sz="1200" b="1" i="0" u="none" strike="noStrike" kern="0" cap="none" spc="0" normalizeH="0" baseline="0" noProof="0" dirty="0">
              <a:ln>
                <a:noFill/>
              </a:ln>
              <a:solidFill>
                <a:srgbClr val="00468C"/>
              </a:solidFill>
              <a:effectLst/>
              <a:uLnTx/>
              <a:uFillTx/>
              <a:latin typeface="Lucida Sans Unicode" pitchFamily="34" charset="0"/>
            </a:endParaRP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Tool</a:t>
            </a:r>
            <a:endParaRPr kumimoji="0" lang="de-DE" altLang="de-DE" sz="1200" b="1" i="0" u="none" strike="noStrike" kern="0" cap="none" spc="0" normalizeH="0" baseline="0" noProof="0" dirty="0">
              <a:ln>
                <a:noFill/>
              </a:ln>
              <a:solidFill>
                <a:srgbClr val="00468C"/>
              </a:solidFill>
              <a:effectLst/>
              <a:uLnTx/>
              <a:uFillTx/>
              <a:latin typeface="Lucida Sans Unicode" pitchFamily="34" charset="0"/>
            </a:endParaRPr>
          </a:p>
        </p:txBody>
      </p:sp>
      <p:sp>
        <p:nvSpPr>
          <p:cNvPr id="76" name="Rectangle 12"/>
          <p:cNvSpPr>
            <a:spLocks noChangeArrowheads="1"/>
          </p:cNvSpPr>
          <p:nvPr/>
        </p:nvSpPr>
        <p:spPr bwMode="auto">
          <a:xfrm>
            <a:off x="3367062" y="3717032"/>
            <a:ext cx="504825" cy="1296144"/>
          </a:xfrm>
          <a:prstGeom prst="rect">
            <a:avLst/>
          </a:prstGeom>
          <a:solidFill>
            <a:srgbClr val="92D05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vert270" wrap="none" anchor="ctr"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Coding</a:t>
            </a:r>
            <a:endParaRPr kumimoji="0" lang="de-DE" altLang="de-DE" sz="1200" b="1" i="0" u="none" strike="noStrike" kern="0" cap="none" spc="0" normalizeH="0" baseline="0" noProof="0" dirty="0">
              <a:ln>
                <a:noFill/>
              </a:ln>
              <a:solidFill>
                <a:srgbClr val="00468C"/>
              </a:solidFill>
              <a:effectLst/>
              <a:uLnTx/>
              <a:uFillTx/>
              <a:latin typeface="Lucida Sans Unicode" pitchFamily="34" charset="0"/>
            </a:endParaRP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Platform</a:t>
            </a:r>
            <a:endParaRPr kumimoji="0" lang="de-DE" altLang="de-DE" sz="1200" b="1" i="0" u="none" strike="noStrike" kern="0" cap="none" spc="0" normalizeH="0" baseline="0" noProof="0" dirty="0">
              <a:ln>
                <a:noFill/>
              </a:ln>
              <a:solidFill>
                <a:srgbClr val="00468C"/>
              </a:solidFill>
              <a:effectLst/>
              <a:uLnTx/>
              <a:uFillTx/>
              <a:latin typeface="Lucida Sans Unicode" pitchFamily="34" charset="0"/>
            </a:endParaRPr>
          </a:p>
        </p:txBody>
      </p:sp>
      <p:sp>
        <p:nvSpPr>
          <p:cNvPr id="77" name="Rectangle 12"/>
          <p:cNvSpPr>
            <a:spLocks noChangeArrowheads="1"/>
          </p:cNvSpPr>
          <p:nvPr/>
        </p:nvSpPr>
        <p:spPr bwMode="auto">
          <a:xfrm>
            <a:off x="4087142" y="3717032"/>
            <a:ext cx="504825" cy="1296144"/>
          </a:xfrm>
          <a:prstGeom prst="rect">
            <a:avLst/>
          </a:prstGeom>
          <a:solidFill>
            <a:srgbClr val="92D05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vert270" wrap="none" anchor="ctr"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Coding</a:t>
            </a:r>
            <a:endParaRPr kumimoji="0" lang="de-DE" altLang="de-DE" sz="1200" b="1" i="0" u="none" strike="noStrike" kern="0" cap="none" spc="0" normalizeH="0" baseline="0" noProof="0" dirty="0">
              <a:ln>
                <a:noFill/>
              </a:ln>
              <a:solidFill>
                <a:srgbClr val="00468C"/>
              </a:solidFill>
              <a:effectLst/>
              <a:uLnTx/>
              <a:uFillTx/>
              <a:latin typeface="Lucida Sans Unicode" pitchFamily="34" charset="0"/>
            </a:endParaRP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Tool</a:t>
            </a:r>
            <a:endParaRPr kumimoji="0" lang="de-DE" altLang="de-DE" sz="1200" b="1" i="0" u="none" strike="noStrike" kern="0" cap="none" spc="0" normalizeH="0" baseline="0" noProof="0" dirty="0">
              <a:ln>
                <a:noFill/>
              </a:ln>
              <a:solidFill>
                <a:srgbClr val="00468C"/>
              </a:solidFill>
              <a:effectLst/>
              <a:uLnTx/>
              <a:uFillTx/>
              <a:latin typeface="Lucida Sans Unicode" pitchFamily="34" charset="0"/>
            </a:endParaRPr>
          </a:p>
        </p:txBody>
      </p:sp>
      <p:sp>
        <p:nvSpPr>
          <p:cNvPr id="78" name="Rectangle 12"/>
          <p:cNvSpPr>
            <a:spLocks noChangeArrowheads="1"/>
          </p:cNvSpPr>
          <p:nvPr/>
        </p:nvSpPr>
        <p:spPr bwMode="auto">
          <a:xfrm>
            <a:off x="5023246" y="3717032"/>
            <a:ext cx="504825" cy="1296144"/>
          </a:xfrm>
          <a:prstGeom prst="rect">
            <a:avLst/>
          </a:prstGeom>
          <a:solidFill>
            <a:srgbClr val="92D05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vert270" wrap="none" anchor="ctr"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Testing</a:t>
            </a:r>
            <a:endParaRPr kumimoji="0" lang="de-DE" altLang="de-DE" sz="1200" b="1" i="0" u="none" strike="noStrike" kern="0" cap="none" spc="0" normalizeH="0" baseline="0" noProof="0" dirty="0" smtClean="0">
              <a:ln>
                <a:noFill/>
              </a:ln>
              <a:solidFill>
                <a:srgbClr val="00468C"/>
              </a:solidFill>
              <a:effectLst/>
              <a:uLnTx/>
              <a:uFillTx/>
              <a:latin typeface="Lucida Sans Unicode" pitchFamily="34" charset="0"/>
            </a:endParaRP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Tool</a:t>
            </a:r>
            <a:endParaRPr kumimoji="0" lang="de-DE" altLang="de-DE" sz="1200" b="1" i="0" u="none" strike="noStrike" kern="0" cap="none" spc="0" normalizeH="0" baseline="0" noProof="0" dirty="0">
              <a:ln>
                <a:noFill/>
              </a:ln>
              <a:solidFill>
                <a:srgbClr val="00468C"/>
              </a:solidFill>
              <a:effectLst/>
              <a:uLnTx/>
              <a:uFillTx/>
              <a:latin typeface="Lucida Sans Unicode" pitchFamily="34" charset="0"/>
            </a:endParaRPr>
          </a:p>
        </p:txBody>
      </p:sp>
      <p:sp>
        <p:nvSpPr>
          <p:cNvPr id="79" name="Rectangle 12"/>
          <p:cNvSpPr>
            <a:spLocks noChangeArrowheads="1"/>
          </p:cNvSpPr>
          <p:nvPr/>
        </p:nvSpPr>
        <p:spPr bwMode="auto">
          <a:xfrm>
            <a:off x="5816103" y="3717032"/>
            <a:ext cx="504825" cy="1296144"/>
          </a:xfrm>
          <a:prstGeom prst="rect">
            <a:avLst/>
          </a:prstGeom>
          <a:solidFill>
            <a:srgbClr val="92D05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vert270" wrap="none" anchor="ctr"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Version Control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Tool</a:t>
            </a:r>
            <a:endParaRPr kumimoji="0" lang="de-DE" altLang="de-DE" sz="1200" b="1" i="0" u="none" strike="noStrike" kern="0" cap="none" spc="0" normalizeH="0" baseline="0" noProof="0" dirty="0">
              <a:ln>
                <a:noFill/>
              </a:ln>
              <a:solidFill>
                <a:srgbClr val="00468C"/>
              </a:solidFill>
              <a:effectLst/>
              <a:uLnTx/>
              <a:uFillTx/>
              <a:latin typeface="Lucida Sans Unicode" pitchFamily="34" charset="0"/>
            </a:endParaRPr>
          </a:p>
        </p:txBody>
      </p:sp>
      <p:sp>
        <p:nvSpPr>
          <p:cNvPr id="80" name="Rectangle 12"/>
          <p:cNvSpPr>
            <a:spLocks noChangeArrowheads="1"/>
          </p:cNvSpPr>
          <p:nvPr/>
        </p:nvSpPr>
        <p:spPr bwMode="auto">
          <a:xfrm>
            <a:off x="6607422" y="3717032"/>
            <a:ext cx="504825" cy="1296144"/>
          </a:xfrm>
          <a:prstGeom prst="rect">
            <a:avLst/>
          </a:prstGeom>
          <a:solidFill>
            <a:srgbClr val="92D05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vert270" wrap="none" anchor="ctr"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Build</a:t>
            </a:r>
            <a:endParaRPr kumimoji="0" lang="de-DE" altLang="de-DE" sz="1200" b="1" i="0" u="none" strike="noStrike" kern="0" cap="none" spc="0" normalizeH="0" baseline="0" noProof="0" dirty="0">
              <a:ln>
                <a:noFill/>
              </a:ln>
              <a:solidFill>
                <a:srgbClr val="00468C"/>
              </a:solidFill>
              <a:effectLst/>
              <a:uLnTx/>
              <a:uFillTx/>
              <a:latin typeface="Lucida Sans Unicode" pitchFamily="34" charset="0"/>
            </a:endParaRP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Tool</a:t>
            </a:r>
            <a:endParaRPr kumimoji="0" lang="de-DE" altLang="de-DE" sz="1200" b="1" i="0" u="none" strike="noStrike" kern="0" cap="none" spc="0" normalizeH="0" baseline="0" noProof="0" dirty="0">
              <a:ln>
                <a:noFill/>
              </a:ln>
              <a:solidFill>
                <a:srgbClr val="00468C"/>
              </a:solidFill>
              <a:effectLst/>
              <a:uLnTx/>
              <a:uFillTx/>
              <a:latin typeface="Lucida Sans Unicode" pitchFamily="34" charset="0"/>
            </a:endParaRPr>
          </a:p>
        </p:txBody>
      </p:sp>
      <p:sp>
        <p:nvSpPr>
          <p:cNvPr id="81" name="Rectangle 12"/>
          <p:cNvSpPr>
            <a:spLocks noChangeArrowheads="1"/>
          </p:cNvSpPr>
          <p:nvPr/>
        </p:nvSpPr>
        <p:spPr bwMode="auto">
          <a:xfrm>
            <a:off x="7399510" y="3717032"/>
            <a:ext cx="504825" cy="1296144"/>
          </a:xfrm>
          <a:prstGeom prst="rect">
            <a:avLst/>
          </a:prstGeom>
          <a:solidFill>
            <a:srgbClr val="92D05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vert270" wrap="none" anchor="ctr"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...</a:t>
            </a:r>
            <a:endParaRPr kumimoji="0" lang="de-DE" altLang="de-DE" sz="1200" b="1" i="0" u="none" strike="noStrike" kern="0" cap="none" spc="0" normalizeH="0" baseline="0" noProof="0" dirty="0">
              <a:ln>
                <a:noFill/>
              </a:ln>
              <a:solidFill>
                <a:srgbClr val="00468C"/>
              </a:solidFill>
              <a:effectLst/>
              <a:uLnTx/>
              <a:uFillTx/>
              <a:latin typeface="Lucida Sans Unicode" pitchFamily="34" charset="0"/>
            </a:endParaRPr>
          </a:p>
        </p:txBody>
      </p:sp>
      <p:sp>
        <p:nvSpPr>
          <p:cNvPr id="82" name="Rectangle 12"/>
          <p:cNvSpPr>
            <a:spLocks noChangeArrowheads="1"/>
          </p:cNvSpPr>
          <p:nvPr/>
        </p:nvSpPr>
        <p:spPr bwMode="auto">
          <a:xfrm>
            <a:off x="2719983" y="3717032"/>
            <a:ext cx="504825" cy="1296144"/>
          </a:xfrm>
          <a:prstGeom prst="rect">
            <a:avLst/>
          </a:prstGeom>
          <a:solidFill>
            <a:srgbClr val="92D05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vert270" wrap="none" anchor="ctr"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Patterns</a:t>
            </a:r>
            <a:endParaRPr kumimoji="0" lang="de-DE" altLang="de-DE" sz="1200" b="1" i="0" u="none" strike="noStrike" kern="0" cap="none" spc="0" normalizeH="0" baseline="0" noProof="0" dirty="0">
              <a:ln>
                <a:noFill/>
              </a:ln>
              <a:solidFill>
                <a:srgbClr val="00468C"/>
              </a:solidFill>
              <a:effectLst/>
              <a:uLnTx/>
              <a:uFillTx/>
              <a:latin typeface="Lucida Sans Unicode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3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F1732-DEFD-4D45-A718-690F4EE1EAD6}" type="datetime1">
              <a:rPr lang="de-DE" smtClean="0"/>
              <a:t>03.02.2018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de-DE" smtClean="0"/>
              <a:t>Software Enginering - Überblich der Inhalte / Chughtai, Hänel, Krüger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39698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Software Engineering: </a:t>
            </a:r>
            <a:r>
              <a:rPr lang="de-DE" dirty="0" smtClean="0"/>
              <a:t>Schwerpunkte 3</a:t>
            </a:r>
            <a:r>
              <a:rPr lang="de-DE" dirty="0"/>
              <a:t>. Semester</a:t>
            </a:r>
          </a:p>
        </p:txBody>
      </p:sp>
      <p:sp>
        <p:nvSpPr>
          <p:cNvPr id="46" name="Rectangle 10"/>
          <p:cNvSpPr>
            <a:spLocks noChangeArrowheads="1"/>
          </p:cNvSpPr>
          <p:nvPr/>
        </p:nvSpPr>
        <p:spPr bwMode="auto">
          <a:xfrm>
            <a:off x="128463" y="3598292"/>
            <a:ext cx="7921277" cy="2567012"/>
          </a:xfrm>
          <a:prstGeom prst="rect">
            <a:avLst/>
          </a:prstGeom>
          <a:solidFill>
            <a:srgbClr val="969696">
              <a:alpha val="50000"/>
            </a:srgb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b" anchorCtr="1"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algn="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2000" b="1" i="0" u="none" strike="noStrike" kern="0" cap="none" spc="0" normalizeH="0" baseline="0" noProof="0" dirty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Techniques/Technologies</a:t>
            </a:r>
          </a:p>
        </p:txBody>
      </p:sp>
      <p:sp>
        <p:nvSpPr>
          <p:cNvPr id="47" name="Rectangle 12"/>
          <p:cNvSpPr>
            <a:spLocks noChangeArrowheads="1"/>
          </p:cNvSpPr>
          <p:nvPr/>
        </p:nvSpPr>
        <p:spPr bwMode="auto">
          <a:xfrm>
            <a:off x="2650804" y="5157192"/>
            <a:ext cx="577972" cy="574476"/>
          </a:xfrm>
          <a:prstGeom prst="rect">
            <a:avLst/>
          </a:prstGeom>
          <a:solidFill>
            <a:srgbClr val="96969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MVC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...</a:t>
            </a:r>
            <a:endParaRPr kumimoji="0" lang="de-DE" altLang="de-DE" sz="1800" b="0" i="0" u="none" strike="noStrike" kern="0" cap="none" spc="0" normalizeH="0" baseline="0" noProof="0" dirty="0">
              <a:ln>
                <a:noFill/>
              </a:ln>
              <a:solidFill>
                <a:srgbClr val="00468C"/>
              </a:solidFill>
              <a:effectLst/>
              <a:uLnTx/>
              <a:uFillTx/>
              <a:latin typeface="Lucida Sans Unicode" pitchFamily="34" charset="0"/>
            </a:endParaRPr>
          </a:p>
        </p:txBody>
      </p:sp>
      <p:sp>
        <p:nvSpPr>
          <p:cNvPr id="48" name="Rectangle 5"/>
          <p:cNvSpPr>
            <a:spLocks noChangeArrowheads="1"/>
          </p:cNvSpPr>
          <p:nvPr/>
        </p:nvSpPr>
        <p:spPr bwMode="auto">
          <a:xfrm>
            <a:off x="128464" y="836712"/>
            <a:ext cx="7921277" cy="1295400"/>
          </a:xfrm>
          <a:prstGeom prst="rect">
            <a:avLst/>
          </a:prstGeom>
          <a:solidFill>
            <a:srgbClr val="00468C"/>
          </a:solidFill>
          <a:ln>
            <a:noFill/>
          </a:ln>
          <a:effectLst>
            <a:prstShdw prst="shdw17" dist="17961" dir="2700000">
              <a:srgbClr val="00468C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Ctr="1"/>
          <a:lstStyle/>
          <a:p>
            <a:pPr marL="0" marR="0" lvl="0" indent="0" algn="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BE46"/>
                </a:solidFill>
                <a:effectLst/>
                <a:uLnTx/>
                <a:uFillTx/>
                <a:latin typeface="Lucida Sans Unicode" pitchFamily="34" charset="0"/>
              </a:rPr>
              <a:t>Development Process</a:t>
            </a:r>
          </a:p>
        </p:txBody>
      </p:sp>
      <p:sp>
        <p:nvSpPr>
          <p:cNvPr id="49" name="AutoShape 6"/>
          <p:cNvSpPr>
            <a:spLocks noChangeArrowheads="1"/>
          </p:cNvSpPr>
          <p:nvPr/>
        </p:nvSpPr>
        <p:spPr bwMode="auto">
          <a:xfrm>
            <a:off x="4486475" y="1342621"/>
            <a:ext cx="1042588" cy="533400"/>
          </a:xfrm>
          <a:prstGeom prst="roundRect">
            <a:avLst>
              <a:gd name="adj" fmla="val 16667"/>
            </a:avLst>
          </a:prstGeom>
          <a:solidFill>
            <a:srgbClr val="FFBE46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Coding</a:t>
            </a:r>
            <a:endParaRPr kumimoji="0" lang="en-US" altLang="de-DE" sz="1800" b="1" i="0" u="none" strike="noStrike" kern="0" cap="none" spc="0" normalizeH="0" baseline="0" noProof="0" dirty="0">
              <a:ln>
                <a:noFill/>
              </a:ln>
              <a:solidFill>
                <a:srgbClr val="00468C"/>
              </a:solidFill>
              <a:effectLst/>
              <a:uLnTx/>
              <a:uFillTx/>
              <a:latin typeface="Lucida Sans Unicode" pitchFamily="34" charset="0"/>
            </a:endParaRPr>
          </a:p>
        </p:txBody>
      </p:sp>
      <p:sp>
        <p:nvSpPr>
          <p:cNvPr id="50" name="AutoShape 7"/>
          <p:cNvSpPr>
            <a:spLocks noChangeArrowheads="1"/>
          </p:cNvSpPr>
          <p:nvPr/>
        </p:nvSpPr>
        <p:spPr bwMode="auto">
          <a:xfrm>
            <a:off x="2542259" y="1342621"/>
            <a:ext cx="1042589" cy="533400"/>
          </a:xfrm>
          <a:prstGeom prst="roundRect">
            <a:avLst>
              <a:gd name="adj" fmla="val 16667"/>
            </a:avLst>
          </a:prstGeom>
          <a:solidFill>
            <a:srgbClr val="FFBE46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Design</a:t>
            </a:r>
            <a:endParaRPr kumimoji="0" lang="en-US" altLang="de-DE" sz="1800" b="1" i="0" u="none" strike="noStrike" kern="0" cap="none" spc="0" normalizeH="0" baseline="0" noProof="0" dirty="0">
              <a:ln>
                <a:noFill/>
              </a:ln>
              <a:solidFill>
                <a:srgbClr val="00468C"/>
              </a:solidFill>
              <a:effectLst/>
              <a:uLnTx/>
              <a:uFillTx/>
              <a:latin typeface="Lucida Sans Unicode" pitchFamily="34" charset="0"/>
            </a:endParaRPr>
          </a:p>
        </p:txBody>
      </p:sp>
      <p:sp>
        <p:nvSpPr>
          <p:cNvPr id="51" name="AutoShape 9"/>
          <p:cNvSpPr>
            <a:spLocks noChangeArrowheads="1"/>
          </p:cNvSpPr>
          <p:nvPr/>
        </p:nvSpPr>
        <p:spPr bwMode="auto">
          <a:xfrm>
            <a:off x="669803" y="1342621"/>
            <a:ext cx="1042588" cy="533400"/>
          </a:xfrm>
          <a:prstGeom prst="roundRect">
            <a:avLst>
              <a:gd name="adj" fmla="val 16667"/>
            </a:avLst>
          </a:prstGeom>
          <a:solidFill>
            <a:srgbClr val="FFBE46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Analysis</a:t>
            </a:r>
            <a:endParaRPr kumimoji="0" lang="en-US" altLang="de-DE" sz="1800" b="1" i="0" u="none" strike="noStrike" kern="0" cap="none" spc="0" normalizeH="0" baseline="0" noProof="0" dirty="0">
              <a:ln>
                <a:noFill/>
              </a:ln>
              <a:solidFill>
                <a:srgbClr val="00468C"/>
              </a:solidFill>
              <a:effectLst/>
              <a:uLnTx/>
              <a:uFillTx/>
              <a:latin typeface="Lucida Sans Unicode" pitchFamily="34" charset="0"/>
            </a:endParaRPr>
          </a:p>
        </p:txBody>
      </p:sp>
      <p:sp>
        <p:nvSpPr>
          <p:cNvPr id="52" name="Rectangle 12"/>
          <p:cNvSpPr>
            <a:spLocks noChangeArrowheads="1"/>
          </p:cNvSpPr>
          <p:nvPr/>
        </p:nvSpPr>
        <p:spPr bwMode="auto">
          <a:xfrm>
            <a:off x="776735" y="5158780"/>
            <a:ext cx="504825" cy="574476"/>
          </a:xfrm>
          <a:prstGeom prst="rect">
            <a:avLst/>
          </a:prstGeom>
          <a:solidFill>
            <a:srgbClr val="96969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OO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...</a:t>
            </a:r>
            <a:endParaRPr kumimoji="0" lang="de-DE" altLang="de-DE" sz="1800" b="0" i="0" u="none" strike="noStrike" kern="0" cap="none" spc="0" normalizeH="0" baseline="0" noProof="0" dirty="0">
              <a:ln>
                <a:noFill/>
              </a:ln>
              <a:solidFill>
                <a:srgbClr val="00468C"/>
              </a:solidFill>
              <a:effectLst/>
              <a:uLnTx/>
              <a:uFillTx/>
              <a:latin typeface="Lucida Sans Unicode" pitchFamily="34" charset="0"/>
            </a:endParaRPr>
          </a:p>
        </p:txBody>
      </p:sp>
      <p:sp>
        <p:nvSpPr>
          <p:cNvPr id="53" name="Rectangle 13"/>
          <p:cNvSpPr>
            <a:spLocks noChangeArrowheads="1"/>
          </p:cNvSpPr>
          <p:nvPr/>
        </p:nvSpPr>
        <p:spPr bwMode="auto">
          <a:xfrm>
            <a:off x="1354585" y="5158780"/>
            <a:ext cx="647700" cy="574476"/>
          </a:xfrm>
          <a:prstGeom prst="rect">
            <a:avLst/>
          </a:prstGeom>
          <a:solidFill>
            <a:srgbClr val="96969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UML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...</a:t>
            </a:r>
            <a:endParaRPr kumimoji="0" lang="de-DE" altLang="de-DE" sz="1800" b="0" i="0" u="none" strike="noStrike" kern="0" cap="none" spc="0" normalizeH="0" baseline="0" noProof="0" dirty="0">
              <a:ln>
                <a:noFill/>
              </a:ln>
              <a:solidFill>
                <a:srgbClr val="00468C"/>
              </a:solidFill>
              <a:effectLst/>
              <a:uLnTx/>
              <a:uFillTx/>
              <a:latin typeface="Lucida Sans Unicode" pitchFamily="34" charset="0"/>
            </a:endParaRPr>
          </a:p>
        </p:txBody>
      </p:sp>
      <p:sp>
        <p:nvSpPr>
          <p:cNvPr id="54" name="Rectangle 14"/>
          <p:cNvSpPr>
            <a:spLocks noChangeArrowheads="1"/>
          </p:cNvSpPr>
          <p:nvPr/>
        </p:nvSpPr>
        <p:spPr bwMode="auto">
          <a:xfrm>
            <a:off x="3297956" y="5158780"/>
            <a:ext cx="576263" cy="574476"/>
          </a:xfrm>
          <a:prstGeom prst="rect">
            <a:avLst/>
          </a:prstGeom>
          <a:solidFill>
            <a:srgbClr val="96969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Java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...</a:t>
            </a:r>
            <a:endParaRPr kumimoji="0" lang="de-DE" altLang="de-DE" sz="1800" b="0" i="0" u="none" strike="noStrike" kern="0" cap="none" spc="0" normalizeH="0" baseline="0" noProof="0" dirty="0">
              <a:ln>
                <a:noFill/>
              </a:ln>
              <a:solidFill>
                <a:srgbClr val="00468C"/>
              </a:solidFill>
              <a:effectLst/>
              <a:uLnTx/>
              <a:uFillTx/>
              <a:latin typeface="Lucida Sans Unicode" pitchFamily="34" charset="0"/>
            </a:endParaRPr>
          </a:p>
        </p:txBody>
      </p:sp>
      <p:sp>
        <p:nvSpPr>
          <p:cNvPr id="55" name="Rectangle 15"/>
          <p:cNvSpPr>
            <a:spLocks noChangeArrowheads="1"/>
          </p:cNvSpPr>
          <p:nvPr/>
        </p:nvSpPr>
        <p:spPr bwMode="auto">
          <a:xfrm>
            <a:off x="3945656" y="5158780"/>
            <a:ext cx="936625" cy="574476"/>
          </a:xfrm>
          <a:prstGeom prst="rect">
            <a:avLst/>
          </a:prstGeom>
          <a:solidFill>
            <a:srgbClr val="96969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Eclipse</a:t>
            </a:r>
            <a:endParaRPr kumimoji="0" lang="de-DE" altLang="de-DE" sz="1800" b="0" i="0" u="none" strike="noStrike" kern="0" cap="none" spc="0" normalizeH="0" baseline="0" noProof="0" dirty="0">
              <a:ln>
                <a:noFill/>
              </a:ln>
              <a:solidFill>
                <a:srgbClr val="00468C"/>
              </a:solidFill>
              <a:effectLst/>
              <a:uLnTx/>
              <a:uFillTx/>
              <a:latin typeface="Lucida Sans Unicode" pitchFamily="34" charset="0"/>
            </a:endParaRP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...</a:t>
            </a:r>
            <a:endParaRPr kumimoji="0" lang="de-DE" altLang="de-DE" sz="1800" b="0" i="0" u="none" strike="noStrike" kern="0" cap="none" spc="0" normalizeH="0" baseline="0" noProof="0" dirty="0">
              <a:ln>
                <a:noFill/>
              </a:ln>
              <a:solidFill>
                <a:srgbClr val="00468C"/>
              </a:solidFill>
              <a:effectLst/>
              <a:uLnTx/>
              <a:uFillTx/>
              <a:latin typeface="Lucida Sans Unicode" pitchFamily="34" charset="0"/>
            </a:endParaRPr>
          </a:p>
        </p:txBody>
      </p:sp>
      <p:sp>
        <p:nvSpPr>
          <p:cNvPr id="56" name="Rectangle 16"/>
          <p:cNvSpPr>
            <a:spLocks noChangeArrowheads="1"/>
          </p:cNvSpPr>
          <p:nvPr/>
        </p:nvSpPr>
        <p:spPr bwMode="auto">
          <a:xfrm>
            <a:off x="4953719" y="5158780"/>
            <a:ext cx="720725" cy="574476"/>
          </a:xfrm>
          <a:prstGeom prst="rect">
            <a:avLst/>
          </a:prstGeom>
          <a:solidFill>
            <a:srgbClr val="96969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JUnit</a:t>
            </a:r>
            <a:endParaRPr kumimoji="0" lang="de-DE" altLang="de-DE" sz="1800" b="0" i="0" u="none" strike="noStrike" kern="0" cap="none" spc="0" normalizeH="0" baseline="0" noProof="0" dirty="0">
              <a:ln>
                <a:noFill/>
              </a:ln>
              <a:solidFill>
                <a:srgbClr val="00468C"/>
              </a:solidFill>
              <a:effectLst/>
              <a:uLnTx/>
              <a:uFillTx/>
              <a:latin typeface="Lucida Sans Unicode" pitchFamily="34" charset="0"/>
            </a:endParaRP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...</a:t>
            </a:r>
            <a:endParaRPr kumimoji="0" lang="de-DE" altLang="de-DE" sz="1800" b="0" i="0" u="none" strike="noStrike" kern="0" cap="none" spc="0" normalizeH="0" baseline="0" noProof="0" dirty="0">
              <a:ln>
                <a:noFill/>
              </a:ln>
              <a:solidFill>
                <a:srgbClr val="00468C"/>
              </a:solidFill>
              <a:effectLst/>
              <a:uLnTx/>
              <a:uFillTx/>
              <a:latin typeface="Lucida Sans Unicode" pitchFamily="34" charset="0"/>
            </a:endParaRPr>
          </a:p>
        </p:txBody>
      </p:sp>
      <p:sp>
        <p:nvSpPr>
          <p:cNvPr id="57" name="Rectangle 12"/>
          <p:cNvSpPr>
            <a:spLocks noChangeArrowheads="1"/>
          </p:cNvSpPr>
          <p:nvPr/>
        </p:nvSpPr>
        <p:spPr bwMode="auto">
          <a:xfrm>
            <a:off x="2073722" y="5157192"/>
            <a:ext cx="504825" cy="574476"/>
          </a:xfrm>
          <a:prstGeom prst="rect">
            <a:avLst/>
          </a:prstGeom>
          <a:solidFill>
            <a:srgbClr val="96969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VP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...</a:t>
            </a:r>
            <a:endParaRPr kumimoji="0" lang="de-DE" altLang="de-DE" sz="1800" b="0" i="0" u="none" strike="noStrike" kern="0" cap="none" spc="0" normalizeH="0" baseline="0" noProof="0" dirty="0">
              <a:ln>
                <a:noFill/>
              </a:ln>
              <a:solidFill>
                <a:srgbClr val="00468C"/>
              </a:solidFill>
              <a:effectLst/>
              <a:uLnTx/>
              <a:uFillTx/>
              <a:latin typeface="Lucida Sans Unicode" pitchFamily="34" charset="0"/>
            </a:endParaRPr>
          </a:p>
        </p:txBody>
      </p:sp>
      <p:sp>
        <p:nvSpPr>
          <p:cNvPr id="58" name="Rectangle 12"/>
          <p:cNvSpPr>
            <a:spLocks noChangeArrowheads="1"/>
          </p:cNvSpPr>
          <p:nvPr/>
        </p:nvSpPr>
        <p:spPr bwMode="auto">
          <a:xfrm>
            <a:off x="200472" y="5158780"/>
            <a:ext cx="504825" cy="574476"/>
          </a:xfrm>
          <a:prstGeom prst="rect">
            <a:avLst/>
          </a:prstGeom>
          <a:solidFill>
            <a:srgbClr val="96969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UC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...</a:t>
            </a:r>
          </a:p>
        </p:txBody>
      </p:sp>
      <p:sp>
        <p:nvSpPr>
          <p:cNvPr id="59" name="Pfeil nach rechts 1"/>
          <p:cNvSpPr>
            <a:spLocks noChangeArrowheads="1"/>
          </p:cNvSpPr>
          <p:nvPr/>
        </p:nvSpPr>
        <p:spPr bwMode="auto">
          <a:xfrm>
            <a:off x="1822179" y="1428346"/>
            <a:ext cx="649288" cy="360363"/>
          </a:xfrm>
          <a:prstGeom prst="rightArrow">
            <a:avLst>
              <a:gd name="adj1" fmla="val 50000"/>
              <a:gd name="adj2" fmla="val 50049"/>
            </a:avLst>
          </a:prstGeom>
          <a:solidFill>
            <a:srgbClr val="00B050"/>
          </a:solidFill>
          <a:ln w="127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altLang="de-DE" sz="1800" b="0" i="0" u="none" strike="noStrike" kern="0" cap="none" spc="0" normalizeH="0" baseline="0" noProof="0">
              <a:ln>
                <a:noFill/>
              </a:ln>
              <a:solidFill>
                <a:srgbClr val="00468C"/>
              </a:solidFill>
              <a:effectLst/>
              <a:uLnTx/>
              <a:uFillTx/>
              <a:latin typeface="Lucida Sans Unicode" pitchFamily="34" charset="0"/>
            </a:endParaRPr>
          </a:p>
        </p:txBody>
      </p:sp>
      <p:sp>
        <p:nvSpPr>
          <p:cNvPr id="60" name="Pfeil nach rechts 27"/>
          <p:cNvSpPr>
            <a:spLocks noChangeArrowheads="1"/>
          </p:cNvSpPr>
          <p:nvPr/>
        </p:nvSpPr>
        <p:spPr bwMode="auto">
          <a:xfrm>
            <a:off x="3694387" y="1428346"/>
            <a:ext cx="647700" cy="360363"/>
          </a:xfrm>
          <a:prstGeom prst="rightArrow">
            <a:avLst>
              <a:gd name="adj1" fmla="val 50000"/>
              <a:gd name="adj2" fmla="val 49927"/>
            </a:avLst>
          </a:prstGeom>
          <a:solidFill>
            <a:srgbClr val="00B050"/>
          </a:solidFill>
          <a:ln w="127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altLang="de-DE" sz="1800" b="0" i="0" u="none" strike="noStrike" kern="0" cap="none" spc="0" normalizeH="0" baseline="0" noProof="0" dirty="0">
              <a:ln>
                <a:noFill/>
              </a:ln>
              <a:solidFill>
                <a:srgbClr val="00468C"/>
              </a:solidFill>
              <a:effectLst/>
              <a:uLnTx/>
              <a:uFillTx/>
              <a:latin typeface="Lucida Sans Unicode" pitchFamily="34" charset="0"/>
            </a:endParaRPr>
          </a:p>
        </p:txBody>
      </p:sp>
      <p:sp>
        <p:nvSpPr>
          <p:cNvPr id="62" name="Pfeil nach rechts 27"/>
          <p:cNvSpPr>
            <a:spLocks noChangeArrowheads="1"/>
          </p:cNvSpPr>
          <p:nvPr/>
        </p:nvSpPr>
        <p:spPr bwMode="auto">
          <a:xfrm>
            <a:off x="5638603" y="1414059"/>
            <a:ext cx="647700" cy="360362"/>
          </a:xfrm>
          <a:prstGeom prst="rightArrow">
            <a:avLst>
              <a:gd name="adj1" fmla="val 50000"/>
              <a:gd name="adj2" fmla="val 49927"/>
            </a:avLst>
          </a:prstGeom>
          <a:solidFill>
            <a:srgbClr val="00B050"/>
          </a:solidFill>
          <a:ln w="127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altLang="de-DE" sz="1800" b="0" i="0" u="none" strike="noStrike" kern="0" cap="none" spc="0" normalizeH="0" baseline="0" noProof="0">
              <a:ln>
                <a:noFill/>
              </a:ln>
              <a:solidFill>
                <a:srgbClr val="00468C"/>
              </a:solidFill>
              <a:effectLst/>
              <a:uLnTx/>
              <a:uFillTx/>
              <a:latin typeface="Lucida Sans Unicode" pitchFamily="34" charset="0"/>
            </a:endParaRPr>
          </a:p>
        </p:txBody>
      </p:sp>
      <p:sp>
        <p:nvSpPr>
          <p:cNvPr id="63" name="Rectangle 16"/>
          <p:cNvSpPr>
            <a:spLocks noChangeArrowheads="1"/>
          </p:cNvSpPr>
          <p:nvPr/>
        </p:nvSpPr>
        <p:spPr bwMode="auto">
          <a:xfrm>
            <a:off x="5742706" y="5157192"/>
            <a:ext cx="720725" cy="574476"/>
          </a:xfrm>
          <a:prstGeom prst="rect">
            <a:avLst/>
          </a:prstGeom>
          <a:solidFill>
            <a:srgbClr val="96969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Git</a:t>
            </a:r>
            <a:endParaRPr kumimoji="0" lang="de-DE" altLang="de-DE" sz="1800" b="0" i="0" u="none" strike="noStrike" kern="0" cap="none" spc="0" normalizeH="0" baseline="0" noProof="0" dirty="0">
              <a:ln>
                <a:noFill/>
              </a:ln>
              <a:solidFill>
                <a:srgbClr val="00468C"/>
              </a:solidFill>
              <a:effectLst/>
              <a:uLnTx/>
              <a:uFillTx/>
              <a:latin typeface="Lucida Sans Unicode" pitchFamily="34" charset="0"/>
            </a:endParaRP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...</a:t>
            </a:r>
            <a:endParaRPr kumimoji="0" lang="de-DE" altLang="de-DE" sz="1800" b="0" i="0" u="none" strike="noStrike" kern="0" cap="none" spc="0" normalizeH="0" baseline="0" noProof="0" dirty="0">
              <a:ln>
                <a:noFill/>
              </a:ln>
              <a:solidFill>
                <a:srgbClr val="00468C"/>
              </a:solidFill>
              <a:effectLst/>
              <a:uLnTx/>
              <a:uFillTx/>
              <a:latin typeface="Lucida Sans Unicode" pitchFamily="34" charset="0"/>
            </a:endParaRPr>
          </a:p>
        </p:txBody>
      </p:sp>
      <p:sp>
        <p:nvSpPr>
          <p:cNvPr id="64" name="Rectangle 16"/>
          <p:cNvSpPr>
            <a:spLocks noChangeArrowheads="1"/>
          </p:cNvSpPr>
          <p:nvPr/>
        </p:nvSpPr>
        <p:spPr bwMode="auto">
          <a:xfrm>
            <a:off x="6536456" y="5157192"/>
            <a:ext cx="720725" cy="574476"/>
          </a:xfrm>
          <a:prstGeom prst="rect">
            <a:avLst/>
          </a:prstGeom>
          <a:solidFill>
            <a:srgbClr val="96969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MVN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...</a:t>
            </a:r>
            <a:endParaRPr kumimoji="0" lang="de-DE" altLang="de-DE" sz="1800" b="0" i="0" u="none" strike="noStrike" kern="0" cap="none" spc="0" normalizeH="0" baseline="0" noProof="0" dirty="0">
              <a:ln>
                <a:noFill/>
              </a:ln>
              <a:solidFill>
                <a:srgbClr val="00468C"/>
              </a:solidFill>
              <a:effectLst/>
              <a:uLnTx/>
              <a:uFillTx/>
              <a:latin typeface="Lucida Sans Unicode" pitchFamily="34" charset="0"/>
            </a:endParaRPr>
          </a:p>
        </p:txBody>
      </p:sp>
      <p:sp>
        <p:nvSpPr>
          <p:cNvPr id="65" name="Rectangle 16"/>
          <p:cNvSpPr>
            <a:spLocks noChangeArrowheads="1"/>
          </p:cNvSpPr>
          <p:nvPr/>
        </p:nvSpPr>
        <p:spPr bwMode="auto">
          <a:xfrm>
            <a:off x="7328619" y="5157192"/>
            <a:ext cx="648717" cy="574476"/>
          </a:xfrm>
          <a:prstGeom prst="rect">
            <a:avLst/>
          </a:prstGeom>
          <a:solidFill>
            <a:srgbClr val="96969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altLang="de-DE" sz="1800" b="0" i="0" u="none" strike="noStrike" kern="0" cap="none" spc="0" normalizeH="0" baseline="0" noProof="0" dirty="0">
              <a:ln>
                <a:noFill/>
              </a:ln>
              <a:solidFill>
                <a:srgbClr val="00468C"/>
              </a:solidFill>
              <a:effectLst/>
              <a:uLnTx/>
              <a:uFillTx/>
              <a:latin typeface="Lucida Sans Unicode" pitchFamily="34" charset="0"/>
            </a:endParaRP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...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altLang="de-DE" sz="1800" b="0" i="0" u="none" strike="noStrike" kern="0" cap="none" spc="0" normalizeH="0" baseline="0" noProof="0" dirty="0">
              <a:ln>
                <a:noFill/>
              </a:ln>
              <a:solidFill>
                <a:srgbClr val="00468C"/>
              </a:solidFill>
              <a:effectLst/>
              <a:uLnTx/>
              <a:uFillTx/>
              <a:latin typeface="Lucida Sans Unicode" pitchFamily="34" charset="0"/>
            </a:endParaRPr>
          </a:p>
        </p:txBody>
      </p:sp>
      <p:sp>
        <p:nvSpPr>
          <p:cNvPr id="66" name="Rectangle 19"/>
          <p:cNvSpPr>
            <a:spLocks noChangeArrowheads="1"/>
          </p:cNvSpPr>
          <p:nvPr/>
        </p:nvSpPr>
        <p:spPr bwMode="auto">
          <a:xfrm>
            <a:off x="8193211" y="836712"/>
            <a:ext cx="1584325" cy="5328592"/>
          </a:xfrm>
          <a:prstGeom prst="rect">
            <a:avLst/>
          </a:prstGeom>
          <a:solidFill>
            <a:srgbClr val="99CC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Ctr="1"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algn="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2000" b="0" i="0" u="none" strike="noStrike" kern="0" cap="none" spc="0" normalizeH="0" baseline="0" noProof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Application</a:t>
            </a:r>
          </a:p>
        </p:txBody>
      </p:sp>
      <p:sp>
        <p:nvSpPr>
          <p:cNvPr id="67" name="AutoShape 20"/>
          <p:cNvSpPr>
            <a:spLocks noChangeArrowheads="1"/>
          </p:cNvSpPr>
          <p:nvPr/>
        </p:nvSpPr>
        <p:spPr bwMode="auto">
          <a:xfrm>
            <a:off x="8264648" y="1948029"/>
            <a:ext cx="1439863" cy="471644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2000" b="0" i="0" u="none" strike="noStrike" kern="0" cap="none" spc="0" normalizeH="0" baseline="0" noProof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Exercises</a:t>
            </a:r>
          </a:p>
        </p:txBody>
      </p:sp>
      <p:sp>
        <p:nvSpPr>
          <p:cNvPr id="68" name="AutoShape 21"/>
          <p:cNvSpPr>
            <a:spLocks noChangeArrowheads="1"/>
          </p:cNvSpPr>
          <p:nvPr/>
        </p:nvSpPr>
        <p:spPr bwMode="auto">
          <a:xfrm>
            <a:off x="8266236" y="3750139"/>
            <a:ext cx="1439862" cy="471644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Project</a:t>
            </a:r>
          </a:p>
        </p:txBody>
      </p:sp>
      <p:sp>
        <p:nvSpPr>
          <p:cNvPr id="69" name="AutoShape 22"/>
          <p:cNvSpPr>
            <a:spLocks noChangeArrowheads="1"/>
          </p:cNvSpPr>
          <p:nvPr/>
        </p:nvSpPr>
        <p:spPr bwMode="auto">
          <a:xfrm>
            <a:off x="8266236" y="4613539"/>
            <a:ext cx="1439862" cy="471645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Exam</a:t>
            </a:r>
            <a:endParaRPr kumimoji="0" lang="en-US" altLang="de-DE" sz="2000" b="0" i="0" u="none" strike="noStrike" kern="0" cap="none" spc="0" normalizeH="0" baseline="0" noProof="0" dirty="0">
              <a:ln>
                <a:noFill/>
              </a:ln>
              <a:solidFill>
                <a:srgbClr val="00468C"/>
              </a:solidFill>
              <a:effectLst/>
              <a:uLnTx/>
              <a:uFillTx/>
              <a:latin typeface="Lucida Sans Unicode" pitchFamily="34" charset="0"/>
            </a:endParaRPr>
          </a:p>
        </p:txBody>
      </p:sp>
      <p:sp>
        <p:nvSpPr>
          <p:cNvPr id="70" name="AutoShape 23"/>
          <p:cNvSpPr>
            <a:spLocks noChangeArrowheads="1"/>
          </p:cNvSpPr>
          <p:nvPr/>
        </p:nvSpPr>
        <p:spPr bwMode="auto">
          <a:xfrm>
            <a:off x="8266236" y="2885348"/>
            <a:ext cx="1439862" cy="471644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Homework</a:t>
            </a:r>
          </a:p>
        </p:txBody>
      </p:sp>
      <p:sp>
        <p:nvSpPr>
          <p:cNvPr id="71" name="Rectangle 12"/>
          <p:cNvSpPr>
            <a:spLocks noChangeArrowheads="1"/>
          </p:cNvSpPr>
          <p:nvPr/>
        </p:nvSpPr>
        <p:spPr bwMode="auto">
          <a:xfrm>
            <a:off x="201167" y="3717032"/>
            <a:ext cx="504825" cy="1296144"/>
          </a:xfrm>
          <a:prstGeom prst="rect">
            <a:avLst/>
          </a:prstGeom>
          <a:solidFill>
            <a:srgbClr val="92D05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vert270" wrap="none" anchor="ctr"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Requirements</a:t>
            </a:r>
            <a:endParaRPr kumimoji="0" lang="de-DE" altLang="de-DE" sz="1200" b="1" i="0" u="none" strike="noStrike" kern="0" cap="none" spc="0" normalizeH="0" baseline="0" noProof="0" dirty="0">
              <a:ln>
                <a:noFill/>
              </a:ln>
              <a:solidFill>
                <a:srgbClr val="00468C"/>
              </a:solidFill>
              <a:effectLst/>
              <a:uLnTx/>
              <a:uFillTx/>
              <a:latin typeface="Lucida Sans Unicode" pitchFamily="34" charset="0"/>
            </a:endParaRP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Technique</a:t>
            </a:r>
            <a:endParaRPr kumimoji="0" lang="de-DE" altLang="de-DE" sz="1200" b="1" i="0" u="none" strike="noStrike" kern="0" cap="none" spc="0" normalizeH="0" baseline="0" noProof="0" dirty="0">
              <a:ln>
                <a:noFill/>
              </a:ln>
              <a:solidFill>
                <a:srgbClr val="00468C"/>
              </a:solidFill>
              <a:effectLst/>
              <a:uLnTx/>
              <a:uFillTx/>
              <a:latin typeface="Lucida Sans Unicode" pitchFamily="34" charset="0"/>
            </a:endParaRPr>
          </a:p>
        </p:txBody>
      </p:sp>
      <p:sp>
        <p:nvSpPr>
          <p:cNvPr id="72" name="Rectangle 12"/>
          <p:cNvSpPr>
            <a:spLocks noChangeArrowheads="1"/>
          </p:cNvSpPr>
          <p:nvPr/>
        </p:nvSpPr>
        <p:spPr bwMode="auto">
          <a:xfrm>
            <a:off x="777231" y="3717032"/>
            <a:ext cx="504825" cy="1296144"/>
          </a:xfrm>
          <a:prstGeom prst="rect">
            <a:avLst/>
          </a:prstGeom>
          <a:solidFill>
            <a:srgbClr val="92D05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vert270" wrap="none" anchor="ctr"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Development</a:t>
            </a:r>
            <a:endParaRPr kumimoji="0" lang="de-DE" altLang="de-DE" sz="1200" b="1" i="0" u="none" strike="noStrike" kern="0" cap="none" spc="0" normalizeH="0" baseline="0" noProof="0" dirty="0">
              <a:ln>
                <a:noFill/>
              </a:ln>
              <a:solidFill>
                <a:srgbClr val="00468C"/>
              </a:solidFill>
              <a:effectLst/>
              <a:uLnTx/>
              <a:uFillTx/>
              <a:latin typeface="Lucida Sans Unicode" pitchFamily="34" charset="0"/>
            </a:endParaRP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Paradigm</a:t>
            </a:r>
            <a:endParaRPr kumimoji="0" lang="de-DE" altLang="de-DE" sz="1200" b="1" i="0" u="none" strike="noStrike" kern="0" cap="none" spc="0" normalizeH="0" baseline="0" noProof="0" dirty="0">
              <a:ln>
                <a:noFill/>
              </a:ln>
              <a:solidFill>
                <a:srgbClr val="00468C"/>
              </a:solidFill>
              <a:effectLst/>
              <a:uLnTx/>
              <a:uFillTx/>
              <a:latin typeface="Lucida Sans Unicode" pitchFamily="34" charset="0"/>
            </a:endParaRPr>
          </a:p>
        </p:txBody>
      </p:sp>
      <p:sp>
        <p:nvSpPr>
          <p:cNvPr id="73" name="Rectangle 12"/>
          <p:cNvSpPr>
            <a:spLocks noChangeArrowheads="1"/>
          </p:cNvSpPr>
          <p:nvPr/>
        </p:nvSpPr>
        <p:spPr bwMode="auto">
          <a:xfrm>
            <a:off x="1424534" y="3717032"/>
            <a:ext cx="504825" cy="1296144"/>
          </a:xfrm>
          <a:prstGeom prst="rect">
            <a:avLst/>
          </a:prstGeom>
          <a:solidFill>
            <a:srgbClr val="92D05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vert270" wrap="none" anchor="ctr"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Modelling</a:t>
            </a:r>
            <a:endParaRPr kumimoji="0" lang="de-DE" altLang="de-DE" sz="1200" b="1" i="0" u="none" strike="noStrike" kern="0" cap="none" spc="0" normalizeH="0" baseline="0" noProof="0" dirty="0">
              <a:ln>
                <a:noFill/>
              </a:ln>
              <a:solidFill>
                <a:srgbClr val="00468C"/>
              </a:solidFill>
              <a:effectLst/>
              <a:uLnTx/>
              <a:uFillTx/>
              <a:latin typeface="Lucida Sans Unicode" pitchFamily="34" charset="0"/>
            </a:endParaRP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Language</a:t>
            </a:r>
            <a:endParaRPr kumimoji="0" lang="de-DE" altLang="de-DE" sz="1200" b="1" i="0" u="none" strike="noStrike" kern="0" cap="none" spc="0" normalizeH="0" baseline="0" noProof="0" dirty="0">
              <a:ln>
                <a:noFill/>
              </a:ln>
              <a:solidFill>
                <a:srgbClr val="00468C"/>
              </a:solidFill>
              <a:effectLst/>
              <a:uLnTx/>
              <a:uFillTx/>
              <a:latin typeface="Lucida Sans Unicode" pitchFamily="34" charset="0"/>
            </a:endParaRPr>
          </a:p>
        </p:txBody>
      </p:sp>
      <p:sp>
        <p:nvSpPr>
          <p:cNvPr id="74" name="Rectangle 12"/>
          <p:cNvSpPr>
            <a:spLocks noChangeArrowheads="1"/>
          </p:cNvSpPr>
          <p:nvPr/>
        </p:nvSpPr>
        <p:spPr bwMode="auto">
          <a:xfrm>
            <a:off x="2073375" y="3717032"/>
            <a:ext cx="504825" cy="1296144"/>
          </a:xfrm>
          <a:prstGeom prst="rect">
            <a:avLst/>
          </a:prstGeom>
          <a:solidFill>
            <a:srgbClr val="92D05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vert270" wrap="none" anchor="ctr"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Modelling</a:t>
            </a:r>
            <a:endParaRPr kumimoji="0" lang="de-DE" altLang="de-DE" sz="1200" b="1" i="0" u="none" strike="noStrike" kern="0" cap="none" spc="0" normalizeH="0" baseline="0" noProof="0" dirty="0">
              <a:ln>
                <a:noFill/>
              </a:ln>
              <a:solidFill>
                <a:srgbClr val="00468C"/>
              </a:solidFill>
              <a:effectLst/>
              <a:uLnTx/>
              <a:uFillTx/>
              <a:latin typeface="Lucida Sans Unicode" pitchFamily="34" charset="0"/>
            </a:endParaRP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Tool</a:t>
            </a:r>
            <a:endParaRPr kumimoji="0" lang="de-DE" altLang="de-DE" sz="1200" b="1" i="0" u="none" strike="noStrike" kern="0" cap="none" spc="0" normalizeH="0" baseline="0" noProof="0" dirty="0">
              <a:ln>
                <a:noFill/>
              </a:ln>
              <a:solidFill>
                <a:srgbClr val="00468C"/>
              </a:solidFill>
              <a:effectLst/>
              <a:uLnTx/>
              <a:uFillTx/>
              <a:latin typeface="Lucida Sans Unicode" pitchFamily="34" charset="0"/>
            </a:endParaRPr>
          </a:p>
        </p:txBody>
      </p:sp>
      <p:sp>
        <p:nvSpPr>
          <p:cNvPr id="75" name="Rectangle 12"/>
          <p:cNvSpPr>
            <a:spLocks noChangeArrowheads="1"/>
          </p:cNvSpPr>
          <p:nvPr/>
        </p:nvSpPr>
        <p:spPr bwMode="auto">
          <a:xfrm>
            <a:off x="3367062" y="3717032"/>
            <a:ext cx="504825" cy="1296144"/>
          </a:xfrm>
          <a:prstGeom prst="rect">
            <a:avLst/>
          </a:prstGeom>
          <a:solidFill>
            <a:srgbClr val="92D05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vert270" wrap="none" anchor="ctr"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Coding</a:t>
            </a:r>
            <a:endParaRPr kumimoji="0" lang="de-DE" altLang="de-DE" sz="1200" b="1" i="0" u="none" strike="noStrike" kern="0" cap="none" spc="0" normalizeH="0" baseline="0" noProof="0" dirty="0">
              <a:ln>
                <a:noFill/>
              </a:ln>
              <a:solidFill>
                <a:srgbClr val="00468C"/>
              </a:solidFill>
              <a:effectLst/>
              <a:uLnTx/>
              <a:uFillTx/>
              <a:latin typeface="Lucida Sans Unicode" pitchFamily="34" charset="0"/>
            </a:endParaRP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Platform</a:t>
            </a:r>
            <a:endParaRPr kumimoji="0" lang="de-DE" altLang="de-DE" sz="1200" b="1" i="0" u="none" strike="noStrike" kern="0" cap="none" spc="0" normalizeH="0" baseline="0" noProof="0" dirty="0">
              <a:ln>
                <a:noFill/>
              </a:ln>
              <a:solidFill>
                <a:srgbClr val="00468C"/>
              </a:solidFill>
              <a:effectLst/>
              <a:uLnTx/>
              <a:uFillTx/>
              <a:latin typeface="Lucida Sans Unicode" pitchFamily="34" charset="0"/>
            </a:endParaRPr>
          </a:p>
        </p:txBody>
      </p:sp>
      <p:sp>
        <p:nvSpPr>
          <p:cNvPr id="76" name="Rectangle 12"/>
          <p:cNvSpPr>
            <a:spLocks noChangeArrowheads="1"/>
          </p:cNvSpPr>
          <p:nvPr/>
        </p:nvSpPr>
        <p:spPr bwMode="auto">
          <a:xfrm>
            <a:off x="4087142" y="3717032"/>
            <a:ext cx="504825" cy="1296144"/>
          </a:xfrm>
          <a:prstGeom prst="rect">
            <a:avLst/>
          </a:prstGeom>
          <a:solidFill>
            <a:srgbClr val="92D05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vert270" wrap="none" anchor="ctr"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Coding</a:t>
            </a:r>
            <a:endParaRPr kumimoji="0" lang="de-DE" altLang="de-DE" sz="1200" b="1" i="0" u="none" strike="noStrike" kern="0" cap="none" spc="0" normalizeH="0" baseline="0" noProof="0" dirty="0">
              <a:ln>
                <a:noFill/>
              </a:ln>
              <a:solidFill>
                <a:srgbClr val="00468C"/>
              </a:solidFill>
              <a:effectLst/>
              <a:uLnTx/>
              <a:uFillTx/>
              <a:latin typeface="Lucida Sans Unicode" pitchFamily="34" charset="0"/>
            </a:endParaRP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Tool</a:t>
            </a:r>
            <a:endParaRPr kumimoji="0" lang="de-DE" altLang="de-DE" sz="1200" b="1" i="0" u="none" strike="noStrike" kern="0" cap="none" spc="0" normalizeH="0" baseline="0" noProof="0" dirty="0">
              <a:ln>
                <a:noFill/>
              </a:ln>
              <a:solidFill>
                <a:srgbClr val="00468C"/>
              </a:solidFill>
              <a:effectLst/>
              <a:uLnTx/>
              <a:uFillTx/>
              <a:latin typeface="Lucida Sans Unicode" pitchFamily="34" charset="0"/>
            </a:endParaRPr>
          </a:p>
        </p:txBody>
      </p:sp>
      <p:sp>
        <p:nvSpPr>
          <p:cNvPr id="77" name="Rectangle 12"/>
          <p:cNvSpPr>
            <a:spLocks noChangeArrowheads="1"/>
          </p:cNvSpPr>
          <p:nvPr/>
        </p:nvSpPr>
        <p:spPr bwMode="auto">
          <a:xfrm>
            <a:off x="5023246" y="3717032"/>
            <a:ext cx="504825" cy="1296144"/>
          </a:xfrm>
          <a:prstGeom prst="rect">
            <a:avLst/>
          </a:prstGeom>
          <a:solidFill>
            <a:srgbClr val="92D05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vert270" wrap="none" anchor="ctr"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Testing</a:t>
            </a:r>
            <a:endParaRPr kumimoji="0" lang="de-DE" altLang="de-DE" sz="1200" b="1" i="0" u="none" strike="noStrike" kern="0" cap="none" spc="0" normalizeH="0" baseline="0" noProof="0" dirty="0" smtClean="0">
              <a:ln>
                <a:noFill/>
              </a:ln>
              <a:solidFill>
                <a:srgbClr val="00468C"/>
              </a:solidFill>
              <a:effectLst/>
              <a:uLnTx/>
              <a:uFillTx/>
              <a:latin typeface="Lucida Sans Unicode" pitchFamily="34" charset="0"/>
            </a:endParaRP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Tool</a:t>
            </a:r>
            <a:endParaRPr kumimoji="0" lang="de-DE" altLang="de-DE" sz="1200" b="1" i="0" u="none" strike="noStrike" kern="0" cap="none" spc="0" normalizeH="0" baseline="0" noProof="0" dirty="0">
              <a:ln>
                <a:noFill/>
              </a:ln>
              <a:solidFill>
                <a:srgbClr val="00468C"/>
              </a:solidFill>
              <a:effectLst/>
              <a:uLnTx/>
              <a:uFillTx/>
              <a:latin typeface="Lucida Sans Unicode" pitchFamily="34" charset="0"/>
            </a:endParaRPr>
          </a:p>
        </p:txBody>
      </p:sp>
      <p:sp>
        <p:nvSpPr>
          <p:cNvPr id="78" name="Rectangle 12"/>
          <p:cNvSpPr>
            <a:spLocks noChangeArrowheads="1"/>
          </p:cNvSpPr>
          <p:nvPr/>
        </p:nvSpPr>
        <p:spPr bwMode="auto">
          <a:xfrm>
            <a:off x="5816103" y="3717032"/>
            <a:ext cx="504825" cy="1296144"/>
          </a:xfrm>
          <a:prstGeom prst="rect">
            <a:avLst/>
          </a:prstGeom>
          <a:solidFill>
            <a:srgbClr val="92D05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vert270" wrap="none" anchor="ctr"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Version Control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Tool</a:t>
            </a:r>
            <a:endParaRPr kumimoji="0" lang="de-DE" altLang="de-DE" sz="1200" b="1" i="0" u="none" strike="noStrike" kern="0" cap="none" spc="0" normalizeH="0" baseline="0" noProof="0" dirty="0">
              <a:ln>
                <a:noFill/>
              </a:ln>
              <a:solidFill>
                <a:srgbClr val="00468C"/>
              </a:solidFill>
              <a:effectLst/>
              <a:uLnTx/>
              <a:uFillTx/>
              <a:latin typeface="Lucida Sans Unicode" pitchFamily="34" charset="0"/>
            </a:endParaRPr>
          </a:p>
        </p:txBody>
      </p:sp>
      <p:sp>
        <p:nvSpPr>
          <p:cNvPr id="79" name="Rectangle 12"/>
          <p:cNvSpPr>
            <a:spLocks noChangeArrowheads="1"/>
          </p:cNvSpPr>
          <p:nvPr/>
        </p:nvSpPr>
        <p:spPr bwMode="auto">
          <a:xfrm>
            <a:off x="6607422" y="3717032"/>
            <a:ext cx="504825" cy="1296144"/>
          </a:xfrm>
          <a:prstGeom prst="rect">
            <a:avLst/>
          </a:prstGeom>
          <a:solidFill>
            <a:srgbClr val="92D05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vert270" wrap="none" anchor="ctr"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Build</a:t>
            </a:r>
            <a:endParaRPr kumimoji="0" lang="de-DE" altLang="de-DE" sz="1200" b="1" i="0" u="none" strike="noStrike" kern="0" cap="none" spc="0" normalizeH="0" baseline="0" noProof="0" dirty="0">
              <a:ln>
                <a:noFill/>
              </a:ln>
              <a:solidFill>
                <a:srgbClr val="00468C"/>
              </a:solidFill>
              <a:effectLst/>
              <a:uLnTx/>
              <a:uFillTx/>
              <a:latin typeface="Lucida Sans Unicode" pitchFamily="34" charset="0"/>
            </a:endParaRP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Tool</a:t>
            </a:r>
            <a:endParaRPr kumimoji="0" lang="de-DE" altLang="de-DE" sz="1200" b="1" i="0" u="none" strike="noStrike" kern="0" cap="none" spc="0" normalizeH="0" baseline="0" noProof="0" dirty="0">
              <a:ln>
                <a:noFill/>
              </a:ln>
              <a:solidFill>
                <a:srgbClr val="00468C"/>
              </a:solidFill>
              <a:effectLst/>
              <a:uLnTx/>
              <a:uFillTx/>
              <a:latin typeface="Lucida Sans Unicode" pitchFamily="34" charset="0"/>
            </a:endParaRPr>
          </a:p>
        </p:txBody>
      </p:sp>
      <p:sp>
        <p:nvSpPr>
          <p:cNvPr id="80" name="Rectangle 12"/>
          <p:cNvSpPr>
            <a:spLocks noChangeArrowheads="1"/>
          </p:cNvSpPr>
          <p:nvPr/>
        </p:nvSpPr>
        <p:spPr bwMode="auto">
          <a:xfrm>
            <a:off x="7399510" y="3717032"/>
            <a:ext cx="504825" cy="1296144"/>
          </a:xfrm>
          <a:prstGeom prst="rect">
            <a:avLst/>
          </a:prstGeom>
          <a:solidFill>
            <a:srgbClr val="92D05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vert270" wrap="none" anchor="ctr"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...</a:t>
            </a:r>
            <a:endParaRPr kumimoji="0" lang="de-DE" altLang="de-DE" sz="1200" b="1" i="0" u="none" strike="noStrike" kern="0" cap="none" spc="0" normalizeH="0" baseline="0" noProof="0" dirty="0">
              <a:ln>
                <a:noFill/>
              </a:ln>
              <a:solidFill>
                <a:srgbClr val="00468C"/>
              </a:solidFill>
              <a:effectLst/>
              <a:uLnTx/>
              <a:uFillTx/>
              <a:latin typeface="Lucida Sans Unicode" pitchFamily="34" charset="0"/>
            </a:endParaRPr>
          </a:p>
        </p:txBody>
      </p:sp>
      <p:sp>
        <p:nvSpPr>
          <p:cNvPr id="81" name="Rectangle 12"/>
          <p:cNvSpPr>
            <a:spLocks noChangeArrowheads="1"/>
          </p:cNvSpPr>
          <p:nvPr/>
        </p:nvSpPr>
        <p:spPr bwMode="auto">
          <a:xfrm>
            <a:off x="2719983" y="3717032"/>
            <a:ext cx="504825" cy="1296144"/>
          </a:xfrm>
          <a:prstGeom prst="rect">
            <a:avLst/>
          </a:prstGeom>
          <a:solidFill>
            <a:srgbClr val="92D05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vert270" wrap="none" anchor="ctr"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Patterns</a:t>
            </a:r>
            <a:endParaRPr kumimoji="0" lang="de-DE" altLang="de-DE" sz="1200" b="1" i="0" u="none" strike="noStrike" kern="0" cap="none" spc="0" normalizeH="0" baseline="0" noProof="0" dirty="0">
              <a:ln>
                <a:noFill/>
              </a:ln>
              <a:solidFill>
                <a:srgbClr val="00468C"/>
              </a:solidFill>
              <a:effectLst/>
              <a:uLnTx/>
              <a:uFillTx/>
              <a:latin typeface="Lucida Sans Unicode" pitchFamily="34" charset="0"/>
            </a:endParaRPr>
          </a:p>
        </p:txBody>
      </p:sp>
      <p:sp>
        <p:nvSpPr>
          <p:cNvPr id="82" name="AutoShape 24"/>
          <p:cNvSpPr>
            <a:spLocks noChangeArrowheads="1"/>
          </p:cNvSpPr>
          <p:nvPr/>
        </p:nvSpPr>
        <p:spPr bwMode="auto">
          <a:xfrm>
            <a:off x="128463" y="2276872"/>
            <a:ext cx="7957666" cy="1192759"/>
          </a:xfrm>
          <a:prstGeom prst="homePlate">
            <a:avLst>
              <a:gd name="adj" fmla="val 51352"/>
            </a:avLst>
          </a:prstGeom>
          <a:solidFill>
            <a:srgbClr val="FFBE4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t" anchorCtr="1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de-DE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Methodologies</a:t>
            </a:r>
            <a:endParaRPr kumimoji="0" lang="en-US" altLang="de-DE" sz="1800" b="1" i="0" u="none" strike="noStrike" kern="0" cap="none" spc="0" normalizeH="0" baseline="0" noProof="0" dirty="0">
              <a:ln>
                <a:noFill/>
              </a:ln>
              <a:solidFill>
                <a:srgbClr val="00468C"/>
              </a:solidFill>
              <a:effectLst/>
              <a:uLnTx/>
              <a:uFillTx/>
              <a:latin typeface="Lucida Sans Unicode" pitchFamily="34" charset="0"/>
            </a:endParaRPr>
          </a:p>
        </p:txBody>
      </p:sp>
      <p:sp>
        <p:nvSpPr>
          <p:cNvPr id="83" name="Rectangle 15"/>
          <p:cNvSpPr>
            <a:spLocks noChangeArrowheads="1"/>
          </p:cNvSpPr>
          <p:nvPr/>
        </p:nvSpPr>
        <p:spPr bwMode="auto">
          <a:xfrm>
            <a:off x="272480" y="2604841"/>
            <a:ext cx="5111425" cy="358775"/>
          </a:xfrm>
          <a:prstGeom prst="rect">
            <a:avLst/>
          </a:prstGeom>
          <a:solidFill>
            <a:srgbClr val="96969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Object-oriented</a:t>
            </a:r>
            <a:r>
              <a:rPr kumimoji="0" lang="de-DE" alt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 Analysis </a:t>
            </a:r>
            <a:r>
              <a:rPr kumimoji="0" lang="de-DE" altLang="de-DE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and</a:t>
            </a:r>
            <a:r>
              <a:rPr kumimoji="0" lang="de-DE" alt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 Design (OOAD)</a:t>
            </a:r>
            <a:endParaRPr kumimoji="0" lang="de-DE" altLang="de-DE" sz="1800" b="0" i="0" u="none" strike="noStrike" kern="0" cap="none" spc="0" normalizeH="0" baseline="0" noProof="0" dirty="0">
              <a:ln>
                <a:noFill/>
              </a:ln>
              <a:solidFill>
                <a:srgbClr val="00468C"/>
              </a:solidFill>
              <a:effectLst/>
              <a:uLnTx/>
              <a:uFillTx/>
              <a:latin typeface="Lucida Sans Unicode" pitchFamily="34" charset="0"/>
            </a:endParaRPr>
          </a:p>
        </p:txBody>
      </p:sp>
      <p:sp>
        <p:nvSpPr>
          <p:cNvPr id="84" name="Rectangle 16"/>
          <p:cNvSpPr>
            <a:spLocks noChangeArrowheads="1"/>
          </p:cNvSpPr>
          <p:nvPr/>
        </p:nvSpPr>
        <p:spPr bwMode="auto">
          <a:xfrm>
            <a:off x="3872880" y="3070225"/>
            <a:ext cx="3403623" cy="358775"/>
          </a:xfrm>
          <a:prstGeom prst="rect">
            <a:avLst/>
          </a:prstGeom>
          <a:solidFill>
            <a:srgbClr val="96969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Domain-</a:t>
            </a:r>
            <a:r>
              <a:rPr kumimoji="0" lang="de-DE" altLang="de-DE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driven</a:t>
            </a:r>
            <a:r>
              <a:rPr kumimoji="0" lang="de-DE" alt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 Design (DDD)</a:t>
            </a:r>
            <a:endParaRPr kumimoji="0" lang="de-DE" altLang="de-DE" sz="1800" b="0" i="0" u="none" strike="noStrike" kern="0" cap="none" spc="0" normalizeH="0" baseline="0" noProof="0" dirty="0">
              <a:ln>
                <a:noFill/>
              </a:ln>
              <a:solidFill>
                <a:srgbClr val="00468C"/>
              </a:solidFill>
              <a:effectLst/>
              <a:uLnTx/>
              <a:uFillTx/>
              <a:latin typeface="Lucida Sans Unicode" pitchFamily="34" charset="0"/>
            </a:endParaRPr>
          </a:p>
        </p:txBody>
      </p:sp>
      <p:sp>
        <p:nvSpPr>
          <p:cNvPr id="85" name="Rectangle 16"/>
          <p:cNvSpPr>
            <a:spLocks noChangeArrowheads="1"/>
          </p:cNvSpPr>
          <p:nvPr/>
        </p:nvSpPr>
        <p:spPr bwMode="auto">
          <a:xfrm>
            <a:off x="5674445" y="2606106"/>
            <a:ext cx="1942852" cy="358775"/>
          </a:xfrm>
          <a:prstGeom prst="rect">
            <a:avLst/>
          </a:prstGeom>
          <a:solidFill>
            <a:srgbClr val="96969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...</a:t>
            </a:r>
            <a:endParaRPr kumimoji="0" lang="de-DE" altLang="de-DE" sz="1800" b="0" i="0" u="none" strike="noStrike" kern="0" cap="none" spc="0" normalizeH="0" baseline="0" noProof="0" dirty="0">
              <a:ln>
                <a:noFill/>
              </a:ln>
              <a:solidFill>
                <a:srgbClr val="00468C"/>
              </a:solidFill>
              <a:effectLst/>
              <a:uLnTx/>
              <a:uFillTx/>
              <a:latin typeface="Lucida Sans Unicode" pitchFamily="34" charset="0"/>
            </a:endParaRPr>
          </a:p>
        </p:txBody>
      </p:sp>
      <p:sp>
        <p:nvSpPr>
          <p:cNvPr id="89" name="AutoShape 6"/>
          <p:cNvSpPr>
            <a:spLocks noChangeArrowheads="1"/>
          </p:cNvSpPr>
          <p:nvPr/>
        </p:nvSpPr>
        <p:spPr bwMode="auto">
          <a:xfrm>
            <a:off x="6430691" y="1312459"/>
            <a:ext cx="1546645" cy="533400"/>
          </a:xfrm>
          <a:prstGeom prst="roundRect">
            <a:avLst>
              <a:gd name="adj" fmla="val 16667"/>
            </a:avLst>
          </a:prstGeom>
          <a:solidFill>
            <a:srgbClr val="FFBE46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Delivery &amp;</a:t>
            </a:r>
            <a:br>
              <a:rPr kumimoji="0" lang="en-US" altLang="de-DE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</a:br>
            <a:r>
              <a:rPr kumimoji="0" lang="en-US" altLang="de-DE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Operations</a:t>
            </a:r>
            <a:endParaRPr kumimoji="0" lang="en-US" altLang="de-DE" sz="1800" b="1" i="0" u="none" strike="noStrike" kern="0" cap="none" spc="0" normalizeH="0" baseline="0" noProof="0" dirty="0">
              <a:ln>
                <a:noFill/>
              </a:ln>
              <a:solidFill>
                <a:srgbClr val="00468C"/>
              </a:solidFill>
              <a:effectLst/>
              <a:uLnTx/>
              <a:uFillTx/>
              <a:latin typeface="Lucida Sans Unicode" pitchFamily="34" charset="0"/>
            </a:endParaRPr>
          </a:p>
        </p:txBody>
      </p:sp>
      <p:sp>
        <p:nvSpPr>
          <p:cNvPr id="86" name="Ellipse 1"/>
          <p:cNvSpPr>
            <a:spLocks noChangeArrowheads="1"/>
          </p:cNvSpPr>
          <p:nvPr/>
        </p:nvSpPr>
        <p:spPr bwMode="auto">
          <a:xfrm>
            <a:off x="201167" y="836712"/>
            <a:ext cx="7056014" cy="1347139"/>
          </a:xfrm>
          <a:prstGeom prst="ellipse">
            <a:avLst/>
          </a:prstGeom>
          <a:solidFill>
            <a:srgbClr val="92D050">
              <a:alpha val="39999"/>
            </a:srgbClr>
          </a:solidFill>
          <a:ln w="127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altLang="de-DE" sz="2800" b="0" i="0" u="none" strike="noStrike" kern="0" cap="none" spc="0" normalizeH="0" baseline="0" noProof="0">
              <a:ln>
                <a:noFill/>
              </a:ln>
              <a:solidFill>
                <a:srgbClr val="00468C"/>
              </a:solidFill>
              <a:effectLst/>
              <a:uLnTx/>
              <a:uFillTx/>
              <a:latin typeface="Lucida Sans Unicode" pitchFamily="34" charset="0"/>
            </a:endParaRPr>
          </a:p>
        </p:txBody>
      </p:sp>
      <p:sp>
        <p:nvSpPr>
          <p:cNvPr id="87" name="Ellipse 1"/>
          <p:cNvSpPr>
            <a:spLocks noChangeArrowheads="1"/>
          </p:cNvSpPr>
          <p:nvPr/>
        </p:nvSpPr>
        <p:spPr bwMode="auto">
          <a:xfrm>
            <a:off x="128463" y="5013176"/>
            <a:ext cx="6408713" cy="864096"/>
          </a:xfrm>
          <a:prstGeom prst="ellipse">
            <a:avLst/>
          </a:prstGeom>
          <a:solidFill>
            <a:srgbClr val="92D050">
              <a:alpha val="39999"/>
            </a:srgbClr>
          </a:solidFill>
          <a:ln w="127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altLang="de-DE" sz="1800" b="0" i="0" u="none" strike="noStrike" kern="0" cap="none" spc="0" normalizeH="0" baseline="0" noProof="0">
              <a:ln>
                <a:noFill/>
              </a:ln>
              <a:solidFill>
                <a:srgbClr val="00468C"/>
              </a:solidFill>
              <a:effectLst/>
              <a:uLnTx/>
              <a:uFillTx/>
              <a:latin typeface="Lucida Sans Unicode" pitchFamily="34" charset="0"/>
            </a:endParaRPr>
          </a:p>
        </p:txBody>
      </p:sp>
      <p:sp>
        <p:nvSpPr>
          <p:cNvPr id="88" name="Ellipse 1"/>
          <p:cNvSpPr>
            <a:spLocks noChangeArrowheads="1"/>
          </p:cNvSpPr>
          <p:nvPr/>
        </p:nvSpPr>
        <p:spPr bwMode="auto">
          <a:xfrm>
            <a:off x="56456" y="2276872"/>
            <a:ext cx="5510139" cy="1008458"/>
          </a:xfrm>
          <a:prstGeom prst="ellipse">
            <a:avLst/>
          </a:prstGeom>
          <a:solidFill>
            <a:srgbClr val="92D050">
              <a:alpha val="39999"/>
            </a:srgbClr>
          </a:solidFill>
          <a:ln w="127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altLang="de-DE" sz="2800" b="0" i="0" u="none" strike="noStrike" kern="0" cap="none" spc="0" normalizeH="0" baseline="0" noProof="0">
              <a:ln>
                <a:noFill/>
              </a:ln>
              <a:solidFill>
                <a:srgbClr val="00468C"/>
              </a:solidFill>
              <a:effectLst/>
              <a:uLnTx/>
              <a:uFillTx/>
              <a:latin typeface="Lucida Sans Unicode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4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E34C4-4F5A-46C0-8921-9882AA191D79}" type="datetime1">
              <a:rPr lang="de-DE" smtClean="0"/>
              <a:t>03.02.2018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de-DE" smtClean="0"/>
              <a:t>Software Enginering - Überblich der Inhalte / Chughtai, Hänel, Krüger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73691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Software </a:t>
            </a:r>
            <a:r>
              <a:rPr lang="de-DE" dirty="0" smtClean="0"/>
              <a:t>Engineering: Schwerpunkte 4. und 5. </a:t>
            </a:r>
            <a:r>
              <a:rPr lang="de-DE" dirty="0"/>
              <a:t>Semester</a:t>
            </a:r>
          </a:p>
        </p:txBody>
      </p:sp>
      <p:sp>
        <p:nvSpPr>
          <p:cNvPr id="89" name="Rectangle 10"/>
          <p:cNvSpPr>
            <a:spLocks noChangeArrowheads="1"/>
          </p:cNvSpPr>
          <p:nvPr/>
        </p:nvSpPr>
        <p:spPr bwMode="auto">
          <a:xfrm>
            <a:off x="128463" y="3647731"/>
            <a:ext cx="7921277" cy="2567012"/>
          </a:xfrm>
          <a:prstGeom prst="rect">
            <a:avLst/>
          </a:prstGeom>
          <a:solidFill>
            <a:srgbClr val="969696">
              <a:alpha val="50000"/>
            </a:srgb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b" anchorCtr="1"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algn="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2000" b="1" i="0" u="none" strike="noStrike" kern="0" cap="none" spc="0" normalizeH="0" baseline="0" noProof="0" dirty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Techniques/Technologies</a:t>
            </a:r>
          </a:p>
        </p:txBody>
      </p:sp>
      <p:sp>
        <p:nvSpPr>
          <p:cNvPr id="90" name="Rectangle 5"/>
          <p:cNvSpPr>
            <a:spLocks noChangeArrowheads="1"/>
          </p:cNvSpPr>
          <p:nvPr/>
        </p:nvSpPr>
        <p:spPr bwMode="auto">
          <a:xfrm>
            <a:off x="128464" y="886151"/>
            <a:ext cx="7921277" cy="1295400"/>
          </a:xfrm>
          <a:prstGeom prst="rect">
            <a:avLst/>
          </a:prstGeom>
          <a:solidFill>
            <a:srgbClr val="00468C"/>
          </a:solidFill>
          <a:ln>
            <a:noFill/>
          </a:ln>
          <a:effectLst>
            <a:prstShdw prst="shdw17" dist="17961" dir="2700000">
              <a:srgbClr val="00468C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Ctr="1"/>
          <a:lstStyle/>
          <a:p>
            <a:pPr marL="0" marR="0" lvl="0" indent="0" algn="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BE46"/>
                </a:solidFill>
                <a:effectLst/>
                <a:uLnTx/>
                <a:uFillTx/>
                <a:latin typeface="Lucida Sans Unicode" pitchFamily="34" charset="0"/>
              </a:rPr>
              <a:t>Development Process</a:t>
            </a:r>
          </a:p>
        </p:txBody>
      </p:sp>
      <p:sp>
        <p:nvSpPr>
          <p:cNvPr id="91" name="AutoShape 6"/>
          <p:cNvSpPr>
            <a:spLocks noChangeArrowheads="1"/>
          </p:cNvSpPr>
          <p:nvPr/>
        </p:nvSpPr>
        <p:spPr bwMode="auto">
          <a:xfrm>
            <a:off x="4486475" y="1392060"/>
            <a:ext cx="1042588" cy="533400"/>
          </a:xfrm>
          <a:prstGeom prst="roundRect">
            <a:avLst>
              <a:gd name="adj" fmla="val 16667"/>
            </a:avLst>
          </a:prstGeom>
          <a:solidFill>
            <a:srgbClr val="FFBE46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Coding</a:t>
            </a:r>
            <a:endParaRPr kumimoji="0" lang="en-US" altLang="de-DE" sz="1800" b="1" i="0" u="none" strike="noStrike" kern="0" cap="none" spc="0" normalizeH="0" baseline="0" noProof="0" dirty="0">
              <a:ln>
                <a:noFill/>
              </a:ln>
              <a:solidFill>
                <a:srgbClr val="00468C"/>
              </a:solidFill>
              <a:effectLst/>
              <a:uLnTx/>
              <a:uFillTx/>
              <a:latin typeface="Lucida Sans Unicode" pitchFamily="34" charset="0"/>
            </a:endParaRPr>
          </a:p>
        </p:txBody>
      </p:sp>
      <p:sp>
        <p:nvSpPr>
          <p:cNvPr id="92" name="AutoShape 7"/>
          <p:cNvSpPr>
            <a:spLocks noChangeArrowheads="1"/>
          </p:cNvSpPr>
          <p:nvPr/>
        </p:nvSpPr>
        <p:spPr bwMode="auto">
          <a:xfrm>
            <a:off x="2542259" y="1392060"/>
            <a:ext cx="1042589" cy="533400"/>
          </a:xfrm>
          <a:prstGeom prst="roundRect">
            <a:avLst>
              <a:gd name="adj" fmla="val 16667"/>
            </a:avLst>
          </a:prstGeom>
          <a:solidFill>
            <a:srgbClr val="FFBE46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Design</a:t>
            </a:r>
            <a:endParaRPr kumimoji="0" lang="en-US" altLang="de-DE" sz="1800" b="1" i="0" u="none" strike="noStrike" kern="0" cap="none" spc="0" normalizeH="0" baseline="0" noProof="0" dirty="0">
              <a:ln>
                <a:noFill/>
              </a:ln>
              <a:solidFill>
                <a:srgbClr val="00468C"/>
              </a:solidFill>
              <a:effectLst/>
              <a:uLnTx/>
              <a:uFillTx/>
              <a:latin typeface="Lucida Sans Unicode" pitchFamily="34" charset="0"/>
            </a:endParaRPr>
          </a:p>
        </p:txBody>
      </p:sp>
      <p:sp>
        <p:nvSpPr>
          <p:cNvPr id="93" name="AutoShape 9"/>
          <p:cNvSpPr>
            <a:spLocks noChangeArrowheads="1"/>
          </p:cNvSpPr>
          <p:nvPr/>
        </p:nvSpPr>
        <p:spPr bwMode="auto">
          <a:xfrm>
            <a:off x="669803" y="1392060"/>
            <a:ext cx="1042588" cy="533400"/>
          </a:xfrm>
          <a:prstGeom prst="roundRect">
            <a:avLst>
              <a:gd name="adj" fmla="val 16667"/>
            </a:avLst>
          </a:prstGeom>
          <a:solidFill>
            <a:srgbClr val="FFBE46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Analysis</a:t>
            </a:r>
            <a:endParaRPr kumimoji="0" lang="en-US" altLang="de-DE" sz="1800" b="1" i="0" u="none" strike="noStrike" kern="0" cap="none" spc="0" normalizeH="0" baseline="0" noProof="0" dirty="0">
              <a:ln>
                <a:noFill/>
              </a:ln>
              <a:solidFill>
                <a:srgbClr val="00468C"/>
              </a:solidFill>
              <a:effectLst/>
              <a:uLnTx/>
              <a:uFillTx/>
              <a:latin typeface="Lucida Sans Unicode" pitchFamily="34" charset="0"/>
            </a:endParaRPr>
          </a:p>
        </p:txBody>
      </p:sp>
      <p:sp>
        <p:nvSpPr>
          <p:cNvPr id="94" name="Pfeil nach rechts 1"/>
          <p:cNvSpPr>
            <a:spLocks noChangeArrowheads="1"/>
          </p:cNvSpPr>
          <p:nvPr/>
        </p:nvSpPr>
        <p:spPr bwMode="auto">
          <a:xfrm>
            <a:off x="1822179" y="1477785"/>
            <a:ext cx="649288" cy="360363"/>
          </a:xfrm>
          <a:prstGeom prst="rightArrow">
            <a:avLst>
              <a:gd name="adj1" fmla="val 50000"/>
              <a:gd name="adj2" fmla="val 50049"/>
            </a:avLst>
          </a:prstGeom>
          <a:solidFill>
            <a:srgbClr val="00B050"/>
          </a:solidFill>
          <a:ln w="127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altLang="de-DE" sz="1800" b="0" i="0" u="none" strike="noStrike" kern="0" cap="none" spc="0" normalizeH="0" baseline="0" noProof="0">
              <a:ln>
                <a:noFill/>
              </a:ln>
              <a:solidFill>
                <a:srgbClr val="00468C"/>
              </a:solidFill>
              <a:effectLst/>
              <a:uLnTx/>
              <a:uFillTx/>
              <a:latin typeface="Lucida Sans Unicode" pitchFamily="34" charset="0"/>
            </a:endParaRPr>
          </a:p>
        </p:txBody>
      </p:sp>
      <p:sp>
        <p:nvSpPr>
          <p:cNvPr id="95" name="Pfeil nach rechts 27"/>
          <p:cNvSpPr>
            <a:spLocks noChangeArrowheads="1"/>
          </p:cNvSpPr>
          <p:nvPr/>
        </p:nvSpPr>
        <p:spPr bwMode="auto">
          <a:xfrm>
            <a:off x="3694387" y="1477785"/>
            <a:ext cx="647700" cy="360363"/>
          </a:xfrm>
          <a:prstGeom prst="rightArrow">
            <a:avLst>
              <a:gd name="adj1" fmla="val 50000"/>
              <a:gd name="adj2" fmla="val 49927"/>
            </a:avLst>
          </a:prstGeom>
          <a:solidFill>
            <a:srgbClr val="00B050"/>
          </a:solidFill>
          <a:ln w="127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altLang="de-DE" sz="1800" b="0" i="0" u="none" strike="noStrike" kern="0" cap="none" spc="0" normalizeH="0" baseline="0" noProof="0" dirty="0">
              <a:ln>
                <a:noFill/>
              </a:ln>
              <a:solidFill>
                <a:srgbClr val="00468C"/>
              </a:solidFill>
              <a:effectLst/>
              <a:uLnTx/>
              <a:uFillTx/>
              <a:latin typeface="Lucida Sans Unicode" pitchFamily="34" charset="0"/>
            </a:endParaRPr>
          </a:p>
        </p:txBody>
      </p:sp>
      <p:sp>
        <p:nvSpPr>
          <p:cNvPr id="97" name="Pfeil nach rechts 27"/>
          <p:cNvSpPr>
            <a:spLocks noChangeArrowheads="1"/>
          </p:cNvSpPr>
          <p:nvPr/>
        </p:nvSpPr>
        <p:spPr bwMode="auto">
          <a:xfrm>
            <a:off x="5638603" y="1463498"/>
            <a:ext cx="647700" cy="360362"/>
          </a:xfrm>
          <a:prstGeom prst="rightArrow">
            <a:avLst>
              <a:gd name="adj1" fmla="val 50000"/>
              <a:gd name="adj2" fmla="val 49927"/>
            </a:avLst>
          </a:prstGeom>
          <a:solidFill>
            <a:srgbClr val="00B050"/>
          </a:solidFill>
          <a:ln w="127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altLang="de-DE" sz="1800" b="0" i="0" u="none" strike="noStrike" kern="0" cap="none" spc="0" normalizeH="0" baseline="0" noProof="0">
              <a:ln>
                <a:noFill/>
              </a:ln>
              <a:solidFill>
                <a:srgbClr val="00468C"/>
              </a:solidFill>
              <a:effectLst/>
              <a:uLnTx/>
              <a:uFillTx/>
              <a:latin typeface="Lucida Sans Unicode" pitchFamily="34" charset="0"/>
            </a:endParaRPr>
          </a:p>
        </p:txBody>
      </p:sp>
      <p:sp>
        <p:nvSpPr>
          <p:cNvPr id="98" name="Rectangle 19"/>
          <p:cNvSpPr>
            <a:spLocks noChangeArrowheads="1"/>
          </p:cNvSpPr>
          <p:nvPr/>
        </p:nvSpPr>
        <p:spPr bwMode="auto">
          <a:xfrm>
            <a:off x="8193211" y="886151"/>
            <a:ext cx="1584325" cy="5328592"/>
          </a:xfrm>
          <a:prstGeom prst="rect">
            <a:avLst/>
          </a:prstGeom>
          <a:solidFill>
            <a:srgbClr val="99CC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Ctr="1"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algn="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2000" b="0" i="0" u="none" strike="noStrike" kern="0" cap="none" spc="0" normalizeH="0" baseline="0" noProof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Application</a:t>
            </a:r>
          </a:p>
        </p:txBody>
      </p:sp>
      <p:sp>
        <p:nvSpPr>
          <p:cNvPr id="99" name="AutoShape 20"/>
          <p:cNvSpPr>
            <a:spLocks noChangeArrowheads="1"/>
          </p:cNvSpPr>
          <p:nvPr/>
        </p:nvSpPr>
        <p:spPr bwMode="auto">
          <a:xfrm>
            <a:off x="8264648" y="1997468"/>
            <a:ext cx="1439863" cy="471644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2000" b="0" i="0" u="none" strike="noStrike" kern="0" cap="none" spc="0" normalizeH="0" baseline="0" noProof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Exercises</a:t>
            </a:r>
          </a:p>
        </p:txBody>
      </p:sp>
      <p:sp>
        <p:nvSpPr>
          <p:cNvPr id="100" name="AutoShape 21"/>
          <p:cNvSpPr>
            <a:spLocks noChangeArrowheads="1"/>
          </p:cNvSpPr>
          <p:nvPr/>
        </p:nvSpPr>
        <p:spPr bwMode="auto">
          <a:xfrm>
            <a:off x="8266236" y="3799578"/>
            <a:ext cx="1439862" cy="471644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Project</a:t>
            </a:r>
          </a:p>
        </p:txBody>
      </p:sp>
      <p:sp>
        <p:nvSpPr>
          <p:cNvPr id="101" name="AutoShape 22"/>
          <p:cNvSpPr>
            <a:spLocks noChangeArrowheads="1"/>
          </p:cNvSpPr>
          <p:nvPr/>
        </p:nvSpPr>
        <p:spPr bwMode="auto">
          <a:xfrm>
            <a:off x="8266236" y="4662978"/>
            <a:ext cx="1439862" cy="471645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Exam</a:t>
            </a:r>
            <a:endParaRPr kumimoji="0" lang="en-US" altLang="de-DE" sz="2000" b="0" i="0" u="none" strike="noStrike" kern="0" cap="none" spc="0" normalizeH="0" baseline="0" noProof="0" dirty="0">
              <a:ln>
                <a:noFill/>
              </a:ln>
              <a:solidFill>
                <a:srgbClr val="00468C"/>
              </a:solidFill>
              <a:effectLst/>
              <a:uLnTx/>
              <a:uFillTx/>
              <a:latin typeface="Lucida Sans Unicode" pitchFamily="34" charset="0"/>
            </a:endParaRPr>
          </a:p>
        </p:txBody>
      </p:sp>
      <p:sp>
        <p:nvSpPr>
          <p:cNvPr id="102" name="AutoShape 23"/>
          <p:cNvSpPr>
            <a:spLocks noChangeArrowheads="1"/>
          </p:cNvSpPr>
          <p:nvPr/>
        </p:nvSpPr>
        <p:spPr bwMode="auto">
          <a:xfrm>
            <a:off x="8266236" y="2934787"/>
            <a:ext cx="1439862" cy="471644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Homework</a:t>
            </a:r>
          </a:p>
        </p:txBody>
      </p:sp>
      <p:sp>
        <p:nvSpPr>
          <p:cNvPr id="103" name="AutoShape 24"/>
          <p:cNvSpPr>
            <a:spLocks noChangeArrowheads="1"/>
          </p:cNvSpPr>
          <p:nvPr/>
        </p:nvSpPr>
        <p:spPr bwMode="auto">
          <a:xfrm>
            <a:off x="128463" y="2326311"/>
            <a:ext cx="7957666" cy="1192759"/>
          </a:xfrm>
          <a:prstGeom prst="homePlate">
            <a:avLst>
              <a:gd name="adj" fmla="val 51352"/>
            </a:avLst>
          </a:prstGeom>
          <a:solidFill>
            <a:srgbClr val="FFBE4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t" anchorCtr="1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de-DE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Methodologies</a:t>
            </a:r>
            <a:endParaRPr kumimoji="0" lang="en-US" altLang="de-DE" sz="1800" b="1" i="0" u="none" strike="noStrike" kern="0" cap="none" spc="0" normalizeH="0" baseline="0" noProof="0" dirty="0">
              <a:ln>
                <a:noFill/>
              </a:ln>
              <a:solidFill>
                <a:srgbClr val="00468C"/>
              </a:solidFill>
              <a:effectLst/>
              <a:uLnTx/>
              <a:uFillTx/>
              <a:latin typeface="Lucida Sans Unicode" pitchFamily="34" charset="0"/>
            </a:endParaRPr>
          </a:p>
        </p:txBody>
      </p:sp>
      <p:sp>
        <p:nvSpPr>
          <p:cNvPr id="104" name="Rectangle 15"/>
          <p:cNvSpPr>
            <a:spLocks noChangeArrowheads="1"/>
          </p:cNvSpPr>
          <p:nvPr/>
        </p:nvSpPr>
        <p:spPr bwMode="auto">
          <a:xfrm>
            <a:off x="272480" y="2654280"/>
            <a:ext cx="5111425" cy="358775"/>
          </a:xfrm>
          <a:prstGeom prst="rect">
            <a:avLst/>
          </a:prstGeom>
          <a:solidFill>
            <a:srgbClr val="96969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Object-oriented</a:t>
            </a:r>
            <a:r>
              <a:rPr kumimoji="0" lang="de-DE" alt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 Analysis </a:t>
            </a:r>
            <a:r>
              <a:rPr kumimoji="0" lang="de-DE" altLang="de-DE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and</a:t>
            </a:r>
            <a:r>
              <a:rPr kumimoji="0" lang="de-DE" alt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 Design (OOAD)</a:t>
            </a:r>
            <a:endParaRPr kumimoji="0" lang="de-DE" altLang="de-DE" sz="1800" b="0" i="0" u="none" strike="noStrike" kern="0" cap="none" spc="0" normalizeH="0" baseline="0" noProof="0" dirty="0">
              <a:ln>
                <a:noFill/>
              </a:ln>
              <a:solidFill>
                <a:srgbClr val="00468C"/>
              </a:solidFill>
              <a:effectLst/>
              <a:uLnTx/>
              <a:uFillTx/>
              <a:latin typeface="Lucida Sans Unicode" pitchFamily="34" charset="0"/>
            </a:endParaRPr>
          </a:p>
        </p:txBody>
      </p:sp>
      <p:sp>
        <p:nvSpPr>
          <p:cNvPr id="105" name="Rectangle 16"/>
          <p:cNvSpPr>
            <a:spLocks noChangeArrowheads="1"/>
          </p:cNvSpPr>
          <p:nvPr/>
        </p:nvSpPr>
        <p:spPr bwMode="auto">
          <a:xfrm>
            <a:off x="3872880" y="3119664"/>
            <a:ext cx="3403623" cy="358775"/>
          </a:xfrm>
          <a:prstGeom prst="rect">
            <a:avLst/>
          </a:prstGeom>
          <a:solidFill>
            <a:srgbClr val="96969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Domain-</a:t>
            </a:r>
            <a:r>
              <a:rPr kumimoji="0" lang="de-DE" altLang="de-DE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driven</a:t>
            </a:r>
            <a:r>
              <a:rPr kumimoji="0" lang="de-DE" alt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 Design (DDD)</a:t>
            </a:r>
            <a:endParaRPr kumimoji="0" lang="de-DE" altLang="de-DE" sz="1800" b="0" i="0" u="none" strike="noStrike" kern="0" cap="none" spc="0" normalizeH="0" baseline="0" noProof="0" dirty="0">
              <a:ln>
                <a:noFill/>
              </a:ln>
              <a:solidFill>
                <a:srgbClr val="00468C"/>
              </a:solidFill>
              <a:effectLst/>
              <a:uLnTx/>
              <a:uFillTx/>
              <a:latin typeface="Lucida Sans Unicode" pitchFamily="34" charset="0"/>
            </a:endParaRPr>
          </a:p>
        </p:txBody>
      </p:sp>
      <p:sp>
        <p:nvSpPr>
          <p:cNvPr id="106" name="Rectangle 16"/>
          <p:cNvSpPr>
            <a:spLocks noChangeArrowheads="1"/>
          </p:cNvSpPr>
          <p:nvPr/>
        </p:nvSpPr>
        <p:spPr bwMode="auto">
          <a:xfrm>
            <a:off x="5674445" y="2655545"/>
            <a:ext cx="1942852" cy="358775"/>
          </a:xfrm>
          <a:prstGeom prst="rect">
            <a:avLst/>
          </a:prstGeom>
          <a:solidFill>
            <a:srgbClr val="96969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...</a:t>
            </a:r>
            <a:endParaRPr kumimoji="0" lang="de-DE" altLang="de-DE" sz="1800" b="0" i="0" u="none" strike="noStrike" kern="0" cap="none" spc="0" normalizeH="0" baseline="0" noProof="0" dirty="0">
              <a:ln>
                <a:noFill/>
              </a:ln>
              <a:solidFill>
                <a:srgbClr val="00468C"/>
              </a:solidFill>
              <a:effectLst/>
              <a:uLnTx/>
              <a:uFillTx/>
              <a:latin typeface="Lucida Sans Unicode" pitchFamily="34" charset="0"/>
            </a:endParaRPr>
          </a:p>
        </p:txBody>
      </p:sp>
      <p:sp>
        <p:nvSpPr>
          <p:cNvPr id="107" name="Rectangle 12"/>
          <p:cNvSpPr>
            <a:spLocks noChangeArrowheads="1"/>
          </p:cNvSpPr>
          <p:nvPr/>
        </p:nvSpPr>
        <p:spPr bwMode="auto">
          <a:xfrm>
            <a:off x="201167" y="3766471"/>
            <a:ext cx="504825" cy="1296144"/>
          </a:xfrm>
          <a:prstGeom prst="rect">
            <a:avLst/>
          </a:prstGeom>
          <a:solidFill>
            <a:srgbClr val="92D05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vert270" wrap="none" anchor="ctr"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Requirements</a:t>
            </a:r>
            <a:endParaRPr kumimoji="0" lang="de-DE" altLang="de-DE" sz="1200" b="1" i="0" u="none" strike="noStrike" kern="0" cap="none" spc="0" normalizeH="0" baseline="0" noProof="0" dirty="0">
              <a:ln>
                <a:noFill/>
              </a:ln>
              <a:solidFill>
                <a:srgbClr val="00468C"/>
              </a:solidFill>
              <a:effectLst/>
              <a:uLnTx/>
              <a:uFillTx/>
              <a:latin typeface="Lucida Sans Unicode" pitchFamily="34" charset="0"/>
            </a:endParaRP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Technique</a:t>
            </a:r>
            <a:endParaRPr kumimoji="0" lang="de-DE" altLang="de-DE" sz="1200" b="1" i="0" u="none" strike="noStrike" kern="0" cap="none" spc="0" normalizeH="0" baseline="0" noProof="0" dirty="0">
              <a:ln>
                <a:noFill/>
              </a:ln>
              <a:solidFill>
                <a:srgbClr val="00468C"/>
              </a:solidFill>
              <a:effectLst/>
              <a:uLnTx/>
              <a:uFillTx/>
              <a:latin typeface="Lucida Sans Unicode" pitchFamily="34" charset="0"/>
            </a:endParaRPr>
          </a:p>
        </p:txBody>
      </p:sp>
      <p:sp>
        <p:nvSpPr>
          <p:cNvPr id="108" name="Rectangle 12"/>
          <p:cNvSpPr>
            <a:spLocks noChangeArrowheads="1"/>
          </p:cNvSpPr>
          <p:nvPr/>
        </p:nvSpPr>
        <p:spPr bwMode="auto">
          <a:xfrm>
            <a:off x="777231" y="3766471"/>
            <a:ext cx="504825" cy="1296144"/>
          </a:xfrm>
          <a:prstGeom prst="rect">
            <a:avLst/>
          </a:prstGeom>
          <a:solidFill>
            <a:srgbClr val="92D05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vert270" wrap="none" anchor="ctr"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Development</a:t>
            </a:r>
            <a:endParaRPr kumimoji="0" lang="de-DE" altLang="de-DE" sz="1200" b="1" i="0" u="none" strike="noStrike" kern="0" cap="none" spc="0" normalizeH="0" baseline="0" noProof="0" dirty="0">
              <a:ln>
                <a:noFill/>
              </a:ln>
              <a:solidFill>
                <a:srgbClr val="00468C"/>
              </a:solidFill>
              <a:effectLst/>
              <a:uLnTx/>
              <a:uFillTx/>
              <a:latin typeface="Lucida Sans Unicode" pitchFamily="34" charset="0"/>
            </a:endParaRP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Paradigm</a:t>
            </a:r>
            <a:endParaRPr kumimoji="0" lang="de-DE" altLang="de-DE" sz="1200" b="1" i="0" u="none" strike="noStrike" kern="0" cap="none" spc="0" normalizeH="0" baseline="0" noProof="0" dirty="0">
              <a:ln>
                <a:noFill/>
              </a:ln>
              <a:solidFill>
                <a:srgbClr val="00468C"/>
              </a:solidFill>
              <a:effectLst/>
              <a:uLnTx/>
              <a:uFillTx/>
              <a:latin typeface="Lucida Sans Unicode" pitchFamily="34" charset="0"/>
            </a:endParaRPr>
          </a:p>
        </p:txBody>
      </p:sp>
      <p:sp>
        <p:nvSpPr>
          <p:cNvPr id="109" name="Rectangle 12"/>
          <p:cNvSpPr>
            <a:spLocks noChangeArrowheads="1"/>
          </p:cNvSpPr>
          <p:nvPr/>
        </p:nvSpPr>
        <p:spPr bwMode="auto">
          <a:xfrm>
            <a:off x="1424534" y="3766471"/>
            <a:ext cx="504825" cy="1296144"/>
          </a:xfrm>
          <a:prstGeom prst="rect">
            <a:avLst/>
          </a:prstGeom>
          <a:solidFill>
            <a:srgbClr val="92D05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vert270" wrap="none" anchor="ctr"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Modelling</a:t>
            </a:r>
            <a:endParaRPr kumimoji="0" lang="de-DE" altLang="de-DE" sz="1200" b="1" i="0" u="none" strike="noStrike" kern="0" cap="none" spc="0" normalizeH="0" baseline="0" noProof="0" dirty="0">
              <a:ln>
                <a:noFill/>
              </a:ln>
              <a:solidFill>
                <a:srgbClr val="00468C"/>
              </a:solidFill>
              <a:effectLst/>
              <a:uLnTx/>
              <a:uFillTx/>
              <a:latin typeface="Lucida Sans Unicode" pitchFamily="34" charset="0"/>
            </a:endParaRP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Language</a:t>
            </a:r>
            <a:endParaRPr kumimoji="0" lang="de-DE" altLang="de-DE" sz="1200" b="1" i="0" u="none" strike="noStrike" kern="0" cap="none" spc="0" normalizeH="0" baseline="0" noProof="0" dirty="0">
              <a:ln>
                <a:noFill/>
              </a:ln>
              <a:solidFill>
                <a:srgbClr val="00468C"/>
              </a:solidFill>
              <a:effectLst/>
              <a:uLnTx/>
              <a:uFillTx/>
              <a:latin typeface="Lucida Sans Unicode" pitchFamily="34" charset="0"/>
            </a:endParaRPr>
          </a:p>
        </p:txBody>
      </p:sp>
      <p:sp>
        <p:nvSpPr>
          <p:cNvPr id="110" name="Rectangle 12"/>
          <p:cNvSpPr>
            <a:spLocks noChangeArrowheads="1"/>
          </p:cNvSpPr>
          <p:nvPr/>
        </p:nvSpPr>
        <p:spPr bwMode="auto">
          <a:xfrm>
            <a:off x="2073375" y="3766471"/>
            <a:ext cx="504825" cy="1296144"/>
          </a:xfrm>
          <a:prstGeom prst="rect">
            <a:avLst/>
          </a:prstGeom>
          <a:solidFill>
            <a:srgbClr val="92D05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vert270" wrap="none" anchor="ctr"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Modelling</a:t>
            </a:r>
            <a:endParaRPr kumimoji="0" lang="de-DE" altLang="de-DE" sz="1200" b="1" i="0" u="none" strike="noStrike" kern="0" cap="none" spc="0" normalizeH="0" baseline="0" noProof="0" dirty="0">
              <a:ln>
                <a:noFill/>
              </a:ln>
              <a:solidFill>
                <a:srgbClr val="00468C"/>
              </a:solidFill>
              <a:effectLst/>
              <a:uLnTx/>
              <a:uFillTx/>
              <a:latin typeface="Lucida Sans Unicode" pitchFamily="34" charset="0"/>
            </a:endParaRP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Tool</a:t>
            </a:r>
            <a:endParaRPr kumimoji="0" lang="de-DE" altLang="de-DE" sz="1200" b="1" i="0" u="none" strike="noStrike" kern="0" cap="none" spc="0" normalizeH="0" baseline="0" noProof="0" dirty="0">
              <a:ln>
                <a:noFill/>
              </a:ln>
              <a:solidFill>
                <a:srgbClr val="00468C"/>
              </a:solidFill>
              <a:effectLst/>
              <a:uLnTx/>
              <a:uFillTx/>
              <a:latin typeface="Lucida Sans Unicode" pitchFamily="34" charset="0"/>
            </a:endParaRPr>
          </a:p>
        </p:txBody>
      </p:sp>
      <p:sp>
        <p:nvSpPr>
          <p:cNvPr id="111" name="Rectangle 12"/>
          <p:cNvSpPr>
            <a:spLocks noChangeArrowheads="1"/>
          </p:cNvSpPr>
          <p:nvPr/>
        </p:nvSpPr>
        <p:spPr bwMode="auto">
          <a:xfrm>
            <a:off x="3367062" y="3766471"/>
            <a:ext cx="504825" cy="1296144"/>
          </a:xfrm>
          <a:prstGeom prst="rect">
            <a:avLst/>
          </a:prstGeom>
          <a:solidFill>
            <a:srgbClr val="92D05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vert270" wrap="none" anchor="ctr"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Coding</a:t>
            </a:r>
            <a:endParaRPr kumimoji="0" lang="de-DE" altLang="de-DE" sz="1200" b="1" i="0" u="none" strike="noStrike" kern="0" cap="none" spc="0" normalizeH="0" baseline="0" noProof="0" dirty="0">
              <a:ln>
                <a:noFill/>
              </a:ln>
              <a:solidFill>
                <a:srgbClr val="00468C"/>
              </a:solidFill>
              <a:effectLst/>
              <a:uLnTx/>
              <a:uFillTx/>
              <a:latin typeface="Lucida Sans Unicode" pitchFamily="34" charset="0"/>
            </a:endParaRP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Platform</a:t>
            </a:r>
            <a:endParaRPr kumimoji="0" lang="de-DE" altLang="de-DE" sz="1200" b="1" i="0" u="none" strike="noStrike" kern="0" cap="none" spc="0" normalizeH="0" baseline="0" noProof="0" dirty="0">
              <a:ln>
                <a:noFill/>
              </a:ln>
              <a:solidFill>
                <a:srgbClr val="00468C"/>
              </a:solidFill>
              <a:effectLst/>
              <a:uLnTx/>
              <a:uFillTx/>
              <a:latin typeface="Lucida Sans Unicode" pitchFamily="34" charset="0"/>
            </a:endParaRPr>
          </a:p>
        </p:txBody>
      </p:sp>
      <p:sp>
        <p:nvSpPr>
          <p:cNvPr id="112" name="Rectangle 12"/>
          <p:cNvSpPr>
            <a:spLocks noChangeArrowheads="1"/>
          </p:cNvSpPr>
          <p:nvPr/>
        </p:nvSpPr>
        <p:spPr bwMode="auto">
          <a:xfrm>
            <a:off x="4087142" y="3766471"/>
            <a:ext cx="504825" cy="1296144"/>
          </a:xfrm>
          <a:prstGeom prst="rect">
            <a:avLst/>
          </a:prstGeom>
          <a:solidFill>
            <a:srgbClr val="92D05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vert270" wrap="none" anchor="ctr"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Coding</a:t>
            </a:r>
            <a:endParaRPr kumimoji="0" lang="de-DE" altLang="de-DE" sz="1200" b="1" i="0" u="none" strike="noStrike" kern="0" cap="none" spc="0" normalizeH="0" baseline="0" noProof="0" dirty="0">
              <a:ln>
                <a:noFill/>
              </a:ln>
              <a:solidFill>
                <a:srgbClr val="00468C"/>
              </a:solidFill>
              <a:effectLst/>
              <a:uLnTx/>
              <a:uFillTx/>
              <a:latin typeface="Lucida Sans Unicode" pitchFamily="34" charset="0"/>
            </a:endParaRP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Tool</a:t>
            </a:r>
            <a:endParaRPr kumimoji="0" lang="de-DE" altLang="de-DE" sz="1200" b="1" i="0" u="none" strike="noStrike" kern="0" cap="none" spc="0" normalizeH="0" baseline="0" noProof="0" dirty="0">
              <a:ln>
                <a:noFill/>
              </a:ln>
              <a:solidFill>
                <a:srgbClr val="00468C"/>
              </a:solidFill>
              <a:effectLst/>
              <a:uLnTx/>
              <a:uFillTx/>
              <a:latin typeface="Lucida Sans Unicode" pitchFamily="34" charset="0"/>
            </a:endParaRPr>
          </a:p>
        </p:txBody>
      </p:sp>
      <p:sp>
        <p:nvSpPr>
          <p:cNvPr id="113" name="Rectangle 12"/>
          <p:cNvSpPr>
            <a:spLocks noChangeArrowheads="1"/>
          </p:cNvSpPr>
          <p:nvPr/>
        </p:nvSpPr>
        <p:spPr bwMode="auto">
          <a:xfrm>
            <a:off x="5023246" y="3766471"/>
            <a:ext cx="504825" cy="1296144"/>
          </a:xfrm>
          <a:prstGeom prst="rect">
            <a:avLst/>
          </a:prstGeom>
          <a:solidFill>
            <a:srgbClr val="92D05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vert270" wrap="none" anchor="ctr"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Testing</a:t>
            </a:r>
            <a:endParaRPr kumimoji="0" lang="de-DE" altLang="de-DE" sz="1200" b="1" i="0" u="none" strike="noStrike" kern="0" cap="none" spc="0" normalizeH="0" baseline="0" noProof="0" dirty="0" smtClean="0">
              <a:ln>
                <a:noFill/>
              </a:ln>
              <a:solidFill>
                <a:srgbClr val="00468C"/>
              </a:solidFill>
              <a:effectLst/>
              <a:uLnTx/>
              <a:uFillTx/>
              <a:latin typeface="Lucida Sans Unicode" pitchFamily="34" charset="0"/>
            </a:endParaRP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Tool</a:t>
            </a:r>
            <a:endParaRPr kumimoji="0" lang="de-DE" altLang="de-DE" sz="1200" b="1" i="0" u="none" strike="noStrike" kern="0" cap="none" spc="0" normalizeH="0" baseline="0" noProof="0" dirty="0">
              <a:ln>
                <a:noFill/>
              </a:ln>
              <a:solidFill>
                <a:srgbClr val="00468C"/>
              </a:solidFill>
              <a:effectLst/>
              <a:uLnTx/>
              <a:uFillTx/>
              <a:latin typeface="Lucida Sans Unicode" pitchFamily="34" charset="0"/>
            </a:endParaRPr>
          </a:p>
        </p:txBody>
      </p:sp>
      <p:sp>
        <p:nvSpPr>
          <p:cNvPr id="114" name="Rectangle 12"/>
          <p:cNvSpPr>
            <a:spLocks noChangeArrowheads="1"/>
          </p:cNvSpPr>
          <p:nvPr/>
        </p:nvSpPr>
        <p:spPr bwMode="auto">
          <a:xfrm>
            <a:off x="5816103" y="3766471"/>
            <a:ext cx="504825" cy="1296144"/>
          </a:xfrm>
          <a:prstGeom prst="rect">
            <a:avLst/>
          </a:prstGeom>
          <a:solidFill>
            <a:srgbClr val="92D05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vert270" wrap="none" anchor="ctr"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Version Control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Tool</a:t>
            </a:r>
            <a:endParaRPr kumimoji="0" lang="de-DE" altLang="de-DE" sz="1200" b="1" i="0" u="none" strike="noStrike" kern="0" cap="none" spc="0" normalizeH="0" baseline="0" noProof="0" dirty="0">
              <a:ln>
                <a:noFill/>
              </a:ln>
              <a:solidFill>
                <a:srgbClr val="00468C"/>
              </a:solidFill>
              <a:effectLst/>
              <a:uLnTx/>
              <a:uFillTx/>
              <a:latin typeface="Lucida Sans Unicode" pitchFamily="34" charset="0"/>
            </a:endParaRPr>
          </a:p>
        </p:txBody>
      </p:sp>
      <p:sp>
        <p:nvSpPr>
          <p:cNvPr id="115" name="Rectangle 12"/>
          <p:cNvSpPr>
            <a:spLocks noChangeArrowheads="1"/>
          </p:cNvSpPr>
          <p:nvPr/>
        </p:nvSpPr>
        <p:spPr bwMode="auto">
          <a:xfrm>
            <a:off x="6607422" y="3766471"/>
            <a:ext cx="504825" cy="1296144"/>
          </a:xfrm>
          <a:prstGeom prst="rect">
            <a:avLst/>
          </a:prstGeom>
          <a:solidFill>
            <a:srgbClr val="92D05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vert270" wrap="none" anchor="ctr"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Build</a:t>
            </a:r>
            <a:endParaRPr kumimoji="0" lang="de-DE" altLang="de-DE" sz="1200" b="1" i="0" u="none" strike="noStrike" kern="0" cap="none" spc="0" normalizeH="0" baseline="0" noProof="0" dirty="0">
              <a:ln>
                <a:noFill/>
              </a:ln>
              <a:solidFill>
                <a:srgbClr val="00468C"/>
              </a:solidFill>
              <a:effectLst/>
              <a:uLnTx/>
              <a:uFillTx/>
              <a:latin typeface="Lucida Sans Unicode" pitchFamily="34" charset="0"/>
            </a:endParaRP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Tool</a:t>
            </a:r>
            <a:endParaRPr kumimoji="0" lang="de-DE" altLang="de-DE" sz="1200" b="1" i="0" u="none" strike="noStrike" kern="0" cap="none" spc="0" normalizeH="0" baseline="0" noProof="0" dirty="0">
              <a:ln>
                <a:noFill/>
              </a:ln>
              <a:solidFill>
                <a:srgbClr val="00468C"/>
              </a:solidFill>
              <a:effectLst/>
              <a:uLnTx/>
              <a:uFillTx/>
              <a:latin typeface="Lucida Sans Unicode" pitchFamily="34" charset="0"/>
            </a:endParaRPr>
          </a:p>
        </p:txBody>
      </p:sp>
      <p:sp>
        <p:nvSpPr>
          <p:cNvPr id="116" name="Rectangle 12"/>
          <p:cNvSpPr>
            <a:spLocks noChangeArrowheads="1"/>
          </p:cNvSpPr>
          <p:nvPr/>
        </p:nvSpPr>
        <p:spPr bwMode="auto">
          <a:xfrm>
            <a:off x="7399510" y="3766471"/>
            <a:ext cx="504825" cy="1296144"/>
          </a:xfrm>
          <a:prstGeom prst="rect">
            <a:avLst/>
          </a:prstGeom>
          <a:solidFill>
            <a:srgbClr val="92D05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vert270" wrap="none" anchor="ctr"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...</a:t>
            </a:r>
            <a:endParaRPr kumimoji="0" lang="de-DE" altLang="de-DE" sz="1200" b="1" i="0" u="none" strike="noStrike" kern="0" cap="none" spc="0" normalizeH="0" baseline="0" noProof="0" dirty="0">
              <a:ln>
                <a:noFill/>
              </a:ln>
              <a:solidFill>
                <a:srgbClr val="00468C"/>
              </a:solidFill>
              <a:effectLst/>
              <a:uLnTx/>
              <a:uFillTx/>
              <a:latin typeface="Lucida Sans Unicode" pitchFamily="34" charset="0"/>
            </a:endParaRPr>
          </a:p>
        </p:txBody>
      </p:sp>
      <p:sp>
        <p:nvSpPr>
          <p:cNvPr id="117" name="Rectangle 12"/>
          <p:cNvSpPr>
            <a:spLocks noChangeArrowheads="1"/>
          </p:cNvSpPr>
          <p:nvPr/>
        </p:nvSpPr>
        <p:spPr bwMode="auto">
          <a:xfrm>
            <a:off x="2719983" y="3766471"/>
            <a:ext cx="504825" cy="1296144"/>
          </a:xfrm>
          <a:prstGeom prst="rect">
            <a:avLst/>
          </a:prstGeom>
          <a:solidFill>
            <a:srgbClr val="92D05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vert270" wrap="none" anchor="ctr"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Patterns</a:t>
            </a:r>
            <a:endParaRPr kumimoji="0" lang="de-DE" altLang="de-DE" sz="1200" b="1" i="0" u="none" strike="noStrike" kern="0" cap="none" spc="0" normalizeH="0" baseline="0" noProof="0" dirty="0">
              <a:ln>
                <a:noFill/>
              </a:ln>
              <a:solidFill>
                <a:srgbClr val="00468C"/>
              </a:solidFill>
              <a:effectLst/>
              <a:uLnTx/>
              <a:uFillTx/>
              <a:latin typeface="Lucida Sans Unicode" pitchFamily="34" charset="0"/>
            </a:endParaRPr>
          </a:p>
        </p:txBody>
      </p:sp>
      <p:sp>
        <p:nvSpPr>
          <p:cNvPr id="118" name="Rectangle 12"/>
          <p:cNvSpPr>
            <a:spLocks noChangeArrowheads="1"/>
          </p:cNvSpPr>
          <p:nvPr/>
        </p:nvSpPr>
        <p:spPr bwMode="auto">
          <a:xfrm>
            <a:off x="2650804" y="5206631"/>
            <a:ext cx="577972" cy="574476"/>
          </a:xfrm>
          <a:prstGeom prst="rect">
            <a:avLst/>
          </a:prstGeom>
          <a:solidFill>
            <a:srgbClr val="96969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MVC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...</a:t>
            </a:r>
            <a:endParaRPr kumimoji="0" lang="de-DE" altLang="de-DE" sz="1800" b="0" i="0" u="none" strike="noStrike" kern="0" cap="none" spc="0" normalizeH="0" baseline="0" noProof="0" dirty="0">
              <a:ln>
                <a:noFill/>
              </a:ln>
              <a:solidFill>
                <a:srgbClr val="00468C"/>
              </a:solidFill>
              <a:effectLst/>
              <a:uLnTx/>
              <a:uFillTx/>
              <a:latin typeface="Lucida Sans Unicode" pitchFamily="34" charset="0"/>
            </a:endParaRPr>
          </a:p>
        </p:txBody>
      </p:sp>
      <p:sp>
        <p:nvSpPr>
          <p:cNvPr id="119" name="Rectangle 12"/>
          <p:cNvSpPr>
            <a:spLocks noChangeArrowheads="1"/>
          </p:cNvSpPr>
          <p:nvPr/>
        </p:nvSpPr>
        <p:spPr bwMode="auto">
          <a:xfrm>
            <a:off x="776735" y="5208219"/>
            <a:ext cx="504825" cy="574476"/>
          </a:xfrm>
          <a:prstGeom prst="rect">
            <a:avLst/>
          </a:prstGeom>
          <a:solidFill>
            <a:srgbClr val="96969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OO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...</a:t>
            </a:r>
            <a:endParaRPr kumimoji="0" lang="de-DE" altLang="de-DE" sz="1800" b="0" i="0" u="none" strike="noStrike" kern="0" cap="none" spc="0" normalizeH="0" baseline="0" noProof="0" dirty="0">
              <a:ln>
                <a:noFill/>
              </a:ln>
              <a:solidFill>
                <a:srgbClr val="00468C"/>
              </a:solidFill>
              <a:effectLst/>
              <a:uLnTx/>
              <a:uFillTx/>
              <a:latin typeface="Lucida Sans Unicode" pitchFamily="34" charset="0"/>
            </a:endParaRPr>
          </a:p>
        </p:txBody>
      </p:sp>
      <p:sp>
        <p:nvSpPr>
          <p:cNvPr id="120" name="Rectangle 13"/>
          <p:cNvSpPr>
            <a:spLocks noChangeArrowheads="1"/>
          </p:cNvSpPr>
          <p:nvPr/>
        </p:nvSpPr>
        <p:spPr bwMode="auto">
          <a:xfrm>
            <a:off x="1354585" y="5208219"/>
            <a:ext cx="647700" cy="574476"/>
          </a:xfrm>
          <a:prstGeom prst="rect">
            <a:avLst/>
          </a:prstGeom>
          <a:solidFill>
            <a:srgbClr val="96969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UML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...</a:t>
            </a:r>
            <a:endParaRPr kumimoji="0" lang="de-DE" altLang="de-DE" sz="1800" b="0" i="0" u="none" strike="noStrike" kern="0" cap="none" spc="0" normalizeH="0" baseline="0" noProof="0" dirty="0">
              <a:ln>
                <a:noFill/>
              </a:ln>
              <a:solidFill>
                <a:srgbClr val="00468C"/>
              </a:solidFill>
              <a:effectLst/>
              <a:uLnTx/>
              <a:uFillTx/>
              <a:latin typeface="Lucida Sans Unicode" pitchFamily="34" charset="0"/>
            </a:endParaRPr>
          </a:p>
        </p:txBody>
      </p:sp>
      <p:sp>
        <p:nvSpPr>
          <p:cNvPr id="121" name="Rectangle 14"/>
          <p:cNvSpPr>
            <a:spLocks noChangeArrowheads="1"/>
          </p:cNvSpPr>
          <p:nvPr/>
        </p:nvSpPr>
        <p:spPr bwMode="auto">
          <a:xfrm>
            <a:off x="3297956" y="5208219"/>
            <a:ext cx="576263" cy="574476"/>
          </a:xfrm>
          <a:prstGeom prst="rect">
            <a:avLst/>
          </a:prstGeom>
          <a:solidFill>
            <a:srgbClr val="96969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Java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...</a:t>
            </a:r>
            <a:endParaRPr kumimoji="0" lang="de-DE" altLang="de-DE" sz="1800" b="0" i="0" u="none" strike="noStrike" kern="0" cap="none" spc="0" normalizeH="0" baseline="0" noProof="0" dirty="0">
              <a:ln>
                <a:noFill/>
              </a:ln>
              <a:solidFill>
                <a:srgbClr val="00468C"/>
              </a:solidFill>
              <a:effectLst/>
              <a:uLnTx/>
              <a:uFillTx/>
              <a:latin typeface="Lucida Sans Unicode" pitchFamily="34" charset="0"/>
            </a:endParaRPr>
          </a:p>
        </p:txBody>
      </p:sp>
      <p:sp>
        <p:nvSpPr>
          <p:cNvPr id="122" name="Rectangle 15"/>
          <p:cNvSpPr>
            <a:spLocks noChangeArrowheads="1"/>
          </p:cNvSpPr>
          <p:nvPr/>
        </p:nvSpPr>
        <p:spPr bwMode="auto">
          <a:xfrm>
            <a:off x="3945656" y="5208219"/>
            <a:ext cx="936625" cy="574476"/>
          </a:xfrm>
          <a:prstGeom prst="rect">
            <a:avLst/>
          </a:prstGeom>
          <a:solidFill>
            <a:srgbClr val="96969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Eclipse</a:t>
            </a:r>
            <a:endParaRPr kumimoji="0" lang="de-DE" altLang="de-DE" sz="1800" b="0" i="0" u="none" strike="noStrike" kern="0" cap="none" spc="0" normalizeH="0" baseline="0" noProof="0" dirty="0">
              <a:ln>
                <a:noFill/>
              </a:ln>
              <a:solidFill>
                <a:srgbClr val="00468C"/>
              </a:solidFill>
              <a:effectLst/>
              <a:uLnTx/>
              <a:uFillTx/>
              <a:latin typeface="Lucida Sans Unicode" pitchFamily="34" charset="0"/>
            </a:endParaRP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...</a:t>
            </a:r>
            <a:endParaRPr kumimoji="0" lang="de-DE" altLang="de-DE" sz="1800" b="0" i="0" u="none" strike="noStrike" kern="0" cap="none" spc="0" normalizeH="0" baseline="0" noProof="0" dirty="0">
              <a:ln>
                <a:noFill/>
              </a:ln>
              <a:solidFill>
                <a:srgbClr val="00468C"/>
              </a:solidFill>
              <a:effectLst/>
              <a:uLnTx/>
              <a:uFillTx/>
              <a:latin typeface="Lucida Sans Unicode" pitchFamily="34" charset="0"/>
            </a:endParaRPr>
          </a:p>
        </p:txBody>
      </p:sp>
      <p:sp>
        <p:nvSpPr>
          <p:cNvPr id="123" name="Rectangle 16"/>
          <p:cNvSpPr>
            <a:spLocks noChangeArrowheads="1"/>
          </p:cNvSpPr>
          <p:nvPr/>
        </p:nvSpPr>
        <p:spPr bwMode="auto">
          <a:xfrm>
            <a:off x="4953719" y="5208219"/>
            <a:ext cx="720725" cy="574476"/>
          </a:xfrm>
          <a:prstGeom prst="rect">
            <a:avLst/>
          </a:prstGeom>
          <a:solidFill>
            <a:srgbClr val="96969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JUnit</a:t>
            </a:r>
            <a:endParaRPr kumimoji="0" lang="de-DE" altLang="de-DE" sz="1800" b="0" i="0" u="none" strike="noStrike" kern="0" cap="none" spc="0" normalizeH="0" baseline="0" noProof="0" dirty="0">
              <a:ln>
                <a:noFill/>
              </a:ln>
              <a:solidFill>
                <a:srgbClr val="00468C"/>
              </a:solidFill>
              <a:effectLst/>
              <a:uLnTx/>
              <a:uFillTx/>
              <a:latin typeface="Lucida Sans Unicode" pitchFamily="34" charset="0"/>
            </a:endParaRP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...</a:t>
            </a:r>
            <a:endParaRPr kumimoji="0" lang="de-DE" altLang="de-DE" sz="1800" b="0" i="0" u="none" strike="noStrike" kern="0" cap="none" spc="0" normalizeH="0" baseline="0" noProof="0" dirty="0">
              <a:ln>
                <a:noFill/>
              </a:ln>
              <a:solidFill>
                <a:srgbClr val="00468C"/>
              </a:solidFill>
              <a:effectLst/>
              <a:uLnTx/>
              <a:uFillTx/>
              <a:latin typeface="Lucida Sans Unicode" pitchFamily="34" charset="0"/>
            </a:endParaRPr>
          </a:p>
        </p:txBody>
      </p:sp>
      <p:sp>
        <p:nvSpPr>
          <p:cNvPr id="124" name="Rectangle 12"/>
          <p:cNvSpPr>
            <a:spLocks noChangeArrowheads="1"/>
          </p:cNvSpPr>
          <p:nvPr/>
        </p:nvSpPr>
        <p:spPr bwMode="auto">
          <a:xfrm>
            <a:off x="2073722" y="5206631"/>
            <a:ext cx="504825" cy="574476"/>
          </a:xfrm>
          <a:prstGeom prst="rect">
            <a:avLst/>
          </a:prstGeom>
          <a:solidFill>
            <a:srgbClr val="96969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VP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...</a:t>
            </a:r>
            <a:endParaRPr kumimoji="0" lang="de-DE" altLang="de-DE" sz="1800" b="0" i="0" u="none" strike="noStrike" kern="0" cap="none" spc="0" normalizeH="0" baseline="0" noProof="0" dirty="0">
              <a:ln>
                <a:noFill/>
              </a:ln>
              <a:solidFill>
                <a:srgbClr val="00468C"/>
              </a:solidFill>
              <a:effectLst/>
              <a:uLnTx/>
              <a:uFillTx/>
              <a:latin typeface="Lucida Sans Unicode" pitchFamily="34" charset="0"/>
            </a:endParaRPr>
          </a:p>
        </p:txBody>
      </p:sp>
      <p:sp>
        <p:nvSpPr>
          <p:cNvPr id="125" name="Rectangle 12"/>
          <p:cNvSpPr>
            <a:spLocks noChangeArrowheads="1"/>
          </p:cNvSpPr>
          <p:nvPr/>
        </p:nvSpPr>
        <p:spPr bwMode="auto">
          <a:xfrm>
            <a:off x="200472" y="5208219"/>
            <a:ext cx="504825" cy="574476"/>
          </a:xfrm>
          <a:prstGeom prst="rect">
            <a:avLst/>
          </a:prstGeom>
          <a:solidFill>
            <a:srgbClr val="96969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UC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...</a:t>
            </a:r>
          </a:p>
        </p:txBody>
      </p:sp>
      <p:sp>
        <p:nvSpPr>
          <p:cNvPr id="126" name="Rectangle 16"/>
          <p:cNvSpPr>
            <a:spLocks noChangeArrowheads="1"/>
          </p:cNvSpPr>
          <p:nvPr/>
        </p:nvSpPr>
        <p:spPr bwMode="auto">
          <a:xfrm>
            <a:off x="5742706" y="5206631"/>
            <a:ext cx="720725" cy="574476"/>
          </a:xfrm>
          <a:prstGeom prst="rect">
            <a:avLst/>
          </a:prstGeom>
          <a:solidFill>
            <a:srgbClr val="96969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Git</a:t>
            </a:r>
            <a:endParaRPr kumimoji="0" lang="de-DE" altLang="de-DE" sz="1800" b="0" i="0" u="none" strike="noStrike" kern="0" cap="none" spc="0" normalizeH="0" baseline="0" noProof="0" dirty="0">
              <a:ln>
                <a:noFill/>
              </a:ln>
              <a:solidFill>
                <a:srgbClr val="00468C"/>
              </a:solidFill>
              <a:effectLst/>
              <a:uLnTx/>
              <a:uFillTx/>
              <a:latin typeface="Lucida Sans Unicode" pitchFamily="34" charset="0"/>
            </a:endParaRP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...</a:t>
            </a:r>
            <a:endParaRPr kumimoji="0" lang="de-DE" altLang="de-DE" sz="1800" b="0" i="0" u="none" strike="noStrike" kern="0" cap="none" spc="0" normalizeH="0" baseline="0" noProof="0" dirty="0">
              <a:ln>
                <a:noFill/>
              </a:ln>
              <a:solidFill>
                <a:srgbClr val="00468C"/>
              </a:solidFill>
              <a:effectLst/>
              <a:uLnTx/>
              <a:uFillTx/>
              <a:latin typeface="Lucida Sans Unicode" pitchFamily="34" charset="0"/>
            </a:endParaRPr>
          </a:p>
        </p:txBody>
      </p:sp>
      <p:sp>
        <p:nvSpPr>
          <p:cNvPr id="127" name="Rectangle 16"/>
          <p:cNvSpPr>
            <a:spLocks noChangeArrowheads="1"/>
          </p:cNvSpPr>
          <p:nvPr/>
        </p:nvSpPr>
        <p:spPr bwMode="auto">
          <a:xfrm>
            <a:off x="6536456" y="5206631"/>
            <a:ext cx="720725" cy="574476"/>
          </a:xfrm>
          <a:prstGeom prst="rect">
            <a:avLst/>
          </a:prstGeom>
          <a:solidFill>
            <a:srgbClr val="96969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MVN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...</a:t>
            </a:r>
            <a:endParaRPr kumimoji="0" lang="de-DE" altLang="de-DE" sz="1800" b="0" i="0" u="none" strike="noStrike" kern="0" cap="none" spc="0" normalizeH="0" baseline="0" noProof="0" dirty="0">
              <a:ln>
                <a:noFill/>
              </a:ln>
              <a:solidFill>
                <a:srgbClr val="00468C"/>
              </a:solidFill>
              <a:effectLst/>
              <a:uLnTx/>
              <a:uFillTx/>
              <a:latin typeface="Lucida Sans Unicode" pitchFamily="34" charset="0"/>
            </a:endParaRPr>
          </a:p>
        </p:txBody>
      </p:sp>
      <p:sp>
        <p:nvSpPr>
          <p:cNvPr id="128" name="Rectangle 16"/>
          <p:cNvSpPr>
            <a:spLocks noChangeArrowheads="1"/>
          </p:cNvSpPr>
          <p:nvPr/>
        </p:nvSpPr>
        <p:spPr bwMode="auto">
          <a:xfrm>
            <a:off x="7328619" y="5206631"/>
            <a:ext cx="648717" cy="574476"/>
          </a:xfrm>
          <a:prstGeom prst="rect">
            <a:avLst/>
          </a:prstGeom>
          <a:solidFill>
            <a:srgbClr val="96969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altLang="de-DE" sz="1800" b="0" i="0" u="none" strike="noStrike" kern="0" cap="none" spc="0" normalizeH="0" baseline="0" noProof="0" dirty="0">
              <a:ln>
                <a:noFill/>
              </a:ln>
              <a:solidFill>
                <a:srgbClr val="00468C"/>
              </a:solidFill>
              <a:effectLst/>
              <a:uLnTx/>
              <a:uFillTx/>
              <a:latin typeface="Lucida Sans Unicode" pitchFamily="34" charset="0"/>
            </a:endParaRP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...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altLang="de-DE" sz="1800" b="0" i="0" u="none" strike="noStrike" kern="0" cap="none" spc="0" normalizeH="0" baseline="0" noProof="0" dirty="0">
              <a:ln>
                <a:noFill/>
              </a:ln>
              <a:solidFill>
                <a:srgbClr val="00468C"/>
              </a:solidFill>
              <a:effectLst/>
              <a:uLnTx/>
              <a:uFillTx/>
              <a:latin typeface="Lucida Sans Unicode" pitchFamily="34" charset="0"/>
            </a:endParaRPr>
          </a:p>
        </p:txBody>
      </p:sp>
      <p:sp>
        <p:nvSpPr>
          <p:cNvPr id="130" name="AutoShape 6"/>
          <p:cNvSpPr>
            <a:spLocks noChangeArrowheads="1"/>
          </p:cNvSpPr>
          <p:nvPr/>
        </p:nvSpPr>
        <p:spPr bwMode="auto">
          <a:xfrm>
            <a:off x="6430691" y="1383432"/>
            <a:ext cx="1546645" cy="533400"/>
          </a:xfrm>
          <a:prstGeom prst="roundRect">
            <a:avLst>
              <a:gd name="adj" fmla="val 16667"/>
            </a:avLst>
          </a:prstGeom>
          <a:solidFill>
            <a:srgbClr val="FFBE46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Delivery &amp;</a:t>
            </a:r>
            <a:br>
              <a:rPr kumimoji="0" lang="en-US" altLang="de-DE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</a:br>
            <a:r>
              <a:rPr kumimoji="0" lang="en-US" altLang="de-DE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Operations</a:t>
            </a:r>
            <a:endParaRPr kumimoji="0" lang="en-US" altLang="de-DE" sz="1800" b="1" i="0" u="none" strike="noStrike" kern="0" cap="none" spc="0" normalizeH="0" baseline="0" noProof="0" dirty="0">
              <a:ln>
                <a:noFill/>
              </a:ln>
              <a:solidFill>
                <a:srgbClr val="00468C"/>
              </a:solidFill>
              <a:effectLst/>
              <a:uLnTx/>
              <a:uFillTx/>
              <a:latin typeface="Lucida Sans Unicode" pitchFamily="34" charset="0"/>
            </a:endParaRPr>
          </a:p>
        </p:txBody>
      </p:sp>
      <p:sp>
        <p:nvSpPr>
          <p:cNvPr id="129" name="Ellipse 1"/>
          <p:cNvSpPr>
            <a:spLocks noChangeArrowheads="1"/>
          </p:cNvSpPr>
          <p:nvPr/>
        </p:nvSpPr>
        <p:spPr bwMode="auto">
          <a:xfrm>
            <a:off x="272480" y="814143"/>
            <a:ext cx="7813649" cy="5783209"/>
          </a:xfrm>
          <a:prstGeom prst="ellipse">
            <a:avLst/>
          </a:prstGeom>
          <a:solidFill>
            <a:srgbClr val="92D050">
              <a:alpha val="39999"/>
            </a:srgbClr>
          </a:solidFill>
          <a:ln w="12700" algn="ctr">
            <a:solidFill>
              <a:srgbClr val="000000"/>
            </a:solidFill>
            <a:round/>
            <a:headEnd/>
            <a:tailEnd/>
          </a:ln>
        </p:spPr>
        <p:txBody>
          <a:bodyPr anchor="t" anchorCtr="1"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Architecture</a:t>
            </a:r>
            <a:r>
              <a:rPr kumimoji="0" lang="de-DE" altLang="de-DE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 /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DDD /</a:t>
            </a:r>
            <a:endParaRPr kumimoji="0" lang="de-DE" altLang="de-DE" sz="2800" b="1" i="0" u="none" strike="noStrike" kern="0" cap="none" spc="0" normalizeH="0" baseline="0" noProof="0" dirty="0">
              <a:ln>
                <a:noFill/>
              </a:ln>
              <a:solidFill>
                <a:srgbClr val="00468C"/>
              </a:solidFill>
              <a:effectLst/>
              <a:uLnTx/>
              <a:uFillTx/>
              <a:latin typeface="Lucida Sans Unicode" pitchFamily="34" charset="0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de-DE" altLang="de-DE" sz="2800" b="1" i="0" u="none" strike="noStrike" kern="0" cap="none" spc="0" normalizeH="0" baseline="0" noProof="0" dirty="0" err="1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Microservices</a:t>
            </a:r>
            <a:r>
              <a:rPr kumimoji="0" lang="de-DE" altLang="de-DE" sz="2800" b="1" i="0" u="none" strike="noStrike" kern="0" cap="none" spc="0" normalizeH="0" baseline="0" noProof="0" dirty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 /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2800" b="1" i="0" u="none" strike="noStrike" kern="0" cap="none" spc="0" normalizeH="0" baseline="0" noProof="0" dirty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Frameworks /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2800" b="1" i="0" u="none" strike="noStrike" kern="0" cap="none" spc="0" normalizeH="0" baseline="0" noProof="0" dirty="0" err="1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DevOps</a:t>
            </a:r>
            <a:r>
              <a:rPr kumimoji="0" lang="de-DE" altLang="de-DE" sz="2800" b="1" i="0" u="none" strike="noStrike" kern="0" cap="none" spc="0" normalizeH="0" baseline="0" noProof="0" dirty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 /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Web /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Mobile /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IoT</a:t>
            </a:r>
            <a:r>
              <a:rPr kumimoji="0" lang="de-DE" altLang="de-DE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 /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Container /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…</a:t>
            </a:r>
            <a:endParaRPr kumimoji="0" lang="de-DE" altLang="de-DE" sz="2800" b="1" i="0" u="none" strike="noStrike" kern="0" cap="none" spc="0" normalizeH="0" baseline="0" noProof="0" dirty="0">
              <a:ln>
                <a:noFill/>
              </a:ln>
              <a:solidFill>
                <a:srgbClr val="00468C"/>
              </a:solidFill>
              <a:effectLst/>
              <a:uLnTx/>
              <a:uFillTx/>
              <a:latin typeface="Lucida Sans Unicode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5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7E110-B336-417A-BE89-6DFAA28B6958}" type="datetime1">
              <a:rPr lang="de-DE" smtClean="0"/>
              <a:t>03.02.2018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de-DE" smtClean="0"/>
              <a:t>Software Enginering - Überblich der Inhalte / Chughtai, Hänel, Krüger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48642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Software </a:t>
            </a:r>
            <a:r>
              <a:rPr lang="de-DE" dirty="0" smtClean="0"/>
              <a:t>Engineering: </a:t>
            </a:r>
            <a:r>
              <a:rPr lang="de-DE" dirty="0" err="1" smtClean="0"/>
              <a:t>Delivery</a:t>
            </a:r>
            <a:r>
              <a:rPr lang="de-DE" dirty="0" smtClean="0"/>
              <a:t> &amp; </a:t>
            </a:r>
            <a:r>
              <a:rPr lang="de-DE" dirty="0" err="1" smtClean="0"/>
              <a:t>Operations</a:t>
            </a:r>
            <a:r>
              <a:rPr lang="de-DE" dirty="0" smtClean="0"/>
              <a:t>: 3. bis 5. </a:t>
            </a:r>
            <a:r>
              <a:rPr lang="de-DE" dirty="0"/>
              <a:t>Semester</a:t>
            </a:r>
          </a:p>
        </p:txBody>
      </p:sp>
      <p:sp>
        <p:nvSpPr>
          <p:cNvPr id="44" name="Rectangle 15"/>
          <p:cNvSpPr>
            <a:spLocks noChangeArrowheads="1"/>
          </p:cNvSpPr>
          <p:nvPr/>
        </p:nvSpPr>
        <p:spPr bwMode="auto">
          <a:xfrm>
            <a:off x="4876800" y="803920"/>
            <a:ext cx="4267200" cy="4209256"/>
          </a:xfrm>
          <a:prstGeom prst="rect">
            <a:avLst/>
          </a:prstGeom>
          <a:solidFill>
            <a:srgbClr val="E1E1E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2800" b="1" i="0" u="none" strike="noStrike" kern="0" cap="none" spc="0" normalizeH="0" baseline="0" noProof="0" dirty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Operations</a:t>
            </a:r>
          </a:p>
        </p:txBody>
      </p:sp>
      <p:sp>
        <p:nvSpPr>
          <p:cNvPr id="45" name="Rectangle 3"/>
          <p:cNvSpPr>
            <a:spLocks noChangeArrowheads="1"/>
          </p:cNvSpPr>
          <p:nvPr/>
        </p:nvSpPr>
        <p:spPr bwMode="auto">
          <a:xfrm>
            <a:off x="1524000" y="1662336"/>
            <a:ext cx="990600" cy="457200"/>
          </a:xfrm>
          <a:prstGeom prst="rect">
            <a:avLst/>
          </a:prstGeom>
          <a:solidFill>
            <a:srgbClr val="FFBE4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2000" b="0" i="0" u="none" strike="noStrike" kern="0" cap="none" spc="0" normalizeH="0" baseline="0" noProof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Module</a:t>
            </a:r>
          </a:p>
        </p:txBody>
      </p:sp>
      <p:sp>
        <p:nvSpPr>
          <p:cNvPr id="46" name="Rectangle 4"/>
          <p:cNvSpPr>
            <a:spLocks noChangeArrowheads="1"/>
          </p:cNvSpPr>
          <p:nvPr/>
        </p:nvSpPr>
        <p:spPr bwMode="auto">
          <a:xfrm>
            <a:off x="762000" y="2271936"/>
            <a:ext cx="990600" cy="457200"/>
          </a:xfrm>
          <a:prstGeom prst="rect">
            <a:avLst/>
          </a:prstGeom>
          <a:solidFill>
            <a:srgbClr val="FFBE4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2000" b="0" i="0" u="none" strike="noStrike" kern="0" cap="none" spc="0" normalizeH="0" baseline="0" noProof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Module</a:t>
            </a:r>
          </a:p>
        </p:txBody>
      </p:sp>
      <p:sp>
        <p:nvSpPr>
          <p:cNvPr id="47" name="Rectangle 5"/>
          <p:cNvSpPr>
            <a:spLocks noChangeArrowheads="1"/>
          </p:cNvSpPr>
          <p:nvPr/>
        </p:nvSpPr>
        <p:spPr bwMode="auto">
          <a:xfrm>
            <a:off x="762000" y="1052736"/>
            <a:ext cx="990600" cy="457200"/>
          </a:xfrm>
          <a:prstGeom prst="rect">
            <a:avLst/>
          </a:prstGeom>
          <a:solidFill>
            <a:srgbClr val="FFBE4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Module</a:t>
            </a:r>
          </a:p>
        </p:txBody>
      </p:sp>
      <p:cxnSp>
        <p:nvCxnSpPr>
          <p:cNvPr id="48" name="AutoShape 6"/>
          <p:cNvCxnSpPr>
            <a:cxnSpLocks noChangeShapeType="1"/>
            <a:stCxn id="47" idx="2"/>
            <a:endCxn id="46" idx="0"/>
          </p:cNvCxnSpPr>
          <p:nvPr/>
        </p:nvCxnSpPr>
        <p:spPr bwMode="auto">
          <a:xfrm rot="5400000">
            <a:off x="876300" y="1890936"/>
            <a:ext cx="762000" cy="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AutoShape 7"/>
          <p:cNvCxnSpPr>
            <a:cxnSpLocks noChangeShapeType="1"/>
            <a:stCxn id="45" idx="2"/>
            <a:endCxn id="46" idx="3"/>
          </p:cNvCxnSpPr>
          <p:nvPr/>
        </p:nvCxnSpPr>
        <p:spPr bwMode="auto">
          <a:xfrm rot="5400000">
            <a:off x="1695450" y="2176686"/>
            <a:ext cx="381000" cy="266700"/>
          </a:xfrm>
          <a:prstGeom prst="bentConnector2">
            <a:avLst/>
          </a:prstGeom>
          <a:noFill/>
          <a:ln w="1270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AutoShape 8"/>
          <p:cNvCxnSpPr>
            <a:cxnSpLocks noChangeShapeType="1"/>
            <a:stCxn id="47" idx="3"/>
            <a:endCxn id="45" idx="0"/>
          </p:cNvCxnSpPr>
          <p:nvPr/>
        </p:nvCxnSpPr>
        <p:spPr bwMode="auto">
          <a:xfrm>
            <a:off x="1752600" y="1281336"/>
            <a:ext cx="266700" cy="381000"/>
          </a:xfrm>
          <a:prstGeom prst="bentConnector2">
            <a:avLst/>
          </a:prstGeom>
          <a:noFill/>
          <a:ln w="1270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" name="AutoShape 9"/>
          <p:cNvSpPr>
            <a:spLocks noChangeArrowheads="1"/>
          </p:cNvSpPr>
          <p:nvPr/>
        </p:nvSpPr>
        <p:spPr bwMode="auto">
          <a:xfrm>
            <a:off x="990600" y="2957736"/>
            <a:ext cx="533400" cy="609600"/>
          </a:xfrm>
          <a:prstGeom prst="can">
            <a:avLst>
              <a:gd name="adj" fmla="val 28571"/>
            </a:avLst>
          </a:prstGeom>
          <a:solidFill>
            <a:srgbClr val="00468C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2000" b="1" i="0" u="none" strike="noStrike" kern="0" cap="none" spc="0" normalizeH="0" baseline="0" noProof="0">
                <a:ln>
                  <a:noFill/>
                </a:ln>
                <a:solidFill>
                  <a:srgbClr val="FFBE46"/>
                </a:solidFill>
                <a:effectLst/>
                <a:uLnTx/>
                <a:uFillTx/>
                <a:latin typeface="Lucida Sans Unicode" pitchFamily="34" charset="0"/>
              </a:rPr>
              <a:t>DB</a:t>
            </a:r>
          </a:p>
        </p:txBody>
      </p:sp>
      <p:cxnSp>
        <p:nvCxnSpPr>
          <p:cNvPr id="52" name="AutoShape 10"/>
          <p:cNvCxnSpPr>
            <a:cxnSpLocks noChangeShapeType="1"/>
            <a:stCxn id="46" idx="2"/>
            <a:endCxn id="51" idx="0"/>
          </p:cNvCxnSpPr>
          <p:nvPr/>
        </p:nvCxnSpPr>
        <p:spPr bwMode="auto">
          <a:xfrm rot="5400000">
            <a:off x="1066800" y="2919636"/>
            <a:ext cx="381000" cy="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3" name="Rectangle 11"/>
          <p:cNvSpPr>
            <a:spLocks noChangeArrowheads="1"/>
          </p:cNvSpPr>
          <p:nvPr/>
        </p:nvSpPr>
        <p:spPr bwMode="auto">
          <a:xfrm>
            <a:off x="5257800" y="1363960"/>
            <a:ext cx="3505200" cy="2667000"/>
          </a:xfrm>
          <a:prstGeom prst="rect">
            <a:avLst/>
          </a:prstGeom>
          <a:solidFill>
            <a:srgbClr val="FFBE82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Delivered Modules</a:t>
            </a:r>
            <a:endParaRPr kumimoji="0" lang="en-US" altLang="de-DE" sz="2800" b="0" i="0" u="none" strike="noStrike" kern="0" cap="none" spc="0" normalizeH="0" baseline="0" noProof="0" dirty="0">
              <a:ln>
                <a:noFill/>
              </a:ln>
              <a:solidFill>
                <a:srgbClr val="00468C"/>
              </a:solidFill>
              <a:effectLst/>
              <a:uLnTx/>
              <a:uFillTx/>
              <a:latin typeface="Lucida Sans Unicode" pitchFamily="34" charset="0"/>
            </a:endParaRPr>
          </a:p>
        </p:txBody>
      </p:sp>
      <p:sp>
        <p:nvSpPr>
          <p:cNvPr id="54" name="AutoShape 12"/>
          <p:cNvSpPr>
            <a:spLocks noChangeArrowheads="1"/>
          </p:cNvSpPr>
          <p:nvPr/>
        </p:nvSpPr>
        <p:spPr bwMode="auto">
          <a:xfrm>
            <a:off x="6743700" y="4259560"/>
            <a:ext cx="533400" cy="609600"/>
          </a:xfrm>
          <a:prstGeom prst="can">
            <a:avLst>
              <a:gd name="adj" fmla="val 28571"/>
            </a:avLst>
          </a:prstGeom>
          <a:solidFill>
            <a:srgbClr val="00468C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2000" b="1" i="0" u="none" strike="noStrike" kern="0" cap="none" spc="0" normalizeH="0" baseline="0" noProof="0">
                <a:ln>
                  <a:noFill/>
                </a:ln>
                <a:solidFill>
                  <a:srgbClr val="FFBE46"/>
                </a:solidFill>
                <a:effectLst/>
                <a:uLnTx/>
                <a:uFillTx/>
                <a:latin typeface="Lucida Sans Unicode" pitchFamily="34" charset="0"/>
              </a:rPr>
              <a:t>DB</a:t>
            </a:r>
          </a:p>
        </p:txBody>
      </p:sp>
      <p:cxnSp>
        <p:nvCxnSpPr>
          <p:cNvPr id="55" name="AutoShape 13"/>
          <p:cNvCxnSpPr>
            <a:cxnSpLocks noChangeShapeType="1"/>
            <a:stCxn id="53" idx="2"/>
            <a:endCxn id="54" idx="0"/>
          </p:cNvCxnSpPr>
          <p:nvPr/>
        </p:nvCxnSpPr>
        <p:spPr bwMode="auto">
          <a:xfrm rot="5400000">
            <a:off x="6819900" y="4221460"/>
            <a:ext cx="381000" cy="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6" name="AutoShape 14"/>
          <p:cNvSpPr>
            <a:spLocks noChangeArrowheads="1"/>
          </p:cNvSpPr>
          <p:nvPr/>
        </p:nvSpPr>
        <p:spPr bwMode="auto">
          <a:xfrm>
            <a:off x="3080792" y="2175520"/>
            <a:ext cx="1152128" cy="934616"/>
          </a:xfrm>
          <a:prstGeom prst="rightArrow">
            <a:avLst>
              <a:gd name="adj1" fmla="val 50000"/>
              <a:gd name="adj2" fmla="val 33333"/>
            </a:avLst>
          </a:prstGeom>
          <a:solidFill>
            <a:srgbClr val="00468C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1800" b="1" i="0" u="none" strike="noStrike" kern="0" cap="none" spc="0" normalizeH="0" baseline="0" noProof="0">
                <a:ln>
                  <a:noFill/>
                </a:ln>
                <a:solidFill>
                  <a:srgbClr val="FFBE46"/>
                </a:solidFill>
                <a:effectLst/>
                <a:uLnTx/>
                <a:uFillTx/>
                <a:latin typeface="Lucida Sans Unicode" pitchFamily="34" charset="0"/>
              </a:rPr>
              <a:t>How ?</a:t>
            </a:r>
          </a:p>
        </p:txBody>
      </p:sp>
      <p:sp>
        <p:nvSpPr>
          <p:cNvPr id="57" name="Rectangle 16"/>
          <p:cNvSpPr>
            <a:spLocks noChangeArrowheads="1"/>
          </p:cNvSpPr>
          <p:nvPr/>
        </p:nvSpPr>
        <p:spPr bwMode="auto">
          <a:xfrm>
            <a:off x="762000" y="3795936"/>
            <a:ext cx="1752600" cy="1073224"/>
          </a:xfrm>
          <a:prstGeom prst="rect">
            <a:avLst/>
          </a:prstGeom>
          <a:solidFill>
            <a:srgbClr val="FFBE82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t" anchorCtr="0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Frameworks: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JUnit, Hibernate,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Spring, Angular,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...</a:t>
            </a:r>
            <a:endParaRPr kumimoji="0" lang="en-US" altLang="de-DE" sz="1600" b="0" i="0" u="none" strike="noStrike" kern="0" cap="none" spc="0" normalizeH="0" baseline="0" noProof="0" dirty="0">
              <a:ln>
                <a:noFill/>
              </a:ln>
              <a:solidFill>
                <a:srgbClr val="00468C"/>
              </a:solidFill>
              <a:effectLst/>
              <a:uLnTx/>
              <a:uFillTx/>
              <a:latin typeface="Lucida Sans Unicode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6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47565-16C0-4A99-AAC3-A88D90E9BDE6}" type="datetime1">
              <a:rPr lang="de-DE" smtClean="0"/>
              <a:t>03.02.2018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de-DE" smtClean="0"/>
              <a:t>Software Enginering - Überblich der Inhalte / Chughtai, Hänel, Krüger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7591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Software Engineering: </a:t>
            </a:r>
            <a:r>
              <a:rPr lang="de-DE" dirty="0" err="1"/>
              <a:t>Delivery</a:t>
            </a:r>
            <a:r>
              <a:rPr lang="de-DE" dirty="0"/>
              <a:t> &amp; </a:t>
            </a:r>
            <a:r>
              <a:rPr lang="de-DE" dirty="0" err="1"/>
              <a:t>Operations</a:t>
            </a:r>
            <a:r>
              <a:rPr lang="de-DE" dirty="0"/>
              <a:t>:</a:t>
            </a:r>
            <a:br>
              <a:rPr lang="de-DE" dirty="0"/>
            </a:br>
            <a:r>
              <a:rPr lang="de-DE" dirty="0"/>
              <a:t>(3.) 4. und 5. Semester</a:t>
            </a:r>
          </a:p>
        </p:txBody>
      </p:sp>
      <p:sp>
        <p:nvSpPr>
          <p:cNvPr id="17" name="AutoShape 3"/>
          <p:cNvSpPr>
            <a:spLocks noChangeArrowheads="1"/>
          </p:cNvSpPr>
          <p:nvPr/>
        </p:nvSpPr>
        <p:spPr bwMode="auto">
          <a:xfrm>
            <a:off x="152400" y="1218530"/>
            <a:ext cx="9601200" cy="4730750"/>
          </a:xfrm>
          <a:prstGeom prst="rightArrow">
            <a:avLst>
              <a:gd name="adj1" fmla="val 50000"/>
              <a:gd name="adj2" fmla="val 50137"/>
            </a:avLst>
          </a:prstGeom>
          <a:solidFill>
            <a:srgbClr val="00468C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de-DE" sz="1800" b="1" i="0" u="none" strike="noStrike" kern="0" cap="none" spc="0" normalizeH="0" baseline="0" noProof="0">
              <a:ln>
                <a:noFill/>
              </a:ln>
              <a:solidFill>
                <a:srgbClr val="FFBE46"/>
              </a:solidFill>
              <a:effectLst/>
              <a:uLnTx/>
              <a:uFillTx/>
              <a:latin typeface="Lucida Sans Unicode" pitchFamily="34" charset="0"/>
            </a:endParaRPr>
          </a:p>
        </p:txBody>
      </p:sp>
      <p:sp>
        <p:nvSpPr>
          <p:cNvPr id="18" name="AutoShape 4"/>
          <p:cNvSpPr>
            <a:spLocks noChangeArrowheads="1"/>
          </p:cNvSpPr>
          <p:nvPr/>
        </p:nvSpPr>
        <p:spPr bwMode="auto">
          <a:xfrm>
            <a:off x="228600" y="3580730"/>
            <a:ext cx="1219200" cy="1143000"/>
          </a:xfrm>
          <a:prstGeom prst="homePlate">
            <a:avLst>
              <a:gd name="adj" fmla="val 26667"/>
            </a:avLst>
          </a:prstGeom>
          <a:solidFill>
            <a:srgbClr val="FFBE4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1600" b="0" i="0" u="none" strike="noStrike" kern="0" cap="none" spc="0" normalizeH="0" baseline="0" noProof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Version</a:t>
            </a:r>
            <a:br>
              <a:rPr kumimoji="0" lang="en-US" altLang="de-DE" sz="1600" b="0" i="0" u="none" strike="noStrike" kern="0" cap="none" spc="0" normalizeH="0" baseline="0" noProof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</a:br>
            <a:r>
              <a:rPr kumimoji="0" lang="en-US" altLang="de-DE" sz="1600" b="0" i="0" u="none" strike="noStrike" kern="0" cap="none" spc="0" normalizeH="0" baseline="0" noProof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Control</a:t>
            </a:r>
          </a:p>
        </p:txBody>
      </p:sp>
      <p:sp>
        <p:nvSpPr>
          <p:cNvPr id="19" name="AutoShape 5"/>
          <p:cNvSpPr>
            <a:spLocks noChangeArrowheads="1"/>
          </p:cNvSpPr>
          <p:nvPr/>
        </p:nvSpPr>
        <p:spPr bwMode="auto">
          <a:xfrm>
            <a:off x="1219200" y="3580730"/>
            <a:ext cx="1219200" cy="1143000"/>
          </a:xfrm>
          <a:prstGeom prst="chevron">
            <a:avLst>
              <a:gd name="adj" fmla="val 26667"/>
            </a:avLst>
          </a:prstGeom>
          <a:solidFill>
            <a:srgbClr val="FFBE4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1600" b="0" i="0" u="none" strike="noStrike" kern="0" cap="none" spc="0" normalizeH="0" baseline="0" noProof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Build</a:t>
            </a:r>
          </a:p>
        </p:txBody>
      </p:sp>
      <p:sp>
        <p:nvSpPr>
          <p:cNvPr id="20" name="AutoShape 6"/>
          <p:cNvSpPr>
            <a:spLocks noChangeArrowheads="1"/>
          </p:cNvSpPr>
          <p:nvPr/>
        </p:nvSpPr>
        <p:spPr bwMode="auto">
          <a:xfrm>
            <a:off x="228600" y="3199730"/>
            <a:ext cx="7162800" cy="304800"/>
          </a:xfrm>
          <a:prstGeom prst="homePlate">
            <a:avLst>
              <a:gd name="adj" fmla="val 51352"/>
            </a:avLst>
          </a:prstGeom>
          <a:solidFill>
            <a:srgbClr val="FFBE4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1800" b="0" i="0" u="none" strike="noStrike" kern="0" cap="none" spc="0" normalizeH="0" baseline="0" noProof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Bug/Issue Tracking</a:t>
            </a:r>
          </a:p>
        </p:txBody>
      </p:sp>
      <p:sp>
        <p:nvSpPr>
          <p:cNvPr id="21" name="AutoShape 7"/>
          <p:cNvSpPr>
            <a:spLocks noChangeArrowheads="1"/>
          </p:cNvSpPr>
          <p:nvPr/>
        </p:nvSpPr>
        <p:spPr bwMode="auto">
          <a:xfrm>
            <a:off x="2209800" y="3580730"/>
            <a:ext cx="1219200" cy="1143000"/>
          </a:xfrm>
          <a:prstGeom prst="chevron">
            <a:avLst>
              <a:gd name="adj" fmla="val 26667"/>
            </a:avLst>
          </a:prstGeom>
          <a:solidFill>
            <a:srgbClr val="FFBE4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1600" b="0" i="0" u="none" strike="noStrike" kern="0" cap="none" spc="0" normalizeH="0" baseline="0" noProof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Test</a:t>
            </a:r>
          </a:p>
        </p:txBody>
      </p:sp>
      <p:sp>
        <p:nvSpPr>
          <p:cNvPr id="22" name="AutoShape 11"/>
          <p:cNvSpPr>
            <a:spLocks noChangeArrowheads="1"/>
          </p:cNvSpPr>
          <p:nvPr/>
        </p:nvSpPr>
        <p:spPr bwMode="auto">
          <a:xfrm>
            <a:off x="3200400" y="3580730"/>
            <a:ext cx="1219200" cy="1143000"/>
          </a:xfrm>
          <a:prstGeom prst="chevron">
            <a:avLst>
              <a:gd name="adj" fmla="val 26667"/>
            </a:avLst>
          </a:prstGeom>
          <a:solidFill>
            <a:srgbClr val="FFBE4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1600" b="0" i="0" u="none" strike="noStrike" kern="0" cap="none" spc="0" normalizeH="0" baseline="0" noProof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Release</a:t>
            </a:r>
          </a:p>
        </p:txBody>
      </p:sp>
      <p:sp>
        <p:nvSpPr>
          <p:cNvPr id="23" name="AutoShape 12"/>
          <p:cNvSpPr>
            <a:spLocks noChangeArrowheads="1"/>
          </p:cNvSpPr>
          <p:nvPr/>
        </p:nvSpPr>
        <p:spPr bwMode="auto">
          <a:xfrm>
            <a:off x="4191000" y="3580730"/>
            <a:ext cx="1219200" cy="1143000"/>
          </a:xfrm>
          <a:prstGeom prst="chevron">
            <a:avLst>
              <a:gd name="adj" fmla="val 26667"/>
            </a:avLst>
          </a:prstGeom>
          <a:solidFill>
            <a:srgbClr val="FFBE4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1600" b="0" i="0" u="none" strike="noStrike" kern="0" cap="none" spc="0" normalizeH="0" baseline="0" noProof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Install  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1600" b="0" i="0" u="none" strike="noStrike" kern="0" cap="none" spc="0" normalizeH="0" baseline="0" noProof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Deploy</a:t>
            </a:r>
            <a:br>
              <a:rPr kumimoji="0" lang="en-US" altLang="de-DE" sz="1600" b="0" i="0" u="none" strike="noStrike" kern="0" cap="none" spc="0" normalizeH="0" baseline="0" noProof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</a:br>
            <a:r>
              <a:rPr kumimoji="0" lang="en-US" altLang="de-DE" sz="1000" b="0" i="0" u="none" strike="noStrike" kern="0" cap="none" spc="0" normalizeH="0" baseline="0" noProof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Test    </a:t>
            </a:r>
          </a:p>
        </p:txBody>
      </p:sp>
      <p:sp>
        <p:nvSpPr>
          <p:cNvPr id="24" name="AutoShape 13"/>
          <p:cNvSpPr>
            <a:spLocks noChangeArrowheads="1"/>
          </p:cNvSpPr>
          <p:nvPr/>
        </p:nvSpPr>
        <p:spPr bwMode="auto">
          <a:xfrm>
            <a:off x="5181600" y="3580730"/>
            <a:ext cx="1219200" cy="1143000"/>
          </a:xfrm>
          <a:prstGeom prst="chevron">
            <a:avLst>
              <a:gd name="adj" fmla="val 26667"/>
            </a:avLst>
          </a:prstGeom>
          <a:solidFill>
            <a:srgbClr val="FFBE4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1600" b="0" i="0" u="none" strike="noStrike" kern="0" cap="none" spc="0" normalizeH="0" baseline="0" noProof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Accept-</a:t>
            </a:r>
            <a:br>
              <a:rPr kumimoji="0" lang="en-US" altLang="de-DE" sz="1600" b="0" i="0" u="none" strike="noStrike" kern="0" cap="none" spc="0" normalizeH="0" baseline="0" noProof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</a:br>
            <a:r>
              <a:rPr kumimoji="0" lang="en-US" altLang="de-DE" sz="1600" b="0" i="0" u="none" strike="noStrike" kern="0" cap="none" spc="0" normalizeH="0" baseline="0" noProof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ance</a:t>
            </a:r>
            <a:br>
              <a:rPr kumimoji="0" lang="en-US" altLang="de-DE" sz="1600" b="0" i="0" u="none" strike="noStrike" kern="0" cap="none" spc="0" normalizeH="0" baseline="0" noProof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</a:br>
            <a:r>
              <a:rPr kumimoji="0" lang="en-US" altLang="de-DE" sz="1000" b="0" i="0" u="none" strike="noStrike" kern="0" cap="none" spc="0" normalizeH="0" baseline="0" noProof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Test   </a:t>
            </a:r>
          </a:p>
        </p:txBody>
      </p:sp>
      <p:sp>
        <p:nvSpPr>
          <p:cNvPr id="25" name="AutoShape 15"/>
          <p:cNvSpPr>
            <a:spLocks noChangeArrowheads="1"/>
          </p:cNvSpPr>
          <p:nvPr/>
        </p:nvSpPr>
        <p:spPr bwMode="auto">
          <a:xfrm>
            <a:off x="6172200" y="3580730"/>
            <a:ext cx="1219200" cy="1143000"/>
          </a:xfrm>
          <a:prstGeom prst="chevron">
            <a:avLst>
              <a:gd name="adj" fmla="val 26667"/>
            </a:avLst>
          </a:prstGeom>
          <a:solidFill>
            <a:srgbClr val="FFBE4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1600" b="0" i="0" u="none" strike="noStrike" kern="0" cap="none" spc="0" normalizeH="0" baseline="0" noProof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Install   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1600" b="0" i="0" u="none" strike="noStrike" kern="0" cap="none" spc="0" normalizeH="0" baseline="0" noProof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Deploy</a:t>
            </a:r>
            <a:br>
              <a:rPr kumimoji="0" lang="en-US" altLang="de-DE" sz="1600" b="0" i="0" u="none" strike="noStrike" kern="0" cap="none" spc="0" normalizeH="0" baseline="0" noProof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</a:br>
            <a:r>
              <a:rPr kumimoji="0" lang="en-US" altLang="de-DE" sz="1000" b="0" i="0" u="none" strike="noStrike" kern="0" cap="none" spc="0" normalizeH="0" baseline="0" noProof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Production</a:t>
            </a:r>
          </a:p>
        </p:txBody>
      </p:sp>
      <p:sp>
        <p:nvSpPr>
          <p:cNvPr id="26" name="AutoShape 24"/>
          <p:cNvSpPr>
            <a:spLocks noChangeArrowheads="1"/>
          </p:cNvSpPr>
          <p:nvPr/>
        </p:nvSpPr>
        <p:spPr bwMode="auto">
          <a:xfrm>
            <a:off x="228600" y="2818730"/>
            <a:ext cx="7162800" cy="304800"/>
          </a:xfrm>
          <a:prstGeom prst="homePlate">
            <a:avLst>
              <a:gd name="adj" fmla="val 51352"/>
            </a:avLst>
          </a:prstGeom>
          <a:solidFill>
            <a:srgbClr val="FFBE4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1800" b="0" i="0" u="none" strike="noStrike" kern="0" cap="none" spc="0" normalizeH="0" baseline="0" noProof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Change and Release Management</a:t>
            </a:r>
          </a:p>
        </p:txBody>
      </p:sp>
      <p:sp>
        <p:nvSpPr>
          <p:cNvPr id="27" name="AutoShape 24"/>
          <p:cNvSpPr>
            <a:spLocks noChangeArrowheads="1"/>
          </p:cNvSpPr>
          <p:nvPr/>
        </p:nvSpPr>
        <p:spPr bwMode="auto">
          <a:xfrm>
            <a:off x="238125" y="2420268"/>
            <a:ext cx="7162800" cy="304800"/>
          </a:xfrm>
          <a:prstGeom prst="homePlate">
            <a:avLst>
              <a:gd name="adj" fmla="val 51352"/>
            </a:avLst>
          </a:prstGeom>
          <a:solidFill>
            <a:srgbClr val="FFBE4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1800" b="0" i="0" u="none" strike="noStrike" kern="0" cap="none" spc="0" normalizeH="0" baseline="0" noProof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Configuration Management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7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C4D37-185F-4D10-A1C2-0A422FEC109E}" type="datetime1">
              <a:rPr lang="de-DE" smtClean="0"/>
              <a:t>03.02.2018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de-DE" smtClean="0"/>
              <a:t>Software Enginering - Überblich der Inhalte / Chughtai, Hänel, Krüger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34230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Software </a:t>
            </a:r>
            <a:r>
              <a:rPr lang="de-DE" dirty="0" smtClean="0"/>
              <a:t>Engineering: </a:t>
            </a:r>
            <a:r>
              <a:rPr lang="de-DE" dirty="0" err="1" smtClean="0"/>
              <a:t>Delivery</a:t>
            </a:r>
            <a:r>
              <a:rPr lang="de-DE" dirty="0" smtClean="0"/>
              <a:t> &amp; </a:t>
            </a:r>
            <a:r>
              <a:rPr lang="de-DE" dirty="0" err="1" smtClean="0"/>
              <a:t>Operations</a:t>
            </a:r>
            <a:r>
              <a:rPr lang="de-DE" dirty="0" smtClean="0"/>
              <a:t>:</a:t>
            </a:r>
            <a:br>
              <a:rPr lang="de-DE" dirty="0" smtClean="0"/>
            </a:br>
            <a:r>
              <a:rPr lang="de-DE" dirty="0" smtClean="0"/>
              <a:t>(3.) 4. und 5. Semester</a:t>
            </a:r>
            <a:endParaRPr lang="de-DE" dirty="0"/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228600" y="4890864"/>
            <a:ext cx="914400" cy="914400"/>
          </a:xfrm>
          <a:prstGeom prst="rect">
            <a:avLst/>
          </a:prstGeom>
          <a:solidFill>
            <a:srgbClr val="FFBE82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1600" b="0" i="0" u="none" strike="noStrike" kern="0" cap="none" spc="0" normalizeH="0" baseline="0" noProof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Git/SVN</a:t>
            </a:r>
          </a:p>
        </p:txBody>
      </p:sp>
      <p:sp>
        <p:nvSpPr>
          <p:cNvPr id="15" name="Rectangle 9"/>
          <p:cNvSpPr>
            <a:spLocks noChangeArrowheads="1"/>
          </p:cNvSpPr>
          <p:nvPr/>
        </p:nvSpPr>
        <p:spPr bwMode="auto">
          <a:xfrm>
            <a:off x="1219200" y="5195664"/>
            <a:ext cx="914400" cy="304800"/>
          </a:xfrm>
          <a:prstGeom prst="rect">
            <a:avLst/>
          </a:prstGeom>
          <a:solidFill>
            <a:srgbClr val="FFBE82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1600" b="0" i="0" u="none" strike="noStrike" kern="0" cap="none" spc="0" normalizeH="0" baseline="0" noProof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Maven</a:t>
            </a:r>
          </a:p>
        </p:txBody>
      </p:sp>
      <p:sp>
        <p:nvSpPr>
          <p:cNvPr id="16" name="Rectangle 10"/>
          <p:cNvSpPr>
            <a:spLocks noChangeArrowheads="1"/>
          </p:cNvSpPr>
          <p:nvPr/>
        </p:nvSpPr>
        <p:spPr bwMode="auto">
          <a:xfrm>
            <a:off x="2238375" y="4890864"/>
            <a:ext cx="914400" cy="304800"/>
          </a:xfrm>
          <a:prstGeom prst="rect">
            <a:avLst/>
          </a:prstGeom>
          <a:solidFill>
            <a:srgbClr val="FFBE82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1600" b="0" i="0" u="none" strike="noStrike" kern="0" cap="none" spc="0" normalizeH="0" baseline="0" noProof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Selenium</a:t>
            </a:r>
          </a:p>
        </p:txBody>
      </p:sp>
      <p:sp>
        <p:nvSpPr>
          <p:cNvPr id="28" name="Rectangle 14"/>
          <p:cNvSpPr>
            <a:spLocks noChangeArrowheads="1"/>
          </p:cNvSpPr>
          <p:nvPr/>
        </p:nvSpPr>
        <p:spPr bwMode="auto">
          <a:xfrm>
            <a:off x="1219200" y="5500464"/>
            <a:ext cx="914400" cy="304800"/>
          </a:xfrm>
          <a:prstGeom prst="rect">
            <a:avLst/>
          </a:prstGeom>
          <a:solidFill>
            <a:srgbClr val="FFBE82"/>
          </a:solidFill>
          <a:ln w="12700">
            <a:solidFill>
              <a:srgbClr val="5F5F5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1600" b="0" i="0" u="none" strike="noStrike" kern="0" cap="none" spc="0" normalizeH="0" baseline="0" noProof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Jenkins</a:t>
            </a:r>
          </a:p>
        </p:txBody>
      </p:sp>
      <p:sp>
        <p:nvSpPr>
          <p:cNvPr id="29" name="Rectangle 16"/>
          <p:cNvSpPr>
            <a:spLocks noChangeArrowheads="1"/>
          </p:cNvSpPr>
          <p:nvPr/>
        </p:nvSpPr>
        <p:spPr bwMode="auto">
          <a:xfrm>
            <a:off x="2238375" y="5195664"/>
            <a:ext cx="914400" cy="304800"/>
          </a:xfrm>
          <a:prstGeom prst="rect">
            <a:avLst/>
          </a:prstGeom>
          <a:solidFill>
            <a:srgbClr val="FFBE82"/>
          </a:solidFill>
          <a:ln w="12700">
            <a:solidFill>
              <a:srgbClr val="5F5F5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1200" b="0" i="0" u="none" strike="noStrike" kern="0" cap="none" spc="0" normalizeH="0" baseline="0" noProof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Lucida Sans Unicode" pitchFamily="34" charset="0"/>
              </a:rPr>
              <a:t>Profiler</a:t>
            </a:r>
          </a:p>
        </p:txBody>
      </p:sp>
      <p:sp>
        <p:nvSpPr>
          <p:cNvPr id="30" name="Rectangle 17"/>
          <p:cNvSpPr>
            <a:spLocks noChangeArrowheads="1"/>
          </p:cNvSpPr>
          <p:nvPr/>
        </p:nvSpPr>
        <p:spPr bwMode="auto">
          <a:xfrm>
            <a:off x="3224213" y="4895627"/>
            <a:ext cx="914400" cy="304800"/>
          </a:xfrm>
          <a:prstGeom prst="rect">
            <a:avLst/>
          </a:prstGeom>
          <a:solidFill>
            <a:srgbClr val="FFBE82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1600" b="0" i="0" u="none" strike="noStrike" kern="0" cap="none" spc="0" normalizeH="0" baseline="0" noProof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Jenkins</a:t>
            </a:r>
          </a:p>
        </p:txBody>
      </p:sp>
      <p:sp>
        <p:nvSpPr>
          <p:cNvPr id="31" name="Rectangle 18"/>
          <p:cNvSpPr>
            <a:spLocks noChangeArrowheads="1"/>
          </p:cNvSpPr>
          <p:nvPr/>
        </p:nvSpPr>
        <p:spPr bwMode="auto">
          <a:xfrm>
            <a:off x="3224213" y="5500464"/>
            <a:ext cx="914400" cy="304800"/>
          </a:xfrm>
          <a:prstGeom prst="rect">
            <a:avLst/>
          </a:prstGeom>
          <a:solidFill>
            <a:srgbClr val="FF00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1400" b="0" i="0" u="none" strike="noStrike" kern="0" cap="none" spc="0" normalizeH="0" baseline="0" noProof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Document</a:t>
            </a:r>
          </a:p>
        </p:txBody>
      </p:sp>
      <p:sp>
        <p:nvSpPr>
          <p:cNvPr id="32" name="Rectangle 19"/>
          <p:cNvSpPr>
            <a:spLocks noChangeArrowheads="1"/>
          </p:cNvSpPr>
          <p:nvPr/>
        </p:nvSpPr>
        <p:spPr bwMode="auto">
          <a:xfrm>
            <a:off x="4191000" y="4890864"/>
            <a:ext cx="914400" cy="457200"/>
          </a:xfrm>
          <a:prstGeom prst="rect">
            <a:avLst/>
          </a:prstGeom>
          <a:solidFill>
            <a:srgbClr val="FFBE82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1000" b="0" i="0" u="none" strike="noStrike" kern="0" cap="none" spc="0" normalizeH="0" baseline="0" noProof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Lucida Sans Unicode" pitchFamily="34" charset="0"/>
              </a:rPr>
              <a:t>Deployment</a:t>
            </a:r>
            <a:br>
              <a:rPr kumimoji="0" lang="en-US" altLang="de-DE" sz="1000" b="0" i="0" u="none" strike="noStrike" kern="0" cap="none" spc="0" normalizeH="0" baseline="0" noProof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Lucida Sans Unicode" pitchFamily="34" charset="0"/>
              </a:rPr>
            </a:br>
            <a:r>
              <a:rPr kumimoji="0" lang="en-US" altLang="de-DE" sz="1000" b="0" i="0" u="none" strike="noStrike" kern="0" cap="none" spc="0" normalizeH="0" baseline="0" noProof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Lucida Sans Unicode" pitchFamily="34" charset="0"/>
              </a:rPr>
              <a:t>(ANT, etc.)</a:t>
            </a:r>
          </a:p>
        </p:txBody>
      </p:sp>
      <p:sp>
        <p:nvSpPr>
          <p:cNvPr id="33" name="Rectangle 20"/>
          <p:cNvSpPr>
            <a:spLocks noChangeArrowheads="1"/>
          </p:cNvSpPr>
          <p:nvPr/>
        </p:nvSpPr>
        <p:spPr bwMode="auto">
          <a:xfrm>
            <a:off x="6172200" y="4890864"/>
            <a:ext cx="914400" cy="457200"/>
          </a:xfrm>
          <a:prstGeom prst="rect">
            <a:avLst/>
          </a:prstGeom>
          <a:solidFill>
            <a:srgbClr val="FFBE82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1000" b="0" i="0" u="none" strike="noStrike" kern="0" cap="none" spc="0" normalizeH="0" baseline="0" noProof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Lucida Sans Unicode" pitchFamily="34" charset="0"/>
              </a:rPr>
              <a:t>Systems</a:t>
            </a:r>
            <a:br>
              <a:rPr kumimoji="0" lang="en-US" altLang="de-DE" sz="1000" b="0" i="0" u="none" strike="noStrike" kern="0" cap="none" spc="0" normalizeH="0" baseline="0" noProof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Lucida Sans Unicode" pitchFamily="34" charset="0"/>
              </a:rPr>
            </a:br>
            <a:r>
              <a:rPr kumimoji="0" lang="en-US" altLang="de-DE" sz="1000" b="0" i="0" u="none" strike="noStrike" kern="0" cap="none" spc="0" normalizeH="0" baseline="0" noProof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Lucida Sans Unicode" pitchFamily="34" charset="0"/>
              </a:rPr>
              <a:t>Management</a:t>
            </a:r>
          </a:p>
        </p:txBody>
      </p:sp>
      <p:sp>
        <p:nvSpPr>
          <p:cNvPr id="34" name="Rectangle 21"/>
          <p:cNvSpPr>
            <a:spLocks noChangeArrowheads="1"/>
          </p:cNvSpPr>
          <p:nvPr/>
        </p:nvSpPr>
        <p:spPr bwMode="auto">
          <a:xfrm>
            <a:off x="5181600" y="4890864"/>
            <a:ext cx="914400" cy="457200"/>
          </a:xfrm>
          <a:prstGeom prst="rect">
            <a:avLst/>
          </a:prstGeom>
          <a:solidFill>
            <a:srgbClr val="FF00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1400" b="0" i="0" u="none" strike="noStrike" kern="0" cap="none" spc="0" normalizeH="0" baseline="0" noProof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Document</a:t>
            </a:r>
          </a:p>
        </p:txBody>
      </p:sp>
      <p:sp>
        <p:nvSpPr>
          <p:cNvPr id="35" name="Rectangle 22"/>
          <p:cNvSpPr>
            <a:spLocks noChangeArrowheads="1"/>
          </p:cNvSpPr>
          <p:nvPr/>
        </p:nvSpPr>
        <p:spPr bwMode="auto">
          <a:xfrm>
            <a:off x="6172200" y="5348064"/>
            <a:ext cx="914400" cy="457200"/>
          </a:xfrm>
          <a:prstGeom prst="rect">
            <a:avLst/>
          </a:prstGeom>
          <a:solidFill>
            <a:srgbClr val="FFBE82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1000" b="0" i="0" u="none" strike="noStrike" kern="0" cap="none" spc="0" normalizeH="0" baseline="0" noProof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Lucida Sans Unicode" pitchFamily="34" charset="0"/>
              </a:rPr>
              <a:t>Data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1000" b="0" i="0" u="none" strike="noStrike" kern="0" cap="none" spc="0" normalizeH="0" baseline="0" noProof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Lucida Sans Unicode" pitchFamily="34" charset="0"/>
              </a:rPr>
              <a:t>Migration</a:t>
            </a:r>
          </a:p>
        </p:txBody>
      </p:sp>
      <p:sp>
        <p:nvSpPr>
          <p:cNvPr id="36" name="Rectangle 23"/>
          <p:cNvSpPr>
            <a:spLocks noChangeArrowheads="1"/>
          </p:cNvSpPr>
          <p:nvPr/>
        </p:nvSpPr>
        <p:spPr bwMode="auto">
          <a:xfrm>
            <a:off x="4191000" y="5348064"/>
            <a:ext cx="914400" cy="457200"/>
          </a:xfrm>
          <a:prstGeom prst="rect">
            <a:avLst/>
          </a:prstGeom>
          <a:solidFill>
            <a:srgbClr val="FFBE82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1000" b="0" i="0" u="none" strike="noStrike" kern="0" cap="none" spc="0" normalizeH="0" baseline="0" noProof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Lucida Sans Unicode" pitchFamily="34" charset="0"/>
              </a:rPr>
              <a:t>Data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1000" b="0" i="0" u="none" strike="noStrike" kern="0" cap="none" spc="0" normalizeH="0" baseline="0" noProof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Lucida Sans Unicode" pitchFamily="34" charset="0"/>
              </a:rPr>
              <a:t>Migration</a:t>
            </a:r>
          </a:p>
        </p:txBody>
      </p:sp>
      <p:sp>
        <p:nvSpPr>
          <p:cNvPr id="37" name="Rectangle 25"/>
          <p:cNvSpPr>
            <a:spLocks noChangeArrowheads="1"/>
          </p:cNvSpPr>
          <p:nvPr/>
        </p:nvSpPr>
        <p:spPr bwMode="auto">
          <a:xfrm>
            <a:off x="2238375" y="5500464"/>
            <a:ext cx="914400" cy="304800"/>
          </a:xfrm>
          <a:prstGeom prst="rect">
            <a:avLst/>
          </a:prstGeom>
          <a:solidFill>
            <a:srgbClr val="FFBE82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1600" b="0" i="0" u="none" strike="noStrike" kern="0" cap="none" spc="0" normalizeH="0" baseline="0" noProof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JUnit</a:t>
            </a:r>
          </a:p>
        </p:txBody>
      </p:sp>
      <p:sp>
        <p:nvSpPr>
          <p:cNvPr id="38" name="Rectangle 26"/>
          <p:cNvSpPr>
            <a:spLocks noChangeArrowheads="1"/>
          </p:cNvSpPr>
          <p:nvPr/>
        </p:nvSpPr>
        <p:spPr bwMode="auto">
          <a:xfrm>
            <a:off x="5181600" y="5348064"/>
            <a:ext cx="914400" cy="457200"/>
          </a:xfrm>
          <a:prstGeom prst="rect">
            <a:avLst/>
          </a:prstGeom>
          <a:solidFill>
            <a:srgbClr val="FFBE82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1600" b="0" i="0" u="none" strike="noStrike" kern="0" cap="none" spc="0" normalizeH="0" baseline="0" noProof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Fitnesse</a:t>
            </a:r>
          </a:p>
        </p:txBody>
      </p:sp>
      <p:sp>
        <p:nvSpPr>
          <p:cNvPr id="39" name="Rectangle 27"/>
          <p:cNvSpPr>
            <a:spLocks noChangeArrowheads="1"/>
          </p:cNvSpPr>
          <p:nvPr/>
        </p:nvSpPr>
        <p:spPr bwMode="auto">
          <a:xfrm>
            <a:off x="228600" y="1972072"/>
            <a:ext cx="6858000" cy="304800"/>
          </a:xfrm>
          <a:prstGeom prst="rect">
            <a:avLst/>
          </a:prstGeom>
          <a:solidFill>
            <a:srgbClr val="FFBE82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1600" b="0" i="0" u="none" strike="noStrike" kern="0" cap="none" spc="0" normalizeH="0" baseline="0" noProof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JIRA</a:t>
            </a:r>
          </a:p>
        </p:txBody>
      </p:sp>
      <p:sp>
        <p:nvSpPr>
          <p:cNvPr id="40" name="Rectangle 28"/>
          <p:cNvSpPr>
            <a:spLocks noChangeArrowheads="1"/>
          </p:cNvSpPr>
          <p:nvPr/>
        </p:nvSpPr>
        <p:spPr bwMode="auto">
          <a:xfrm>
            <a:off x="1219200" y="4890864"/>
            <a:ext cx="914400" cy="304800"/>
          </a:xfrm>
          <a:prstGeom prst="rect">
            <a:avLst/>
          </a:prstGeom>
          <a:solidFill>
            <a:srgbClr val="FFBE82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1600" b="0" i="0" u="none" strike="noStrike" kern="0" cap="none" spc="0" normalizeH="0" baseline="0" noProof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Eclipse</a:t>
            </a:r>
          </a:p>
        </p:txBody>
      </p:sp>
      <p:sp>
        <p:nvSpPr>
          <p:cNvPr id="41" name="Rectangle 9"/>
          <p:cNvSpPr>
            <a:spLocks noChangeArrowheads="1"/>
          </p:cNvSpPr>
          <p:nvPr/>
        </p:nvSpPr>
        <p:spPr bwMode="auto">
          <a:xfrm>
            <a:off x="3224213" y="5200427"/>
            <a:ext cx="914400" cy="304800"/>
          </a:xfrm>
          <a:prstGeom prst="rect">
            <a:avLst/>
          </a:prstGeom>
          <a:solidFill>
            <a:srgbClr val="FFBE82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1600" b="0" i="0" u="none" strike="noStrike" kern="0" cap="none" spc="0" normalizeH="0" baseline="0" noProof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Maven</a:t>
            </a:r>
          </a:p>
        </p:txBody>
      </p:sp>
      <p:sp>
        <p:nvSpPr>
          <p:cNvPr id="42" name="AutoShape 3"/>
          <p:cNvSpPr>
            <a:spLocks noChangeArrowheads="1"/>
          </p:cNvSpPr>
          <p:nvPr/>
        </p:nvSpPr>
        <p:spPr bwMode="auto">
          <a:xfrm>
            <a:off x="152400" y="1219200"/>
            <a:ext cx="9601200" cy="4730750"/>
          </a:xfrm>
          <a:prstGeom prst="rightArrow">
            <a:avLst>
              <a:gd name="adj1" fmla="val 50000"/>
              <a:gd name="adj2" fmla="val 50137"/>
            </a:avLst>
          </a:prstGeom>
          <a:solidFill>
            <a:srgbClr val="00468C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de-DE" sz="1800" b="1" i="0" u="none" strike="noStrike" kern="0" cap="none" spc="0" normalizeH="0" baseline="0" noProof="0">
              <a:ln>
                <a:noFill/>
              </a:ln>
              <a:solidFill>
                <a:srgbClr val="FFBE46"/>
              </a:solidFill>
              <a:effectLst/>
              <a:uLnTx/>
              <a:uFillTx/>
              <a:latin typeface="Lucida Sans Unicode" pitchFamily="34" charset="0"/>
            </a:endParaRPr>
          </a:p>
        </p:txBody>
      </p:sp>
      <p:sp>
        <p:nvSpPr>
          <p:cNvPr id="43" name="AutoShape 4"/>
          <p:cNvSpPr>
            <a:spLocks noChangeArrowheads="1"/>
          </p:cNvSpPr>
          <p:nvPr/>
        </p:nvSpPr>
        <p:spPr bwMode="auto">
          <a:xfrm>
            <a:off x="228600" y="3581400"/>
            <a:ext cx="1219200" cy="1143000"/>
          </a:xfrm>
          <a:prstGeom prst="homePlate">
            <a:avLst>
              <a:gd name="adj" fmla="val 26667"/>
            </a:avLst>
          </a:prstGeom>
          <a:solidFill>
            <a:srgbClr val="FFBE4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1600" b="0" i="0" u="none" strike="noStrike" kern="0" cap="none" spc="0" normalizeH="0" baseline="0" noProof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Version</a:t>
            </a:r>
            <a:br>
              <a:rPr kumimoji="0" lang="en-US" altLang="de-DE" sz="1600" b="0" i="0" u="none" strike="noStrike" kern="0" cap="none" spc="0" normalizeH="0" baseline="0" noProof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</a:br>
            <a:r>
              <a:rPr kumimoji="0" lang="en-US" altLang="de-DE" sz="1600" b="0" i="0" u="none" strike="noStrike" kern="0" cap="none" spc="0" normalizeH="0" baseline="0" noProof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Control</a:t>
            </a:r>
          </a:p>
        </p:txBody>
      </p:sp>
      <p:sp>
        <p:nvSpPr>
          <p:cNvPr id="44" name="AutoShape 5"/>
          <p:cNvSpPr>
            <a:spLocks noChangeArrowheads="1"/>
          </p:cNvSpPr>
          <p:nvPr/>
        </p:nvSpPr>
        <p:spPr bwMode="auto">
          <a:xfrm>
            <a:off x="1219200" y="3581400"/>
            <a:ext cx="1219200" cy="1143000"/>
          </a:xfrm>
          <a:prstGeom prst="chevron">
            <a:avLst>
              <a:gd name="adj" fmla="val 26667"/>
            </a:avLst>
          </a:prstGeom>
          <a:solidFill>
            <a:srgbClr val="FFBE4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1600" b="0" i="0" u="none" strike="noStrike" kern="0" cap="none" spc="0" normalizeH="0" baseline="0" noProof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Build</a:t>
            </a:r>
          </a:p>
        </p:txBody>
      </p:sp>
      <p:sp>
        <p:nvSpPr>
          <p:cNvPr id="45" name="AutoShape 6"/>
          <p:cNvSpPr>
            <a:spLocks noChangeArrowheads="1"/>
          </p:cNvSpPr>
          <p:nvPr/>
        </p:nvSpPr>
        <p:spPr bwMode="auto">
          <a:xfrm>
            <a:off x="228600" y="3200400"/>
            <a:ext cx="7162800" cy="304800"/>
          </a:xfrm>
          <a:prstGeom prst="homePlate">
            <a:avLst>
              <a:gd name="adj" fmla="val 51352"/>
            </a:avLst>
          </a:prstGeom>
          <a:solidFill>
            <a:srgbClr val="FFBE4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1800" b="0" i="0" u="none" strike="noStrike" kern="0" cap="none" spc="0" normalizeH="0" baseline="0" noProof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Bug/Issue Tracking</a:t>
            </a:r>
          </a:p>
        </p:txBody>
      </p:sp>
      <p:sp>
        <p:nvSpPr>
          <p:cNvPr id="46" name="AutoShape 7"/>
          <p:cNvSpPr>
            <a:spLocks noChangeArrowheads="1"/>
          </p:cNvSpPr>
          <p:nvPr/>
        </p:nvSpPr>
        <p:spPr bwMode="auto">
          <a:xfrm>
            <a:off x="2209800" y="3581400"/>
            <a:ext cx="1219200" cy="1143000"/>
          </a:xfrm>
          <a:prstGeom prst="chevron">
            <a:avLst>
              <a:gd name="adj" fmla="val 26667"/>
            </a:avLst>
          </a:prstGeom>
          <a:solidFill>
            <a:srgbClr val="FFBE4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1600" b="0" i="0" u="none" strike="noStrike" kern="0" cap="none" spc="0" normalizeH="0" baseline="0" noProof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Test</a:t>
            </a:r>
          </a:p>
        </p:txBody>
      </p:sp>
      <p:sp>
        <p:nvSpPr>
          <p:cNvPr id="47" name="AutoShape 11"/>
          <p:cNvSpPr>
            <a:spLocks noChangeArrowheads="1"/>
          </p:cNvSpPr>
          <p:nvPr/>
        </p:nvSpPr>
        <p:spPr bwMode="auto">
          <a:xfrm>
            <a:off x="3200400" y="3581400"/>
            <a:ext cx="1219200" cy="1143000"/>
          </a:xfrm>
          <a:prstGeom prst="chevron">
            <a:avLst>
              <a:gd name="adj" fmla="val 26667"/>
            </a:avLst>
          </a:prstGeom>
          <a:solidFill>
            <a:srgbClr val="FFBE4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1600" b="0" i="0" u="none" strike="noStrike" kern="0" cap="none" spc="0" normalizeH="0" baseline="0" noProof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Release</a:t>
            </a:r>
          </a:p>
        </p:txBody>
      </p:sp>
      <p:sp>
        <p:nvSpPr>
          <p:cNvPr id="48" name="AutoShape 12"/>
          <p:cNvSpPr>
            <a:spLocks noChangeArrowheads="1"/>
          </p:cNvSpPr>
          <p:nvPr/>
        </p:nvSpPr>
        <p:spPr bwMode="auto">
          <a:xfrm>
            <a:off x="4191000" y="3581400"/>
            <a:ext cx="1219200" cy="1143000"/>
          </a:xfrm>
          <a:prstGeom prst="chevron">
            <a:avLst>
              <a:gd name="adj" fmla="val 26667"/>
            </a:avLst>
          </a:prstGeom>
          <a:solidFill>
            <a:srgbClr val="FFBE4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1600" b="0" i="0" u="none" strike="noStrike" kern="0" cap="none" spc="0" normalizeH="0" baseline="0" noProof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Install  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1600" b="0" i="0" u="none" strike="noStrike" kern="0" cap="none" spc="0" normalizeH="0" baseline="0" noProof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Deploy</a:t>
            </a:r>
            <a:br>
              <a:rPr kumimoji="0" lang="en-US" altLang="de-DE" sz="1600" b="0" i="0" u="none" strike="noStrike" kern="0" cap="none" spc="0" normalizeH="0" baseline="0" noProof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</a:br>
            <a:r>
              <a:rPr kumimoji="0" lang="en-US" altLang="de-DE" sz="1000" b="0" i="0" u="none" strike="noStrike" kern="0" cap="none" spc="0" normalizeH="0" baseline="0" noProof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Test    </a:t>
            </a:r>
          </a:p>
        </p:txBody>
      </p:sp>
      <p:sp>
        <p:nvSpPr>
          <p:cNvPr id="49" name="AutoShape 13"/>
          <p:cNvSpPr>
            <a:spLocks noChangeArrowheads="1"/>
          </p:cNvSpPr>
          <p:nvPr/>
        </p:nvSpPr>
        <p:spPr bwMode="auto">
          <a:xfrm>
            <a:off x="5181600" y="3581400"/>
            <a:ext cx="1219200" cy="1143000"/>
          </a:xfrm>
          <a:prstGeom prst="chevron">
            <a:avLst>
              <a:gd name="adj" fmla="val 26667"/>
            </a:avLst>
          </a:prstGeom>
          <a:solidFill>
            <a:srgbClr val="FFBE4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1600" b="0" i="0" u="none" strike="noStrike" kern="0" cap="none" spc="0" normalizeH="0" baseline="0" noProof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Accept-</a:t>
            </a:r>
            <a:br>
              <a:rPr kumimoji="0" lang="en-US" altLang="de-DE" sz="1600" b="0" i="0" u="none" strike="noStrike" kern="0" cap="none" spc="0" normalizeH="0" baseline="0" noProof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</a:br>
            <a:r>
              <a:rPr kumimoji="0" lang="en-US" altLang="de-DE" sz="1600" b="0" i="0" u="none" strike="noStrike" kern="0" cap="none" spc="0" normalizeH="0" baseline="0" noProof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ance</a:t>
            </a:r>
            <a:br>
              <a:rPr kumimoji="0" lang="en-US" altLang="de-DE" sz="1600" b="0" i="0" u="none" strike="noStrike" kern="0" cap="none" spc="0" normalizeH="0" baseline="0" noProof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</a:br>
            <a:r>
              <a:rPr kumimoji="0" lang="en-US" altLang="de-DE" sz="1000" b="0" i="0" u="none" strike="noStrike" kern="0" cap="none" spc="0" normalizeH="0" baseline="0" noProof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Test   </a:t>
            </a:r>
          </a:p>
        </p:txBody>
      </p:sp>
      <p:sp>
        <p:nvSpPr>
          <p:cNvPr id="50" name="AutoShape 15"/>
          <p:cNvSpPr>
            <a:spLocks noChangeArrowheads="1"/>
          </p:cNvSpPr>
          <p:nvPr/>
        </p:nvSpPr>
        <p:spPr bwMode="auto">
          <a:xfrm>
            <a:off x="6172200" y="3581400"/>
            <a:ext cx="1219200" cy="1143000"/>
          </a:xfrm>
          <a:prstGeom prst="chevron">
            <a:avLst>
              <a:gd name="adj" fmla="val 26667"/>
            </a:avLst>
          </a:prstGeom>
          <a:solidFill>
            <a:srgbClr val="FFBE4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1600" b="0" i="0" u="none" strike="noStrike" kern="0" cap="none" spc="0" normalizeH="0" baseline="0" noProof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Install   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1600" b="0" i="0" u="none" strike="noStrike" kern="0" cap="none" spc="0" normalizeH="0" baseline="0" noProof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Deploy</a:t>
            </a:r>
            <a:br>
              <a:rPr kumimoji="0" lang="en-US" altLang="de-DE" sz="1600" b="0" i="0" u="none" strike="noStrike" kern="0" cap="none" spc="0" normalizeH="0" baseline="0" noProof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</a:br>
            <a:r>
              <a:rPr kumimoji="0" lang="en-US" altLang="de-DE" sz="1000" b="0" i="0" u="none" strike="noStrike" kern="0" cap="none" spc="0" normalizeH="0" baseline="0" noProof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Production</a:t>
            </a:r>
          </a:p>
        </p:txBody>
      </p:sp>
      <p:sp>
        <p:nvSpPr>
          <p:cNvPr id="51" name="AutoShape 24"/>
          <p:cNvSpPr>
            <a:spLocks noChangeArrowheads="1"/>
          </p:cNvSpPr>
          <p:nvPr/>
        </p:nvSpPr>
        <p:spPr bwMode="auto">
          <a:xfrm>
            <a:off x="228600" y="2819400"/>
            <a:ext cx="7162800" cy="304800"/>
          </a:xfrm>
          <a:prstGeom prst="homePlate">
            <a:avLst>
              <a:gd name="adj" fmla="val 51352"/>
            </a:avLst>
          </a:prstGeom>
          <a:solidFill>
            <a:srgbClr val="FFBE4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1800" b="0" i="0" u="none" strike="noStrike" kern="0" cap="none" spc="0" normalizeH="0" baseline="0" noProof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Change and Release Management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8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7FBBB-88A9-48A2-806E-D05DDCFF1DD9}" type="datetime1">
              <a:rPr lang="de-DE" smtClean="0"/>
              <a:t>03.02.2018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de-DE" smtClean="0"/>
              <a:t>Software Enginering - Überblich der Inhalte / Chughtai, Hänel, Krüger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80442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Software </a:t>
            </a:r>
            <a:r>
              <a:rPr lang="de-DE" dirty="0" smtClean="0"/>
              <a:t>Engineering: </a:t>
            </a:r>
            <a:r>
              <a:rPr lang="de-DE" dirty="0" err="1" smtClean="0"/>
              <a:t>Delivery</a:t>
            </a:r>
            <a:r>
              <a:rPr lang="de-DE" dirty="0" smtClean="0"/>
              <a:t> &amp; </a:t>
            </a:r>
            <a:r>
              <a:rPr lang="de-DE" dirty="0" err="1" smtClean="0"/>
              <a:t>Operations</a:t>
            </a:r>
            <a:r>
              <a:rPr lang="de-DE" dirty="0" smtClean="0"/>
              <a:t>:</a:t>
            </a:r>
            <a:br>
              <a:rPr lang="de-DE" dirty="0" smtClean="0"/>
            </a:br>
            <a:r>
              <a:rPr lang="de-DE" dirty="0" smtClean="0"/>
              <a:t>(3.) 4. und 5. Semester</a:t>
            </a:r>
            <a:endParaRPr lang="de-DE" dirty="0"/>
          </a:p>
        </p:txBody>
      </p:sp>
      <p:sp>
        <p:nvSpPr>
          <p:cNvPr id="52" name="Rectangle 27"/>
          <p:cNvSpPr>
            <a:spLocks noChangeArrowheads="1"/>
          </p:cNvSpPr>
          <p:nvPr/>
        </p:nvSpPr>
        <p:spPr bwMode="auto">
          <a:xfrm>
            <a:off x="228600" y="1989138"/>
            <a:ext cx="6858000" cy="304800"/>
          </a:xfrm>
          <a:prstGeom prst="rect">
            <a:avLst/>
          </a:prstGeom>
          <a:solidFill>
            <a:srgbClr val="FFBE82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1600" b="0" i="0" u="none" strike="noStrike" kern="0" cap="none" spc="0" normalizeH="0" baseline="0" noProof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Chef, Puppet, Ansible, Docker, Vagrant, VirtualBox</a:t>
            </a:r>
          </a:p>
        </p:txBody>
      </p:sp>
      <p:sp>
        <p:nvSpPr>
          <p:cNvPr id="53" name="AutoShape 3"/>
          <p:cNvSpPr>
            <a:spLocks noChangeArrowheads="1"/>
          </p:cNvSpPr>
          <p:nvPr/>
        </p:nvSpPr>
        <p:spPr bwMode="auto">
          <a:xfrm>
            <a:off x="152400" y="1219200"/>
            <a:ext cx="9601200" cy="4730750"/>
          </a:xfrm>
          <a:prstGeom prst="rightArrow">
            <a:avLst>
              <a:gd name="adj1" fmla="val 50000"/>
              <a:gd name="adj2" fmla="val 50635"/>
            </a:avLst>
          </a:prstGeom>
          <a:solidFill>
            <a:srgbClr val="00468C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de-DE" sz="1800" b="1" i="0" u="none" strike="noStrike" kern="0" cap="none" spc="0" normalizeH="0" baseline="0" noProof="0">
              <a:ln>
                <a:noFill/>
              </a:ln>
              <a:solidFill>
                <a:srgbClr val="FFBE46"/>
              </a:solidFill>
              <a:effectLst/>
              <a:uLnTx/>
              <a:uFillTx/>
              <a:latin typeface="Lucida Sans Unicode" pitchFamily="34" charset="0"/>
            </a:endParaRPr>
          </a:p>
        </p:txBody>
      </p:sp>
      <p:sp>
        <p:nvSpPr>
          <p:cNvPr id="54" name="AutoShape 4"/>
          <p:cNvSpPr>
            <a:spLocks noChangeArrowheads="1"/>
          </p:cNvSpPr>
          <p:nvPr/>
        </p:nvSpPr>
        <p:spPr bwMode="auto">
          <a:xfrm>
            <a:off x="228600" y="3581400"/>
            <a:ext cx="1219200" cy="1143000"/>
          </a:xfrm>
          <a:prstGeom prst="homePlate">
            <a:avLst>
              <a:gd name="adj" fmla="val 26667"/>
            </a:avLst>
          </a:prstGeom>
          <a:solidFill>
            <a:srgbClr val="FFBE4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Version</a:t>
            </a:r>
            <a:br>
              <a:rPr kumimoji="0" lang="en-US" alt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</a:br>
            <a:r>
              <a:rPr kumimoji="0" lang="en-US" alt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Control</a:t>
            </a:r>
          </a:p>
        </p:txBody>
      </p:sp>
      <p:sp>
        <p:nvSpPr>
          <p:cNvPr id="55" name="AutoShape 5"/>
          <p:cNvSpPr>
            <a:spLocks noChangeArrowheads="1"/>
          </p:cNvSpPr>
          <p:nvPr/>
        </p:nvSpPr>
        <p:spPr bwMode="auto">
          <a:xfrm>
            <a:off x="1219200" y="3581400"/>
            <a:ext cx="1219200" cy="1143000"/>
          </a:xfrm>
          <a:prstGeom prst="chevron">
            <a:avLst>
              <a:gd name="adj" fmla="val 26667"/>
            </a:avLst>
          </a:prstGeom>
          <a:solidFill>
            <a:srgbClr val="FFBE4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Build</a:t>
            </a:r>
          </a:p>
        </p:txBody>
      </p:sp>
      <p:sp>
        <p:nvSpPr>
          <p:cNvPr id="56" name="AutoShape 7"/>
          <p:cNvSpPr>
            <a:spLocks noChangeArrowheads="1"/>
          </p:cNvSpPr>
          <p:nvPr/>
        </p:nvSpPr>
        <p:spPr bwMode="auto">
          <a:xfrm>
            <a:off x="2209800" y="3581400"/>
            <a:ext cx="1219200" cy="1143000"/>
          </a:xfrm>
          <a:prstGeom prst="chevron">
            <a:avLst>
              <a:gd name="adj" fmla="val 26667"/>
            </a:avLst>
          </a:prstGeom>
          <a:solidFill>
            <a:srgbClr val="FFBE4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1600" b="0" i="0" u="none" strike="noStrike" kern="0" cap="none" spc="0" normalizeH="0" baseline="0" noProof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Test</a:t>
            </a:r>
          </a:p>
        </p:txBody>
      </p:sp>
      <p:sp>
        <p:nvSpPr>
          <p:cNvPr id="57" name="AutoShape 11"/>
          <p:cNvSpPr>
            <a:spLocks noChangeArrowheads="1"/>
          </p:cNvSpPr>
          <p:nvPr/>
        </p:nvSpPr>
        <p:spPr bwMode="auto">
          <a:xfrm>
            <a:off x="3200400" y="3581400"/>
            <a:ext cx="1219200" cy="1143000"/>
          </a:xfrm>
          <a:prstGeom prst="chevron">
            <a:avLst>
              <a:gd name="adj" fmla="val 26667"/>
            </a:avLst>
          </a:prstGeom>
          <a:solidFill>
            <a:srgbClr val="FFBE4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Release</a:t>
            </a:r>
          </a:p>
        </p:txBody>
      </p:sp>
      <p:sp>
        <p:nvSpPr>
          <p:cNvPr id="58" name="AutoShape 12"/>
          <p:cNvSpPr>
            <a:spLocks noChangeArrowheads="1"/>
          </p:cNvSpPr>
          <p:nvPr/>
        </p:nvSpPr>
        <p:spPr bwMode="auto">
          <a:xfrm>
            <a:off x="4191000" y="3581400"/>
            <a:ext cx="1219200" cy="1143000"/>
          </a:xfrm>
          <a:prstGeom prst="chevron">
            <a:avLst>
              <a:gd name="adj" fmla="val 26667"/>
            </a:avLst>
          </a:prstGeom>
          <a:solidFill>
            <a:srgbClr val="FFBE4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Install  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Deploy</a:t>
            </a:r>
            <a:br>
              <a:rPr kumimoji="0" lang="en-US" alt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</a:br>
            <a:r>
              <a:rPr kumimoji="0" lang="en-US" altLang="de-DE" sz="1000" b="0" i="0" u="none" strike="noStrike" kern="0" cap="none" spc="0" normalizeH="0" baseline="0" noProof="0" dirty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Test    </a:t>
            </a:r>
          </a:p>
        </p:txBody>
      </p:sp>
      <p:sp>
        <p:nvSpPr>
          <p:cNvPr id="59" name="AutoShape 13"/>
          <p:cNvSpPr>
            <a:spLocks noChangeArrowheads="1"/>
          </p:cNvSpPr>
          <p:nvPr/>
        </p:nvSpPr>
        <p:spPr bwMode="auto">
          <a:xfrm>
            <a:off x="5181600" y="3581400"/>
            <a:ext cx="1219200" cy="1143000"/>
          </a:xfrm>
          <a:prstGeom prst="chevron">
            <a:avLst>
              <a:gd name="adj" fmla="val 26667"/>
            </a:avLst>
          </a:prstGeom>
          <a:solidFill>
            <a:srgbClr val="FFBE4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Accept-</a:t>
            </a:r>
            <a:br>
              <a:rPr kumimoji="0" lang="en-US" alt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</a:br>
            <a:r>
              <a:rPr kumimoji="0" lang="en-US" altLang="de-DE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ance</a:t>
            </a:r>
            <a:r>
              <a:rPr kumimoji="0" lang="en-US" alt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/>
            </a:r>
            <a:br>
              <a:rPr kumimoji="0" lang="en-US" alt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</a:br>
            <a:r>
              <a:rPr kumimoji="0" lang="en-US" altLang="de-DE" sz="1000" b="0" i="0" u="none" strike="noStrike" kern="0" cap="none" spc="0" normalizeH="0" baseline="0" noProof="0" dirty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Test   </a:t>
            </a:r>
          </a:p>
        </p:txBody>
      </p:sp>
      <p:sp>
        <p:nvSpPr>
          <p:cNvPr id="60" name="AutoShape 15"/>
          <p:cNvSpPr>
            <a:spLocks noChangeArrowheads="1"/>
          </p:cNvSpPr>
          <p:nvPr/>
        </p:nvSpPr>
        <p:spPr bwMode="auto">
          <a:xfrm>
            <a:off x="6172200" y="3581400"/>
            <a:ext cx="1219200" cy="1143000"/>
          </a:xfrm>
          <a:prstGeom prst="chevron">
            <a:avLst>
              <a:gd name="adj" fmla="val 26667"/>
            </a:avLst>
          </a:prstGeom>
          <a:solidFill>
            <a:srgbClr val="FFBE4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Install   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Deploy</a:t>
            </a:r>
            <a:br>
              <a:rPr kumimoji="0" lang="en-US" alt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</a:br>
            <a:r>
              <a:rPr kumimoji="0" lang="en-US" altLang="de-DE" sz="1000" b="0" i="0" u="none" strike="noStrike" kern="0" cap="none" spc="0" normalizeH="0" baseline="0" noProof="0" dirty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Production</a:t>
            </a:r>
          </a:p>
        </p:txBody>
      </p:sp>
      <p:sp>
        <p:nvSpPr>
          <p:cNvPr id="61" name="AutoShape 24"/>
          <p:cNvSpPr>
            <a:spLocks noChangeArrowheads="1"/>
          </p:cNvSpPr>
          <p:nvPr/>
        </p:nvSpPr>
        <p:spPr bwMode="auto">
          <a:xfrm>
            <a:off x="238125" y="2420938"/>
            <a:ext cx="7162800" cy="304800"/>
          </a:xfrm>
          <a:prstGeom prst="homePlate">
            <a:avLst>
              <a:gd name="adj" fmla="val 51352"/>
            </a:avLst>
          </a:prstGeom>
          <a:solidFill>
            <a:srgbClr val="FFBE4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8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2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 sz="20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Blip>
                <a:blip r:embed="rId2"/>
              </a:buBlip>
              <a:defRPr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1800" b="0" i="0" u="none" strike="noStrike" kern="0" cap="none" spc="0" normalizeH="0" baseline="0" noProof="0">
                <a:ln>
                  <a:noFill/>
                </a:ln>
                <a:solidFill>
                  <a:srgbClr val="00468C"/>
                </a:solidFill>
                <a:effectLst/>
                <a:uLnTx/>
                <a:uFillTx/>
                <a:latin typeface="Lucida Sans Unicode" pitchFamily="34" charset="0"/>
              </a:rPr>
              <a:t>Configuration Management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9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89B9C-E810-4998-86EC-BDD3B0687350}" type="datetime1">
              <a:rPr lang="de-DE" smtClean="0"/>
              <a:t>03.02.2018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de-DE" smtClean="0"/>
              <a:t>Software Enginering - Überblich der Inhalte / Chughtai, Hänel, Krüger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59568062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585</Words>
  <Application>Microsoft Office PowerPoint</Application>
  <PresentationFormat>A4-Papier (210x297 mm)</PresentationFormat>
  <Paragraphs>298</Paragraphs>
  <Slides>10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1" baseType="lpstr">
      <vt:lpstr>Larissa-Design</vt:lpstr>
      <vt:lpstr>Software Engineering</vt:lpstr>
      <vt:lpstr>Überblick: 1. – 6. Semester</vt:lpstr>
      <vt:lpstr>Software Engineering: Überblick 3. – 5. Semester</vt:lpstr>
      <vt:lpstr>Software Engineering: Schwerpunkte 3. Semester</vt:lpstr>
      <vt:lpstr>Software Engineering: Schwerpunkte 4. und 5. Semester</vt:lpstr>
      <vt:lpstr>Software Engineering: Delivery &amp; Operations: 3. bis 5. Semester</vt:lpstr>
      <vt:lpstr>Software Engineering: Delivery &amp; Operations: (3.) 4. und 5. Semester</vt:lpstr>
      <vt:lpstr>Software Engineering: Delivery &amp; Operations: (3.) 4. und 5. Semester</vt:lpstr>
      <vt:lpstr>Software Engineering: Delivery &amp; Operations: (3.) 4. und 5. Semester</vt:lpstr>
      <vt:lpstr>Abkürzungsverzeichnis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</dc:title>
  <dc:creator>Arif Chughtai</dc:creator>
  <cp:lastModifiedBy>Arif Chughtai</cp:lastModifiedBy>
  <cp:revision>15</cp:revision>
  <dcterms:created xsi:type="dcterms:W3CDTF">2018-02-03T10:01:35Z</dcterms:created>
  <dcterms:modified xsi:type="dcterms:W3CDTF">2018-02-03T13:47:15Z</dcterms:modified>
</cp:coreProperties>
</file>