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A0198F-87B8-4B78-898B-B92666C4AB4E}">
  <a:tblStyle styleId="{7CA0198F-87B8-4B78-898B-B92666C4AB4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Objetivos</a:t>
            </a:r>
          </a:p>
        </p:txBody>
      </p:sp>
      <p:sp>
        <p:nvSpPr>
          <p:cNvPr id="55" name="Shape 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Estudiar el comportamiento del algoritmo de criba en rango variando el rango que procesa cada consumer</a:t>
            </a:r>
          </a:p>
          <a:p>
            <a:pPr indent="-342900" lvl="0" marL="457200" rtl="0">
              <a:spcBef>
                <a:spcPts val="0"/>
              </a:spcBef>
              <a:spcAft>
                <a:spcPts val="0"/>
              </a:spcAft>
              <a:buSzPts val="1800"/>
              <a:buChar char="●"/>
            </a:pPr>
            <a:r>
              <a:rPr lang="en-GB"/>
              <a:t>Implementar una solución cnc que aplique el test probabilístico rabin miller para cada número en paralelo (para el rango que usamos, es determinístico)</a:t>
            </a:r>
          </a:p>
          <a:p>
            <a:pPr indent="-342900" lvl="0" marL="457200">
              <a:spcBef>
                <a:spcPts val="0"/>
              </a:spcBef>
              <a:buSzPts val="1800"/>
              <a:buChar char="●"/>
            </a:pPr>
            <a:r>
              <a:rPr lang="en-GB"/>
              <a:t>Comparar esta nueva solución con la que nos había dado mejores resultados: la criba en rango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Análisis</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Al trabajar con números cada vez mayores, como habíamos dicho la criba va perdiendo contra el rabin miller que teníamos anteriormente</a:t>
            </a:r>
          </a:p>
          <a:p>
            <a:pPr indent="-342900" lvl="0" marL="457200" rtl="0">
              <a:spcBef>
                <a:spcPts val="0"/>
              </a:spcBef>
              <a:spcAft>
                <a:spcPts val="0"/>
              </a:spcAft>
              <a:buSzPts val="1800"/>
              <a:buChar char="●"/>
            </a:pPr>
            <a:r>
              <a:rPr lang="en-GB"/>
              <a:t>El nuevo algoritmo que combina ambas ideas mejora notablemente la performance, en el último caso la combinación de ambos tardó 36 segundos versus los 100 segundos de sólo usando rabin miller y los 180 de sólo criba</a:t>
            </a:r>
          </a:p>
          <a:p>
            <a:pPr indent="-342900" lvl="0" marL="457200">
              <a:spcBef>
                <a:spcPts val="0"/>
              </a:spcBef>
              <a:buSzPts val="1800"/>
              <a:buChar char="●"/>
            </a:pPr>
            <a:r>
              <a:rPr lang="en-GB"/>
              <a:t>Hemos logrado un buen balance entre ambas ideas, superando el mejor algoritmo que teníamos anteriormente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A futuro</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GB"/>
              <a:t>Implementar los algoritmos con pcr en lugar de cnc puro y estudiar su performance en una máquina con 16 cores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graphicFrame>
        <p:nvGraphicFramePr>
          <p:cNvPr id="60" name="Shape 60"/>
          <p:cNvGraphicFramePr/>
          <p:nvPr/>
        </p:nvGraphicFramePr>
        <p:xfrm>
          <a:off x="952500" y="1619250"/>
          <a:ext cx="3000000" cy="3000000"/>
        </p:xfrm>
        <a:graphic>
          <a:graphicData uri="http://schemas.openxmlformats.org/drawingml/2006/table">
            <a:tbl>
              <a:tblPr>
                <a:noFill/>
                <a:tableStyleId>{7CA0198F-87B8-4B78-898B-B92666C4AB4E}</a:tableStyleId>
              </a:tblPr>
              <a:tblGrid>
                <a:gridCol w="865325"/>
                <a:gridCol w="865325"/>
                <a:gridCol w="728100"/>
                <a:gridCol w="796700"/>
                <a:gridCol w="796700"/>
                <a:gridCol w="796700"/>
                <a:gridCol w="796700"/>
                <a:gridCol w="796700"/>
                <a:gridCol w="796700"/>
              </a:tblGrid>
              <a:tr h="381000">
                <a:tc>
                  <a:txBody>
                    <a:bodyPr>
                      <a:noAutofit/>
                    </a:bodyPr>
                    <a:lstStyle/>
                    <a:p>
                      <a:pPr lvl="0">
                        <a:spcBef>
                          <a:spcPts val="0"/>
                        </a:spcBef>
                        <a:buNone/>
                      </a:pPr>
                      <a:r>
                        <a:rPr lang="en-GB"/>
                        <a:t>Rango/ChunkSize</a:t>
                      </a:r>
                    </a:p>
                  </a:txBody>
                  <a:tcPr marT="91425" marB="91425" marR="91425" marL="91425"/>
                </a:tc>
                <a:tc>
                  <a:txBody>
                    <a:bodyPr>
                      <a:noAutofit/>
                    </a:bodyPr>
                    <a:lstStyle/>
                    <a:p>
                      <a:pPr lvl="0" rtl="0">
                        <a:spcBef>
                          <a:spcPts val="0"/>
                        </a:spcBef>
                        <a:buNone/>
                      </a:pPr>
                      <a:r>
                        <a:rPr lang="en-GB"/>
                        <a:t>1k</a:t>
                      </a:r>
                    </a:p>
                  </a:txBody>
                  <a:tcPr marT="91425" marB="91425" marR="91425" marL="91425"/>
                </a:tc>
                <a:tc>
                  <a:txBody>
                    <a:bodyPr>
                      <a:noAutofit/>
                    </a:bodyPr>
                    <a:lstStyle/>
                    <a:p>
                      <a:pPr lvl="0">
                        <a:spcBef>
                          <a:spcPts val="0"/>
                        </a:spcBef>
                        <a:buNone/>
                      </a:pPr>
                      <a:r>
                        <a:rPr lang="en-GB"/>
                        <a:t>10k</a:t>
                      </a:r>
                    </a:p>
                  </a:txBody>
                  <a:tcPr marT="91425" marB="91425" marR="91425" marL="91425"/>
                </a:tc>
                <a:tc>
                  <a:txBody>
                    <a:bodyPr>
                      <a:noAutofit/>
                    </a:bodyPr>
                    <a:lstStyle/>
                    <a:p>
                      <a:pPr lvl="0">
                        <a:spcBef>
                          <a:spcPts val="0"/>
                        </a:spcBef>
                        <a:buNone/>
                      </a:pPr>
                      <a:r>
                        <a:rPr lang="en-GB"/>
                        <a:t>25k</a:t>
                      </a:r>
                    </a:p>
                  </a:txBody>
                  <a:tcPr marT="91425" marB="91425" marR="91425" marL="91425"/>
                </a:tc>
                <a:tc>
                  <a:txBody>
                    <a:bodyPr>
                      <a:noAutofit/>
                    </a:bodyPr>
                    <a:lstStyle/>
                    <a:p>
                      <a:pPr lvl="0">
                        <a:spcBef>
                          <a:spcPts val="0"/>
                        </a:spcBef>
                        <a:buNone/>
                      </a:pPr>
                      <a:r>
                        <a:rPr lang="en-GB"/>
                        <a:t>50k</a:t>
                      </a:r>
                    </a:p>
                  </a:txBody>
                  <a:tcPr marT="91425" marB="91425" marR="91425" marL="91425"/>
                </a:tc>
                <a:tc>
                  <a:txBody>
                    <a:bodyPr>
                      <a:noAutofit/>
                    </a:bodyPr>
                    <a:lstStyle/>
                    <a:p>
                      <a:pPr lvl="0">
                        <a:spcBef>
                          <a:spcPts val="0"/>
                        </a:spcBef>
                        <a:buNone/>
                      </a:pPr>
                      <a:r>
                        <a:rPr lang="en-GB"/>
                        <a:t>100k</a:t>
                      </a:r>
                    </a:p>
                  </a:txBody>
                  <a:tcPr marT="91425" marB="91425" marR="91425" marL="91425"/>
                </a:tc>
                <a:tc>
                  <a:txBody>
                    <a:bodyPr>
                      <a:noAutofit/>
                    </a:bodyPr>
                    <a:lstStyle/>
                    <a:p>
                      <a:pPr lvl="0" rtl="0">
                        <a:spcBef>
                          <a:spcPts val="0"/>
                        </a:spcBef>
                        <a:buNone/>
                      </a:pPr>
                      <a:r>
                        <a:rPr lang="en-GB"/>
                        <a:t>250k</a:t>
                      </a:r>
                    </a:p>
                  </a:txBody>
                  <a:tcPr marT="91425" marB="91425" marR="91425" marL="91425"/>
                </a:tc>
                <a:tc>
                  <a:txBody>
                    <a:bodyPr>
                      <a:noAutofit/>
                    </a:bodyPr>
                    <a:lstStyle/>
                    <a:p>
                      <a:pPr lvl="0" rtl="0">
                        <a:spcBef>
                          <a:spcPts val="0"/>
                        </a:spcBef>
                        <a:buNone/>
                      </a:pPr>
                      <a:r>
                        <a:rPr lang="en-GB"/>
                        <a:t>500k</a:t>
                      </a:r>
                    </a:p>
                  </a:txBody>
                  <a:tcPr marT="91425" marB="91425" marR="91425" marL="91425"/>
                </a:tc>
                <a:tc>
                  <a:txBody>
                    <a:bodyPr>
                      <a:noAutofit/>
                    </a:bodyPr>
                    <a:lstStyle/>
                    <a:p>
                      <a:pPr lvl="0" rtl="0">
                        <a:spcBef>
                          <a:spcPts val="0"/>
                        </a:spcBef>
                        <a:buNone/>
                      </a:pPr>
                      <a:r>
                        <a:rPr lang="en-GB"/>
                        <a:t>10m</a:t>
                      </a:r>
                    </a:p>
                  </a:txBody>
                  <a:tcPr marT="91425" marB="91425" marR="91425" marL="91425"/>
                </a:tc>
              </a:tr>
              <a:tr h="381000">
                <a:tc>
                  <a:txBody>
                    <a:bodyPr>
                      <a:noAutofit/>
                    </a:bodyPr>
                    <a:lstStyle/>
                    <a:p>
                      <a:pPr lvl="0">
                        <a:spcBef>
                          <a:spcPts val="0"/>
                        </a:spcBef>
                        <a:buNone/>
                      </a:pPr>
                      <a:r>
                        <a:rPr lang="en-GB"/>
                        <a:t>1-1000m</a:t>
                      </a:r>
                    </a:p>
                    <a:p>
                      <a:pPr lvl="0">
                        <a:spcBef>
                          <a:spcPts val="0"/>
                        </a:spcBef>
                        <a:buNone/>
                      </a:pPr>
                      <a:r>
                        <a:t/>
                      </a:r>
                      <a:endParaRPr/>
                    </a:p>
                  </a:txBody>
                  <a:tcPr marT="91425" marB="91425" marR="91425" marL="91425"/>
                </a:tc>
                <a:tc>
                  <a:txBody>
                    <a:bodyPr>
                      <a:noAutofit/>
                    </a:bodyPr>
                    <a:lstStyle/>
                    <a:p>
                      <a:pPr lvl="0" rtl="0">
                        <a:spcBef>
                          <a:spcPts val="0"/>
                        </a:spcBef>
                        <a:buNone/>
                      </a:pPr>
                      <a:r>
                        <a:rPr lang="en-GB"/>
                        <a:t>12.78</a:t>
                      </a:r>
                    </a:p>
                  </a:txBody>
                  <a:tcPr marT="91425" marB="91425" marR="91425" marL="91425"/>
                </a:tc>
                <a:tc>
                  <a:txBody>
                    <a:bodyPr>
                      <a:noAutofit/>
                    </a:bodyPr>
                    <a:lstStyle/>
                    <a:p>
                      <a:pPr lvl="0">
                        <a:spcBef>
                          <a:spcPts val="0"/>
                        </a:spcBef>
                        <a:buNone/>
                      </a:pPr>
                      <a:r>
                        <a:rPr lang="en-GB"/>
                        <a:t>6.35</a:t>
                      </a:r>
                    </a:p>
                  </a:txBody>
                  <a:tcPr marT="91425" marB="91425" marR="91425" marL="91425"/>
                </a:tc>
                <a:tc>
                  <a:txBody>
                    <a:bodyPr>
                      <a:noAutofit/>
                    </a:bodyPr>
                    <a:lstStyle/>
                    <a:p>
                      <a:pPr lvl="0">
                        <a:spcBef>
                          <a:spcPts val="0"/>
                        </a:spcBef>
                        <a:buNone/>
                      </a:pPr>
                      <a:r>
                        <a:rPr lang="en-GB"/>
                        <a:t> 5.80</a:t>
                      </a:r>
                    </a:p>
                  </a:txBody>
                  <a:tcPr marT="91425" marB="91425" marR="91425" marL="91425"/>
                </a:tc>
                <a:tc>
                  <a:txBody>
                    <a:bodyPr>
                      <a:noAutofit/>
                    </a:bodyPr>
                    <a:lstStyle/>
                    <a:p>
                      <a:pPr lvl="0">
                        <a:spcBef>
                          <a:spcPts val="0"/>
                        </a:spcBef>
                        <a:buNone/>
                      </a:pPr>
                      <a:r>
                        <a:rPr lang="en-GB"/>
                        <a:t> 5.78</a:t>
                      </a:r>
                    </a:p>
                  </a:txBody>
                  <a:tcPr marT="91425" marB="91425" marR="91425" marL="91425"/>
                </a:tc>
                <a:tc>
                  <a:txBody>
                    <a:bodyPr>
                      <a:noAutofit/>
                    </a:bodyPr>
                    <a:lstStyle/>
                    <a:p>
                      <a:pPr lvl="0">
                        <a:spcBef>
                          <a:spcPts val="0"/>
                        </a:spcBef>
                        <a:buNone/>
                      </a:pPr>
                      <a:r>
                        <a:rPr lang="en-GB"/>
                        <a:t>5.31</a:t>
                      </a:r>
                    </a:p>
                  </a:txBody>
                  <a:tcPr marT="91425" marB="91425" marR="91425" marL="91425"/>
                </a:tc>
                <a:tc>
                  <a:txBody>
                    <a:bodyPr>
                      <a:noAutofit/>
                    </a:bodyPr>
                    <a:lstStyle/>
                    <a:p>
                      <a:pPr lvl="0" rtl="0">
                        <a:spcBef>
                          <a:spcPts val="0"/>
                        </a:spcBef>
                        <a:buNone/>
                      </a:pPr>
                      <a:r>
                        <a:rPr lang="en-GB"/>
                        <a:t>5.34</a:t>
                      </a:r>
                    </a:p>
                  </a:txBody>
                  <a:tcPr marT="91425" marB="91425" marR="91425" marL="91425"/>
                </a:tc>
                <a:tc>
                  <a:txBody>
                    <a:bodyPr>
                      <a:noAutofit/>
                    </a:bodyPr>
                    <a:lstStyle/>
                    <a:p>
                      <a:pPr lvl="0" rtl="0">
                        <a:spcBef>
                          <a:spcPts val="0"/>
                        </a:spcBef>
                        <a:buNone/>
                      </a:pPr>
                      <a:r>
                        <a:rPr lang="en-GB"/>
                        <a:t>5.52</a:t>
                      </a:r>
                    </a:p>
                  </a:txBody>
                  <a:tcPr marT="91425" marB="91425" marR="91425" marL="91425"/>
                </a:tc>
                <a:tc>
                  <a:txBody>
                    <a:bodyPr>
                      <a:noAutofit/>
                    </a:bodyPr>
                    <a:lstStyle/>
                    <a:p>
                      <a:pPr lvl="0" rtl="0">
                        <a:spcBef>
                          <a:spcPts val="0"/>
                        </a:spcBef>
                        <a:buNone/>
                      </a:pPr>
                      <a:r>
                        <a:rPr lang="en-GB"/>
                        <a:t>5.9</a:t>
                      </a:r>
                    </a:p>
                  </a:txBody>
                  <a:tcPr marT="91425" marB="91425" marR="91425" marL="91425"/>
                </a:tc>
              </a:tr>
              <a:tr h="381000">
                <a:tc>
                  <a:txBody>
                    <a:bodyPr>
                      <a:noAutofit/>
                    </a:bodyPr>
                    <a:lstStyle/>
                    <a:p>
                      <a:pPr lvl="0">
                        <a:spcBef>
                          <a:spcPts val="0"/>
                        </a:spcBef>
                        <a:buNone/>
                      </a:pPr>
                      <a:r>
                        <a:rPr lang="en-GB"/>
                        <a:t>1-10m</a:t>
                      </a:r>
                    </a:p>
                  </a:txBody>
                  <a:tcPr marT="91425" marB="91425" marR="91425" marL="91425"/>
                </a:tc>
                <a:tc>
                  <a:txBody>
                    <a:bodyPr>
                      <a:noAutofit/>
                    </a:bodyPr>
                    <a:lstStyle/>
                    <a:p>
                      <a:pPr lvl="0" rtl="0">
                        <a:spcBef>
                          <a:spcPts val="0"/>
                        </a:spcBef>
                        <a:buNone/>
                      </a:pPr>
                      <a:r>
                        <a:rPr lang="en-GB"/>
                        <a:t>0.07074</a:t>
                      </a:r>
                    </a:p>
                  </a:txBody>
                  <a:tcPr marT="91425" marB="91425" marR="91425" marL="91425"/>
                </a:tc>
                <a:tc>
                  <a:txBody>
                    <a:bodyPr>
                      <a:noAutofit/>
                    </a:bodyPr>
                    <a:lstStyle/>
                    <a:p>
                      <a:pPr lvl="0">
                        <a:spcBef>
                          <a:spcPts val="0"/>
                        </a:spcBef>
                        <a:buNone/>
                      </a:pPr>
                      <a:r>
                        <a:rPr lang="en-GB"/>
                        <a:t>0.0647</a:t>
                      </a:r>
                    </a:p>
                  </a:txBody>
                  <a:tcPr marT="91425" marB="91425" marR="91425" marL="91425"/>
                </a:tc>
                <a:tc>
                  <a:txBody>
                    <a:bodyPr>
                      <a:noAutofit/>
                    </a:bodyPr>
                    <a:lstStyle/>
                    <a:p>
                      <a:pPr lvl="0">
                        <a:spcBef>
                          <a:spcPts val="0"/>
                        </a:spcBef>
                        <a:buNone/>
                      </a:pPr>
                      <a:r>
                        <a:rPr lang="en-GB"/>
                        <a:t>0.0642</a:t>
                      </a:r>
                    </a:p>
                  </a:txBody>
                  <a:tcPr marT="91425" marB="91425" marR="91425" marL="91425"/>
                </a:tc>
                <a:tc>
                  <a:txBody>
                    <a:bodyPr>
                      <a:noAutofit/>
                    </a:bodyPr>
                    <a:lstStyle/>
                    <a:p>
                      <a:pPr lvl="0">
                        <a:spcBef>
                          <a:spcPts val="0"/>
                        </a:spcBef>
                        <a:buNone/>
                      </a:pPr>
                      <a:r>
                        <a:rPr lang="en-GB"/>
                        <a:t>0.0656</a:t>
                      </a:r>
                    </a:p>
                  </a:txBody>
                  <a:tcPr marT="91425" marB="91425" marR="91425" marL="91425"/>
                </a:tc>
                <a:tc>
                  <a:txBody>
                    <a:bodyPr>
                      <a:noAutofit/>
                    </a:bodyPr>
                    <a:lstStyle/>
                    <a:p>
                      <a:pPr lvl="0">
                        <a:spcBef>
                          <a:spcPts val="0"/>
                        </a:spcBef>
                        <a:buNone/>
                      </a:pPr>
                      <a:r>
                        <a:rPr lang="en-GB"/>
                        <a:t>0.0672</a:t>
                      </a:r>
                    </a:p>
                  </a:txBody>
                  <a:tcPr marT="91425" marB="91425" marR="91425" marL="91425"/>
                </a:tc>
                <a:tc>
                  <a:txBody>
                    <a:bodyPr>
                      <a:noAutofit/>
                    </a:bodyPr>
                    <a:lstStyle/>
                    <a:p>
                      <a:pPr lvl="0">
                        <a:spcBef>
                          <a:spcPts val="0"/>
                        </a:spcBef>
                        <a:buNone/>
                      </a:pPr>
                      <a:r>
                        <a:rPr lang="en-GB"/>
                        <a:t>0.0770</a:t>
                      </a:r>
                    </a:p>
                  </a:txBody>
                  <a:tcPr marT="91425" marB="91425" marR="91425" marL="91425"/>
                </a:tc>
                <a:tc>
                  <a:txBody>
                    <a:bodyPr>
                      <a:noAutofit/>
                    </a:bodyPr>
                    <a:lstStyle/>
                    <a:p>
                      <a:pPr lvl="0">
                        <a:spcBef>
                          <a:spcPts val="0"/>
                        </a:spcBef>
                        <a:buNone/>
                      </a:pPr>
                      <a:r>
                        <a:rPr lang="en-GB"/>
                        <a:t>0.0865</a:t>
                      </a:r>
                    </a:p>
                  </a:txBody>
                  <a:tcPr marT="91425" marB="91425" marR="91425" marL="91425"/>
                </a:tc>
                <a:tc>
                  <a:txBody>
                    <a:bodyPr>
                      <a:noAutofit/>
                    </a:bodyPr>
                    <a:lstStyle/>
                    <a:p>
                      <a:pPr lvl="0">
                        <a:spcBef>
                          <a:spcPts val="0"/>
                        </a:spcBef>
                        <a:buNone/>
                      </a:pPr>
                      <a:r>
                        <a:rPr lang="en-GB"/>
                        <a:t>0.1025</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61" name="Shape 61"/>
          <p:cNvSpPr txBox="1"/>
          <p:nvPr/>
        </p:nvSpPr>
        <p:spPr>
          <a:xfrm>
            <a:off x="1310675" y="588025"/>
            <a:ext cx="6666600" cy="843000"/>
          </a:xfrm>
          <a:prstGeom prst="rect">
            <a:avLst/>
          </a:prstGeom>
          <a:noFill/>
          <a:ln>
            <a:noFill/>
          </a:ln>
        </p:spPr>
        <p:txBody>
          <a:bodyPr anchorCtr="0" anchor="t" bIns="91425" lIns="91425" rIns="91425" wrap="square" tIns="91425">
            <a:noAutofit/>
          </a:bodyPr>
          <a:lstStyle/>
          <a:p>
            <a:pPr lvl="0" algn="ctr">
              <a:spcBef>
                <a:spcPts val="0"/>
              </a:spcBef>
              <a:buNone/>
            </a:pPr>
            <a:r>
              <a:rPr b="1" lang="en-GB" sz="3600"/>
              <a:t>Variando el rango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Conclusiones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Puede observarse que la performance varía de acuerdo al rango procesado en cada caso, con un comportamiento que va mejorando al aumentar el rango hasta llegar a cierto punto, a partir del cual va empeorando ya que se acerca a perder el paralelismo que había</a:t>
            </a:r>
          </a:p>
          <a:p>
            <a:pPr indent="-342900" lvl="0" marL="457200" rtl="0">
              <a:spcBef>
                <a:spcPts val="0"/>
              </a:spcBef>
              <a:spcAft>
                <a:spcPts val="0"/>
              </a:spcAft>
              <a:buSzPts val="1800"/>
              <a:buChar char="●"/>
            </a:pPr>
            <a:r>
              <a:rPr lang="en-GB"/>
              <a:t>En el primer caso el mejor rango fue el que generó 10000 procesos para los consumers, mientras que en el segundo caso fue el que generó 400 procesos</a:t>
            </a:r>
          </a:p>
          <a:p>
            <a:pPr indent="-342900" lvl="0" marL="457200">
              <a:spcBef>
                <a:spcPts val="0"/>
              </a:spcBef>
              <a:buSzPts val="1800"/>
              <a:buChar char="●"/>
            </a:pPr>
            <a:r>
              <a:rPr lang="en-GB"/>
              <a:t>Dependiendo del rango estudiado lo óptimo pareciera variar, elegimos el rango de a 10000 como parámetro por defecto dado que fue razonable en ambos casos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t/>
            </a:r>
            <a:endParaRPr/>
          </a:p>
        </p:txBody>
      </p:sp>
      <p:sp>
        <p:nvSpPr>
          <p:cNvPr id="73" name="Shape 73"/>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74" name="Shape 74"/>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GB"/>
              <a:t>Análisis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Rabin miller es muy costoso, para números chicos es mejor la solución de ir hasta la </a:t>
            </a:r>
            <a:r>
              <a:rPr lang="en-GB"/>
              <a:t>raíz</a:t>
            </a:r>
            <a:r>
              <a:rPr lang="en-GB"/>
              <a:t> del número. Recordemos que la complejidad de rabin miller es O(k log^3 n). Incluso considerando el peor caso testeado de 100 millones, la raiz es 10000 mientras que con rabin miller realizamos al 18768 operaciones por cada testigo (usamos 9 testigos).</a:t>
            </a:r>
          </a:p>
          <a:p>
            <a:pPr indent="-342900" lvl="0" marL="457200" rtl="0">
              <a:spcBef>
                <a:spcPts val="0"/>
              </a:spcBef>
              <a:buSzPts val="1800"/>
              <a:buChar char="●"/>
            </a:pPr>
            <a:r>
              <a:rPr lang="en-GB"/>
              <a:t>El número debe ser muy grande para que rabin miller sea mejor que ir hasta la raíz</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0" y="0"/>
            <a:ext cx="919284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Análisis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Cuanto más grande son los números con los que trabajamos, más se puede apreciar la performance de rabin miller. Cuando el rango que se quiere trabajar es pequeño pero los números son grandes, rabin miller pareciera mejorar la mejor solución que teníamos de criba en rango.</a:t>
            </a:r>
          </a:p>
          <a:p>
            <a:pPr indent="-342900" lvl="0" marL="457200">
              <a:spcBef>
                <a:spcPts val="0"/>
              </a:spcBef>
              <a:buSzPts val="1800"/>
              <a:buChar char="●"/>
            </a:pPr>
            <a:r>
              <a:rPr lang="en-GB"/>
              <a:t>Rabin miller es costoso por cada número, pero nos evita tener que calcular los primos hasta la </a:t>
            </a:r>
            <a:r>
              <a:rPr lang="en-GB"/>
              <a:t>raíz</a:t>
            </a:r>
            <a:r>
              <a:rPr lang="en-GB"/>
              <a:t> del rango con el que queremos trabajar. Dependiendo de con cuántos números </a:t>
            </a:r>
            <a:r>
              <a:rPr lang="en-GB"/>
              <a:t>trabajamos</a:t>
            </a:r>
            <a:r>
              <a:rPr lang="en-GB"/>
              <a:t> y en qué rango, puede convenir uno u otro algorimo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GB"/>
              <a:t>Propuesta</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GB"/>
              <a:t>Hacer algo que una los beneficios de ambos: bajo costo por número (criba) pero poder trabajar con números grandes sin demasiado overhead causado por los primos hasta la </a:t>
            </a:r>
            <a:r>
              <a:rPr lang="en-GB"/>
              <a:t>raíz</a:t>
            </a:r>
            <a:r>
              <a:rPr lang="en-GB"/>
              <a:t> (rabin miller)</a:t>
            </a:r>
          </a:p>
          <a:p>
            <a:pPr indent="-342900" lvl="0" marL="457200" rtl="0">
              <a:spcBef>
                <a:spcPts val="0"/>
              </a:spcBef>
              <a:spcAft>
                <a:spcPts val="0"/>
              </a:spcAft>
              <a:buSzPts val="1800"/>
              <a:buChar char="●"/>
            </a:pPr>
            <a:r>
              <a:rPr lang="en-GB"/>
              <a:t>Para esto hicimos un nuevo programa que combina ambas ideas: hace la criba igual que antes, pero en lugar de ir calcular los primos hasta la raíz del rango que necesitamos, se limita a cierto límite (seteado en 500000).</a:t>
            </a:r>
          </a:p>
          <a:p>
            <a:pPr indent="-342900" lvl="0" marL="457200" rtl="0">
              <a:spcBef>
                <a:spcPts val="0"/>
              </a:spcBef>
              <a:spcAft>
                <a:spcPts val="0"/>
              </a:spcAft>
              <a:buSzPts val="1800"/>
              <a:buChar char="●"/>
            </a:pPr>
            <a:r>
              <a:rPr lang="en-GB"/>
              <a:t>Si la criba nos dice que un número no es primo, no lo es</a:t>
            </a:r>
          </a:p>
          <a:p>
            <a:pPr indent="-342900" lvl="0" marL="457200">
              <a:spcBef>
                <a:spcPts val="0"/>
              </a:spcBef>
              <a:buSzPts val="1800"/>
              <a:buChar char="●"/>
            </a:pPr>
            <a:r>
              <a:rPr lang="en-GB"/>
              <a:t>Si nos dice que sí lo es, puede ser un falso positivo ya que no tenemos todos los primos hasta la raíz. En estos casos aplicamos rabin miller para confirmar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0" y="-35425"/>
            <a:ext cx="914400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