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5" autoAdjust="0"/>
    <p:restoredTop sz="94660"/>
  </p:normalViewPr>
  <p:slideViewPr>
    <p:cSldViewPr snapToGrid="0">
      <p:cViewPr varScale="1">
        <p:scale>
          <a:sx n="42" d="100"/>
          <a:sy n="42" d="100"/>
        </p:scale>
        <p:origin x="60" y="1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768C5C-EF0A-47B4-A24E-2825E0C44A9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84119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68C5C-EF0A-47B4-A24E-2825E0C44A9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11659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68C5C-EF0A-47B4-A24E-2825E0C44A9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75993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68C5C-EF0A-47B4-A24E-2825E0C44A9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93301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768C5C-EF0A-47B4-A24E-2825E0C44A91}"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394153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768C5C-EF0A-47B4-A24E-2825E0C44A91}"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3054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768C5C-EF0A-47B4-A24E-2825E0C44A91}"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5640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768C5C-EF0A-47B4-A24E-2825E0C44A91}"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80727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68C5C-EF0A-47B4-A24E-2825E0C44A91}"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279394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68C5C-EF0A-47B4-A24E-2825E0C44A91}"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402816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68C5C-EF0A-47B4-A24E-2825E0C44A91}"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2370-6D55-498A-AC6F-87B2DC1AA016}" type="slidenum">
              <a:rPr lang="en-US" smtClean="0"/>
              <a:t>‹#›</a:t>
            </a:fld>
            <a:endParaRPr lang="en-US"/>
          </a:p>
        </p:txBody>
      </p:sp>
    </p:spTree>
    <p:extLst>
      <p:ext uri="{BB962C8B-B14F-4D97-AF65-F5344CB8AC3E}">
        <p14:creationId xmlns:p14="http://schemas.microsoft.com/office/powerpoint/2010/main" val="154399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68C5C-EF0A-47B4-A24E-2825E0C44A91}" type="datetimeFigureOut">
              <a:rPr lang="en-US" smtClean="0"/>
              <a:t>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E2370-6D55-498A-AC6F-87B2DC1AA016}" type="slidenum">
              <a:rPr lang="en-US" smtClean="0"/>
              <a:t>‹#›</a:t>
            </a:fld>
            <a:endParaRPr lang="en-US"/>
          </a:p>
        </p:txBody>
      </p:sp>
    </p:spTree>
    <p:extLst>
      <p:ext uri="{BB962C8B-B14F-4D97-AF65-F5344CB8AC3E}">
        <p14:creationId xmlns:p14="http://schemas.microsoft.com/office/powerpoint/2010/main" val="3734793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dpi.com/1424-8220/20/3/800/htm#B6-sensors-20-008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dpi.com/1424-8220/20/3/800/htm#B14-sensors-20-00800" TargetMode="External"/><Relationship Id="rId2" Type="http://schemas.openxmlformats.org/officeDocument/2006/relationships/hyperlink" Target="https://www.mdpi.com/1424-8220/20/3/800/htm#B13-sensors-20-00800" TargetMode="External"/><Relationship Id="rId1" Type="http://schemas.openxmlformats.org/officeDocument/2006/relationships/slideLayout" Target="../slideLayouts/slideLayout2.xml"/><Relationship Id="rId5" Type="http://schemas.openxmlformats.org/officeDocument/2006/relationships/hyperlink" Target="https://www.mdpi.com/1424-8220/20/3/800/htm#B16-sensors-20-00800" TargetMode="External"/><Relationship Id="rId4" Type="http://schemas.openxmlformats.org/officeDocument/2006/relationships/hyperlink" Target="https://www.mdpi.com/1424-8220/20/3/800/htm#B15-sensors-20-00800"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mdpi.com/1424-8220/20/3/800/htm#B23-sensors-20-00800" TargetMode="External"/><Relationship Id="rId3" Type="http://schemas.openxmlformats.org/officeDocument/2006/relationships/hyperlink" Target="https://www.mdpi.com/1424-8220/20/3/800/htm#B18-sensors-20-00800" TargetMode="External"/><Relationship Id="rId7" Type="http://schemas.openxmlformats.org/officeDocument/2006/relationships/hyperlink" Target="https://www.mdpi.com/1424-8220/20/3/800/htm#B22-sensors-20-00800" TargetMode="External"/><Relationship Id="rId2" Type="http://schemas.openxmlformats.org/officeDocument/2006/relationships/hyperlink" Target="https://www.mdpi.com/1424-8220/20/3/800/htm#B17-sensors-20-00800" TargetMode="External"/><Relationship Id="rId1" Type="http://schemas.openxmlformats.org/officeDocument/2006/relationships/slideLayout" Target="../slideLayouts/slideLayout2.xml"/><Relationship Id="rId6" Type="http://schemas.openxmlformats.org/officeDocument/2006/relationships/hyperlink" Target="https://www.mdpi.com/1424-8220/20/3/800/htm#B21-sensors-20-00800" TargetMode="External"/><Relationship Id="rId11" Type="http://schemas.openxmlformats.org/officeDocument/2006/relationships/hyperlink" Target="https://www.mdpi.com/1424-8220/20/3/800/htm#B26-sensors-20-00800" TargetMode="External"/><Relationship Id="rId5" Type="http://schemas.openxmlformats.org/officeDocument/2006/relationships/hyperlink" Target="https://www.mdpi.com/1424-8220/20/3/800/htm#B20-sensors-20-00800" TargetMode="External"/><Relationship Id="rId10" Type="http://schemas.openxmlformats.org/officeDocument/2006/relationships/hyperlink" Target="https://www.mdpi.com/1424-8220/20/3/800/htm#B25-sensors-20-00800" TargetMode="External"/><Relationship Id="rId4" Type="http://schemas.openxmlformats.org/officeDocument/2006/relationships/hyperlink" Target="https://www.mdpi.com/1424-8220/20/3/800/htm#B19-sensors-20-00800" TargetMode="External"/><Relationship Id="rId9" Type="http://schemas.openxmlformats.org/officeDocument/2006/relationships/hyperlink" Target="https://www.mdpi.com/1424-8220/20/3/800/htm#B24-sensors-20-0080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mdpi.com/1424-8220/20/3/800/htm#B28-sensors-20-00800" TargetMode="External"/><Relationship Id="rId2" Type="http://schemas.openxmlformats.org/officeDocument/2006/relationships/hyperlink" Target="https://www.mdpi.com/1424-8220/20/3/800/htm#B27-sensors-20-00800" TargetMode="External"/><Relationship Id="rId1" Type="http://schemas.openxmlformats.org/officeDocument/2006/relationships/slideLayout" Target="../slideLayouts/slideLayout2.xml"/><Relationship Id="rId4" Type="http://schemas.openxmlformats.org/officeDocument/2006/relationships/hyperlink" Target="https://www.mdpi.com/1424-8220/20/3/800/htm#B29-sensors-20-0080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mdpi.com/1424-8220/20/3/800/htm#sec2-sensors-20-00800" TargetMode="External"/><Relationship Id="rId3" Type="http://schemas.openxmlformats.org/officeDocument/2006/relationships/hyperlink" Target="https://www.mdpi.com/1424-8220/20/3/800/htm#B8-sensors-20-00800" TargetMode="External"/><Relationship Id="rId7" Type="http://schemas.openxmlformats.org/officeDocument/2006/relationships/hyperlink" Target="https://www.mdpi.com/1424-8220/20/3/800/htm#B24-sensors-20-00800" TargetMode="External"/><Relationship Id="rId2" Type="http://schemas.openxmlformats.org/officeDocument/2006/relationships/hyperlink" Target="https://www.mdpi.com/1424-8220/20/3/800/htm#B7-sensors-20-00800" TargetMode="External"/><Relationship Id="rId1" Type="http://schemas.openxmlformats.org/officeDocument/2006/relationships/slideLayout" Target="../slideLayouts/slideLayout2.xml"/><Relationship Id="rId6" Type="http://schemas.openxmlformats.org/officeDocument/2006/relationships/hyperlink" Target="https://www.mdpi.com/1424-8220/20/3/800/htm#B11-sensors-20-00800" TargetMode="External"/><Relationship Id="rId11" Type="http://schemas.openxmlformats.org/officeDocument/2006/relationships/hyperlink" Target="https://www.mdpi.com/1424-8220/20/3/800/htm#sec5-sensors-20-00800" TargetMode="External"/><Relationship Id="rId5" Type="http://schemas.openxmlformats.org/officeDocument/2006/relationships/hyperlink" Target="https://www.mdpi.com/1424-8220/20/3/800/htm#B10-sensors-20-00800" TargetMode="External"/><Relationship Id="rId10" Type="http://schemas.openxmlformats.org/officeDocument/2006/relationships/hyperlink" Target="https://www.mdpi.com/1424-8220/20/3/800/htm#sec4-sensors-20-00800" TargetMode="External"/><Relationship Id="rId4" Type="http://schemas.openxmlformats.org/officeDocument/2006/relationships/hyperlink" Target="https://www.mdpi.com/1424-8220/20/3/800/htm#B9-sensors-20-00800" TargetMode="External"/><Relationship Id="rId9" Type="http://schemas.openxmlformats.org/officeDocument/2006/relationships/hyperlink" Target="https://www.mdpi.com/1424-8220/20/3/800/htm#sec3-sensors-20-0080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mdpi.com/1424-8220/20/3/800/htm#B11-sensors-20-00800" TargetMode="External"/><Relationship Id="rId2" Type="http://schemas.openxmlformats.org/officeDocument/2006/relationships/hyperlink" Target="https://www.mdpi.com/1424-8220/20/3/800/htm#B10-sensors-20-00800" TargetMode="External"/><Relationship Id="rId1" Type="http://schemas.openxmlformats.org/officeDocument/2006/relationships/slideLayout" Target="../slideLayouts/slideLayout2.xml"/><Relationship Id="rId5" Type="http://schemas.openxmlformats.org/officeDocument/2006/relationships/hyperlink" Target="https://www.mdpi.com/1424-8220/20/3/800/htm#table_body_display_sensors-20-00800-t001" TargetMode="External"/><Relationship Id="rId4" Type="http://schemas.openxmlformats.org/officeDocument/2006/relationships/hyperlink" Target="https://www.mdpi.com/1424-8220/20/3/800/htm#fig_body_display_sensors-20-00800-f00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dpi.com/1424-8220/20/3/800/htm#fig_body_display_sensors-20-00800-f002" TargetMode="External"/><Relationship Id="rId2" Type="http://schemas.openxmlformats.org/officeDocument/2006/relationships/hyperlink" Target="https://www.mdpi.com/1424-8220/20/3/800/htm#B12-sensors-20-008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584134"/>
            <a:ext cx="9144000" cy="3833685"/>
          </a:xfrm>
        </p:spPr>
        <p:txBody>
          <a:bodyPr>
            <a:normAutofit fontScale="90000"/>
          </a:bodyPr>
          <a:lstStyle/>
          <a:p>
            <a:r>
              <a:rPr lang="id-ID" dirty="0"/>
              <a:t>Earthquake Detection in a Static and Dynamic Environment Using Supervised Machine Learning and a Novel Feature Extraction Method</a:t>
            </a:r>
            <a:endParaRPr lang="en-US" dirty="0"/>
          </a:p>
        </p:txBody>
      </p:sp>
    </p:spTree>
    <p:extLst>
      <p:ext uri="{BB962C8B-B14F-4D97-AF65-F5344CB8AC3E}">
        <p14:creationId xmlns:p14="http://schemas.microsoft.com/office/powerpoint/2010/main" val="308320690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36900" indent="0">
              <a:buNone/>
            </a:pPr>
            <a:r>
              <a:rPr lang="en-US" dirty="0"/>
              <a:t>The detection algorithm consist of four phases including feature extraction, pre-processing, training, and testing of a machine learning model. To detect earthquakes, we use three features including inter-quartile range (IQR), zero crossing rate (ZC), and cumulative absolute velocity (CAV), which are the same features used in </a:t>
            </a:r>
            <a:r>
              <a:rPr lang="en-US" dirty="0" err="1"/>
              <a:t>MyShake</a:t>
            </a:r>
            <a:r>
              <a:rPr lang="en-US" dirty="0"/>
              <a:t> [</a:t>
            </a:r>
            <a:r>
              <a:rPr lang="en-US" b="1" dirty="0">
                <a:hlinkClick r:id="rId2"/>
              </a:rPr>
              <a:t>6</a:t>
            </a:r>
            <a:r>
              <a:rPr lang="en-US" dirty="0"/>
              <a:t>]. IQR is the amplitude between 25% and 75% of the acceleration vector sum. ZC is a frequency measure that indicates the number of time that the signal changes its sign. CAV is a cumulative measure of amplitude of the vector sum of three component acceleration. Then, we use 2 s of a sliding window with a 1.5 s overlap window on the acceleration data to calculate these three features in real-time.</a:t>
            </a:r>
          </a:p>
          <a:p>
            <a:pPr marL="36900" indent="0">
              <a:buNone/>
            </a:pPr>
            <a:r>
              <a:rPr lang="en-US" dirty="0"/>
              <a:t>After the extensive experiments, we installed devices in 29 locations of three different cities and operated them for two months. Even though the model showed a high accuracy of over 95% in our experiments, we found a few false alarms throughout the real operation. Therefore, in this article, we carefully assess the performance of the earthquake detection model and test its added features to determine the best features for earthquake detection in our operational environments. In the rest of the article, we present our efforts on the development of various features for earthquake detection and experimental results.</a:t>
            </a:r>
          </a:p>
          <a:p>
            <a:endParaRPr lang="en-US" dirty="0"/>
          </a:p>
        </p:txBody>
      </p:sp>
    </p:spTree>
    <p:extLst>
      <p:ext uri="{BB962C8B-B14F-4D97-AF65-F5344CB8AC3E}">
        <p14:creationId xmlns:p14="http://schemas.microsoft.com/office/powerpoint/2010/main" val="422253232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36900" indent="0">
              <a:buNone/>
            </a:pPr>
            <a:r>
              <a:rPr lang="en-US" i="1" dirty="0"/>
              <a:t>2.2. Related Work</a:t>
            </a:r>
          </a:p>
          <a:p>
            <a:pPr marL="36900" indent="0">
              <a:buNone/>
            </a:pPr>
            <a:r>
              <a:rPr lang="en-US" dirty="0"/>
              <a:t>Various monitoring systems leveraging mobile technologies have been proposed, such as </a:t>
            </a:r>
            <a:r>
              <a:rPr lang="en-US" dirty="0" err="1"/>
              <a:t>eWatch</a:t>
            </a:r>
            <a:r>
              <a:rPr lang="en-US" dirty="0"/>
              <a:t>, smartphones, and MEMS [</a:t>
            </a:r>
            <a:r>
              <a:rPr lang="en-US" b="1" dirty="0">
                <a:hlinkClick r:id="rId2"/>
              </a:rPr>
              <a:t>13</a:t>
            </a:r>
            <a:r>
              <a:rPr lang="en-US" dirty="0"/>
              <a:t>]. In particular, extensive research has been done on wearable </a:t>
            </a:r>
            <a:r>
              <a:rPr lang="en-US" dirty="0" err="1"/>
              <a:t>IoT</a:t>
            </a:r>
            <a:r>
              <a:rPr lang="en-US" dirty="0"/>
              <a:t> in healthcare. For example, </a:t>
            </a:r>
            <a:r>
              <a:rPr lang="en-US" dirty="0" err="1"/>
              <a:t>eWatch</a:t>
            </a:r>
            <a:r>
              <a:rPr lang="en-US" dirty="0"/>
              <a:t> [</a:t>
            </a:r>
            <a:r>
              <a:rPr lang="en-US" b="1" dirty="0">
                <a:hlinkClick r:id="rId3"/>
              </a:rPr>
              <a:t>14</a:t>
            </a:r>
            <a:r>
              <a:rPr lang="en-US" dirty="0"/>
              <a:t>] is an online activity recognition system that embeds four different sensors, i.e., an accelerometer, alight sensor, microphone, and thermometer. The system is very responsive and needs no wireless communication. Similarly, Kao et al. [</a:t>
            </a:r>
            <a:r>
              <a:rPr lang="en-US" b="1" dirty="0">
                <a:hlinkClick r:id="rId4"/>
              </a:rPr>
              <a:t>15</a:t>
            </a:r>
            <a:r>
              <a:rPr lang="en-US" dirty="0"/>
              <a:t>] have used a tri-axial accelerometer in a portable device that can be placed on the user’s dominant wrist to detect human activities, such as running, working, swinging, brushing teeth, knocking, walking, and hitting. The accelerometer of a smartphone has also been used for human activity recognition, such as walking, running, walking (fast and slow), climbing stairs (up and down), and </a:t>
            </a:r>
            <a:r>
              <a:rPr lang="en-US" dirty="0" err="1"/>
              <a:t>excercising</a:t>
            </a:r>
            <a:r>
              <a:rPr lang="en-US" dirty="0"/>
              <a:t> aerobatics [</a:t>
            </a:r>
            <a:r>
              <a:rPr lang="en-US" b="1" dirty="0">
                <a:hlinkClick r:id="rId5"/>
              </a:rPr>
              <a:t>16</a:t>
            </a:r>
            <a:r>
              <a:rPr lang="en-US" dirty="0"/>
              <a:t>]. In the literature, there are many applications that used a sensor-based monitoring system; however, these are beyond the scope of this article. Instead, we deal with the binary classification problem, and our goal is to detect earthquakes from the accelerometer data in which the rest of the data is the non-earthquake class, whether that includes human activity or noise.</a:t>
            </a:r>
          </a:p>
          <a:p>
            <a:endParaRPr lang="en-US" dirty="0"/>
          </a:p>
        </p:txBody>
      </p:sp>
    </p:spTree>
    <p:extLst>
      <p:ext uri="{BB962C8B-B14F-4D97-AF65-F5344CB8AC3E}">
        <p14:creationId xmlns:p14="http://schemas.microsoft.com/office/powerpoint/2010/main" val="4189349669"/>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36900" indent="0">
              <a:buNone/>
            </a:pPr>
            <a:r>
              <a:rPr lang="en-US" dirty="0"/>
              <a:t>Traditional seismic detection involves computational methods such as Short-Term Average/Long-Term Average(STA/LTA), cross-correlation, and template matching [</a:t>
            </a:r>
            <a:r>
              <a:rPr lang="en-US" b="1" dirty="0">
                <a:hlinkClick r:id="rId2"/>
              </a:rPr>
              <a:t>17</a:t>
            </a:r>
            <a:r>
              <a:rPr lang="en-US" dirty="0"/>
              <a:t>,</a:t>
            </a:r>
            <a:r>
              <a:rPr lang="en-US" b="1" dirty="0">
                <a:hlinkClick r:id="rId3"/>
              </a:rPr>
              <a:t>18</a:t>
            </a:r>
            <a:r>
              <a:rPr lang="en-US" dirty="0"/>
              <a:t>,</a:t>
            </a:r>
            <a:r>
              <a:rPr lang="en-US" b="1" dirty="0">
                <a:hlinkClick r:id="rId4"/>
              </a:rPr>
              <a:t>19</a:t>
            </a:r>
            <a:r>
              <a:rPr lang="en-US" dirty="0"/>
              <a:t>,</a:t>
            </a:r>
            <a:r>
              <a:rPr lang="en-US" b="1" dirty="0">
                <a:hlinkClick r:id="rId5"/>
              </a:rPr>
              <a:t>20</a:t>
            </a:r>
            <a:r>
              <a:rPr lang="en-US" dirty="0"/>
              <a:t>,</a:t>
            </a:r>
            <a:r>
              <a:rPr lang="en-US" b="1" dirty="0">
                <a:hlinkClick r:id="rId6"/>
              </a:rPr>
              <a:t>21</a:t>
            </a:r>
            <a:r>
              <a:rPr lang="en-US" dirty="0"/>
              <a:t>]. These methods are useful but have certain limitations. For example, STA/LTA can detect earthquakes without prior knowledge of the event but can also produce false positives when the situation is more challenging, such as when it involves a low signal to noise ratio (SNR), overlapping events, and some cultural noise. Similarly, cross-correlation detects earthquake signals but is computationally expensive, while template-based matching is a powerful computational method but requires prior information. The above methods are mostly operational in the central system. Moreover, the computational methods do not exhibit any intelligent behavior and operate only on the fixed threshold values.</a:t>
            </a:r>
          </a:p>
          <a:p>
            <a:pPr marL="36900" indent="0">
              <a:buNone/>
            </a:pPr>
            <a:r>
              <a:rPr lang="en-US" dirty="0"/>
              <a:t>Recently, there have been research efforts to use MEMS-based sensors as seismic sensors due to their low computational power and cost. Specifically, the </a:t>
            </a:r>
            <a:r>
              <a:rPr lang="en-US" dirty="0" err="1"/>
              <a:t>NetQuakes</a:t>
            </a:r>
            <a:r>
              <a:rPr lang="en-US" dirty="0"/>
              <a:t> project developed by the United States Geological Survey (USGS) installed MEMS sensors around the world but mostly in California [</a:t>
            </a:r>
            <a:r>
              <a:rPr lang="en-US" b="1" dirty="0">
                <a:hlinkClick r:id="rId7"/>
              </a:rPr>
              <a:t>22</a:t>
            </a:r>
            <a:r>
              <a:rPr lang="en-US" dirty="0"/>
              <a:t>] and began to collect seismic data from them. Similarly, the following projects developed around the world use MEMS sensors; Home Seismometer Network (HSN) developed by Japan Meteorological Agency (JMA), </a:t>
            </a:r>
            <a:r>
              <a:rPr lang="en-US" dirty="0" err="1"/>
              <a:t>Palert</a:t>
            </a:r>
            <a:r>
              <a:rPr lang="en-US" dirty="0"/>
              <a:t> system developed by NTU(National University Taiwan), Community Seismic Network and Quake-catcher Network (QCN) developed by California Institute of Technology and </a:t>
            </a:r>
            <a:r>
              <a:rPr lang="en-US" dirty="0" err="1"/>
              <a:t>Standford</a:t>
            </a:r>
            <a:r>
              <a:rPr lang="en-US" dirty="0"/>
              <a:t> University, respectively [</a:t>
            </a:r>
            <a:r>
              <a:rPr lang="en-US" b="1" dirty="0">
                <a:hlinkClick r:id="rId8"/>
              </a:rPr>
              <a:t>23</a:t>
            </a:r>
            <a:r>
              <a:rPr lang="en-US" dirty="0"/>
              <a:t>,</a:t>
            </a:r>
            <a:r>
              <a:rPr lang="en-US" b="1" dirty="0">
                <a:hlinkClick r:id="rId9"/>
              </a:rPr>
              <a:t>24</a:t>
            </a:r>
            <a:r>
              <a:rPr lang="en-US" dirty="0"/>
              <a:t>,</a:t>
            </a:r>
            <a:r>
              <a:rPr lang="en-US" b="1" dirty="0">
                <a:hlinkClick r:id="rId10"/>
              </a:rPr>
              <a:t>25</a:t>
            </a:r>
            <a:r>
              <a:rPr lang="en-US" dirty="0"/>
              <a:t>,</a:t>
            </a:r>
            <a:r>
              <a:rPr lang="en-US" b="1" dirty="0">
                <a:hlinkClick r:id="rId11"/>
              </a:rPr>
              <a:t>26</a:t>
            </a:r>
            <a:r>
              <a:rPr lang="en-US" dirty="0"/>
              <a:t>].</a:t>
            </a:r>
          </a:p>
          <a:p>
            <a:endParaRPr lang="en-US" dirty="0"/>
          </a:p>
        </p:txBody>
      </p:sp>
    </p:spTree>
    <p:extLst>
      <p:ext uri="{BB962C8B-B14F-4D97-AF65-F5344CB8AC3E}">
        <p14:creationId xmlns:p14="http://schemas.microsoft.com/office/powerpoint/2010/main" val="97508736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marL="36900" indent="0">
              <a:buNone/>
            </a:pPr>
            <a:r>
              <a:rPr lang="en-US" dirty="0" err="1"/>
              <a:t>IoT</a:t>
            </a:r>
            <a:r>
              <a:rPr lang="en-US" dirty="0"/>
              <a:t> systems for public safety are widely adopted, where the intelligence behavior of such sensors as </a:t>
            </a:r>
            <a:r>
              <a:rPr lang="en-US" dirty="0" err="1"/>
              <a:t>MyShake</a:t>
            </a:r>
            <a:r>
              <a:rPr lang="en-US" dirty="0"/>
              <a:t>, which combines machine learning with traditional STA/LTA algorithm, limit or exclude human intervention [</a:t>
            </a:r>
            <a:r>
              <a:rPr lang="en-US" b="1" dirty="0">
                <a:hlinkClick r:id="rId2"/>
              </a:rPr>
              <a:t>27</a:t>
            </a:r>
            <a:r>
              <a:rPr lang="en-US" dirty="0"/>
              <a:t>]. To our knowledge, this is the first globally used smartphone-based earthquake early warning system used in a dynamic environment. Besides, deep learning approaches have also been adopted to detect earthquakes offline or online at the server-side, such as searching seismic data, mining undetected earthquakes in the data archives, and finding the earthquake location [</a:t>
            </a:r>
            <a:r>
              <a:rPr lang="en-US" b="1" dirty="0">
                <a:hlinkClick r:id="rId3"/>
              </a:rPr>
              <a:t>28</a:t>
            </a:r>
            <a:r>
              <a:rPr lang="en-US" dirty="0"/>
              <a:t>,</a:t>
            </a:r>
            <a:r>
              <a:rPr lang="en-US" b="1" dirty="0">
                <a:hlinkClick r:id="rId4"/>
              </a:rPr>
              <a:t>29</a:t>
            </a:r>
            <a:r>
              <a:rPr lang="en-US" dirty="0"/>
              <a:t>]. In this article, our first goal is to improve the existing earthquake detection model’s performance in the static environment. The second goal is to evaluate the machine learning algorithms and feature sets (both existing and proposed) for sensor-side in the dynamic environment with a variety of human activities.</a:t>
            </a:r>
          </a:p>
        </p:txBody>
      </p:sp>
    </p:spTree>
    <p:extLst>
      <p:ext uri="{BB962C8B-B14F-4D97-AF65-F5344CB8AC3E}">
        <p14:creationId xmlns:p14="http://schemas.microsoft.com/office/powerpoint/2010/main" val="427294305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Metode</a:t>
            </a:r>
            <a:r>
              <a:rPr lang="en-US" dirty="0" smtClean="0"/>
              <a:t> </a:t>
            </a:r>
            <a:r>
              <a:rPr lang="en-US" dirty="0" err="1" smtClean="0"/>
              <a:t>penelitian</a:t>
            </a:r>
            <a:r>
              <a:rPr lang="en-US" dirty="0" smtClean="0"/>
              <a:t> (point 1-3)</a:t>
            </a:r>
            <a:endParaRPr lang="en-US" dirty="0"/>
          </a:p>
        </p:txBody>
      </p:sp>
      <p:sp>
        <p:nvSpPr>
          <p:cNvPr id="3" name="Content Placeholder 2"/>
          <p:cNvSpPr>
            <a:spLocks noGrp="1"/>
          </p:cNvSpPr>
          <p:nvPr>
            <p:ph idx="1"/>
          </p:nvPr>
        </p:nvSpPr>
        <p:spPr/>
        <p:txBody>
          <a:bodyPr/>
          <a:lstStyle/>
          <a:p>
            <a:pPr marL="36900" indent="0">
              <a:buNone/>
            </a:pPr>
            <a:r>
              <a:rPr lang="en-US" dirty="0"/>
              <a:t>https://www.mdpi.com/1424-8220/20/3/800/htm#B6-sensors-20-00800</a:t>
            </a:r>
          </a:p>
        </p:txBody>
      </p:sp>
    </p:spTree>
    <p:extLst>
      <p:ext uri="{BB962C8B-B14F-4D97-AF65-F5344CB8AC3E}">
        <p14:creationId xmlns:p14="http://schemas.microsoft.com/office/powerpoint/2010/main" val="3407683143"/>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pic>
        <p:nvPicPr>
          <p:cNvPr id="3105" name="image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635" y="2703877"/>
            <a:ext cx="23050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3104" name="imag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 y="3539368"/>
            <a:ext cx="24574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3103" name="imag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240" y="4815769"/>
            <a:ext cx="3305175" cy="895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34"/>
          <p:cNvSpPr>
            <a:spLocks noChangeArrowheads="1"/>
          </p:cNvSpPr>
          <p:nvPr/>
        </p:nvSpPr>
        <p:spPr bwMode="auto">
          <a:xfrm>
            <a:off x="838200" y="1513375"/>
            <a:ext cx="999172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Langkah-langkah yang terlibat dalam metodologi yang kami usulkan adalah fitur ekstraksi, pre-proses, pelatihan, pengujian, dan validasi.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Ekstraksi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Dalam konteks deteksi gempa berbasis ML, amplitudo dan frekuensi adalah dua informasi penting di antara berbagai statistik sinyal akselerometer. Oleh karena itu, berdasarkan dua statistik ini, kami mengekstraksi fitur dari komponen X, Y, dan Z dalam domain waktu dan frekuensi. Fitur domain waktu mencakup fitur yang digunakan di MyShake dan fitur yang kami usulkan. Fitur MyShake adalah sebagai berikut.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IQR (Interquartile Range): IQR adalah rentang interkuartil Q3 </a:t>
            </a:r>
            <a:r>
              <a:rPr kumimoji="0" lang="id-ID"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Q1 dari 3 komponen vektor jumlah VS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35"/>
          <p:cNvSpPr>
            <a:spLocks noChangeArrowheads="1"/>
          </p:cNvSpPr>
          <p:nvPr/>
        </p:nvSpPr>
        <p:spPr bwMode="auto">
          <a:xfrm>
            <a:off x="866775" y="3107552"/>
            <a:ext cx="722566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dimana X, Y, dan Z adalah komponen percepatannya.</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CAV (Kecepatan Mutlak Kumulatif): Fitur CAV adalah ukuran kumulatif VS di jendela waktu dan dihitung sebagai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36"/>
          <p:cNvSpPr>
            <a:spLocks noChangeArrowheads="1"/>
          </p:cNvSpPr>
          <p:nvPr/>
        </p:nvSpPr>
        <p:spPr bwMode="auto">
          <a:xfrm>
            <a:off x="812800" y="4202841"/>
            <a:ext cx="8283575"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 mana s adalah periode waktu total dari jendela fitur dalam detik, dan t adalah waktu. Dalam pekerjaan ini, kami menggunakan jendela fitur dua detik.</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ZC (Zero-Crossing): ZC adalah tingkat persimpangan-nol maksimum dari komponen X, Y, dan Z dan tingkat persimpangan-nol dari komponen X dapat dihitung sebagai: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37"/>
          <p:cNvSpPr>
            <a:spLocks noChangeArrowheads="1"/>
          </p:cNvSpPr>
          <p:nvPr/>
        </p:nvSpPr>
        <p:spPr bwMode="auto">
          <a:xfrm>
            <a:off x="812800" y="5580314"/>
            <a:ext cx="618236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dimana N adalah panjang total sinyal X dan 1R &lt;0 adalah fungsi indikator.</a:t>
            </a:r>
            <a:endParaRPr kumimoji="0" lang="id-ID"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6151562"/>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p>
        </p:txBody>
      </p:sp>
      <p:sp>
        <p:nvSpPr>
          <p:cNvPr id="4" name="Rectangle 2"/>
          <p:cNvSpPr>
            <a:spLocks noChangeArrowheads="1"/>
          </p:cNvSpPr>
          <p:nvPr/>
        </p:nvSpPr>
        <p:spPr bwMode="auto">
          <a:xfrm>
            <a:off x="422910" y="978454"/>
            <a:ext cx="1013841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Pre-Proses</a:t>
            </a:r>
            <a:endParaRPr kumimoji="0" lang="en-US" altLang="en-US"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Pra-pemrosesan melibatkan penyeimbangan kumpulan data dan penskalaan fitur untuk rentang dari 0 hingga 1. Penyeimbangan diperlukan karena kumpulan data yang tidak seimbang sangat mempengaruhi kinerja model pembelajaran mesin [34]. Dalam kasus kami, kumpulan data non-gempa (kebisingan dan aktivitas manusia) jauh lebih besar daripada kumpulan data gempa. Oleh karena itu, kami menggunakan algoritma clustering K-mean untuk menyeimbangkan dataset non-gempa [35]. Menggunakan K-Mean, cluster dari data non-gempa dibuat sesuai dengan jumlah total titik data gempa, dan kami menggunakan centroid dari cluster untuk merepresentasikan data non-gempa.</a:t>
            </a:r>
            <a:endParaRPr kumimoji="0" lang="en-US" altLang="en-US"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Selain itu, untuk meningkatkan kinerja prediksi dan mengurangi waktu pelatihan model, kami juga menskalakan titik data d ke kisaran 0 hingga 1 menggunakan min-max scaler sebagai berikut:</a:t>
            </a:r>
            <a:endParaRPr kumimoji="0" lang="en-US" altLang="en-US"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4097" name="imag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30548"/>
            <a:ext cx="2724150" cy="828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57200" y="3571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92607452"/>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575" y="223624"/>
            <a:ext cx="10515600" cy="1325563"/>
          </a:xfrm>
        </p:spPr>
        <p:txBody>
          <a:bodyPr/>
          <a:lstStyle/>
          <a:p>
            <a:r>
              <a:rPr lang="en-US" dirty="0" smtClean="0"/>
              <a:t>3</a:t>
            </a:r>
            <a:endParaRPr lang="en-US" dirty="0"/>
          </a:p>
        </p:txBody>
      </p:sp>
      <p:pic>
        <p:nvPicPr>
          <p:cNvPr id="5123"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575" y="3245635"/>
            <a:ext cx="20002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image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200" y="3245635"/>
            <a:ext cx="2105025"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2" descr="Sensors 20 00800 g006 5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700" y="3864437"/>
            <a:ext cx="4505325" cy="2390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838200" y="581152"/>
            <a:ext cx="1018032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Pembelajaran Mesin</a:t>
            </a:r>
            <a:endParaRPr kumimoji="0" lang="en-US" altLang="en-US"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Algoritma ANN (Artificial Neural Network) dirancang untuk menyelesaikan tugas deteksi menggunakan fitur yang ada dan yang diusulkan.Untuk lapisan tersembunyi dan lapisan keluaran, masukan dari lapisan sebelumnya ke setiap node akan dijumlahkan terlebih dahulu dan kemudian dimasukkan ke dalam fungsi aktivasi sebagai berikut:</a:t>
            </a:r>
            <a:endParaRPr kumimoji="0" lang="en-US" altLang="en-US"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838200" y="2467281"/>
            <a:ext cx="10786112"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 sini, w menunjukkan vektor bobot, d adalah vektor masukan, b adalah bias, y adalah keluaran dari simpul yang diberikan, dan ϕ adalah fungsi aktivasi non-linier. Fungsi sigmoid logistik digunakan sebagai fungsi aktivasi untuk hidden dan output layer, yang didefinisikan pada input d sebagai :</a:t>
            </a:r>
            <a:endParaRPr kumimoji="0" lang="en-US" altLang="en-US" sz="16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457200" y="36916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p:cNvSpPr>
            <a:spLocks noChangeArrowheads="1"/>
          </p:cNvSpPr>
          <p:nvPr/>
        </p:nvSpPr>
        <p:spPr bwMode="auto">
          <a:xfrm>
            <a:off x="763905" y="6150114"/>
            <a:ext cx="76428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Struktur umum model ANN/JST.</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2863044"/>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u="sng" dirty="0" err="1" smtClean="0"/>
              <a:t>hasil</a:t>
            </a:r>
            <a:endParaRPr lang="en-US" u="sng" dirty="0"/>
          </a:p>
        </p:txBody>
      </p:sp>
      <p:pic>
        <p:nvPicPr>
          <p:cNvPr id="6148" name="imag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71" y="3331148"/>
            <a:ext cx="3781425" cy="7239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71" y="3911801"/>
            <a:ext cx="2371725" cy="7524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image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37" y="4721427"/>
            <a:ext cx="24003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37" y="5709422"/>
            <a:ext cx="3571875" cy="866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465971" y="1111401"/>
            <a:ext cx="1078430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Hasil dan Diskusi</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Untuk mendapatkan perbandingan yang komprehensif, kami membandingkan fitur yang diusulkan dengan fitur yang ada di lingkungan statis dan dinamis. Karenanya, kami melatih model ANN dengan kumpulan data non-gempa berbeda untuk membedakan lingkungan.</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yang kami gunakan untuk melatih dan menguji model ANN berisi dua kelas data label. Satu kelas data adalah kumpulan data gempa bumi deret waktu, yang diunduh dari database National Research Institute of Earth Science and Disaster Prevention (NIED) dan USGS (United States Geological Survey).</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gempa NIED diproses sebelumnya dan diubah menjadi unit (g). Tingkat pengambilan sampel dari semua data gempa adalah 100 Hz. Data disajikan dalam tiga kolom berjudul EW, NS, dan UD, dimana EW (Timur-Barat) dan NS (Utara-Selatan) adalah komponen horizontal, dan UD (Atas-Bawah) adalah komponen vertikal.</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Char char="•"/>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Performance-Matriks</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Algoritme pembelajaran mesin yang berbeda dievaluasi dengan matriks kinerja yang berbeda. Metrik kinerja klasifikasi didasarkan pada matriks konfusi [47], yang memberikan tabel TP (True Positive), TN (True Negative), FP (False Positive), dan FN (False Negative). Ukuran kinerja umum dari klasifikasi seperti akurasi, presisi, dan perolehan, dihitung dari matriks kebingungan. Akurasi dihitung sebagai:</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0" y="3923469"/>
            <a:ext cx="10240129"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Akurasi adalah rasio observasi prediktif dengan total observasi; ini adalah ukuran intuitif untuk menunjukkan kinerja model secara keseluruhan. Presisi dihitung sebagai: </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7"/>
          <p:cNvSpPr>
            <a:spLocks noChangeArrowheads="1"/>
          </p:cNvSpPr>
          <p:nvPr/>
        </p:nvSpPr>
        <p:spPr bwMode="auto">
          <a:xfrm>
            <a:off x="619125" y="4490654"/>
            <a:ext cx="10734675" cy="73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Ukuran presisi menentukan seberapa akurat model dari prediksi positif tersebut. Dengan kata lain, berapa banyak dari mereka yang sebenarnya (dengan benar) positif di antara semua positif prediktif. Presisi tinggi berarti rasio positif palsu yang rendah. Perolehan dihitung sebagai :</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8"/>
          <p:cNvSpPr>
            <a:spLocks noChangeArrowheads="1"/>
          </p:cNvSpPr>
          <p:nvPr/>
        </p:nvSpPr>
        <p:spPr bwMode="auto">
          <a:xfrm>
            <a:off x="0" y="5434923"/>
            <a:ext cx="107061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Perolehan menentukan sensitivitas model dalam hal berapa kali ia mendeteksi gempa bumi dari semua kejadian gempa bumi.</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Skor F1 adalah skor tunggal presisi dan recall yang merupakan mean harmonis dari keduanya. Ini memperhitungkan positif palsu dan negatif palsu.</a:t>
            </a:r>
            <a:endParaRPr kumimoji="0" lang="en-US" altLang="en-US" sz="11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1106905" y="5794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6975161"/>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u="sng" dirty="0" err="1" smtClean="0"/>
              <a:t>penjelasan</a:t>
            </a:r>
            <a:r>
              <a:rPr lang="en-US" u="sng" dirty="0" smtClean="0"/>
              <a:t> </a:t>
            </a:r>
            <a:r>
              <a:rPr lang="en-US" u="sng" dirty="0" err="1" smtClean="0"/>
              <a:t>tambahan</a:t>
            </a:r>
            <a:endParaRPr lang="en-US" u="sng" dirty="0"/>
          </a:p>
        </p:txBody>
      </p:sp>
      <p:sp>
        <p:nvSpPr>
          <p:cNvPr id="4" name="Rectangle 3"/>
          <p:cNvSpPr/>
          <p:nvPr/>
        </p:nvSpPr>
        <p:spPr>
          <a:xfrm>
            <a:off x="625642" y="2095745"/>
            <a:ext cx="9669379" cy="4150367"/>
          </a:xfrm>
          <a:prstGeom prst="rect">
            <a:avLst/>
          </a:prstGeom>
        </p:spPr>
        <p:txBody>
          <a:bodyPr wrap="square">
            <a:spAutoFit/>
          </a:bodyPr>
          <a:lstStyle/>
          <a:p>
            <a:pPr marL="342900" lvl="0" indent="-342900" algn="just">
              <a:lnSpc>
                <a:spcPct val="115000"/>
              </a:lnSpc>
              <a:spcAft>
                <a:spcPts val="0"/>
              </a:spcAft>
              <a:buFont typeface="+mj-lt"/>
              <a:buAutoNum type="arabicPeriod"/>
            </a:pPr>
            <a:r>
              <a:rPr lang="id-ID" dirty="0">
                <a:latin typeface="Times New Roman" panose="02020603050405020304" pitchFamily="18" charset="0"/>
                <a:ea typeface="Calibri" panose="020F0502020204030204" pitchFamily="34" charset="0"/>
                <a:cs typeface="Times New Roman" panose="02020603050405020304" pitchFamily="18" charset="0"/>
              </a:rPr>
              <a:t>Evaluasi</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spcAft>
                <a:spcPts val="1000"/>
              </a:spcAft>
            </a:pPr>
            <a:r>
              <a:rPr lang="id-ID" dirty="0">
                <a:latin typeface="Times New Roman" panose="02020603050405020304" pitchFamily="18" charset="0"/>
                <a:ea typeface="Calibri" panose="020F0502020204030204" pitchFamily="34" charset="0"/>
                <a:cs typeface="Times New Roman" panose="02020603050405020304" pitchFamily="18" charset="0"/>
              </a:rPr>
              <a:t>Evaluasi dilakukan di lingkungan statis dan dinamis. Dalam lingkungan statis, sensor bersifat tetap (tidak bergerak) dan oleh karena itu, pelatihan model dengan variasi aktivitas manusia tidak diperlukan. Namun, untuk melatih model dengan benar untuk lingkungan statis, kami menggunakan beberapa contoh aktivitas manusia seperti berjalan dan menunggu. Hal ini karena model menyatu terlalu cepat dengan adanya data yang berisik saja sehingga tidak dapat mempelajari pola yang mendasari data tersebut, terutama pola gempa. Kami mengevaluasi model berdasarkan fitur yang berbeda dan kemudian, untuk lingkungan dinamis, kami menguji model yang menunjukkan hasil terbaik di lingkungan statis untuk mengevaluasi penerapan implementasi penuhnya.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551250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err="1"/>
              <a:t>A</a:t>
            </a:r>
            <a:r>
              <a:rPr lang="en-US" dirty="0" err="1" smtClean="0"/>
              <a:t>bstrak</a:t>
            </a:r>
            <a:endParaRPr lang="en-US" dirty="0"/>
          </a:p>
        </p:txBody>
      </p:sp>
      <p:sp>
        <p:nvSpPr>
          <p:cNvPr id="3" name="Content Placeholder 2"/>
          <p:cNvSpPr>
            <a:spLocks noGrp="1"/>
          </p:cNvSpPr>
          <p:nvPr>
            <p:ph idx="1"/>
          </p:nvPr>
        </p:nvSpPr>
        <p:spPr>
          <a:xfrm>
            <a:off x="913795" y="1580050"/>
            <a:ext cx="10353762" cy="4660729"/>
          </a:xfrm>
        </p:spPr>
        <p:txBody>
          <a:bodyPr>
            <a:normAutofit fontScale="77500" lnSpcReduction="20000"/>
          </a:bodyPr>
          <a:lstStyle/>
          <a:p>
            <a:pPr marL="36900" indent="0">
              <a:buNone/>
            </a:pPr>
            <a:r>
              <a:rPr lang="id-ID" dirty="0"/>
              <a:t>Mendeteksi gempa bumi menggunakan smartphone atau perangkat IoT secara real-time merupakan tugas yang berat dan menantang, tidak hanya karena dibatasi oleh masalah real-time yang sulit tetapi juga karena kesamaan sinyal gempa dan sinyal non-gempa (mis., Noise atau aktivitas lainnya). Selain itu, berbagai aktivitas manusia juga semakin mempersulit saat smartphone digunakan sebagai sensor pendeteksi gempa. Untuk itu, dalam artikel ini, kami memanfaatkan teknik pembelajaran mesin dengan fitur gempa daripada metode seismik tradisional. Pertama, kami membagi tugas deteksi menjadi dua kategori termasuk lingkungan statis dan lingkungan dinamis. Kemudian, kami secara eksperimental mengevaluasi berbagai fitur dan mengusulkan model dan fitur pembelajaran mesin yang paling sesuai untuk lingkungan statis guna mengatasi masalah komponen yang berisik dan mendeteksi gempa bumi secara real-time dengan tingkat alarm palsu yang lebih sedikit. Hasil eksperimen dari model yang diusulkan menunjukkan hasil yang menjanjikan tidak hanya pada dataset yang diberikan tetapi juga pada data yang tidak terlihat yang menunjukkan karakteristik generalisasi model. Terakhir, kami mendemonstrasikan bahwa model yang diusulkan juga dapat digunakan dalam lingkungan dinamis jika dilatih dengan kumpulan data yang berbeda.</a:t>
            </a:r>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3250014053"/>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Hasil</a:t>
            </a:r>
            <a:r>
              <a:rPr lang="en-US" dirty="0" smtClean="0"/>
              <a:t>/</a:t>
            </a:r>
            <a:r>
              <a:rPr lang="en-US" u="sng" dirty="0" err="1" smtClean="0"/>
              <a:t>kesimpulan</a:t>
            </a:r>
            <a:r>
              <a:rPr lang="en-US" u="sng" dirty="0" smtClean="0"/>
              <a:t> </a:t>
            </a:r>
            <a:r>
              <a:rPr lang="en-US" u="sng" dirty="0" err="1" smtClean="0"/>
              <a:t>dan</a:t>
            </a:r>
            <a:r>
              <a:rPr lang="en-US" u="sng" dirty="0" smtClean="0"/>
              <a:t> saran</a:t>
            </a:r>
            <a:endParaRPr lang="en-US" u="sng" dirty="0"/>
          </a:p>
        </p:txBody>
      </p:sp>
      <p:sp>
        <p:nvSpPr>
          <p:cNvPr id="3" name="Content Placeholder 2"/>
          <p:cNvSpPr>
            <a:spLocks noGrp="1"/>
          </p:cNvSpPr>
          <p:nvPr>
            <p:ph idx="1"/>
          </p:nvPr>
        </p:nvSpPr>
        <p:spPr/>
        <p:txBody>
          <a:bodyPr>
            <a:normAutofit fontScale="85000" lnSpcReduction="20000"/>
          </a:bodyPr>
          <a:lstStyle/>
          <a:p>
            <a:pPr marL="36900" indent="0">
              <a:buNone/>
            </a:pPr>
            <a:r>
              <a:rPr lang="id-ID" dirty="0" smtClean="0"/>
              <a:t>Dalam </a:t>
            </a:r>
            <a:r>
              <a:rPr lang="id-ID" dirty="0"/>
              <a:t>artikel ini, kami mengkategorikan mekanisme deteksi seismik ke dalam lingkungan statis dan dinamis dan kemudian mengevaluasi fitur yang berbeda menggunakan model ANN di lingkungan statis, yang mencakup fitur baru dan fitur yang sudah ada yang digunakan dalam studi sebelumnya. Berdasarkan hasil percobaan yang dilakukan di lingkungan statis yang dihasilkan, fitur yang diusulkan menunjukkan hasil yang lebih baik daripada fitur yang ada. Untuk lingkungan dinamis, kami menggunakan model yang sama yang diuji untuk lingkungan statis, kemudian melatihnya dengan kumpulan data berbeda, yang mencakup berbagai aktivitas manusia. Model yang dipilih menunjukkan hasil yang menjanjikan dengan kemungkinan alarm palsu yang lebih rendah dibandingkan model lainnya. Hasilnya, pendekatan kami dapat digunakan untuk lingkungan statis dan dinamis tanpa mengubah model dan fiturnya. Sebagai arah penelitian di masa mendatang, kami akan mengeksplorasi fitur dan model baru yang membutuhkan lebih sedikit daya komputasi sambil mempertahankan kemampuan deteksi tinggi terhadap kumpulan data non-gempa yang menantang.</a:t>
            </a:r>
            <a:endParaRPr lang="en-US" dirty="0"/>
          </a:p>
          <a:p>
            <a:endParaRPr lang="en-US" dirty="0"/>
          </a:p>
        </p:txBody>
      </p:sp>
    </p:spTree>
    <p:extLst>
      <p:ext uri="{BB962C8B-B14F-4D97-AF65-F5344CB8AC3E}">
        <p14:creationId xmlns:p14="http://schemas.microsoft.com/office/powerpoint/2010/main" val="26022905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r>
              <a:rPr lang="en-US" dirty="0" smtClean="0"/>
              <a:t> </a:t>
            </a:r>
            <a:r>
              <a:rPr lang="en-US" dirty="0" err="1" smtClean="0"/>
              <a:t>dan</a:t>
            </a:r>
            <a:r>
              <a:rPr lang="en-US" dirty="0" smtClean="0"/>
              <a:t> Saran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6685162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Tambahan</a:t>
            </a:r>
            <a:r>
              <a:rPr lang="en-US" dirty="0" smtClean="0"/>
              <a:t> </a:t>
            </a:r>
            <a:r>
              <a:rPr lang="en-US" dirty="0" err="1" smtClean="0"/>
              <a:t>penjelasan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2672721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3276600" cy="1006475"/>
          </a:xfrm>
        </p:spPr>
        <p:txBody>
          <a:bodyPr/>
          <a:lstStyle/>
          <a:p>
            <a:r>
              <a:rPr lang="en-US" dirty="0" err="1" smtClean="0"/>
              <a:t>Pendahuluan</a:t>
            </a:r>
            <a:endParaRPr lang="en-US" dirty="0"/>
          </a:p>
        </p:txBody>
      </p:sp>
      <p:sp>
        <p:nvSpPr>
          <p:cNvPr id="3" name="Content Placeholder 2"/>
          <p:cNvSpPr>
            <a:spLocks noGrp="1"/>
          </p:cNvSpPr>
          <p:nvPr>
            <p:ph idx="1"/>
          </p:nvPr>
        </p:nvSpPr>
        <p:spPr>
          <a:xfrm>
            <a:off x="270510" y="693420"/>
            <a:ext cx="11498580" cy="5554980"/>
          </a:xfrm>
        </p:spPr>
        <p:txBody>
          <a:bodyPr>
            <a:noAutofit/>
          </a:bodyPr>
          <a:lstStyle/>
          <a:p>
            <a:pPr marL="36900" indent="0">
              <a:buNone/>
            </a:pPr>
            <a:r>
              <a:rPr lang="en-US" sz="1600" dirty="0" err="1"/>
              <a:t>Berdasarkan</a:t>
            </a:r>
            <a:r>
              <a:rPr lang="en-US" sz="1600" dirty="0"/>
              <a:t> </a:t>
            </a:r>
            <a:r>
              <a:rPr lang="en-US" sz="1600" dirty="0" err="1"/>
              <a:t>sifat</a:t>
            </a:r>
            <a:r>
              <a:rPr lang="en-US" sz="1600" dirty="0"/>
              <a:t> </a:t>
            </a:r>
            <a:r>
              <a:rPr lang="en-US" sz="1600" dirty="0" err="1"/>
              <a:t>dari</a:t>
            </a:r>
            <a:r>
              <a:rPr lang="en-US" sz="1600" dirty="0"/>
              <a:t> </a:t>
            </a:r>
            <a:r>
              <a:rPr lang="en-US" sz="1600" dirty="0" err="1"/>
              <a:t>gempa</a:t>
            </a:r>
            <a:r>
              <a:rPr lang="en-US" sz="1600" dirty="0"/>
              <a:t> </a:t>
            </a:r>
            <a:r>
              <a:rPr lang="en-US" sz="1600" dirty="0" err="1"/>
              <a:t>bumi</a:t>
            </a:r>
            <a:r>
              <a:rPr lang="en-US" sz="1600" dirty="0"/>
              <a:t>, </a:t>
            </a:r>
            <a:r>
              <a:rPr lang="en-US" sz="1600" dirty="0" err="1"/>
              <a:t>upaya</a:t>
            </a:r>
            <a:r>
              <a:rPr lang="en-US" sz="1600" dirty="0"/>
              <a:t> </a:t>
            </a:r>
            <a:r>
              <a:rPr lang="en-US" sz="1600" dirty="0" err="1"/>
              <a:t>penelitian</a:t>
            </a:r>
            <a:r>
              <a:rPr lang="en-US" sz="1600" dirty="0"/>
              <a:t> yang </a:t>
            </a:r>
            <a:r>
              <a:rPr lang="en-US" sz="1600" dirty="0" err="1"/>
              <a:t>signifikan</a:t>
            </a:r>
            <a:r>
              <a:rPr lang="en-US" sz="1600" dirty="0"/>
              <a:t> </a:t>
            </a:r>
            <a:r>
              <a:rPr lang="en-US" sz="1600" dirty="0" err="1"/>
              <a:t>telah</a:t>
            </a:r>
            <a:r>
              <a:rPr lang="en-US" sz="1600" dirty="0"/>
              <a:t> </a:t>
            </a:r>
            <a:r>
              <a:rPr lang="en-US" sz="1600" dirty="0" err="1"/>
              <a:t>dilakukan</a:t>
            </a:r>
            <a:r>
              <a:rPr lang="en-US" sz="1600" dirty="0"/>
              <a:t> </a:t>
            </a:r>
            <a:r>
              <a:rPr lang="en-US" sz="1600" dirty="0" err="1"/>
              <a:t>untuk</a:t>
            </a:r>
            <a:r>
              <a:rPr lang="en-US" sz="1600" dirty="0"/>
              <a:t> </a:t>
            </a:r>
            <a:r>
              <a:rPr lang="en-US" sz="1600" dirty="0" err="1"/>
              <a:t>mengembangkan</a:t>
            </a:r>
            <a:r>
              <a:rPr lang="en-US" sz="1600" dirty="0"/>
              <a:t> </a:t>
            </a:r>
            <a:r>
              <a:rPr lang="en-US" sz="1600" dirty="0" err="1"/>
              <a:t>sistem</a:t>
            </a:r>
            <a:r>
              <a:rPr lang="en-US" sz="1600" dirty="0"/>
              <a:t> </a:t>
            </a:r>
            <a:r>
              <a:rPr lang="en-US" sz="1600" dirty="0" err="1"/>
              <a:t>deteksi</a:t>
            </a:r>
            <a:r>
              <a:rPr lang="en-US" sz="1600" dirty="0"/>
              <a:t> </a:t>
            </a:r>
            <a:r>
              <a:rPr lang="en-US" sz="1600" dirty="0" err="1"/>
              <a:t>gempa</a:t>
            </a:r>
            <a:r>
              <a:rPr lang="en-US" sz="1600" dirty="0"/>
              <a:t> </a:t>
            </a:r>
            <a:r>
              <a:rPr lang="en-US" sz="1600" dirty="0" err="1"/>
              <a:t>bumi</a:t>
            </a:r>
            <a:r>
              <a:rPr lang="en-US" sz="1600" dirty="0"/>
              <a:t> </a:t>
            </a:r>
            <a:r>
              <a:rPr lang="en-US" sz="1600" dirty="0" err="1"/>
              <a:t>secara</a:t>
            </a:r>
            <a:r>
              <a:rPr lang="en-US" sz="1600" dirty="0"/>
              <a:t> _real-time_ </a:t>
            </a:r>
            <a:r>
              <a:rPr lang="en-US" sz="1600" dirty="0" err="1"/>
              <a:t>untuk</a:t>
            </a:r>
            <a:r>
              <a:rPr lang="en-US" sz="1600" dirty="0"/>
              <a:t> </a:t>
            </a:r>
            <a:r>
              <a:rPr lang="en-US" sz="1600" dirty="0" err="1"/>
              <a:t>penanggulangan</a:t>
            </a:r>
            <a:r>
              <a:rPr lang="en-US" sz="1600" dirty="0"/>
              <a:t> </a:t>
            </a:r>
            <a:r>
              <a:rPr lang="en-US" sz="1600" dirty="0" err="1"/>
              <a:t>bencana</a:t>
            </a:r>
            <a:r>
              <a:rPr lang="en-US" sz="1600" dirty="0"/>
              <a:t>. Tingkat </a:t>
            </a:r>
            <a:r>
              <a:rPr lang="en-US" sz="1600" dirty="0" err="1"/>
              <a:t>gerakan</a:t>
            </a:r>
            <a:r>
              <a:rPr lang="en-US" sz="1600" dirty="0"/>
              <a:t> yang fatal </a:t>
            </a:r>
            <a:r>
              <a:rPr lang="en-US" sz="1600" dirty="0" err="1"/>
              <a:t>akibat</a:t>
            </a:r>
            <a:r>
              <a:rPr lang="en-US" sz="1600" dirty="0"/>
              <a:t> </a:t>
            </a:r>
            <a:r>
              <a:rPr lang="en-US" sz="1600" dirty="0" err="1"/>
              <a:t>gempa</a:t>
            </a:r>
            <a:r>
              <a:rPr lang="en-US" sz="1600" dirty="0"/>
              <a:t> </a:t>
            </a:r>
            <a:r>
              <a:rPr lang="en-US" sz="1600" dirty="0" err="1"/>
              <a:t>dapat</a:t>
            </a:r>
            <a:r>
              <a:rPr lang="en-US" sz="1600" dirty="0"/>
              <a:t> </a:t>
            </a:r>
            <a:r>
              <a:rPr lang="en-US" sz="1600" dirty="0" err="1"/>
              <a:t>menyebabkan</a:t>
            </a:r>
            <a:r>
              <a:rPr lang="en-US" sz="1600" dirty="0"/>
              <a:t> </a:t>
            </a:r>
            <a:r>
              <a:rPr lang="en-US" sz="1600" dirty="0" err="1"/>
              <a:t>kematian</a:t>
            </a:r>
            <a:r>
              <a:rPr lang="en-US" sz="1600" dirty="0"/>
              <a:t> </a:t>
            </a:r>
            <a:r>
              <a:rPr lang="en-US" sz="1600" dirty="0" err="1"/>
              <a:t>dan</a:t>
            </a:r>
            <a:r>
              <a:rPr lang="en-US" sz="1600" dirty="0"/>
              <a:t> </a:t>
            </a:r>
            <a:r>
              <a:rPr lang="en-US" sz="1600" dirty="0" err="1"/>
              <a:t>kerusakan</a:t>
            </a:r>
            <a:r>
              <a:rPr lang="en-US" sz="1600" dirty="0"/>
              <a:t> di </a:t>
            </a:r>
            <a:r>
              <a:rPr lang="en-US" sz="1600" dirty="0" err="1"/>
              <a:t>wilayah</a:t>
            </a:r>
            <a:r>
              <a:rPr lang="en-US" sz="1600" dirty="0"/>
              <a:t> </a:t>
            </a:r>
            <a:r>
              <a:rPr lang="en-US" sz="1600" dirty="0" err="1"/>
              <a:t>berpenduduk</a:t>
            </a:r>
            <a:r>
              <a:rPr lang="en-US" sz="1600" dirty="0"/>
              <a:t>. </a:t>
            </a:r>
            <a:r>
              <a:rPr lang="en-US" sz="1600" dirty="0" err="1"/>
              <a:t>Karena</a:t>
            </a:r>
            <a:r>
              <a:rPr lang="en-US" sz="1600" dirty="0"/>
              <a:t> </a:t>
            </a:r>
            <a:r>
              <a:rPr lang="en-US" sz="1600" dirty="0" err="1"/>
              <a:t>struktur</a:t>
            </a:r>
            <a:r>
              <a:rPr lang="en-US" sz="1600" dirty="0"/>
              <a:t> </a:t>
            </a:r>
            <a:r>
              <a:rPr lang="en-US" sz="1600" dirty="0" err="1"/>
              <a:t>manusia</a:t>
            </a:r>
            <a:r>
              <a:rPr lang="en-US" sz="1600" dirty="0"/>
              <a:t> </a:t>
            </a:r>
            <a:r>
              <a:rPr lang="en-US" sz="1600" dirty="0" err="1"/>
              <a:t>pada</a:t>
            </a:r>
            <a:r>
              <a:rPr lang="en-US" sz="1600" dirty="0"/>
              <a:t> </a:t>
            </a:r>
            <a:r>
              <a:rPr lang="en-US" sz="1600" dirty="0" err="1"/>
              <a:t>umumnya</a:t>
            </a:r>
            <a:r>
              <a:rPr lang="en-US" sz="1600" dirty="0"/>
              <a:t> </a:t>
            </a:r>
            <a:r>
              <a:rPr lang="en-US" sz="1600" dirty="0" err="1"/>
              <a:t>tidak</a:t>
            </a:r>
            <a:r>
              <a:rPr lang="en-US" sz="1600" dirty="0"/>
              <a:t> </a:t>
            </a:r>
            <a:r>
              <a:rPr lang="en-US" sz="1600" dirty="0" err="1"/>
              <a:t>dapat</a:t>
            </a:r>
            <a:r>
              <a:rPr lang="en-US" sz="1600" dirty="0"/>
              <a:t> </a:t>
            </a:r>
            <a:r>
              <a:rPr lang="en-US" sz="1600" dirty="0" err="1"/>
              <a:t>menahan</a:t>
            </a:r>
            <a:r>
              <a:rPr lang="en-US" sz="1600" dirty="0"/>
              <a:t> </a:t>
            </a:r>
            <a:r>
              <a:rPr lang="en-US" sz="1600" dirty="0" err="1"/>
              <a:t>gempa</a:t>
            </a:r>
            <a:r>
              <a:rPr lang="en-US" sz="1600" dirty="0"/>
              <a:t> </a:t>
            </a:r>
            <a:r>
              <a:rPr lang="en-US" sz="1600" dirty="0" err="1"/>
              <a:t>bumi</a:t>
            </a:r>
            <a:r>
              <a:rPr lang="en-US" sz="1600" dirty="0"/>
              <a:t> </a:t>
            </a:r>
            <a:r>
              <a:rPr lang="en-US" sz="1600" dirty="0" err="1"/>
              <a:t>berskala</a:t>
            </a:r>
            <a:r>
              <a:rPr lang="en-US" sz="1600" dirty="0"/>
              <a:t> </a:t>
            </a:r>
            <a:r>
              <a:rPr lang="en-US" sz="1600" dirty="0" err="1"/>
              <a:t>besar</a:t>
            </a:r>
            <a:r>
              <a:rPr lang="en-US" sz="1600" dirty="0"/>
              <a:t>, </a:t>
            </a:r>
            <a:r>
              <a:rPr lang="en-US" sz="1600" dirty="0" err="1"/>
              <a:t>cara</a:t>
            </a:r>
            <a:r>
              <a:rPr lang="en-US" sz="1600" dirty="0"/>
              <a:t> yang </a:t>
            </a:r>
            <a:r>
              <a:rPr lang="en-US" sz="1600" dirty="0" err="1"/>
              <a:t>mungkin</a:t>
            </a:r>
            <a:r>
              <a:rPr lang="en-US" sz="1600" dirty="0"/>
              <a:t> </a:t>
            </a:r>
            <a:r>
              <a:rPr lang="en-US" sz="1600" dirty="0" err="1"/>
              <a:t>untuk</a:t>
            </a:r>
            <a:r>
              <a:rPr lang="en-US" sz="1600" dirty="0"/>
              <a:t> </a:t>
            </a:r>
            <a:r>
              <a:rPr lang="en-US" sz="1600" dirty="0" err="1"/>
              <a:t>mengatasi</a:t>
            </a:r>
            <a:r>
              <a:rPr lang="en-US" sz="1600" dirty="0"/>
              <a:t> </a:t>
            </a:r>
            <a:r>
              <a:rPr lang="en-US" sz="1600" dirty="0" err="1"/>
              <a:t>kematian</a:t>
            </a:r>
            <a:r>
              <a:rPr lang="en-US" sz="1600" dirty="0"/>
              <a:t> </a:t>
            </a:r>
            <a:r>
              <a:rPr lang="en-US" sz="1600" dirty="0" err="1"/>
              <a:t>tersebut</a:t>
            </a:r>
            <a:r>
              <a:rPr lang="en-US" sz="1600" dirty="0"/>
              <a:t> </a:t>
            </a:r>
            <a:r>
              <a:rPr lang="en-US" sz="1600" dirty="0" err="1"/>
              <a:t>adalah</a:t>
            </a:r>
            <a:r>
              <a:rPr lang="en-US" sz="1600" dirty="0"/>
              <a:t> </a:t>
            </a:r>
            <a:r>
              <a:rPr lang="en-US" sz="1600" dirty="0" err="1"/>
              <a:t>dengan</a:t>
            </a:r>
            <a:r>
              <a:rPr lang="en-US" sz="1600" dirty="0"/>
              <a:t> </a:t>
            </a:r>
            <a:r>
              <a:rPr lang="en-US" sz="1600" dirty="0" err="1"/>
              <a:t>membangun</a:t>
            </a:r>
            <a:r>
              <a:rPr lang="en-US" sz="1600" dirty="0"/>
              <a:t> </a:t>
            </a:r>
            <a:r>
              <a:rPr lang="en-US" sz="1600" dirty="0" err="1"/>
              <a:t>bangunan</a:t>
            </a:r>
            <a:r>
              <a:rPr lang="en-US" sz="1600" dirty="0"/>
              <a:t> </a:t>
            </a:r>
            <a:r>
              <a:rPr lang="en-US" sz="1600" dirty="0" err="1"/>
              <a:t>tahan</a:t>
            </a:r>
            <a:r>
              <a:rPr lang="en-US" sz="1600" dirty="0"/>
              <a:t> </a:t>
            </a:r>
            <a:r>
              <a:rPr lang="en-US" sz="1600" dirty="0" err="1"/>
              <a:t>gempa</a:t>
            </a:r>
            <a:r>
              <a:rPr lang="en-US" sz="1600" dirty="0"/>
              <a:t> </a:t>
            </a:r>
            <a:r>
              <a:rPr lang="en-US" sz="1600" dirty="0" err="1"/>
              <a:t>atau</a:t>
            </a:r>
            <a:r>
              <a:rPr lang="en-US" sz="1600" dirty="0"/>
              <a:t> </a:t>
            </a:r>
            <a:r>
              <a:rPr lang="en-US" sz="1600" dirty="0" err="1"/>
              <a:t>memanfaatkan</a:t>
            </a:r>
            <a:r>
              <a:rPr lang="en-US" sz="1600" dirty="0"/>
              <a:t> </a:t>
            </a:r>
            <a:r>
              <a:rPr lang="en-US" sz="1600" dirty="0" err="1"/>
              <a:t>sistem</a:t>
            </a:r>
            <a:r>
              <a:rPr lang="en-US" sz="1600" dirty="0"/>
              <a:t> </a:t>
            </a:r>
            <a:r>
              <a:rPr lang="en-US" sz="1600" dirty="0" err="1"/>
              <a:t>Peringatan</a:t>
            </a:r>
            <a:r>
              <a:rPr lang="en-US" sz="1600" dirty="0"/>
              <a:t> Dini </a:t>
            </a:r>
            <a:r>
              <a:rPr lang="en-US" sz="1600" dirty="0" err="1"/>
              <a:t>Gempa</a:t>
            </a:r>
            <a:r>
              <a:rPr lang="en-US" sz="1600" dirty="0"/>
              <a:t> (EEW) yang </a:t>
            </a:r>
            <a:r>
              <a:rPr lang="en-US" sz="1600" dirty="0" err="1"/>
              <a:t>menyediakan</a:t>
            </a:r>
            <a:r>
              <a:rPr lang="en-US" sz="1600" dirty="0"/>
              <a:t> </a:t>
            </a:r>
            <a:r>
              <a:rPr lang="en-US" sz="1600" dirty="0" err="1"/>
              <a:t>peringatan</a:t>
            </a:r>
            <a:r>
              <a:rPr lang="en-US" sz="1600" dirty="0"/>
              <a:t> </a:t>
            </a:r>
            <a:r>
              <a:rPr lang="en-US" sz="1600" dirty="0" err="1"/>
              <a:t>beberapa</a:t>
            </a:r>
            <a:r>
              <a:rPr lang="en-US" sz="1600" dirty="0"/>
              <a:t> </a:t>
            </a:r>
            <a:r>
              <a:rPr lang="en-US" sz="1600" dirty="0" err="1"/>
              <a:t>detik</a:t>
            </a:r>
            <a:r>
              <a:rPr lang="en-US" sz="1600" dirty="0"/>
              <a:t> </a:t>
            </a:r>
            <a:r>
              <a:rPr lang="en-US" sz="1600" dirty="0" err="1"/>
              <a:t>hingga</a:t>
            </a:r>
            <a:r>
              <a:rPr lang="en-US" sz="1600" dirty="0"/>
              <a:t> </a:t>
            </a:r>
            <a:r>
              <a:rPr lang="en-US" sz="1600" dirty="0" err="1"/>
              <a:t>menit</a:t>
            </a:r>
            <a:r>
              <a:rPr lang="en-US" sz="1600" dirty="0"/>
              <a:t> </a:t>
            </a:r>
            <a:r>
              <a:rPr lang="en-US" sz="1600" dirty="0" err="1"/>
              <a:t>sebelumnya</a:t>
            </a:r>
            <a:r>
              <a:rPr lang="en-US" sz="1600" dirty="0"/>
              <a:t>, </a:t>
            </a:r>
            <a:r>
              <a:rPr lang="en-US" sz="1600" dirty="0" err="1"/>
              <a:t>sehingga</a:t>
            </a:r>
            <a:r>
              <a:rPr lang="en-US" sz="1600" dirty="0"/>
              <a:t> </a:t>
            </a:r>
            <a:r>
              <a:rPr lang="en-US" sz="1600" dirty="0" err="1"/>
              <a:t>memungkinkan</a:t>
            </a:r>
            <a:r>
              <a:rPr lang="en-US" sz="1600" dirty="0"/>
              <a:t> orang </a:t>
            </a:r>
            <a:r>
              <a:rPr lang="en-US" sz="1600" dirty="0" err="1"/>
              <a:t>untuk</a:t>
            </a:r>
            <a:r>
              <a:rPr lang="en-US" sz="1600" dirty="0"/>
              <a:t> </a:t>
            </a:r>
            <a:r>
              <a:rPr lang="en-US" sz="1600" dirty="0" err="1"/>
              <a:t>pindah</a:t>
            </a:r>
            <a:r>
              <a:rPr lang="en-US" sz="1600" dirty="0"/>
              <a:t> </a:t>
            </a:r>
            <a:r>
              <a:rPr lang="en-US" sz="1600" dirty="0" err="1"/>
              <a:t>ke</a:t>
            </a:r>
            <a:r>
              <a:rPr lang="en-US" sz="1600" dirty="0"/>
              <a:t> area </a:t>
            </a:r>
            <a:r>
              <a:rPr lang="en-US" sz="1600" dirty="0" err="1"/>
              <a:t>aman</a:t>
            </a:r>
            <a:r>
              <a:rPr lang="en-US" sz="1600" dirty="0"/>
              <a:t> </a:t>
            </a:r>
            <a:r>
              <a:rPr lang="en-US" sz="1600" dirty="0" err="1"/>
              <a:t>atau</a:t>
            </a:r>
            <a:r>
              <a:rPr lang="en-US" sz="1600" dirty="0"/>
              <a:t> </a:t>
            </a:r>
            <a:r>
              <a:rPr lang="en-US" sz="1600" dirty="0" err="1"/>
              <a:t>mematikan</a:t>
            </a:r>
            <a:r>
              <a:rPr lang="en-US" sz="1600" dirty="0"/>
              <a:t> </a:t>
            </a:r>
            <a:r>
              <a:rPr lang="en-US" sz="1600" dirty="0" err="1"/>
              <a:t>mesin</a:t>
            </a:r>
            <a:r>
              <a:rPr lang="en-US" sz="1600" dirty="0"/>
              <a:t> </a:t>
            </a:r>
            <a:r>
              <a:rPr lang="en-US" sz="1600" dirty="0" err="1"/>
              <a:t>berbahaya</a:t>
            </a:r>
            <a:r>
              <a:rPr lang="en-US" sz="1600" dirty="0"/>
              <a:t>. </a:t>
            </a:r>
            <a:r>
              <a:rPr lang="en-US" sz="1600" dirty="0" err="1"/>
              <a:t>Namun</a:t>
            </a:r>
            <a:r>
              <a:rPr lang="en-US" sz="1600" dirty="0"/>
              <a:t>, </a:t>
            </a:r>
            <a:r>
              <a:rPr lang="en-US" sz="1600" dirty="0" err="1"/>
              <a:t>tidak</a:t>
            </a:r>
            <a:r>
              <a:rPr lang="en-US" sz="1600" dirty="0"/>
              <a:t> </a:t>
            </a:r>
            <a:r>
              <a:rPr lang="en-US" sz="1600" dirty="0" err="1"/>
              <a:t>hanya</a:t>
            </a:r>
            <a:r>
              <a:rPr lang="en-US" sz="1600" dirty="0"/>
              <a:t> </a:t>
            </a:r>
            <a:r>
              <a:rPr lang="en-US" sz="1600" dirty="0" err="1"/>
              <a:t>mahal</a:t>
            </a:r>
            <a:r>
              <a:rPr lang="en-US" sz="1600" dirty="0"/>
              <a:t> </a:t>
            </a:r>
            <a:r>
              <a:rPr lang="en-US" sz="1600" dirty="0" err="1"/>
              <a:t>untuk</a:t>
            </a:r>
            <a:r>
              <a:rPr lang="en-US" sz="1600" dirty="0"/>
              <a:t> </a:t>
            </a:r>
            <a:r>
              <a:rPr lang="en-US" sz="1600" dirty="0" err="1"/>
              <a:t>membangun</a:t>
            </a:r>
            <a:r>
              <a:rPr lang="en-US" sz="1600" dirty="0"/>
              <a:t> </a:t>
            </a:r>
            <a:r>
              <a:rPr lang="en-US" sz="1600" dirty="0" err="1"/>
              <a:t>struktur</a:t>
            </a:r>
            <a:r>
              <a:rPr lang="en-US" sz="1600" dirty="0"/>
              <a:t> </a:t>
            </a:r>
            <a:r>
              <a:rPr lang="en-US" sz="1600" dirty="0" err="1"/>
              <a:t>tahan</a:t>
            </a:r>
            <a:r>
              <a:rPr lang="en-US" sz="1600" dirty="0"/>
              <a:t> </a:t>
            </a:r>
            <a:r>
              <a:rPr lang="en-US" sz="1600" dirty="0" err="1"/>
              <a:t>gempa</a:t>
            </a:r>
            <a:r>
              <a:rPr lang="en-US" sz="1600" dirty="0"/>
              <a:t> </a:t>
            </a:r>
            <a:r>
              <a:rPr lang="en-US" sz="1600" dirty="0" err="1"/>
              <a:t>tetapi</a:t>
            </a:r>
            <a:r>
              <a:rPr lang="en-US" sz="1600" dirty="0"/>
              <a:t> </a:t>
            </a:r>
            <a:r>
              <a:rPr lang="en-US" sz="1600" dirty="0" err="1"/>
              <a:t>juga</a:t>
            </a:r>
            <a:r>
              <a:rPr lang="en-US" sz="1600" dirty="0"/>
              <a:t> </a:t>
            </a:r>
            <a:r>
              <a:rPr lang="en-US" sz="1600" dirty="0" err="1"/>
              <a:t>sulit</a:t>
            </a:r>
            <a:r>
              <a:rPr lang="en-US" sz="1600" dirty="0"/>
              <a:t> </a:t>
            </a:r>
            <a:r>
              <a:rPr lang="en-US" sz="1600" dirty="0" err="1"/>
              <a:t>untuk</a:t>
            </a:r>
            <a:r>
              <a:rPr lang="en-US" sz="1600" dirty="0"/>
              <a:t> </a:t>
            </a:r>
            <a:r>
              <a:rPr lang="en-US" sz="1600" dirty="0" err="1"/>
              <a:t>membangun</a:t>
            </a:r>
            <a:r>
              <a:rPr lang="en-US" sz="1600" dirty="0"/>
              <a:t> </a:t>
            </a:r>
            <a:r>
              <a:rPr lang="en-US" sz="1600" dirty="0" err="1"/>
              <a:t>sistem</a:t>
            </a:r>
            <a:r>
              <a:rPr lang="en-US" sz="1600" dirty="0"/>
              <a:t> EEW </a:t>
            </a:r>
            <a:r>
              <a:rPr lang="en-US" sz="1600" dirty="0" err="1"/>
              <a:t>nasional</a:t>
            </a:r>
            <a:r>
              <a:rPr lang="en-US" sz="1600" dirty="0"/>
              <a:t> yang </a:t>
            </a:r>
            <a:r>
              <a:rPr lang="en-US" sz="1600" dirty="0" err="1"/>
              <a:t>sangat</a:t>
            </a:r>
            <a:r>
              <a:rPr lang="en-US" sz="1600" dirty="0"/>
              <a:t> </a:t>
            </a:r>
            <a:r>
              <a:rPr lang="en-US" sz="1600" dirty="0" err="1"/>
              <a:t>akurat</a:t>
            </a:r>
            <a:r>
              <a:rPr lang="en-US" sz="1600" dirty="0" smtClean="0"/>
              <a:t>.</a:t>
            </a:r>
            <a:endParaRPr lang="en-US" sz="1600" dirty="0"/>
          </a:p>
          <a:p>
            <a:pPr marL="36900" indent="0">
              <a:buNone/>
            </a:pPr>
            <a:r>
              <a:rPr lang="en-US" sz="1600" dirty="0" err="1"/>
              <a:t>Dalam</a:t>
            </a:r>
            <a:r>
              <a:rPr lang="en-US" sz="1600" dirty="0"/>
              <a:t> </a:t>
            </a:r>
            <a:r>
              <a:rPr lang="en-US" sz="1600" dirty="0" err="1"/>
              <a:t>beberapa</a:t>
            </a:r>
            <a:r>
              <a:rPr lang="en-US" sz="1600" dirty="0"/>
              <a:t> </a:t>
            </a:r>
            <a:r>
              <a:rPr lang="en-US" sz="1600" dirty="0" err="1"/>
              <a:t>tahun</a:t>
            </a:r>
            <a:r>
              <a:rPr lang="en-US" sz="1600" dirty="0"/>
              <a:t> </a:t>
            </a:r>
            <a:r>
              <a:rPr lang="en-US" sz="1600" dirty="0" err="1"/>
              <a:t>terakhir</a:t>
            </a:r>
            <a:r>
              <a:rPr lang="en-US" sz="1600" dirty="0"/>
              <a:t>, </a:t>
            </a:r>
            <a:r>
              <a:rPr lang="en-US" sz="1600" dirty="0" err="1"/>
              <a:t>teknologi</a:t>
            </a:r>
            <a:r>
              <a:rPr lang="en-US" sz="1600" dirty="0"/>
              <a:t> </a:t>
            </a:r>
            <a:r>
              <a:rPr lang="en-US" sz="1600" dirty="0" err="1"/>
              <a:t>komputasi</a:t>
            </a:r>
            <a:r>
              <a:rPr lang="en-US" sz="1600" dirty="0"/>
              <a:t> yang </a:t>
            </a:r>
            <a:r>
              <a:rPr lang="en-US" sz="1600" dirty="0" err="1"/>
              <a:t>muncul</a:t>
            </a:r>
            <a:r>
              <a:rPr lang="en-US" sz="1600" dirty="0"/>
              <a:t> </a:t>
            </a:r>
            <a:r>
              <a:rPr lang="en-US" sz="1600" dirty="0" err="1"/>
              <a:t>seperti</a:t>
            </a:r>
            <a:r>
              <a:rPr lang="en-US" sz="1600" dirty="0"/>
              <a:t> </a:t>
            </a:r>
            <a:r>
              <a:rPr lang="en-US" sz="1600" dirty="0" err="1"/>
              <a:t>komputasi</a:t>
            </a:r>
            <a:r>
              <a:rPr lang="en-US" sz="1600" dirty="0"/>
              <a:t> </a:t>
            </a:r>
            <a:r>
              <a:rPr lang="en-US" sz="1600" dirty="0" err="1"/>
              <a:t>seluler</a:t>
            </a:r>
            <a:r>
              <a:rPr lang="en-US" sz="1600" dirty="0"/>
              <a:t> </a:t>
            </a:r>
            <a:r>
              <a:rPr lang="en-US" sz="1600" dirty="0" err="1"/>
              <a:t>dan</a:t>
            </a:r>
            <a:r>
              <a:rPr lang="en-US" sz="1600" dirty="0"/>
              <a:t> </a:t>
            </a:r>
            <a:r>
              <a:rPr lang="en-US" sz="1600" dirty="0" err="1"/>
              <a:t>sistem</a:t>
            </a:r>
            <a:r>
              <a:rPr lang="en-US" sz="1600" dirty="0"/>
              <a:t> Internet-of-Thing (</a:t>
            </a:r>
            <a:r>
              <a:rPr lang="en-US" sz="1600" dirty="0" err="1"/>
              <a:t>IoT</a:t>
            </a:r>
            <a:r>
              <a:rPr lang="en-US" sz="1600" dirty="0"/>
              <a:t>) </a:t>
            </a:r>
            <a:r>
              <a:rPr lang="en-US" sz="1600" dirty="0" err="1"/>
              <a:t>dilengkapi</a:t>
            </a:r>
            <a:r>
              <a:rPr lang="en-US" sz="1600" dirty="0"/>
              <a:t> </a:t>
            </a:r>
            <a:r>
              <a:rPr lang="en-US" sz="1600" dirty="0" err="1"/>
              <a:t>dengan</a:t>
            </a:r>
            <a:r>
              <a:rPr lang="en-US" sz="1600" dirty="0"/>
              <a:t> </a:t>
            </a:r>
            <a:r>
              <a:rPr lang="en-US" sz="1600" dirty="0" err="1"/>
              <a:t>berbagai</a:t>
            </a:r>
            <a:r>
              <a:rPr lang="en-US" sz="1600" dirty="0"/>
              <a:t> sensor MEMS (Micro Electro Mechanical Systems) </a:t>
            </a:r>
            <a:r>
              <a:rPr lang="en-US" sz="1600" dirty="0" err="1"/>
              <a:t>seperti</a:t>
            </a:r>
            <a:r>
              <a:rPr lang="en-US" sz="1600" dirty="0"/>
              <a:t>, </a:t>
            </a:r>
            <a:r>
              <a:rPr lang="en-US" sz="1600" dirty="0" err="1"/>
              <a:t>akselerometer</a:t>
            </a:r>
            <a:r>
              <a:rPr lang="en-US" sz="1600" dirty="0"/>
              <a:t>, </a:t>
            </a:r>
            <a:r>
              <a:rPr lang="en-US" sz="1600" dirty="0" err="1"/>
              <a:t>giroskop</a:t>
            </a:r>
            <a:r>
              <a:rPr lang="en-US" sz="1600" dirty="0"/>
              <a:t>, GPS), Wi-Fi, </a:t>
            </a:r>
            <a:r>
              <a:rPr lang="en-US" sz="1600" dirty="0" err="1"/>
              <a:t>bluetooth</a:t>
            </a:r>
            <a:r>
              <a:rPr lang="en-US" sz="1600" dirty="0"/>
              <a:t>, </a:t>
            </a:r>
            <a:r>
              <a:rPr lang="en-US" sz="1600" dirty="0" err="1"/>
              <a:t>dll</a:t>
            </a:r>
            <a:r>
              <a:rPr lang="en-US" sz="1600" dirty="0"/>
              <a:t>., </a:t>
            </a:r>
            <a:r>
              <a:rPr lang="en-US" sz="1600" dirty="0" err="1"/>
              <a:t>telah</a:t>
            </a:r>
            <a:r>
              <a:rPr lang="en-US" sz="1600" dirty="0"/>
              <a:t> </a:t>
            </a:r>
            <a:r>
              <a:rPr lang="en-US" sz="1600" dirty="0" err="1"/>
              <a:t>diadopsi</a:t>
            </a:r>
            <a:r>
              <a:rPr lang="en-US" sz="1600" dirty="0"/>
              <a:t> </a:t>
            </a:r>
            <a:r>
              <a:rPr lang="en-US" sz="1600" dirty="0" err="1"/>
              <a:t>secara</a:t>
            </a:r>
            <a:r>
              <a:rPr lang="en-US" sz="1600" dirty="0"/>
              <a:t> </a:t>
            </a:r>
            <a:r>
              <a:rPr lang="en-US" sz="1600" dirty="0" err="1"/>
              <a:t>luas</a:t>
            </a:r>
            <a:r>
              <a:rPr lang="en-US" sz="1600" dirty="0"/>
              <a:t> di </a:t>
            </a:r>
            <a:r>
              <a:rPr lang="en-US" sz="1600" dirty="0" err="1"/>
              <a:t>pada</a:t>
            </a:r>
            <a:r>
              <a:rPr lang="en-US" sz="1600" dirty="0"/>
              <a:t> </a:t>
            </a:r>
            <a:r>
              <a:rPr lang="en-US" sz="1600" dirty="0" err="1"/>
              <a:t>bidang</a:t>
            </a:r>
            <a:r>
              <a:rPr lang="en-US" sz="1600" dirty="0"/>
              <a:t> </a:t>
            </a:r>
            <a:r>
              <a:rPr lang="en-US" sz="1600" dirty="0" err="1"/>
              <a:t>perawatan</a:t>
            </a:r>
            <a:r>
              <a:rPr lang="en-US" sz="1600" dirty="0"/>
              <a:t> </a:t>
            </a:r>
            <a:r>
              <a:rPr lang="en-US" sz="1600" dirty="0" err="1"/>
              <a:t>kesehatan</a:t>
            </a:r>
            <a:r>
              <a:rPr lang="en-US" sz="1600" dirty="0"/>
              <a:t> </a:t>
            </a:r>
            <a:r>
              <a:rPr lang="en-US" sz="1600" dirty="0" err="1"/>
              <a:t>pintar</a:t>
            </a:r>
            <a:r>
              <a:rPr lang="en-US" sz="1600" dirty="0"/>
              <a:t>, </a:t>
            </a:r>
            <a:r>
              <a:rPr lang="en-US" sz="1600" dirty="0" err="1"/>
              <a:t>sistem</a:t>
            </a:r>
            <a:r>
              <a:rPr lang="en-US" sz="1600" dirty="0"/>
              <a:t> </a:t>
            </a:r>
            <a:r>
              <a:rPr lang="en-US" sz="1600" dirty="0" err="1"/>
              <a:t>transportasi</a:t>
            </a:r>
            <a:r>
              <a:rPr lang="en-US" sz="1600" dirty="0"/>
              <a:t> </a:t>
            </a:r>
            <a:r>
              <a:rPr lang="en-US" sz="1600" dirty="0" err="1"/>
              <a:t>cerdas</a:t>
            </a:r>
            <a:r>
              <a:rPr lang="en-US" sz="1600" dirty="0"/>
              <a:t>, </a:t>
            </a:r>
            <a:r>
              <a:rPr lang="en-US" sz="1600" dirty="0" err="1"/>
              <a:t>bangunan</a:t>
            </a:r>
            <a:r>
              <a:rPr lang="en-US" sz="1600" dirty="0"/>
              <a:t> </a:t>
            </a:r>
            <a:r>
              <a:rPr lang="en-US" sz="1600" dirty="0" err="1"/>
              <a:t>pintar</a:t>
            </a:r>
            <a:r>
              <a:rPr lang="en-US" sz="1600" dirty="0"/>
              <a:t>, </a:t>
            </a:r>
            <a:r>
              <a:rPr lang="en-US" sz="1600" dirty="0" err="1"/>
              <a:t>dan</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gempa</a:t>
            </a:r>
            <a:r>
              <a:rPr lang="en-US" sz="1600" dirty="0"/>
              <a:t>. </a:t>
            </a:r>
            <a:r>
              <a:rPr lang="en-US" sz="1600" dirty="0" err="1"/>
              <a:t>Secara</a:t>
            </a:r>
            <a:r>
              <a:rPr lang="en-US" sz="1600" dirty="0"/>
              <a:t> </a:t>
            </a:r>
            <a:r>
              <a:rPr lang="en-US" sz="1600" dirty="0" err="1"/>
              <a:t>khusus</a:t>
            </a:r>
            <a:r>
              <a:rPr lang="en-US" sz="1600" dirty="0"/>
              <a:t>, </a:t>
            </a:r>
            <a:r>
              <a:rPr lang="en-US" sz="1600" dirty="0" err="1"/>
              <a:t>proyek</a:t>
            </a:r>
            <a:r>
              <a:rPr lang="en-US" sz="1600" dirty="0"/>
              <a:t> </a:t>
            </a:r>
            <a:r>
              <a:rPr lang="en-US" sz="1600" i="1" dirty="0" err="1" smtClean="0">
                <a:solidFill>
                  <a:schemeClr val="accent5"/>
                </a:solidFill>
              </a:rPr>
              <a:t>MyShake</a:t>
            </a:r>
            <a:r>
              <a:rPr lang="en-US" sz="1600" dirty="0" smtClean="0">
                <a:solidFill>
                  <a:schemeClr val="accent5"/>
                </a:solidFill>
              </a:rPr>
              <a:t> </a:t>
            </a:r>
            <a:r>
              <a:rPr lang="en-US" sz="1600" dirty="0" err="1"/>
              <a:t>memanfaatkan</a:t>
            </a:r>
            <a:r>
              <a:rPr lang="en-US" sz="1600" dirty="0"/>
              <a:t> </a:t>
            </a:r>
            <a:r>
              <a:rPr lang="en-US" sz="1600" dirty="0" err="1"/>
              <a:t>teknologi</a:t>
            </a:r>
            <a:r>
              <a:rPr lang="en-US" sz="1600" dirty="0"/>
              <a:t> </a:t>
            </a:r>
            <a:r>
              <a:rPr lang="en-US" sz="1600" dirty="0" err="1"/>
              <a:t>seluler</a:t>
            </a:r>
            <a:r>
              <a:rPr lang="en-US" sz="1600" dirty="0"/>
              <a:t> </a:t>
            </a:r>
            <a:r>
              <a:rPr lang="en-US" sz="1600" dirty="0" err="1"/>
              <a:t>untuk</a:t>
            </a:r>
            <a:r>
              <a:rPr lang="en-US" sz="1600" dirty="0"/>
              <a:t> </a:t>
            </a:r>
            <a:r>
              <a:rPr lang="en-US" sz="1600" dirty="0" err="1"/>
              <a:t>mengembangkan</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gempa</a:t>
            </a:r>
            <a:r>
              <a:rPr lang="en-US" sz="1600" dirty="0"/>
              <a:t> </a:t>
            </a:r>
            <a:r>
              <a:rPr lang="en-US" sz="1600" dirty="0" err="1"/>
              <a:t>bumi</a:t>
            </a:r>
            <a:r>
              <a:rPr lang="en-US" sz="1600" dirty="0"/>
              <a:t> yang </a:t>
            </a:r>
            <a:r>
              <a:rPr lang="en-US" sz="1600" dirty="0" err="1"/>
              <a:t>menggabungkan</a:t>
            </a:r>
            <a:r>
              <a:rPr lang="en-US" sz="1600" dirty="0"/>
              <a:t> </a:t>
            </a:r>
            <a:r>
              <a:rPr lang="en-US" sz="1600" dirty="0" err="1"/>
              <a:t>metode</a:t>
            </a:r>
            <a:r>
              <a:rPr lang="en-US" sz="1600" dirty="0"/>
              <a:t> </a:t>
            </a:r>
            <a:r>
              <a:rPr lang="en-US" sz="1600" dirty="0" err="1"/>
              <a:t>seismik</a:t>
            </a:r>
            <a:r>
              <a:rPr lang="en-US" sz="1600" dirty="0"/>
              <a:t> </a:t>
            </a:r>
            <a:r>
              <a:rPr lang="en-US" sz="1600" dirty="0" err="1"/>
              <a:t>dan</a:t>
            </a:r>
            <a:r>
              <a:rPr lang="en-US" sz="1600" dirty="0"/>
              <a:t> </a:t>
            </a:r>
            <a:r>
              <a:rPr lang="en-US" sz="1600" dirty="0" err="1"/>
              <a:t>teknologi</a:t>
            </a:r>
            <a:r>
              <a:rPr lang="en-US" sz="1600" dirty="0"/>
              <a:t> </a:t>
            </a:r>
            <a:r>
              <a:rPr lang="en-US" sz="1600" dirty="0" err="1"/>
              <a:t>pembelajaran</a:t>
            </a:r>
            <a:r>
              <a:rPr lang="en-US" sz="1600" dirty="0"/>
              <a:t> </a:t>
            </a:r>
            <a:r>
              <a:rPr lang="en-US" sz="1600" dirty="0" err="1"/>
              <a:t>mesin</a:t>
            </a:r>
            <a:r>
              <a:rPr lang="en-US" sz="1600" dirty="0"/>
              <a:t> (ML). </a:t>
            </a:r>
            <a:r>
              <a:rPr lang="en-US" sz="1600" dirty="0" err="1"/>
              <a:t>Sistem</a:t>
            </a:r>
            <a:r>
              <a:rPr lang="en-US" sz="1600" dirty="0"/>
              <a:t> </a:t>
            </a:r>
            <a:r>
              <a:rPr lang="en-US" sz="1600" dirty="0" err="1"/>
              <a:t>dipasang</a:t>
            </a:r>
            <a:r>
              <a:rPr lang="en-US" sz="1600" dirty="0"/>
              <a:t> </a:t>
            </a:r>
            <a:r>
              <a:rPr lang="en-US" sz="1600" dirty="0" err="1"/>
              <a:t>pada</a:t>
            </a:r>
            <a:r>
              <a:rPr lang="en-US" sz="1600" dirty="0"/>
              <a:t> smartphone </a:t>
            </a:r>
            <a:r>
              <a:rPr lang="en-US" sz="1600" dirty="0" err="1"/>
              <a:t>relawan</a:t>
            </a:r>
            <a:r>
              <a:rPr lang="en-US" sz="1600" dirty="0"/>
              <a:t> </a:t>
            </a:r>
            <a:r>
              <a:rPr lang="en-US" sz="1600" dirty="0" err="1"/>
              <a:t>dan</a:t>
            </a:r>
            <a:r>
              <a:rPr lang="en-US" sz="1600" dirty="0"/>
              <a:t> </a:t>
            </a:r>
            <a:r>
              <a:rPr lang="en-US" sz="1600" dirty="0" err="1"/>
              <a:t>kemudian</a:t>
            </a:r>
            <a:r>
              <a:rPr lang="en-US" sz="1600" dirty="0"/>
              <a:t> </a:t>
            </a:r>
            <a:r>
              <a:rPr lang="en-US" sz="1600" dirty="0" err="1"/>
              <a:t>mendeteksi</a:t>
            </a:r>
            <a:r>
              <a:rPr lang="en-US" sz="1600" dirty="0"/>
              <a:t> </a:t>
            </a:r>
            <a:r>
              <a:rPr lang="en-US" sz="1600" dirty="0" err="1"/>
              <a:t>gempa</a:t>
            </a:r>
            <a:r>
              <a:rPr lang="en-US" sz="1600" dirty="0"/>
              <a:t> </a:t>
            </a:r>
            <a:r>
              <a:rPr lang="en-US" sz="1600" dirty="0" err="1"/>
              <a:t>bumi</a:t>
            </a:r>
            <a:r>
              <a:rPr lang="en-US" sz="1600" dirty="0"/>
              <a:t> </a:t>
            </a:r>
            <a:r>
              <a:rPr lang="en-US" sz="1600" dirty="0" err="1"/>
              <a:t>menggunakan</a:t>
            </a:r>
            <a:r>
              <a:rPr lang="en-US" sz="1600" dirty="0"/>
              <a:t> </a:t>
            </a:r>
            <a:r>
              <a:rPr lang="en-US" sz="1600" dirty="0" err="1"/>
              <a:t>Jaringan</a:t>
            </a:r>
            <a:r>
              <a:rPr lang="en-US" sz="1600" dirty="0"/>
              <a:t> </a:t>
            </a:r>
            <a:r>
              <a:rPr lang="en-US" sz="1600" dirty="0" err="1"/>
              <a:t>Syaraf</a:t>
            </a:r>
            <a:r>
              <a:rPr lang="en-US" sz="1600" dirty="0"/>
              <a:t> </a:t>
            </a:r>
            <a:r>
              <a:rPr lang="en-US" sz="1600" dirty="0" err="1"/>
              <a:t>Tiruan</a:t>
            </a:r>
            <a:r>
              <a:rPr lang="en-US" sz="1600" dirty="0"/>
              <a:t> (JST). </a:t>
            </a:r>
            <a:r>
              <a:rPr lang="en-US" sz="1600" dirty="0" err="1"/>
              <a:t>Ini</a:t>
            </a:r>
            <a:r>
              <a:rPr lang="en-US" sz="1600" dirty="0"/>
              <a:t> </a:t>
            </a:r>
            <a:r>
              <a:rPr lang="en-US" sz="1600" dirty="0" err="1"/>
              <a:t>adalah</a:t>
            </a:r>
            <a:r>
              <a:rPr lang="en-US" sz="1600" dirty="0"/>
              <a:t> </a:t>
            </a:r>
            <a:r>
              <a:rPr lang="en-US" sz="1600" dirty="0" err="1"/>
              <a:t>sistem</a:t>
            </a:r>
            <a:r>
              <a:rPr lang="en-US" sz="1600" dirty="0"/>
              <a:t> </a:t>
            </a:r>
            <a:r>
              <a:rPr lang="en-US" sz="1600" dirty="0" err="1"/>
              <a:t>pendeteksi</a:t>
            </a:r>
            <a:r>
              <a:rPr lang="en-US" sz="1600" dirty="0"/>
              <a:t> </a:t>
            </a:r>
            <a:r>
              <a:rPr lang="en-US" sz="1600" dirty="0" err="1"/>
              <a:t>gempa</a:t>
            </a:r>
            <a:r>
              <a:rPr lang="en-US" sz="1600" dirty="0"/>
              <a:t> global </a:t>
            </a:r>
            <a:r>
              <a:rPr lang="en-US" sz="1600" dirty="0" err="1"/>
              <a:t>pertama</a:t>
            </a:r>
            <a:r>
              <a:rPr lang="en-US" sz="1600" dirty="0"/>
              <a:t> yang </a:t>
            </a:r>
            <a:r>
              <a:rPr lang="en-US" sz="1600" dirty="0" err="1"/>
              <a:t>menggunakan</a:t>
            </a:r>
            <a:r>
              <a:rPr lang="en-US" sz="1600" dirty="0"/>
              <a:t> smartphone </a:t>
            </a:r>
            <a:r>
              <a:rPr lang="en-US" sz="1600" dirty="0" err="1"/>
              <a:t>dan</a:t>
            </a:r>
            <a:r>
              <a:rPr lang="en-US" sz="1600" dirty="0"/>
              <a:t> </a:t>
            </a:r>
            <a:r>
              <a:rPr lang="en-US" sz="1600" dirty="0" err="1"/>
              <a:t>teknik</a:t>
            </a:r>
            <a:r>
              <a:rPr lang="en-US" sz="1600" dirty="0"/>
              <a:t> </a:t>
            </a:r>
            <a:r>
              <a:rPr lang="en-US" sz="1600" dirty="0" err="1"/>
              <a:t>pembelajaran</a:t>
            </a:r>
            <a:r>
              <a:rPr lang="en-US" sz="1600" dirty="0"/>
              <a:t> </a:t>
            </a:r>
            <a:r>
              <a:rPr lang="en-US" sz="1600" dirty="0" err="1"/>
              <a:t>mesin</a:t>
            </a:r>
            <a:r>
              <a:rPr lang="en-US" sz="1600" dirty="0"/>
              <a:t>.</a:t>
            </a:r>
          </a:p>
          <a:p>
            <a:pPr marL="36900" indent="0">
              <a:buNone/>
            </a:pPr>
            <a:r>
              <a:rPr lang="en-US" sz="1600" dirty="0" err="1"/>
              <a:t>Berdasarkan</a:t>
            </a:r>
            <a:r>
              <a:rPr lang="en-US" sz="1600" dirty="0"/>
              <a:t> </a:t>
            </a:r>
            <a:r>
              <a:rPr lang="en-US" sz="1600" dirty="0" err="1"/>
              <a:t>literatur</a:t>
            </a:r>
            <a:r>
              <a:rPr lang="en-US" sz="1600" dirty="0"/>
              <a:t> yang </a:t>
            </a:r>
            <a:r>
              <a:rPr lang="en-US" sz="1600" dirty="0" err="1"/>
              <a:t>tersedia</a:t>
            </a:r>
            <a:r>
              <a:rPr lang="en-US" sz="1600" dirty="0"/>
              <a:t>, kami </a:t>
            </a:r>
            <a:r>
              <a:rPr lang="en-US" sz="1600" dirty="0" err="1"/>
              <a:t>dapat</a:t>
            </a:r>
            <a:r>
              <a:rPr lang="en-US" sz="1600" dirty="0"/>
              <a:t> </a:t>
            </a:r>
            <a:r>
              <a:rPr lang="en-US" sz="1600" dirty="0" err="1"/>
              <a:t>membagi</a:t>
            </a:r>
            <a:r>
              <a:rPr lang="en-US" sz="1600" dirty="0"/>
              <a:t> </a:t>
            </a:r>
            <a:r>
              <a:rPr lang="en-US" sz="1600" dirty="0" err="1"/>
              <a:t>deteksi</a:t>
            </a:r>
            <a:r>
              <a:rPr lang="en-US" sz="1600" dirty="0"/>
              <a:t> </a:t>
            </a:r>
            <a:r>
              <a:rPr lang="en-US" sz="1600" dirty="0" err="1"/>
              <a:t>gempa</a:t>
            </a:r>
            <a:r>
              <a:rPr lang="en-US" sz="1600" dirty="0"/>
              <a:t> </a:t>
            </a:r>
            <a:r>
              <a:rPr lang="en-US" sz="1600" dirty="0" err="1"/>
              <a:t>berbasis</a:t>
            </a:r>
            <a:r>
              <a:rPr lang="en-US" sz="1600" dirty="0"/>
              <a:t> </a:t>
            </a:r>
            <a:r>
              <a:rPr lang="en-US" sz="1600" dirty="0" err="1"/>
              <a:t>IoT</a:t>
            </a:r>
            <a:r>
              <a:rPr lang="en-US" sz="1600" dirty="0"/>
              <a:t> </a:t>
            </a:r>
            <a:r>
              <a:rPr lang="en-US" sz="1600" dirty="0" err="1"/>
              <a:t>menjadi</a:t>
            </a:r>
            <a:r>
              <a:rPr lang="en-US" sz="1600" dirty="0"/>
              <a:t> </a:t>
            </a:r>
            <a:r>
              <a:rPr lang="en-US" sz="1600" dirty="0" err="1"/>
              <a:t>dua</a:t>
            </a:r>
            <a:r>
              <a:rPr lang="en-US" sz="1600" dirty="0"/>
              <a:t> </a:t>
            </a:r>
            <a:r>
              <a:rPr lang="en-US" sz="1600" dirty="0" err="1"/>
              <a:t>bagian</a:t>
            </a:r>
            <a:r>
              <a:rPr lang="en-US" sz="1600" dirty="0"/>
              <a:t> </a:t>
            </a:r>
            <a:r>
              <a:rPr lang="en-US" sz="1600" dirty="0" err="1"/>
              <a:t>berdasarkan</a:t>
            </a:r>
            <a:r>
              <a:rPr lang="en-US" sz="1600" dirty="0"/>
              <a:t> </a:t>
            </a:r>
            <a:r>
              <a:rPr lang="en-US" sz="1600" dirty="0" err="1"/>
              <a:t>penerapannya</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gempa</a:t>
            </a:r>
            <a:r>
              <a:rPr lang="en-US" sz="1600" dirty="0"/>
              <a:t> </a:t>
            </a:r>
            <a:r>
              <a:rPr lang="en-US" sz="1600" dirty="0" err="1"/>
              <a:t>berbasis</a:t>
            </a:r>
            <a:r>
              <a:rPr lang="en-US" sz="1600" dirty="0"/>
              <a:t> </a:t>
            </a:r>
            <a:r>
              <a:rPr lang="en-US" sz="1600" dirty="0" err="1"/>
              <a:t>seluler</a:t>
            </a:r>
            <a:r>
              <a:rPr lang="en-US" sz="1600" dirty="0"/>
              <a:t> </a:t>
            </a:r>
            <a:r>
              <a:rPr lang="en-US" sz="1600" dirty="0" err="1"/>
              <a:t>menggunakan</a:t>
            </a:r>
            <a:r>
              <a:rPr lang="en-US" sz="1600" dirty="0"/>
              <a:t> sensor MEMS </a:t>
            </a:r>
            <a:r>
              <a:rPr lang="en-US" sz="1600" dirty="0" err="1"/>
              <a:t>berbiaya</a:t>
            </a:r>
            <a:r>
              <a:rPr lang="en-US" sz="1600" dirty="0"/>
              <a:t> </a:t>
            </a:r>
            <a:r>
              <a:rPr lang="en-US" sz="1600" dirty="0" err="1"/>
              <a:t>rendah</a:t>
            </a:r>
            <a:r>
              <a:rPr lang="en-US" sz="1600" dirty="0"/>
              <a:t> di smartphone </a:t>
            </a:r>
            <a:r>
              <a:rPr lang="en-US" sz="1600" dirty="0" err="1"/>
              <a:t>atau</a:t>
            </a:r>
            <a:r>
              <a:rPr lang="en-US" sz="1600" dirty="0"/>
              <a:t> </a:t>
            </a:r>
            <a:r>
              <a:rPr lang="en-US" sz="1600" dirty="0" err="1"/>
              <a:t>perangkat</a:t>
            </a:r>
            <a:r>
              <a:rPr lang="en-US" sz="1600" dirty="0"/>
              <a:t> </a:t>
            </a:r>
            <a:r>
              <a:rPr lang="en-US" sz="1600" dirty="0" err="1"/>
              <a:t>IoT</a:t>
            </a:r>
            <a:r>
              <a:rPr lang="en-US" sz="1600" dirty="0"/>
              <a:t> </a:t>
            </a:r>
            <a:r>
              <a:rPr lang="en-US" sz="1600" dirty="0" err="1"/>
              <a:t>sebagai</a:t>
            </a:r>
            <a:r>
              <a:rPr lang="en-US" sz="1600" dirty="0"/>
              <a:t> sensor </a:t>
            </a:r>
            <a:r>
              <a:rPr lang="en-US" sz="1600" dirty="0" err="1"/>
              <a:t>seismik</a:t>
            </a:r>
            <a:r>
              <a:rPr lang="en-US" sz="1600" dirty="0"/>
              <a:t> </a:t>
            </a:r>
            <a:r>
              <a:rPr lang="en-US" sz="1600" dirty="0" err="1"/>
              <a:t>dalam</a:t>
            </a:r>
            <a:r>
              <a:rPr lang="en-US" sz="1600" dirty="0"/>
              <a:t> </a:t>
            </a:r>
            <a:r>
              <a:rPr lang="en-US" sz="1600" dirty="0" err="1"/>
              <a:t>lingkungan</a:t>
            </a:r>
            <a:r>
              <a:rPr lang="en-US" sz="1600" dirty="0"/>
              <a:t> yang </a:t>
            </a:r>
            <a:r>
              <a:rPr lang="en-US" sz="1600" dirty="0" err="1"/>
              <a:t>dinamis</a:t>
            </a:r>
            <a:r>
              <a:rPr lang="en-US" sz="1600" dirty="0"/>
              <a:t>, </a:t>
            </a:r>
            <a:r>
              <a:rPr lang="en-US" sz="1600" dirty="0" err="1"/>
              <a:t>sedangkan</a:t>
            </a:r>
            <a:r>
              <a:rPr lang="en-US" sz="1600" dirty="0"/>
              <a:t> </a:t>
            </a:r>
            <a:r>
              <a:rPr lang="en-US" sz="1600" dirty="0" err="1"/>
              <a:t>sistem</a:t>
            </a:r>
            <a:r>
              <a:rPr lang="en-US" sz="1600" dirty="0"/>
              <a:t> </a:t>
            </a:r>
            <a:r>
              <a:rPr lang="en-US" sz="1600" dirty="0" err="1"/>
              <a:t>peringatan</a:t>
            </a:r>
            <a:r>
              <a:rPr lang="en-US" sz="1600" dirty="0"/>
              <a:t> </a:t>
            </a:r>
            <a:r>
              <a:rPr lang="en-US" sz="1600" dirty="0" err="1"/>
              <a:t>dini</a:t>
            </a:r>
            <a:r>
              <a:rPr lang="en-US" sz="1600" dirty="0"/>
              <a:t> </a:t>
            </a:r>
            <a:r>
              <a:rPr lang="en-US" sz="1600" dirty="0" err="1"/>
              <a:t>berbasis</a:t>
            </a:r>
            <a:r>
              <a:rPr lang="en-US" sz="1600" dirty="0"/>
              <a:t> sensor </a:t>
            </a:r>
            <a:r>
              <a:rPr lang="en-US" sz="1600" dirty="0" err="1"/>
              <a:t>stasioner</a:t>
            </a:r>
            <a:r>
              <a:rPr lang="en-US" sz="1600" dirty="0"/>
              <a:t> </a:t>
            </a:r>
            <a:r>
              <a:rPr lang="en-US" sz="1600" dirty="0" err="1"/>
              <a:t>menggunakan</a:t>
            </a:r>
            <a:r>
              <a:rPr lang="en-US" sz="1600" dirty="0"/>
              <a:t> </a:t>
            </a:r>
            <a:r>
              <a:rPr lang="en-US" sz="1600" dirty="0" err="1"/>
              <a:t>perangkat</a:t>
            </a:r>
            <a:r>
              <a:rPr lang="en-US" sz="1600" dirty="0"/>
              <a:t> </a:t>
            </a:r>
            <a:r>
              <a:rPr lang="en-US" sz="1600" dirty="0" err="1"/>
              <a:t>khusus</a:t>
            </a:r>
            <a:r>
              <a:rPr lang="en-US" sz="1600" dirty="0"/>
              <a:t> </a:t>
            </a:r>
            <a:r>
              <a:rPr lang="en-US" sz="1600" dirty="0" err="1"/>
              <a:t>sebagai</a:t>
            </a:r>
            <a:r>
              <a:rPr lang="en-US" sz="1600" dirty="0"/>
              <a:t> sensor </a:t>
            </a:r>
            <a:r>
              <a:rPr lang="en-US" sz="1600" dirty="0" err="1"/>
              <a:t>seismik</a:t>
            </a:r>
            <a:r>
              <a:rPr lang="en-US" sz="1600" dirty="0"/>
              <a:t> </a:t>
            </a:r>
            <a:r>
              <a:rPr lang="en-US" sz="1600" dirty="0" err="1"/>
              <a:t>secara</a:t>
            </a:r>
            <a:r>
              <a:rPr lang="en-US" sz="1600" dirty="0"/>
              <a:t> </a:t>
            </a:r>
            <a:r>
              <a:rPr lang="en-US" sz="1600" dirty="0" err="1"/>
              <a:t>statis</a:t>
            </a:r>
            <a:r>
              <a:rPr lang="en-US" sz="1600" dirty="0"/>
              <a:t>. Data non </a:t>
            </a:r>
            <a:r>
              <a:rPr lang="en-US" sz="1600" dirty="0" err="1"/>
              <a:t>gempa</a:t>
            </a:r>
            <a:r>
              <a:rPr lang="en-US" sz="1600" dirty="0"/>
              <a:t> di </a:t>
            </a:r>
            <a:r>
              <a:rPr lang="en-US" sz="1600" dirty="0" err="1"/>
              <a:t>lingkungan</a:t>
            </a:r>
            <a:r>
              <a:rPr lang="en-US" sz="1600" dirty="0"/>
              <a:t> </a:t>
            </a:r>
            <a:r>
              <a:rPr lang="en-US" sz="1600" dirty="0" err="1"/>
              <a:t>statis</a:t>
            </a:r>
            <a:r>
              <a:rPr lang="en-US" sz="1600" dirty="0"/>
              <a:t> </a:t>
            </a:r>
            <a:r>
              <a:rPr lang="en-US" sz="1600" dirty="0" err="1"/>
              <a:t>meliputi</a:t>
            </a:r>
            <a:r>
              <a:rPr lang="en-US" sz="1600" dirty="0"/>
              <a:t> </a:t>
            </a:r>
            <a:r>
              <a:rPr lang="en-US" sz="1600" dirty="0" err="1"/>
              <a:t>kebisingan</a:t>
            </a:r>
            <a:r>
              <a:rPr lang="en-US" sz="1600" dirty="0"/>
              <a:t> internal </a:t>
            </a:r>
            <a:r>
              <a:rPr lang="en-US" sz="1600" dirty="0" err="1"/>
              <a:t>dan</a:t>
            </a:r>
            <a:r>
              <a:rPr lang="en-US" sz="1600" dirty="0"/>
              <a:t> </a:t>
            </a:r>
            <a:r>
              <a:rPr lang="en-US" sz="1600" dirty="0" err="1"/>
              <a:t>eksternal</a:t>
            </a:r>
            <a:r>
              <a:rPr lang="en-US" sz="1600" dirty="0"/>
              <a:t>. </a:t>
            </a:r>
            <a:r>
              <a:rPr lang="en-US" sz="1600" dirty="0" err="1"/>
              <a:t>Sumber</a:t>
            </a:r>
            <a:r>
              <a:rPr lang="en-US" sz="1600" dirty="0"/>
              <a:t> </a:t>
            </a:r>
            <a:r>
              <a:rPr lang="en-US" sz="1600" dirty="0" err="1"/>
              <a:t>suara</a:t>
            </a:r>
            <a:r>
              <a:rPr lang="en-US" sz="1600" dirty="0"/>
              <a:t> internal </a:t>
            </a:r>
            <a:r>
              <a:rPr lang="en-US" sz="1600" dirty="0" err="1"/>
              <a:t>terutama</a:t>
            </a:r>
            <a:r>
              <a:rPr lang="en-US" sz="1600" dirty="0"/>
              <a:t> </a:t>
            </a:r>
            <a:r>
              <a:rPr lang="en-US" sz="1600" dirty="0" err="1"/>
              <a:t>berasal</a:t>
            </a:r>
            <a:r>
              <a:rPr lang="en-US" sz="1600" dirty="0"/>
              <a:t> </a:t>
            </a:r>
            <a:r>
              <a:rPr lang="en-US" sz="1600" dirty="0" err="1"/>
              <a:t>dari</a:t>
            </a:r>
            <a:r>
              <a:rPr lang="en-US" sz="1600" dirty="0"/>
              <a:t> sensor di mana </a:t>
            </a:r>
            <a:r>
              <a:rPr lang="en-US" sz="1600" dirty="0" err="1"/>
              <a:t>akselerometer</a:t>
            </a:r>
            <a:r>
              <a:rPr lang="en-US" sz="1600" dirty="0"/>
              <a:t> </a:t>
            </a:r>
            <a:r>
              <a:rPr lang="en-US" sz="1600" dirty="0" err="1"/>
              <a:t>secara</a:t>
            </a:r>
            <a:r>
              <a:rPr lang="en-US" sz="1600" dirty="0"/>
              <a:t> </a:t>
            </a:r>
            <a:r>
              <a:rPr lang="en-US" sz="1600" dirty="0" err="1"/>
              <a:t>terus</a:t>
            </a:r>
            <a:r>
              <a:rPr lang="en-US" sz="1600" dirty="0"/>
              <a:t> </a:t>
            </a:r>
            <a:r>
              <a:rPr lang="en-US" sz="1600" dirty="0" err="1"/>
              <a:t>menerus</a:t>
            </a:r>
            <a:r>
              <a:rPr lang="en-US" sz="1600" dirty="0"/>
              <a:t> </a:t>
            </a:r>
            <a:r>
              <a:rPr lang="en-US" sz="1600" dirty="0" err="1"/>
              <a:t>menangkap</a:t>
            </a:r>
            <a:r>
              <a:rPr lang="en-US" sz="1600" dirty="0"/>
              <a:t> </a:t>
            </a:r>
            <a:r>
              <a:rPr lang="en-US" sz="1600" dirty="0" err="1"/>
              <a:t>beberapa</a:t>
            </a:r>
            <a:r>
              <a:rPr lang="en-US" sz="1600" dirty="0"/>
              <a:t> </a:t>
            </a:r>
            <a:r>
              <a:rPr lang="en-US" sz="1600" dirty="0" err="1"/>
              <a:t>sinyal</a:t>
            </a:r>
            <a:r>
              <a:rPr lang="en-US" sz="1600" dirty="0"/>
              <a:t> </a:t>
            </a:r>
            <a:r>
              <a:rPr lang="en-US" sz="1600" dirty="0" err="1"/>
              <a:t>getaran</a:t>
            </a:r>
            <a:r>
              <a:rPr lang="en-US" sz="1600" dirty="0"/>
              <a:t>. </a:t>
            </a:r>
            <a:r>
              <a:rPr lang="en-US" sz="1600" dirty="0" err="1"/>
              <a:t>Kebisingan</a:t>
            </a:r>
            <a:r>
              <a:rPr lang="en-US" sz="1600" dirty="0"/>
              <a:t> </a:t>
            </a:r>
            <a:r>
              <a:rPr lang="en-US" sz="1600" dirty="0" err="1"/>
              <a:t>eksternal</a:t>
            </a:r>
            <a:r>
              <a:rPr lang="en-US" sz="1600" dirty="0"/>
              <a:t> </a:t>
            </a:r>
            <a:r>
              <a:rPr lang="en-US" sz="1600" dirty="0" err="1"/>
              <a:t>berasal</a:t>
            </a:r>
            <a:r>
              <a:rPr lang="en-US" sz="1600" dirty="0"/>
              <a:t> </a:t>
            </a:r>
            <a:r>
              <a:rPr lang="en-US" sz="1600" dirty="0" err="1"/>
              <a:t>dari</a:t>
            </a:r>
            <a:r>
              <a:rPr lang="en-US" sz="1600" dirty="0"/>
              <a:t> </a:t>
            </a:r>
            <a:r>
              <a:rPr lang="en-US" sz="1600" dirty="0" err="1"/>
              <a:t>luar</a:t>
            </a:r>
            <a:r>
              <a:rPr lang="en-US" sz="1600" dirty="0"/>
              <a:t> sensor </a:t>
            </a:r>
            <a:r>
              <a:rPr lang="en-US" sz="1600" dirty="0" err="1"/>
              <a:t>karena</a:t>
            </a:r>
            <a:r>
              <a:rPr lang="en-US" sz="1600" dirty="0"/>
              <a:t> </a:t>
            </a:r>
            <a:r>
              <a:rPr lang="en-US" sz="1600" dirty="0" err="1"/>
              <a:t>konstruksi</a:t>
            </a:r>
            <a:r>
              <a:rPr lang="en-US" sz="1600" dirty="0"/>
              <a:t>, </a:t>
            </a:r>
            <a:r>
              <a:rPr lang="en-US" sz="1600" dirty="0" err="1"/>
              <a:t>jalan</a:t>
            </a:r>
            <a:r>
              <a:rPr lang="en-US" sz="1600" dirty="0"/>
              <a:t> </a:t>
            </a:r>
            <a:r>
              <a:rPr lang="en-US" sz="1600" dirty="0" err="1"/>
              <a:t>lalu</a:t>
            </a:r>
            <a:r>
              <a:rPr lang="en-US" sz="1600" dirty="0"/>
              <a:t> </a:t>
            </a:r>
            <a:r>
              <a:rPr lang="en-US" sz="1600" dirty="0" err="1"/>
              <a:t>lintas</a:t>
            </a:r>
            <a:r>
              <a:rPr lang="en-US" sz="1600" dirty="0"/>
              <a:t> </a:t>
            </a:r>
            <a:r>
              <a:rPr lang="en-US" sz="1600" dirty="0" err="1"/>
              <a:t>padat</a:t>
            </a:r>
            <a:r>
              <a:rPr lang="en-US" sz="1600" dirty="0"/>
              <a:t>, </a:t>
            </a:r>
            <a:r>
              <a:rPr lang="en-US" sz="1600" dirty="0" err="1"/>
              <a:t>dll</a:t>
            </a:r>
            <a:r>
              <a:rPr lang="en-US" sz="1600" dirty="0"/>
              <a:t>. </a:t>
            </a:r>
            <a:r>
              <a:rPr lang="en-US" sz="1600" dirty="0" err="1"/>
              <a:t>Dalam</a:t>
            </a:r>
            <a:r>
              <a:rPr lang="en-US" sz="1600" dirty="0"/>
              <a:t> </a:t>
            </a:r>
            <a:r>
              <a:rPr lang="en-US" sz="1600" dirty="0" err="1"/>
              <a:t>lingkungan</a:t>
            </a:r>
            <a:r>
              <a:rPr lang="en-US" sz="1600" dirty="0"/>
              <a:t> yang </a:t>
            </a:r>
            <a:r>
              <a:rPr lang="en-US" sz="1600" dirty="0" err="1"/>
              <a:t>dinamis</a:t>
            </a:r>
            <a:r>
              <a:rPr lang="en-US" sz="1600" dirty="0"/>
              <a:t>, </a:t>
            </a:r>
            <a:r>
              <a:rPr lang="en-US" sz="1600" dirty="0" err="1"/>
              <a:t>berbagai</a:t>
            </a:r>
            <a:r>
              <a:rPr lang="en-US" sz="1600" dirty="0"/>
              <a:t> </a:t>
            </a:r>
            <a:r>
              <a:rPr lang="en-US" sz="1600" dirty="0" err="1"/>
              <a:t>aktivitas</a:t>
            </a:r>
            <a:r>
              <a:rPr lang="en-US" sz="1600" dirty="0"/>
              <a:t> </a:t>
            </a:r>
            <a:r>
              <a:rPr lang="en-US" sz="1600" dirty="0" err="1"/>
              <a:t>manusia</a:t>
            </a:r>
            <a:r>
              <a:rPr lang="en-US" sz="1600" dirty="0"/>
              <a:t> </a:t>
            </a:r>
            <a:r>
              <a:rPr lang="en-US" sz="1600" dirty="0" err="1"/>
              <a:t>menjadi</a:t>
            </a:r>
            <a:r>
              <a:rPr lang="en-US" sz="1600" dirty="0"/>
              <a:t> </a:t>
            </a:r>
            <a:r>
              <a:rPr lang="en-US" sz="1600" dirty="0" err="1"/>
              <a:t>bagian</a:t>
            </a:r>
            <a:r>
              <a:rPr lang="en-US" sz="1600" dirty="0"/>
              <a:t> </a:t>
            </a:r>
            <a:r>
              <a:rPr lang="en-US" sz="1600" dirty="0" err="1"/>
              <a:t>utama</a:t>
            </a:r>
            <a:r>
              <a:rPr lang="en-US" sz="1600" dirty="0"/>
              <a:t> </a:t>
            </a:r>
            <a:r>
              <a:rPr lang="en-US" sz="1600" dirty="0" err="1"/>
              <a:t>dari</a:t>
            </a:r>
            <a:r>
              <a:rPr lang="en-US" sz="1600" dirty="0"/>
              <a:t> data non-</a:t>
            </a:r>
            <a:r>
              <a:rPr lang="en-US" sz="1600" dirty="0" err="1"/>
              <a:t>gempa</a:t>
            </a:r>
            <a:r>
              <a:rPr lang="en-US" sz="1600" dirty="0"/>
              <a:t>, yang </a:t>
            </a:r>
            <a:r>
              <a:rPr lang="en-US" sz="1600" dirty="0" err="1"/>
              <a:t>secara</a:t>
            </a:r>
            <a:r>
              <a:rPr lang="en-US" sz="1600" dirty="0"/>
              <a:t> </a:t>
            </a:r>
            <a:r>
              <a:rPr lang="en-US" sz="1600" dirty="0" err="1"/>
              <a:t>signifikan</a:t>
            </a:r>
            <a:r>
              <a:rPr lang="en-US" sz="1600" dirty="0"/>
              <a:t> </a:t>
            </a:r>
            <a:r>
              <a:rPr lang="en-US" sz="1600" dirty="0" err="1"/>
              <a:t>mempengaruhi</a:t>
            </a:r>
            <a:r>
              <a:rPr lang="en-US" sz="1600" dirty="0"/>
              <a:t> </a:t>
            </a:r>
            <a:r>
              <a:rPr lang="en-US" sz="1600" dirty="0" err="1"/>
              <a:t>kinerja</a:t>
            </a:r>
            <a:r>
              <a:rPr lang="en-US" sz="1600" dirty="0"/>
              <a:t> </a:t>
            </a:r>
            <a:r>
              <a:rPr lang="en-US" sz="1600" dirty="0" err="1"/>
              <a:t>sistem</a:t>
            </a:r>
            <a:r>
              <a:rPr lang="en-US" sz="1600" dirty="0"/>
              <a:t>, </a:t>
            </a:r>
            <a:r>
              <a:rPr lang="en-US" sz="1600" dirty="0" err="1"/>
              <a:t>sehingga</a:t>
            </a:r>
            <a:r>
              <a:rPr lang="en-US" sz="1600" dirty="0"/>
              <a:t> </a:t>
            </a:r>
            <a:r>
              <a:rPr lang="en-US" sz="1600" dirty="0" err="1"/>
              <a:t>tugas</a:t>
            </a:r>
            <a:r>
              <a:rPr lang="en-US" sz="1600" dirty="0"/>
              <a:t> </a:t>
            </a:r>
            <a:r>
              <a:rPr lang="en-US" sz="1600" dirty="0" err="1"/>
              <a:t>deteksi</a:t>
            </a:r>
            <a:r>
              <a:rPr lang="en-US" sz="1600" dirty="0"/>
              <a:t> </a:t>
            </a:r>
            <a:r>
              <a:rPr lang="en-US" sz="1600" dirty="0" err="1"/>
              <a:t>gempa</a:t>
            </a:r>
            <a:r>
              <a:rPr lang="en-US" sz="1600" dirty="0"/>
              <a:t> </a:t>
            </a:r>
            <a:r>
              <a:rPr lang="en-US" sz="1600" dirty="0" err="1"/>
              <a:t>bumi</a:t>
            </a:r>
            <a:r>
              <a:rPr lang="en-US" sz="1600" dirty="0"/>
              <a:t> </a:t>
            </a:r>
            <a:r>
              <a:rPr lang="en-US" sz="1600" dirty="0" err="1"/>
              <a:t>menggunakan</a:t>
            </a:r>
            <a:r>
              <a:rPr lang="en-US" sz="1600" dirty="0"/>
              <a:t> sensor </a:t>
            </a:r>
            <a:r>
              <a:rPr lang="en-US" sz="1600" dirty="0" err="1"/>
              <a:t>berbiaya</a:t>
            </a:r>
            <a:r>
              <a:rPr lang="en-US" sz="1600" dirty="0"/>
              <a:t> </a:t>
            </a:r>
            <a:r>
              <a:rPr lang="en-US" sz="1600" dirty="0" err="1"/>
              <a:t>rendah</a:t>
            </a:r>
            <a:r>
              <a:rPr lang="en-US" sz="1600" dirty="0"/>
              <a:t> </a:t>
            </a:r>
            <a:r>
              <a:rPr lang="en-US" sz="1600" dirty="0" err="1"/>
              <a:t>menjadi</a:t>
            </a:r>
            <a:r>
              <a:rPr lang="en-US" sz="1600" dirty="0"/>
              <a:t> </a:t>
            </a:r>
            <a:r>
              <a:rPr lang="en-US" sz="1600" dirty="0" err="1"/>
              <a:t>sangat</a:t>
            </a:r>
            <a:r>
              <a:rPr lang="en-US" sz="1600" dirty="0"/>
              <a:t> </a:t>
            </a:r>
            <a:r>
              <a:rPr lang="en-US" sz="1600" dirty="0" err="1"/>
              <a:t>menantang</a:t>
            </a:r>
            <a:r>
              <a:rPr lang="en-US" sz="1600" dirty="0"/>
              <a:t>. </a:t>
            </a:r>
            <a:r>
              <a:rPr lang="en-US" sz="1600" dirty="0" err="1"/>
              <a:t>Dalam</a:t>
            </a:r>
            <a:r>
              <a:rPr lang="en-US" sz="1600" dirty="0"/>
              <a:t> </a:t>
            </a:r>
            <a:r>
              <a:rPr lang="en-US" sz="1600" dirty="0" err="1"/>
              <a:t>lingkungan</a:t>
            </a:r>
            <a:r>
              <a:rPr lang="en-US" sz="1600" dirty="0"/>
              <a:t> </a:t>
            </a:r>
            <a:r>
              <a:rPr lang="en-US" sz="1600" dirty="0" err="1"/>
              <a:t>ini</a:t>
            </a:r>
            <a:r>
              <a:rPr lang="en-US" sz="1600" dirty="0"/>
              <a:t>, </a:t>
            </a:r>
            <a:r>
              <a:rPr lang="en-US" sz="1600" dirty="0" err="1"/>
              <a:t>melatih</a:t>
            </a:r>
            <a:r>
              <a:rPr lang="en-US" sz="1600" dirty="0"/>
              <a:t> </a:t>
            </a:r>
            <a:r>
              <a:rPr lang="en-US" sz="1600" dirty="0" err="1"/>
              <a:t>algoritme</a:t>
            </a:r>
            <a:r>
              <a:rPr lang="en-US" sz="1600" dirty="0"/>
              <a:t> </a:t>
            </a:r>
            <a:r>
              <a:rPr lang="en-US" sz="1600" dirty="0" err="1"/>
              <a:t>pembelajaran</a:t>
            </a:r>
            <a:r>
              <a:rPr lang="en-US" sz="1600" dirty="0"/>
              <a:t> </a:t>
            </a:r>
            <a:r>
              <a:rPr lang="en-US" sz="1600" dirty="0" err="1"/>
              <a:t>mesin</a:t>
            </a:r>
            <a:r>
              <a:rPr lang="en-US" sz="1600" dirty="0"/>
              <a:t> </a:t>
            </a:r>
            <a:r>
              <a:rPr lang="en-US" sz="1600" dirty="0" err="1"/>
              <a:t>sangat</a:t>
            </a:r>
            <a:r>
              <a:rPr lang="en-US" sz="1600" dirty="0"/>
              <a:t> </a:t>
            </a:r>
            <a:r>
              <a:rPr lang="en-US" sz="1600" dirty="0" err="1"/>
              <a:t>penting</a:t>
            </a:r>
            <a:r>
              <a:rPr lang="en-US" sz="1600" dirty="0"/>
              <a:t> </a:t>
            </a:r>
            <a:r>
              <a:rPr lang="en-US" sz="1600" dirty="0" err="1"/>
              <a:t>karena</a:t>
            </a:r>
            <a:r>
              <a:rPr lang="en-US" sz="1600" dirty="0"/>
              <a:t> </a:t>
            </a:r>
            <a:r>
              <a:rPr lang="en-US" sz="1600" dirty="0" err="1"/>
              <a:t>aktivitas</a:t>
            </a:r>
            <a:r>
              <a:rPr lang="en-US" sz="1600" dirty="0"/>
              <a:t> yang </a:t>
            </a:r>
            <a:r>
              <a:rPr lang="en-US" sz="1600" dirty="0" err="1"/>
              <a:t>pola</a:t>
            </a:r>
            <a:r>
              <a:rPr lang="en-US" sz="1600" dirty="0"/>
              <a:t> </a:t>
            </a:r>
            <a:r>
              <a:rPr lang="en-US" sz="1600" dirty="0" err="1"/>
              <a:t>frekuensi</a:t>
            </a:r>
            <a:r>
              <a:rPr lang="en-US" sz="1600" dirty="0"/>
              <a:t> </a:t>
            </a:r>
            <a:r>
              <a:rPr lang="en-US" sz="1600" dirty="0" err="1"/>
              <a:t>dan</a:t>
            </a:r>
            <a:r>
              <a:rPr lang="en-US" sz="1600" dirty="0"/>
              <a:t> </a:t>
            </a:r>
            <a:r>
              <a:rPr lang="en-US" sz="1600" dirty="0" err="1"/>
              <a:t>amplitudonya</a:t>
            </a:r>
            <a:r>
              <a:rPr lang="en-US" sz="1600" dirty="0"/>
              <a:t> </a:t>
            </a:r>
            <a:r>
              <a:rPr lang="en-US" sz="1600" dirty="0" err="1"/>
              <a:t>terlihat</a:t>
            </a:r>
            <a:r>
              <a:rPr lang="en-US" sz="1600" dirty="0"/>
              <a:t> </a:t>
            </a:r>
            <a:r>
              <a:rPr lang="en-US" sz="1600" dirty="0" err="1"/>
              <a:t>seperti</a:t>
            </a:r>
            <a:r>
              <a:rPr lang="en-US" sz="1600" dirty="0"/>
              <a:t> </a:t>
            </a:r>
            <a:r>
              <a:rPr lang="en-US" sz="1600" dirty="0" err="1"/>
              <a:t>gempa</a:t>
            </a:r>
            <a:r>
              <a:rPr lang="en-US" sz="1600" dirty="0"/>
              <a:t> </a:t>
            </a:r>
            <a:r>
              <a:rPr lang="en-US" sz="1600" dirty="0" err="1"/>
              <a:t>bumi</a:t>
            </a:r>
            <a:r>
              <a:rPr lang="en-US" sz="1600" dirty="0"/>
              <a:t>.</a:t>
            </a:r>
          </a:p>
        </p:txBody>
      </p:sp>
    </p:spTree>
    <p:extLst>
      <p:ext uri="{BB962C8B-B14F-4D97-AF65-F5344CB8AC3E}">
        <p14:creationId xmlns:p14="http://schemas.microsoft.com/office/powerpoint/2010/main" val="222715071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260" y="480060"/>
            <a:ext cx="10645140" cy="5905500"/>
          </a:xfrm>
        </p:spPr>
        <p:txBody>
          <a:bodyPr>
            <a:normAutofit fontScale="62500" lnSpcReduction="20000"/>
          </a:bodyPr>
          <a:lstStyle/>
          <a:p>
            <a:pPr marL="36900" indent="0">
              <a:buNone/>
            </a:pPr>
            <a:r>
              <a:rPr lang="en-US" dirty="0"/>
              <a:t>In traditional earthquake early warning systems, because acceleration data recorded from seismic sensors installed nationwide are sent to a centralized server for earthquake detection, network and processing delays are inevitable. Because there are a few seconds between a P-wave and an S-wave (e.g., 10 s [</a:t>
            </a:r>
            <a:r>
              <a:rPr lang="en-US" b="1" dirty="0">
                <a:hlinkClick r:id="rId2"/>
              </a:rPr>
              <a:t>7</a:t>
            </a:r>
            <a:r>
              <a:rPr lang="en-US" dirty="0"/>
              <a:t>]) depending on the distance from an hypocenter [</a:t>
            </a:r>
            <a:r>
              <a:rPr lang="en-US" b="1" dirty="0">
                <a:hlinkClick r:id="rId3"/>
              </a:rPr>
              <a:t>8</a:t>
            </a:r>
            <a:r>
              <a:rPr lang="en-US" dirty="0"/>
              <a:t>,</a:t>
            </a:r>
            <a:r>
              <a:rPr lang="en-US" b="1" dirty="0">
                <a:hlinkClick r:id="rId4"/>
              </a:rPr>
              <a:t>9</a:t>
            </a:r>
            <a:r>
              <a:rPr lang="en-US" dirty="0"/>
              <a:t>], to reduce the blind area of earthquake early warning, on-site or standalone earthquake detection devices have been recently introduced [</a:t>
            </a:r>
            <a:r>
              <a:rPr lang="en-US" b="1" dirty="0">
                <a:hlinkClick r:id="rId5"/>
              </a:rPr>
              <a:t>10</a:t>
            </a:r>
            <a:r>
              <a:rPr lang="en-US" dirty="0"/>
              <a:t>,</a:t>
            </a:r>
            <a:r>
              <a:rPr lang="en-US" b="1" dirty="0">
                <a:hlinkClick r:id="rId6"/>
              </a:rPr>
              <a:t>11</a:t>
            </a:r>
            <a:r>
              <a:rPr lang="en-US" dirty="0"/>
              <a:t>,</a:t>
            </a:r>
            <a:r>
              <a:rPr lang="en-US" b="1" dirty="0">
                <a:hlinkClick r:id="rId7"/>
              </a:rPr>
              <a:t>24</a:t>
            </a:r>
            <a:r>
              <a:rPr lang="en-US" dirty="0"/>
              <a:t>]. However, because of the real-time processing requirement and resource constraints of a detection device, heavy computational methods and deep neural networks cannot be applied at the sensor side. Nevertheless, the final detection can be performed at the server-side through advanced detection algorithms, a simple detection algorithm with a few features that require light computations at a client-side to complete the detection procedure as soon as possible is required. Because an earthquake detection device can be operated in either a static or a dynamic environment, trivial statistical amplitude and frequency features are not suitable for such environments.</a:t>
            </a:r>
          </a:p>
          <a:p>
            <a:pPr marL="36900" indent="0">
              <a:buNone/>
            </a:pPr>
            <a:r>
              <a:rPr lang="en-US" dirty="0"/>
              <a:t>As a result, our focus is to improve a machine learning model for an earthquake alert device that we developed in our prior work to detect earthquakes in static and dynamic environments [</a:t>
            </a:r>
            <a:r>
              <a:rPr lang="en-US" b="1" dirty="0">
                <a:hlinkClick r:id="rId5"/>
              </a:rPr>
              <a:t>10</a:t>
            </a:r>
            <a:r>
              <a:rPr lang="en-US" dirty="0"/>
              <a:t>,</a:t>
            </a:r>
            <a:r>
              <a:rPr lang="en-US" b="1" dirty="0">
                <a:hlinkClick r:id="rId6"/>
              </a:rPr>
              <a:t>11</a:t>
            </a:r>
            <a:r>
              <a:rPr lang="en-US" dirty="0"/>
              <a:t>]. The device not only detects an earthquake but also sends an alert with earthquake response information to nearby smart devices such as smartphones, smart TVs, etc. As the device operates independently, without any Internet connection or collaborations with other alert devices, it needs a highly accurate earthquake detection algorithm. Because traditional methods to detect earthquakes such as STA/LTA have high false alarm rates, it is risky to use only one earthquake detection method for a standalone device. Thus, we use both traditional earthquake detection methods and emerging technologies together to decrease the chance of false alarms and increase the overall earthquake detection ability. In this article, we systematically compare different earthquake features and datasets representing static and dynamic environments for the earthquake alert device, and then, based on our experimental results, we propose a new earthquake detection model that can be used in both static and dynamic </a:t>
            </a:r>
            <a:r>
              <a:rPr lang="en-US" dirty="0" err="1" smtClean="0"/>
              <a:t>environments.The</a:t>
            </a:r>
            <a:r>
              <a:rPr lang="en-US" dirty="0" smtClean="0"/>
              <a:t> </a:t>
            </a:r>
            <a:r>
              <a:rPr lang="en-US" dirty="0"/>
              <a:t>rest of the article is structured as follows. </a:t>
            </a:r>
            <a:r>
              <a:rPr lang="en-US" b="1" dirty="0">
                <a:hlinkClick r:id="rId8"/>
              </a:rPr>
              <a:t>Section 2</a:t>
            </a:r>
            <a:r>
              <a:rPr lang="en-US" dirty="0"/>
              <a:t> introduces our prior work and compares relevant research efforts. </a:t>
            </a:r>
            <a:r>
              <a:rPr lang="en-US" b="1" dirty="0">
                <a:hlinkClick r:id="rId9"/>
              </a:rPr>
              <a:t>Section 3</a:t>
            </a:r>
            <a:r>
              <a:rPr lang="en-US" dirty="0"/>
              <a:t> explains the methodology used in the proposed work, while </a:t>
            </a:r>
            <a:r>
              <a:rPr lang="en-US" b="1" dirty="0">
                <a:hlinkClick r:id="rId10"/>
              </a:rPr>
              <a:t>Section 4</a:t>
            </a:r>
            <a:r>
              <a:rPr lang="en-US" dirty="0"/>
              <a:t> discusses (in detail) the experimental work done. Finally, </a:t>
            </a:r>
            <a:r>
              <a:rPr lang="en-US" b="1" dirty="0">
                <a:hlinkClick r:id="rId11"/>
              </a:rPr>
              <a:t>Section 5</a:t>
            </a:r>
            <a:r>
              <a:rPr lang="en-US" dirty="0"/>
              <a:t> concludes this article.</a:t>
            </a:r>
          </a:p>
          <a:p>
            <a:endParaRPr lang="en-US" dirty="0"/>
          </a:p>
          <a:p>
            <a:endParaRPr lang="id-ID" dirty="0"/>
          </a:p>
        </p:txBody>
      </p:sp>
    </p:spTree>
    <p:extLst>
      <p:ext uri="{BB962C8B-B14F-4D97-AF65-F5344CB8AC3E}">
        <p14:creationId xmlns:p14="http://schemas.microsoft.com/office/powerpoint/2010/main" val="175295853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Kajian</a:t>
            </a:r>
            <a:r>
              <a:rPr lang="en-US" dirty="0" smtClean="0"/>
              <a:t> </a:t>
            </a:r>
            <a:r>
              <a:rPr lang="en-US" dirty="0" err="1" smtClean="0"/>
              <a:t>Pustaka</a:t>
            </a:r>
            <a:endParaRPr lang="en-US" dirty="0"/>
          </a:p>
        </p:txBody>
      </p:sp>
      <p:sp>
        <p:nvSpPr>
          <p:cNvPr id="3" name="Content Placeholder 2"/>
          <p:cNvSpPr>
            <a:spLocks noGrp="1"/>
          </p:cNvSpPr>
          <p:nvPr>
            <p:ph idx="1"/>
          </p:nvPr>
        </p:nvSpPr>
        <p:spPr/>
        <p:txBody>
          <a:bodyPr>
            <a:normAutofit fontScale="92500" lnSpcReduction="10000"/>
          </a:bodyPr>
          <a:lstStyle/>
          <a:p>
            <a:pPr marL="36900" indent="0">
              <a:buNone/>
            </a:pPr>
            <a:r>
              <a:rPr lang="en-US" b="1" dirty="0"/>
              <a:t>Prior Work and Related Work</a:t>
            </a:r>
          </a:p>
          <a:p>
            <a:pPr marL="36900" indent="0">
              <a:buNone/>
            </a:pPr>
            <a:r>
              <a:rPr lang="en-US" dirty="0"/>
              <a:t>In this section, we introduce our prior work for earthquake detection using emerging technologies and then compare our work with related research efforts.</a:t>
            </a:r>
          </a:p>
          <a:p>
            <a:pPr marL="36900" indent="0">
              <a:buNone/>
            </a:pPr>
            <a:r>
              <a:rPr lang="en-US" i="1" dirty="0"/>
              <a:t>2.1. Prior Work</a:t>
            </a:r>
          </a:p>
          <a:p>
            <a:pPr marL="36900" indent="0">
              <a:buNone/>
            </a:pPr>
            <a:r>
              <a:rPr lang="en-US" dirty="0"/>
              <a:t>In our prior work [</a:t>
            </a:r>
            <a:r>
              <a:rPr lang="en-US" b="1" dirty="0">
                <a:hlinkClick r:id="rId2"/>
              </a:rPr>
              <a:t>10</a:t>
            </a:r>
            <a:r>
              <a:rPr lang="en-US" dirty="0"/>
              <a:t>,</a:t>
            </a:r>
            <a:r>
              <a:rPr lang="en-US" b="1" dirty="0">
                <a:hlinkClick r:id="rId3"/>
              </a:rPr>
              <a:t>11</a:t>
            </a:r>
            <a:r>
              <a:rPr lang="en-US" dirty="0"/>
              <a:t>], we developed an earthquake alert device that includes a 32 bit processor, Wi-Fi, </a:t>
            </a:r>
            <a:r>
              <a:rPr lang="en-US" dirty="0" err="1"/>
              <a:t>bluetooth</a:t>
            </a:r>
            <a:r>
              <a:rPr lang="en-US" dirty="0"/>
              <a:t>, a buzzer, an LED light, </a:t>
            </a:r>
            <a:r>
              <a:rPr lang="en-US" dirty="0" err="1"/>
              <a:t>etc</a:t>
            </a:r>
            <a:r>
              <a:rPr lang="en-US" dirty="0"/>
              <a:t> as shown in </a:t>
            </a:r>
            <a:r>
              <a:rPr lang="en-US" b="1" dirty="0">
                <a:hlinkClick r:id="rId4"/>
              </a:rPr>
              <a:t>Figure 1</a:t>
            </a:r>
            <a:r>
              <a:rPr lang="en-US" dirty="0"/>
              <a:t>; its hardware system is described in </a:t>
            </a:r>
            <a:r>
              <a:rPr lang="en-US" b="1" dirty="0">
                <a:hlinkClick r:id="rId5"/>
              </a:rPr>
              <a:t>Table 1</a:t>
            </a:r>
            <a:r>
              <a:rPr lang="en-US" dirty="0"/>
              <a:t>. To detect an earthquake, the earthquake alert device uses a machine-learning-based algorithm and then sends out an alert message to nearby devices such as smartphones, smart watches, AI speakers and home automation devices, using Bluetooth or Wi-Fi.</a:t>
            </a:r>
          </a:p>
          <a:p>
            <a:endParaRPr lang="en-US" dirty="0"/>
          </a:p>
        </p:txBody>
      </p:sp>
    </p:spTree>
    <p:extLst>
      <p:ext uri="{BB962C8B-B14F-4D97-AF65-F5344CB8AC3E}">
        <p14:creationId xmlns:p14="http://schemas.microsoft.com/office/powerpoint/2010/main" val="244584990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58" y="4851400"/>
            <a:ext cx="10515600" cy="1325563"/>
          </a:xfrm>
        </p:spPr>
        <p:txBody>
          <a:bodyPr/>
          <a:lstStyle/>
          <a:p>
            <a:r>
              <a:rPr lang="en-US" b="1" dirty="0"/>
              <a:t>Figure 1.</a:t>
            </a:r>
            <a:r>
              <a:rPr lang="en-US" dirty="0"/>
              <a:t> The developed earthquake alert device.</a:t>
            </a:r>
          </a:p>
        </p:txBody>
      </p:sp>
      <p:pic>
        <p:nvPicPr>
          <p:cNvPr id="1028" name="Picture 4" descr="Sensors 20 00800 g001 55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8350" y="675481"/>
            <a:ext cx="523875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33540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586" y="4191167"/>
            <a:ext cx="10515600" cy="1325563"/>
          </a:xfrm>
        </p:spPr>
        <p:txBody>
          <a:bodyPr/>
          <a:lstStyle/>
          <a:p>
            <a:r>
              <a:rPr lang="en-US" b="1" dirty="0"/>
              <a:t>Table 1.</a:t>
            </a:r>
            <a:r>
              <a:rPr lang="en-US" dirty="0"/>
              <a:t> Specifications of the developed earthquake alert device.</a:t>
            </a:r>
          </a:p>
        </p:txBody>
      </p:sp>
      <p:pic>
        <p:nvPicPr>
          <p:cNvPr id="2050" name="Picture 2" descr="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6542" y="881856"/>
            <a:ext cx="4643689" cy="265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632303"/>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a:lstStyle/>
          <a:p>
            <a:pPr marL="36900" indent="0">
              <a:buNone/>
            </a:pPr>
            <a:r>
              <a:rPr lang="en-US" dirty="0" smtClean="0"/>
              <a:t>The </a:t>
            </a:r>
            <a:r>
              <a:rPr lang="en-US" dirty="0"/>
              <a:t>detection algorithm that we developed for the earthquake alert device is based on an artificial neural network (Artificial Neural Network) [</a:t>
            </a:r>
            <a:r>
              <a:rPr lang="en-US" b="1" dirty="0">
                <a:hlinkClick r:id="rId2"/>
              </a:rPr>
              <a:t>12</a:t>
            </a:r>
            <a:r>
              <a:rPr lang="en-US" dirty="0"/>
              <a:t>], which is a simple machine learning technique widely used in the last several decades. The used ANN model has three neurons in the input layer, five neurons in the hidden layer, and one neuron in the output layer as shown in </a:t>
            </a:r>
            <a:r>
              <a:rPr lang="en-US" b="1" dirty="0">
                <a:hlinkClick r:id="rId3"/>
              </a:rPr>
              <a:t>Figure 2</a:t>
            </a:r>
            <a:r>
              <a:rPr lang="en-US" dirty="0"/>
              <a:t>.</a:t>
            </a:r>
          </a:p>
        </p:txBody>
      </p:sp>
    </p:spTree>
    <p:extLst>
      <p:ext uri="{BB962C8B-B14F-4D97-AF65-F5344CB8AC3E}">
        <p14:creationId xmlns:p14="http://schemas.microsoft.com/office/powerpoint/2010/main" val="420770957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269467"/>
            <a:ext cx="10515600" cy="1325563"/>
          </a:xfrm>
        </p:spPr>
        <p:txBody>
          <a:bodyPr/>
          <a:lstStyle/>
          <a:p>
            <a:r>
              <a:rPr lang="en-US" b="1" dirty="0"/>
              <a:t>Figure 2.</a:t>
            </a:r>
            <a:r>
              <a:rPr lang="en-US" dirty="0"/>
              <a:t> The ANN model with three inputs with one hidden layer.</a:t>
            </a:r>
          </a:p>
        </p:txBody>
      </p:sp>
      <p:pic>
        <p:nvPicPr>
          <p:cNvPr id="7170" name="Picture 2" descr="Sensors 20 00800 g002 55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2568" y="478631"/>
            <a:ext cx="523875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428787"/>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3112</Words>
  <Application>Microsoft Office PowerPoint</Application>
  <PresentationFormat>Widescreen</PresentationFormat>
  <Paragraphs>68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Earthquake Detection in a Static and Dynamic Environment Using Supervised Machine Learning and a Novel Feature Extraction Method</vt:lpstr>
      <vt:lpstr>Abstrak</vt:lpstr>
      <vt:lpstr>Pendahuluan</vt:lpstr>
      <vt:lpstr>PowerPoint Presentation</vt:lpstr>
      <vt:lpstr>Kajian Pustaka</vt:lpstr>
      <vt:lpstr>Figure 1. The developed earthquake alert device.</vt:lpstr>
      <vt:lpstr>Table 1. Specifications of the developed earthquake alert device.</vt:lpstr>
      <vt:lpstr>PowerPoint Presentation</vt:lpstr>
      <vt:lpstr>Figure 2. The ANN model with three inputs with one hidden layer.</vt:lpstr>
      <vt:lpstr>PowerPoint Presentation</vt:lpstr>
      <vt:lpstr>PowerPoint Presentation</vt:lpstr>
      <vt:lpstr>PowerPoint Presentation</vt:lpstr>
      <vt:lpstr>PowerPoint Presentation</vt:lpstr>
      <vt:lpstr>Metode penelitian (point 1-3)</vt:lpstr>
      <vt:lpstr>1</vt:lpstr>
      <vt:lpstr>2</vt:lpstr>
      <vt:lpstr>3</vt:lpstr>
      <vt:lpstr>4/hasil</vt:lpstr>
      <vt:lpstr>5/ penjelasan tambahan</vt:lpstr>
      <vt:lpstr>Hasil/kesimpulan dan saran</vt:lpstr>
      <vt:lpstr>Kesimpulan dan Saran</vt:lpstr>
      <vt:lpstr>Tambahan penjelasan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juvina tanasia</dc:creator>
  <cp:lastModifiedBy>Personal</cp:lastModifiedBy>
  <cp:revision>5</cp:revision>
  <dcterms:created xsi:type="dcterms:W3CDTF">2021-01-14T14:16:04Z</dcterms:created>
  <dcterms:modified xsi:type="dcterms:W3CDTF">2021-01-15T09:49:13Z</dcterms:modified>
</cp:coreProperties>
</file>