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62" r:id="rId4"/>
    <p:sldId id="260"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47B2491-18CA-4BEF-8380-0126918908E9}" type="datetimeFigureOut">
              <a:rPr lang="en-IN" smtClean="0"/>
              <a:t>06-07-2024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15215869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B2491-18CA-4BEF-8380-0126918908E9}"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18274762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47B2491-18CA-4BEF-8380-0126918908E9}" type="datetimeFigureOut">
              <a:rPr lang="en-IN" smtClean="0"/>
              <a:t>06-07-2024</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37919942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B2491-18CA-4BEF-8380-0126918908E9}"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28584106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47B2491-18CA-4BEF-8380-0126918908E9}" type="datetimeFigureOut">
              <a:rPr lang="en-IN" smtClean="0"/>
              <a:t>06-07-2024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41647013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47B2491-18CA-4BEF-8380-0126918908E9}" type="datetimeFigureOut">
              <a:rPr lang="en-IN" smtClean="0"/>
              <a:t>06-07-2024</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39802176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47B2491-18CA-4BEF-8380-0126918908E9}" type="datetimeFigureOut">
              <a:rPr lang="en-IN" smtClean="0"/>
              <a:t>06-07-2024</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26287096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7B2491-18CA-4BEF-8380-0126918908E9}"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26966641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47B2491-18CA-4BEF-8380-0126918908E9}" type="datetimeFigureOut">
              <a:rPr lang="en-IN" smtClean="0"/>
              <a:t>06-07-2024</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32526648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B2491-18CA-4BEF-8380-0126918908E9}"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34300031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47B2491-18CA-4BEF-8380-0126918908E9}" type="datetimeFigureOut">
              <a:rPr lang="en-IN" smtClean="0"/>
              <a:t>06-07-2024</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56877083-2E06-42FB-B78B-F1A4923FF7BA}" type="slidenum">
              <a:rPr lang="en-IN" smtClean="0"/>
              <a:t>‹#›</a:t>
            </a:fld>
            <a:endParaRPr lang="en-IN"/>
          </a:p>
        </p:txBody>
      </p:sp>
    </p:spTree>
    <p:extLst>
      <p:ext uri="{BB962C8B-B14F-4D97-AF65-F5344CB8AC3E}">
        <p14:creationId xmlns:p14="http://schemas.microsoft.com/office/powerpoint/2010/main" val="25509285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47B2491-18CA-4BEF-8380-0126918908E9}" type="datetimeFigureOut">
              <a:rPr lang="en-IN" smtClean="0"/>
              <a:t>06-07-2024</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6877083-2E06-42FB-B78B-F1A4923FF7BA}" type="slidenum">
              <a:rPr lang="en-IN" smtClean="0"/>
              <a:t>‹#›</a:t>
            </a:fld>
            <a:endParaRPr lang="en-IN"/>
          </a:p>
        </p:txBody>
      </p:sp>
    </p:spTree>
    <p:extLst>
      <p:ext uri="{BB962C8B-B14F-4D97-AF65-F5344CB8AC3E}">
        <p14:creationId xmlns:p14="http://schemas.microsoft.com/office/powerpoint/2010/main" val="25539336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7F4AE-33D5-BAAC-72E5-2961FE0724C8}"/>
              </a:ext>
            </a:extLst>
          </p:cNvPr>
          <p:cNvSpPr txBox="1"/>
          <p:nvPr/>
        </p:nvSpPr>
        <p:spPr>
          <a:xfrm>
            <a:off x="1796955" y="1310185"/>
            <a:ext cx="8598090" cy="461665"/>
          </a:xfrm>
          <a:prstGeom prst="rect">
            <a:avLst/>
          </a:prstGeom>
          <a:noFill/>
        </p:spPr>
        <p:txBody>
          <a:bodyPr wrap="square" rtlCol="0">
            <a:spAutoFit/>
          </a:bodyPr>
          <a:lstStyle/>
          <a:p>
            <a:pPr algn="ctr"/>
            <a:r>
              <a:rPr lang="en-US" sz="2400" b="1" dirty="0">
                <a:solidFill>
                  <a:schemeClr val="bg1"/>
                </a:solidFill>
                <a:highlight>
                  <a:srgbClr val="000000"/>
                </a:highlight>
                <a:latin typeface="+mj-lt"/>
              </a:rPr>
              <a:t>YouTube Songs Analysis </a:t>
            </a:r>
            <a:endParaRPr lang="en-IN" sz="2400" b="1" dirty="0">
              <a:solidFill>
                <a:schemeClr val="bg1"/>
              </a:solidFill>
              <a:highlight>
                <a:srgbClr val="000000"/>
              </a:highlight>
              <a:latin typeface="+mj-lt"/>
            </a:endParaRPr>
          </a:p>
        </p:txBody>
      </p:sp>
      <p:sp>
        <p:nvSpPr>
          <p:cNvPr id="3" name="TextBox 2">
            <a:extLst>
              <a:ext uri="{FF2B5EF4-FFF2-40B4-BE49-F238E27FC236}">
                <a16:creationId xmlns:a16="http://schemas.microsoft.com/office/drawing/2014/main" id="{6D7942D5-9F98-7A47-62F2-383CCE05F44B}"/>
              </a:ext>
            </a:extLst>
          </p:cNvPr>
          <p:cNvSpPr txBox="1"/>
          <p:nvPr/>
        </p:nvSpPr>
        <p:spPr>
          <a:xfrm>
            <a:off x="1796955" y="2259168"/>
            <a:ext cx="8598090" cy="2585323"/>
          </a:xfrm>
          <a:prstGeom prst="rect">
            <a:avLst/>
          </a:prstGeom>
          <a:noFill/>
        </p:spPr>
        <p:txBody>
          <a:bodyPr wrap="square" rtlCol="0">
            <a:spAutoFit/>
          </a:bodyPr>
          <a:lstStyle/>
          <a:p>
            <a:r>
              <a:rPr lang="en-US" dirty="0">
                <a:solidFill>
                  <a:schemeClr val="bg1"/>
                </a:solidFill>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endParaRPr lang="en-IN" dirty="0">
              <a:solidFill>
                <a:schemeClr val="bg1"/>
              </a:solidFill>
            </a:endParaRPr>
          </a:p>
        </p:txBody>
      </p:sp>
      <p:pic>
        <p:nvPicPr>
          <p:cNvPr id="1026" name="Picture 2">
            <a:extLst>
              <a:ext uri="{FF2B5EF4-FFF2-40B4-BE49-F238E27FC236}">
                <a16:creationId xmlns:a16="http://schemas.microsoft.com/office/drawing/2014/main" id="{AEAAB748-6B22-E1BB-9159-49B411A8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65527" cy="119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2072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7F4AE-33D5-BAAC-72E5-2961FE0724C8}"/>
              </a:ext>
            </a:extLst>
          </p:cNvPr>
          <p:cNvSpPr txBox="1"/>
          <p:nvPr/>
        </p:nvSpPr>
        <p:spPr>
          <a:xfrm>
            <a:off x="1037230" y="3190164"/>
            <a:ext cx="3220872" cy="477672"/>
          </a:xfrm>
          <a:prstGeom prst="rect">
            <a:avLst/>
          </a:prstGeom>
          <a:noFill/>
          <a:ln w="76200">
            <a:solidFill>
              <a:schemeClr val="bg1"/>
            </a:solidFill>
          </a:ln>
        </p:spPr>
        <p:txBody>
          <a:bodyPr wrap="square" rtlCol="0">
            <a:spAutoFit/>
          </a:bodyPr>
          <a:lstStyle/>
          <a:p>
            <a:pPr algn="ctr"/>
            <a:r>
              <a:rPr lang="en-US" sz="2400" b="1" dirty="0">
                <a:solidFill>
                  <a:schemeClr val="bg1"/>
                </a:solidFill>
                <a:highlight>
                  <a:srgbClr val="000000"/>
                </a:highlight>
                <a:latin typeface="+mj-lt"/>
              </a:rPr>
              <a:t>YouTube Songs Analysis </a:t>
            </a:r>
            <a:endParaRPr lang="en-IN" sz="2400" b="1" dirty="0">
              <a:solidFill>
                <a:schemeClr val="bg1"/>
              </a:solidFill>
              <a:highlight>
                <a:srgbClr val="000000"/>
              </a:highlight>
              <a:latin typeface="+mj-lt"/>
            </a:endParaRPr>
          </a:p>
        </p:txBody>
      </p:sp>
      <p:pic>
        <p:nvPicPr>
          <p:cNvPr id="1026" name="Picture 2">
            <a:extLst>
              <a:ext uri="{FF2B5EF4-FFF2-40B4-BE49-F238E27FC236}">
                <a16:creationId xmlns:a16="http://schemas.microsoft.com/office/drawing/2014/main" id="{AEAAB748-6B22-E1BB-9159-49B411A8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65527" cy="11912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51559F-D8FA-BC30-0C4A-CDFB09F1A5B1}"/>
              </a:ext>
            </a:extLst>
          </p:cNvPr>
          <p:cNvSpPr txBox="1"/>
          <p:nvPr/>
        </p:nvSpPr>
        <p:spPr>
          <a:xfrm>
            <a:off x="5650173" y="300251"/>
            <a:ext cx="6155140" cy="6186309"/>
          </a:xfrm>
          <a:prstGeom prst="rect">
            <a:avLst/>
          </a:prstGeom>
          <a:noFill/>
        </p:spPr>
        <p:txBody>
          <a:bodyPr wrap="square" rtlCol="0">
            <a:spAutoFit/>
          </a:bodyPr>
          <a:lstStyle/>
          <a:p>
            <a:r>
              <a:rPr lang="en-US" b="1" dirty="0">
                <a:solidFill>
                  <a:schemeClr val="accent1"/>
                </a:solidFill>
              </a:rPr>
              <a:t>Dataset Description: </a:t>
            </a:r>
          </a:p>
          <a:p>
            <a:pPr marL="342900" indent="-342900">
              <a:buAutoNum type="arabicPeriod"/>
            </a:pPr>
            <a:r>
              <a:rPr lang="en-US" dirty="0"/>
              <a:t>video_id: Unique identifier for each YouTube video. </a:t>
            </a:r>
          </a:p>
          <a:p>
            <a:r>
              <a:rPr lang="en-US" dirty="0"/>
              <a:t>2. channelTitle: Title of the YouTube channel publishing the song. </a:t>
            </a:r>
          </a:p>
          <a:p>
            <a:r>
              <a:rPr lang="en-US" dirty="0"/>
              <a:t>3. title: Title of the YouTube song video. </a:t>
            </a:r>
          </a:p>
          <a:p>
            <a:r>
              <a:rPr lang="en-US" dirty="0"/>
              <a:t>4. description: Description provided for the YouTube song video. </a:t>
            </a:r>
          </a:p>
          <a:p>
            <a:r>
              <a:rPr lang="en-US" dirty="0"/>
              <a:t>5. tags: Tags associated with the YouTube song video. </a:t>
            </a:r>
          </a:p>
          <a:p>
            <a:r>
              <a:rPr lang="en-US" dirty="0"/>
              <a:t>6. publishedAt: Date and time when the YouTube song video was published. </a:t>
            </a:r>
          </a:p>
          <a:p>
            <a:r>
              <a:rPr lang="en-US" dirty="0"/>
              <a:t>7. view Count: Number of views received by the YouTube song video. </a:t>
            </a:r>
          </a:p>
          <a:p>
            <a:r>
              <a:rPr lang="en-US" dirty="0"/>
              <a:t>8. like Count: Number of likes received by the YouTube song video. </a:t>
            </a:r>
          </a:p>
          <a:p>
            <a:r>
              <a:rPr lang="en-US" dirty="0"/>
              <a:t>9. favorite Count: Number of times the YouTube song video has been marked as a favorite. </a:t>
            </a:r>
          </a:p>
          <a:p>
            <a:r>
              <a:rPr lang="en-US" dirty="0"/>
              <a:t>10. comment Count: Number of comments posted on the YouTube song video. </a:t>
            </a:r>
          </a:p>
          <a:p>
            <a:r>
              <a:rPr lang="en-US" dirty="0"/>
              <a:t>11. duration: Duration of the YouTube song video. </a:t>
            </a:r>
          </a:p>
          <a:p>
            <a:r>
              <a:rPr lang="en-US" dirty="0"/>
              <a:t>12. definition: Video definition or quality (e.g., HD, SD). 13. caption: Availability of captions for the YouTube song video. </a:t>
            </a:r>
            <a:endParaRPr lang="en-IN" dirty="0"/>
          </a:p>
        </p:txBody>
      </p:sp>
    </p:spTree>
    <p:extLst>
      <p:ext uri="{BB962C8B-B14F-4D97-AF65-F5344CB8AC3E}">
        <p14:creationId xmlns:p14="http://schemas.microsoft.com/office/powerpoint/2010/main" val="5970952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91623-5CD7-906D-E8CC-28EBBD6D5C6B}"/>
              </a:ext>
            </a:extLst>
          </p:cNvPr>
          <p:cNvSpPr txBox="1"/>
          <p:nvPr/>
        </p:nvSpPr>
        <p:spPr>
          <a:xfrm>
            <a:off x="807493" y="1036086"/>
            <a:ext cx="10577014" cy="5632311"/>
          </a:xfrm>
          <a:prstGeom prst="rect">
            <a:avLst/>
          </a:prstGeom>
          <a:noFill/>
          <a:ln w="76200">
            <a:solidFill>
              <a:schemeClr val="accent1"/>
            </a:solidFill>
          </a:ln>
        </p:spPr>
        <p:txBody>
          <a:bodyPr wrap="square" rtlCol="0">
            <a:spAutoFit/>
          </a:bodyPr>
          <a:lstStyle/>
          <a:p>
            <a:r>
              <a:rPr lang="en-US" b="1" dirty="0">
                <a:solidFill>
                  <a:schemeClr val="accent1"/>
                </a:solidFill>
              </a:rPr>
              <a:t>Project Objectives: </a:t>
            </a:r>
          </a:p>
          <a:p>
            <a:endParaRPr lang="en-US" dirty="0"/>
          </a:p>
          <a:p>
            <a:pPr marL="342900" indent="-342900">
              <a:buAutoNum type="arabicPeriod"/>
            </a:pPr>
            <a:r>
              <a:rPr lang="en-US" dirty="0"/>
              <a:t>Data Cleaning and Preparation: - Clean and preprocess the dataset, handling missing values or outliers. - Convert relevant columns to appropriate data types. </a:t>
            </a:r>
          </a:p>
          <a:p>
            <a:endParaRPr lang="en-US" dirty="0"/>
          </a:p>
          <a:p>
            <a:r>
              <a:rPr lang="en-US" dirty="0"/>
              <a:t>2. Exploratory Data Analysis (EDA): - Explore patterns and distributions in view counts, like counts, and comments. - Identify trends in the popularity and engagement of YouTube song videos. </a:t>
            </a:r>
          </a:p>
          <a:p>
            <a:endParaRPr lang="en-US" dirty="0"/>
          </a:p>
          <a:p>
            <a:r>
              <a:rPr lang="en-US" dirty="0"/>
              <a:t>3. Content and Channel Analysis: - Analyze the distribution of videos across different channels. - Identify popular tags and their correlation with view counts. </a:t>
            </a:r>
          </a:p>
          <a:p>
            <a:endParaRPr lang="en-US" dirty="0"/>
          </a:p>
          <a:p>
            <a:r>
              <a:rPr lang="en-US" dirty="0"/>
              <a:t>4. Temporal Trends: - Explore how YouTube song video metrics vary over time. - Identify peak publishing times and their impact on engagement. </a:t>
            </a:r>
          </a:p>
          <a:p>
            <a:endParaRPr lang="en-US" dirty="0"/>
          </a:p>
          <a:p>
            <a:r>
              <a:rPr lang="en-US" dirty="0"/>
              <a:t>5. User Engagement Insights: - Investigate relationships between likes, comments, and views. - Identify factors influencing user engagement with YouTube song videos. </a:t>
            </a:r>
          </a:p>
          <a:p>
            <a:endParaRPr lang="en-US" dirty="0"/>
          </a:p>
          <a:p>
            <a:r>
              <a:rPr lang="en-US" dirty="0"/>
              <a:t>Deliverables: - Interactive Power BI dashboards showcasing visualizations of YouTube song data trends. - Reports detailing channel and content analysis, temporal trends, and user engagement insight</a:t>
            </a:r>
            <a:endParaRPr lang="en-IN" dirty="0"/>
          </a:p>
        </p:txBody>
      </p:sp>
      <p:pic>
        <p:nvPicPr>
          <p:cNvPr id="4" name="Picture 2">
            <a:extLst>
              <a:ext uri="{FF2B5EF4-FFF2-40B4-BE49-F238E27FC236}">
                <a16:creationId xmlns:a16="http://schemas.microsoft.com/office/drawing/2014/main" id="{2BDEEFDF-F48E-FFEF-0751-9643101C2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828799" cy="96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5813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EAAB748-6B22-E1BB-9159-49B411A8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65527" cy="11912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88A83F3-75B2-56D7-9EDC-54250AF27992}"/>
              </a:ext>
            </a:extLst>
          </p:cNvPr>
          <p:cNvPicPr>
            <a:picLocks noChangeAspect="1"/>
          </p:cNvPicPr>
          <p:nvPr/>
        </p:nvPicPr>
        <p:blipFill rotWithShape="1">
          <a:blip r:embed="rId3">
            <a:extLst>
              <a:ext uri="{28A0092B-C50C-407E-A947-70E740481C1C}">
                <a14:useLocalDpi xmlns:a14="http://schemas.microsoft.com/office/drawing/2010/main" val="0"/>
              </a:ext>
            </a:extLst>
          </a:blip>
          <a:srcRect l="6605" t="20164" r="37985" b="11153"/>
          <a:stretch/>
        </p:blipFill>
        <p:spPr>
          <a:xfrm>
            <a:off x="949124" y="1040164"/>
            <a:ext cx="10070953" cy="5453054"/>
          </a:xfrm>
          <a:prstGeom prst="rect">
            <a:avLst/>
          </a:prstGeom>
        </p:spPr>
      </p:pic>
      <p:sp>
        <p:nvSpPr>
          <p:cNvPr id="5" name="TextBox 4">
            <a:extLst>
              <a:ext uri="{FF2B5EF4-FFF2-40B4-BE49-F238E27FC236}">
                <a16:creationId xmlns:a16="http://schemas.microsoft.com/office/drawing/2014/main" id="{5741E18F-93AC-F963-8AFD-9D40BCEECB51}"/>
              </a:ext>
            </a:extLst>
          </p:cNvPr>
          <p:cNvSpPr txBox="1"/>
          <p:nvPr/>
        </p:nvSpPr>
        <p:spPr>
          <a:xfrm>
            <a:off x="2265528" y="364782"/>
            <a:ext cx="9850054" cy="461665"/>
          </a:xfrm>
          <a:prstGeom prst="rect">
            <a:avLst/>
          </a:prstGeom>
          <a:solidFill>
            <a:schemeClr val="accent1"/>
          </a:solidFill>
        </p:spPr>
        <p:txBody>
          <a:bodyPr wrap="square" rtlCol="0">
            <a:spAutoFit/>
          </a:bodyPr>
          <a:lstStyle/>
          <a:p>
            <a:pPr algn="ctr"/>
            <a:r>
              <a:rPr lang="en-US" sz="2400" b="1" dirty="0">
                <a:solidFill>
                  <a:schemeClr val="bg1"/>
                </a:solidFill>
                <a:highlight>
                  <a:srgbClr val="000000"/>
                </a:highlight>
                <a:latin typeface="+mj-lt"/>
              </a:rPr>
              <a:t>YouTube Songs Analysis </a:t>
            </a:r>
            <a:endParaRPr lang="en-IN" sz="2400" b="1" dirty="0">
              <a:solidFill>
                <a:schemeClr val="bg1"/>
              </a:solidFill>
              <a:highlight>
                <a:srgbClr val="000000"/>
              </a:highlight>
              <a:latin typeface="+mj-lt"/>
            </a:endParaRPr>
          </a:p>
        </p:txBody>
      </p:sp>
    </p:spTree>
    <p:extLst>
      <p:ext uri="{BB962C8B-B14F-4D97-AF65-F5344CB8AC3E}">
        <p14:creationId xmlns:p14="http://schemas.microsoft.com/office/powerpoint/2010/main" val="3562156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7F4AE-33D5-BAAC-72E5-2961FE0724C8}"/>
              </a:ext>
            </a:extLst>
          </p:cNvPr>
          <p:cNvSpPr txBox="1"/>
          <p:nvPr/>
        </p:nvSpPr>
        <p:spPr>
          <a:xfrm>
            <a:off x="2129742" y="364782"/>
            <a:ext cx="9954228" cy="461665"/>
          </a:xfrm>
          <a:prstGeom prst="rect">
            <a:avLst/>
          </a:prstGeom>
          <a:solidFill>
            <a:schemeClr val="accent1"/>
          </a:solidFill>
        </p:spPr>
        <p:txBody>
          <a:bodyPr wrap="square" rtlCol="0">
            <a:spAutoFit/>
          </a:bodyPr>
          <a:lstStyle/>
          <a:p>
            <a:pPr algn="ctr"/>
            <a:r>
              <a:rPr lang="en-US" sz="2400" b="1" dirty="0">
                <a:solidFill>
                  <a:schemeClr val="bg1"/>
                </a:solidFill>
                <a:highlight>
                  <a:srgbClr val="000000"/>
                </a:highlight>
                <a:latin typeface="+mj-lt"/>
              </a:rPr>
              <a:t>YouTube Songs Analysis </a:t>
            </a:r>
            <a:endParaRPr lang="en-IN" sz="2400" b="1" dirty="0">
              <a:solidFill>
                <a:schemeClr val="bg1"/>
              </a:solidFill>
              <a:highlight>
                <a:srgbClr val="000000"/>
              </a:highlight>
              <a:latin typeface="+mj-lt"/>
            </a:endParaRPr>
          </a:p>
        </p:txBody>
      </p:sp>
      <p:pic>
        <p:nvPicPr>
          <p:cNvPr id="1026" name="Picture 2">
            <a:extLst>
              <a:ext uri="{FF2B5EF4-FFF2-40B4-BE49-F238E27FC236}">
                <a16:creationId xmlns:a16="http://schemas.microsoft.com/office/drawing/2014/main" id="{AEAAB748-6B22-E1BB-9159-49B411A8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65527" cy="11912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1D2E2BC-0A9D-D923-1354-CE0990BBD9F6}"/>
              </a:ext>
            </a:extLst>
          </p:cNvPr>
          <p:cNvPicPr>
            <a:picLocks noChangeAspect="1"/>
          </p:cNvPicPr>
          <p:nvPr/>
        </p:nvPicPr>
        <p:blipFill rotWithShape="1">
          <a:blip r:embed="rId3">
            <a:extLst>
              <a:ext uri="{28A0092B-C50C-407E-A947-70E740481C1C}">
                <a14:useLocalDpi xmlns:a14="http://schemas.microsoft.com/office/drawing/2010/main" val="0"/>
              </a:ext>
            </a:extLst>
          </a:blip>
          <a:srcRect l="9627" t="18277" r="13647" b="9946"/>
          <a:stretch/>
        </p:blipFill>
        <p:spPr>
          <a:xfrm>
            <a:off x="842633" y="973863"/>
            <a:ext cx="10807674" cy="5519355"/>
          </a:xfrm>
          <a:prstGeom prst="rect">
            <a:avLst/>
          </a:prstGeom>
        </p:spPr>
      </p:pic>
    </p:spTree>
    <p:extLst>
      <p:ext uri="{BB962C8B-B14F-4D97-AF65-F5344CB8AC3E}">
        <p14:creationId xmlns:p14="http://schemas.microsoft.com/office/powerpoint/2010/main" val="11002473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7F4AE-33D5-BAAC-72E5-2961FE0724C8}"/>
              </a:ext>
            </a:extLst>
          </p:cNvPr>
          <p:cNvSpPr txBox="1"/>
          <p:nvPr/>
        </p:nvSpPr>
        <p:spPr>
          <a:xfrm>
            <a:off x="2141316" y="364782"/>
            <a:ext cx="9919504" cy="461665"/>
          </a:xfrm>
          <a:prstGeom prst="rect">
            <a:avLst/>
          </a:prstGeom>
          <a:solidFill>
            <a:schemeClr val="accent1"/>
          </a:solidFill>
        </p:spPr>
        <p:txBody>
          <a:bodyPr wrap="square" rtlCol="0">
            <a:spAutoFit/>
          </a:bodyPr>
          <a:lstStyle/>
          <a:p>
            <a:pPr algn="ctr"/>
            <a:r>
              <a:rPr lang="en-US" sz="2400" b="1" dirty="0">
                <a:solidFill>
                  <a:schemeClr val="bg1"/>
                </a:solidFill>
                <a:highlight>
                  <a:srgbClr val="000000"/>
                </a:highlight>
                <a:latin typeface="+mj-lt"/>
              </a:rPr>
              <a:t>YouTube Songs Analysis </a:t>
            </a:r>
            <a:endParaRPr lang="en-IN" sz="2400" b="1" dirty="0">
              <a:solidFill>
                <a:schemeClr val="bg1"/>
              </a:solidFill>
              <a:highlight>
                <a:srgbClr val="000000"/>
              </a:highlight>
              <a:latin typeface="+mj-lt"/>
            </a:endParaRPr>
          </a:p>
        </p:txBody>
      </p:sp>
      <p:pic>
        <p:nvPicPr>
          <p:cNvPr id="1026" name="Picture 2">
            <a:extLst>
              <a:ext uri="{FF2B5EF4-FFF2-40B4-BE49-F238E27FC236}">
                <a16:creationId xmlns:a16="http://schemas.microsoft.com/office/drawing/2014/main" id="{AEAAB748-6B22-E1BB-9159-49B411A8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65527" cy="11912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C101E91-0F05-3AC5-7584-08B166DC133A}"/>
              </a:ext>
            </a:extLst>
          </p:cNvPr>
          <p:cNvPicPr>
            <a:picLocks noChangeAspect="1"/>
          </p:cNvPicPr>
          <p:nvPr/>
        </p:nvPicPr>
        <p:blipFill rotWithShape="1">
          <a:blip r:embed="rId3">
            <a:extLst>
              <a:ext uri="{28A0092B-C50C-407E-A947-70E740481C1C}">
                <a14:useLocalDpi xmlns:a14="http://schemas.microsoft.com/office/drawing/2010/main" val="0"/>
              </a:ext>
            </a:extLst>
          </a:blip>
          <a:srcRect l="9303" t="18425" r="13608" b="11567"/>
          <a:stretch/>
        </p:blipFill>
        <p:spPr>
          <a:xfrm>
            <a:off x="815566" y="1191228"/>
            <a:ext cx="10560867" cy="5301990"/>
          </a:xfrm>
          <a:prstGeom prst="rect">
            <a:avLst/>
          </a:prstGeom>
        </p:spPr>
      </p:pic>
    </p:spTree>
    <p:extLst>
      <p:ext uri="{BB962C8B-B14F-4D97-AF65-F5344CB8AC3E}">
        <p14:creationId xmlns:p14="http://schemas.microsoft.com/office/powerpoint/2010/main" val="17396200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7F4AE-33D5-BAAC-72E5-2961FE0724C8}"/>
              </a:ext>
            </a:extLst>
          </p:cNvPr>
          <p:cNvSpPr txBox="1"/>
          <p:nvPr/>
        </p:nvSpPr>
        <p:spPr>
          <a:xfrm>
            <a:off x="2176042" y="364782"/>
            <a:ext cx="9907928" cy="461665"/>
          </a:xfrm>
          <a:prstGeom prst="rect">
            <a:avLst/>
          </a:prstGeom>
          <a:solidFill>
            <a:schemeClr val="accent1"/>
          </a:solidFill>
        </p:spPr>
        <p:txBody>
          <a:bodyPr wrap="square" rtlCol="0">
            <a:spAutoFit/>
          </a:bodyPr>
          <a:lstStyle/>
          <a:p>
            <a:pPr algn="ctr"/>
            <a:r>
              <a:rPr lang="en-US" sz="2400" b="1" dirty="0">
                <a:solidFill>
                  <a:schemeClr val="bg1"/>
                </a:solidFill>
                <a:highlight>
                  <a:srgbClr val="000000"/>
                </a:highlight>
                <a:latin typeface="+mj-lt"/>
              </a:rPr>
              <a:t>YouTube Songs Analysis </a:t>
            </a:r>
            <a:endParaRPr lang="en-IN" sz="2400" b="1" dirty="0">
              <a:solidFill>
                <a:schemeClr val="bg1"/>
              </a:solidFill>
              <a:highlight>
                <a:srgbClr val="000000"/>
              </a:highlight>
              <a:latin typeface="+mj-lt"/>
            </a:endParaRPr>
          </a:p>
        </p:txBody>
      </p:sp>
      <p:pic>
        <p:nvPicPr>
          <p:cNvPr id="1026" name="Picture 2">
            <a:extLst>
              <a:ext uri="{FF2B5EF4-FFF2-40B4-BE49-F238E27FC236}">
                <a16:creationId xmlns:a16="http://schemas.microsoft.com/office/drawing/2014/main" id="{AEAAB748-6B22-E1BB-9159-49B411A8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65527" cy="11912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C44B6F6-89F2-AAE6-125D-95E4C3580AF8}"/>
              </a:ext>
            </a:extLst>
          </p:cNvPr>
          <p:cNvPicPr>
            <a:picLocks noChangeAspect="1"/>
          </p:cNvPicPr>
          <p:nvPr/>
        </p:nvPicPr>
        <p:blipFill rotWithShape="1">
          <a:blip r:embed="rId3">
            <a:extLst>
              <a:ext uri="{28A0092B-C50C-407E-A947-70E740481C1C}">
                <a14:useLocalDpi xmlns:a14="http://schemas.microsoft.com/office/drawing/2010/main" val="0"/>
              </a:ext>
            </a:extLst>
          </a:blip>
          <a:srcRect l="9019" t="18781" r="13607" b="12280"/>
          <a:stretch/>
        </p:blipFill>
        <p:spPr>
          <a:xfrm>
            <a:off x="903991" y="1191227"/>
            <a:ext cx="10384018" cy="5151699"/>
          </a:xfrm>
          <a:prstGeom prst="rect">
            <a:avLst/>
          </a:prstGeom>
        </p:spPr>
      </p:pic>
    </p:spTree>
    <p:extLst>
      <p:ext uri="{BB962C8B-B14F-4D97-AF65-F5344CB8AC3E}">
        <p14:creationId xmlns:p14="http://schemas.microsoft.com/office/powerpoint/2010/main" val="26979014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7F4AE-33D5-BAAC-72E5-2961FE0724C8}"/>
              </a:ext>
            </a:extLst>
          </p:cNvPr>
          <p:cNvSpPr txBox="1"/>
          <p:nvPr/>
        </p:nvSpPr>
        <p:spPr>
          <a:xfrm>
            <a:off x="2095018" y="364782"/>
            <a:ext cx="9942653" cy="461665"/>
          </a:xfrm>
          <a:prstGeom prst="rect">
            <a:avLst/>
          </a:prstGeom>
          <a:solidFill>
            <a:schemeClr val="accent1"/>
          </a:solidFill>
        </p:spPr>
        <p:txBody>
          <a:bodyPr wrap="square" rtlCol="0">
            <a:spAutoFit/>
          </a:bodyPr>
          <a:lstStyle/>
          <a:p>
            <a:pPr algn="ctr"/>
            <a:r>
              <a:rPr lang="en-US" sz="2400" b="1" dirty="0">
                <a:solidFill>
                  <a:schemeClr val="bg1"/>
                </a:solidFill>
                <a:highlight>
                  <a:srgbClr val="000000"/>
                </a:highlight>
                <a:latin typeface="+mj-lt"/>
              </a:rPr>
              <a:t>YouTube Songs Analysis </a:t>
            </a:r>
            <a:endParaRPr lang="en-IN" sz="2400" b="1" dirty="0">
              <a:solidFill>
                <a:schemeClr val="bg1"/>
              </a:solidFill>
              <a:highlight>
                <a:srgbClr val="000000"/>
              </a:highlight>
              <a:latin typeface="+mj-lt"/>
            </a:endParaRPr>
          </a:p>
        </p:txBody>
      </p:sp>
      <p:pic>
        <p:nvPicPr>
          <p:cNvPr id="1026" name="Picture 2">
            <a:extLst>
              <a:ext uri="{FF2B5EF4-FFF2-40B4-BE49-F238E27FC236}">
                <a16:creationId xmlns:a16="http://schemas.microsoft.com/office/drawing/2014/main" id="{AEAAB748-6B22-E1BB-9159-49B411A8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265527" cy="11912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969145-B6B1-E15B-7B5B-ECD2E4229FF2}"/>
              </a:ext>
            </a:extLst>
          </p:cNvPr>
          <p:cNvSpPr txBox="1"/>
          <p:nvPr/>
        </p:nvSpPr>
        <p:spPr>
          <a:xfrm>
            <a:off x="1132764" y="1082921"/>
            <a:ext cx="9942653" cy="5509200"/>
          </a:xfrm>
          <a:prstGeom prst="rect">
            <a:avLst/>
          </a:prstGeom>
          <a:noFill/>
          <a:ln w="38100">
            <a:solidFill>
              <a:schemeClr val="accent1"/>
            </a:solidFill>
          </a:ln>
        </p:spPr>
        <p:txBody>
          <a:bodyPr wrap="square" rtlCol="0">
            <a:spAutoFit/>
          </a:bodyPr>
          <a:lstStyle/>
          <a:p>
            <a:pPr algn="ctr"/>
            <a:r>
              <a:rPr lang="en-US" sz="1600" b="1" i="0" dirty="0">
                <a:solidFill>
                  <a:schemeClr val="accent1"/>
                </a:solidFill>
                <a:effectLst/>
                <a:highlight>
                  <a:srgbClr val="FFFFFF"/>
                </a:highlight>
                <a:latin typeface="Calibri" panose="020F0502020204030204" pitchFamily="34" charset="0"/>
                <a:cs typeface="Calibri" panose="020F0502020204030204" pitchFamily="34" charset="0"/>
              </a:rPr>
              <a:t>📊 YouTube Songs Analysis: </a:t>
            </a:r>
          </a:p>
          <a:p>
            <a:endParaRPr lang="en-US" sz="1600" dirty="0">
              <a:highlight>
                <a:srgbClr val="FFFFFF"/>
              </a:highlight>
              <a:latin typeface="Calibri" panose="020F0502020204030204" pitchFamily="34" charset="0"/>
              <a:cs typeface="Calibri" panose="020F0502020204030204" pitchFamily="34" charset="0"/>
            </a:endParaRPr>
          </a:p>
          <a:p>
            <a:r>
              <a:rPr lang="en-US" sz="1600" b="1" i="0" dirty="0">
                <a:effectLst/>
                <a:highlight>
                  <a:srgbClr val="FFFFFF"/>
                </a:highlight>
                <a:latin typeface="Calibri" panose="020F0502020204030204" pitchFamily="34" charset="0"/>
                <a:cs typeface="Calibri" panose="020F0502020204030204" pitchFamily="34" charset="0"/>
              </a:rPr>
              <a:t>Key Insights:</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Our recent report uncovers fascinating trends in YouTube song viewership and engagement from 2010 to 2023. </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Here are some highlights:</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YouTube Songs Analysis: Key Insights</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Our latest report dives deep into YouTube song trends from 2010 to 2023. Here are some highlights:</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Viewership Trends: Average views peaked at 26M, with notable fluctuations.</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Engagement Metrics: Average likes and comments are 87.18K and 2.64K respectively, with a 0.75% engagement rate.</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Publication Trends: Annual song uploads ranged from 0.7K to 1.8K.</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Video Quality: HD videos (13.77M views) outperformed SD videos (0.97M views).</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Captions Matter: Videos with captions received 71.87M views vs. 11.31M for those without.</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Engagement by Duration: Shorter videos (&lt;30 min) had a higher engagement rate (0.75%).</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Seasonal Engagement: Monthly engagement rates peaked at 0.91%.</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Top Tags and Videos: Tags like "</a:t>
            </a:r>
            <a:r>
              <a:rPr lang="en-US" sz="1600" b="0" i="0" dirty="0" err="1">
                <a:effectLst/>
                <a:highlight>
                  <a:srgbClr val="FFFFFF"/>
                </a:highlight>
                <a:latin typeface="Calibri" panose="020F0502020204030204" pitchFamily="34" charset="0"/>
                <a:cs typeface="Calibri" panose="020F0502020204030204" pitchFamily="34" charset="0"/>
              </a:rPr>
              <a:t>tseries</a:t>
            </a:r>
            <a:r>
              <a:rPr lang="en-US" sz="1600" b="0" i="0" dirty="0">
                <a:effectLst/>
                <a:highlight>
                  <a:srgbClr val="FFFFFF"/>
                </a:highlight>
                <a:latin typeface="Calibri" panose="020F0502020204030204" pitchFamily="34" charset="0"/>
                <a:cs typeface="Calibri" panose="020F0502020204030204" pitchFamily="34" charset="0"/>
              </a:rPr>
              <a:t>" dominated, with top videos amassing over 1B views each.</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Viewership Patterns: Higher average views on weekdays (12.74M) compared to weekends (8.62M).</a:t>
            </a: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 Like &amp; Comment Ratios: Consistent like-to-view (0.76%) and comment-to-view (0.02%) ratios across quarters.</a:t>
            </a:r>
            <a:br>
              <a:rPr lang="en-US" sz="1600" b="0" i="0" dirty="0">
                <a:effectLst/>
                <a:highlight>
                  <a:srgbClr val="FFFFFF"/>
                </a:highlight>
                <a:latin typeface="Calibri" panose="020F0502020204030204" pitchFamily="34" charset="0"/>
                <a:cs typeface="Calibri" panose="020F0502020204030204" pitchFamily="34" charset="0"/>
              </a:rPr>
            </a:br>
            <a:br>
              <a:rPr lang="en-US" sz="1600" b="0" i="0" dirty="0">
                <a:effectLst/>
                <a:highlight>
                  <a:srgbClr val="FFFFFF"/>
                </a:highlight>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These insights emphasize the importance of video quality, captions, and strategic timing in boosting engagement. 📈💡</a:t>
            </a:r>
            <a:br>
              <a:rPr lang="en-US" sz="1600" b="0" i="0" dirty="0">
                <a:effectLst/>
                <a:highlight>
                  <a:srgbClr val="FFFFFF"/>
                </a:highlight>
                <a:latin typeface="Calibri" panose="020F0502020204030204" pitchFamily="34" charset="0"/>
                <a:cs typeface="Calibri" panose="020F0502020204030204" pitchFamily="34" charset="0"/>
              </a:rPr>
            </a:b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64530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554</TotalTime>
  <Words>764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Rockwell</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Juvvaladinne Navya</dc:creator>
  <cp:lastModifiedBy>Juvvaladinne Navya</cp:lastModifiedBy>
  <cp:revision>4</cp:revision>
  <dcterms:created xsi:type="dcterms:W3CDTF">2024-07-06T03:38:56Z</dcterms:created>
  <dcterms:modified xsi:type="dcterms:W3CDTF">2024-07-06T12:53:18Z</dcterms:modified>
</cp:coreProperties>
</file>