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75" r:id="rId3"/>
    <p:sldId id="257" r:id="rId4"/>
    <p:sldId id="270" r:id="rId5"/>
    <p:sldId id="271" r:id="rId6"/>
    <p:sldId id="273" r:id="rId7"/>
    <p:sldId id="267" r:id="rId8"/>
    <p:sldId id="268" r:id="rId9"/>
    <p:sldId id="277" r:id="rId10"/>
    <p:sldId id="278" r:id="rId11"/>
    <p:sldId id="261" r:id="rId12"/>
    <p:sldId id="279" r:id="rId13"/>
    <p:sldId id="262" r:id="rId14"/>
    <p:sldId id="264" r:id="rId15"/>
    <p:sldId id="280" r:id="rId16"/>
    <p:sldId id="263" r:id="rId17"/>
    <p:sldId id="265" r:id="rId18"/>
    <p:sldId id="266" r:id="rId19"/>
  </p:sldIdLst>
  <p:sldSz cx="9144000" cy="5143500" type="screen16x9"/>
  <p:notesSz cx="6858000" cy="9144000"/>
  <p:embeddedFontLst>
    <p:embeddedFont>
      <p:font typeface="Roboto" panose="020B0604020202020204" charset="0"/>
      <p:regular r:id="rId21"/>
      <p:bold r:id="rId22"/>
      <p:italic r:id="rId23"/>
      <p:boldItalic r:id="rId24"/>
    </p:embeddedFont>
    <p:embeddedFont>
      <p:font typeface="Cambria Math" panose="02040503050406030204" pitchFamily="18"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39969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99936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4258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5837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2710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1278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1758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2791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7137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901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archcio.techtarget.com/definition/AI"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645000"/>
            <a:ext cx="8222100" cy="1107900"/>
          </a:xfrm>
          <a:prstGeom prst="rect">
            <a:avLst/>
          </a:prstGeom>
        </p:spPr>
        <p:txBody>
          <a:bodyPr lIns="91425" tIns="91425" rIns="91425" bIns="91425" anchor="b" anchorCtr="0">
            <a:noAutofit/>
          </a:bodyPr>
          <a:lstStyle/>
          <a:p>
            <a:pPr lvl="0">
              <a:spcBef>
                <a:spcPts val="0"/>
              </a:spcBef>
              <a:buNone/>
            </a:pPr>
            <a:r>
              <a:rPr lang="en" sz="6000" dirty="0"/>
              <a:t>TensorFlow</a:t>
            </a:r>
          </a:p>
        </p:txBody>
      </p:sp>
      <p:sp>
        <p:nvSpPr>
          <p:cNvPr id="68" name="Shape 68"/>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 dirty="0"/>
              <a:t>By Siavash Kavousi</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60950" y="815373"/>
            <a:ext cx="8222100" cy="3522520"/>
          </a:xfrm>
          <a:prstGeom prst="rect">
            <a:avLst/>
          </a:prstGeom>
        </p:spPr>
        <p:txBody>
          <a:bodyPr lIns="91425" tIns="91425" rIns="91425" bIns="91425" anchor="ctr" anchorCtr="0">
            <a:noAutofit/>
          </a:bodyPr>
          <a:lstStyle/>
          <a:p>
            <a:pPr lvl="0">
              <a:spcBef>
                <a:spcPts val="0"/>
              </a:spcBef>
              <a:buNone/>
            </a:pPr>
            <a:r>
              <a:rPr lang="en" sz="3600" dirty="0" smtClean="0">
                <a:solidFill>
                  <a:schemeClr val="bg2"/>
                </a:solidFill>
              </a:rPr>
              <a:t>TensorFlow</a:t>
            </a:r>
            <a:r>
              <a:rPr lang="en" sz="3600" dirty="0" smtClean="0">
                <a:solidFill>
                  <a:srgbClr val="C00000"/>
                </a:solidFill>
              </a:rPr>
              <a:t/>
            </a:r>
            <a:br>
              <a:rPr lang="en" sz="3600" dirty="0" smtClean="0">
                <a:solidFill>
                  <a:srgbClr val="C00000"/>
                </a:solidFill>
              </a:rPr>
            </a:br>
            <a:r>
              <a:rPr lang="en" sz="3600" dirty="0">
                <a:solidFill>
                  <a:srgbClr val="C00000"/>
                </a:solidFill>
              </a:rPr>
              <a:t>	</a:t>
            </a:r>
            <a:r>
              <a:rPr lang="en" sz="3600" dirty="0" smtClean="0">
                <a:solidFill>
                  <a:srgbClr val="C00000"/>
                </a:solidFill>
              </a:rPr>
              <a:t>Features </a:t>
            </a:r>
            <a:r>
              <a:rPr lang="en" sz="3600" dirty="0" smtClean="0">
                <a:solidFill>
                  <a:schemeClr val="accent6">
                    <a:lumMod val="60000"/>
                    <a:lumOff val="40000"/>
                  </a:schemeClr>
                </a:solidFill>
              </a:rPr>
              <a:t/>
            </a:r>
            <a:br>
              <a:rPr lang="en" sz="3600" dirty="0" smtClean="0">
                <a:solidFill>
                  <a:schemeClr val="accent6">
                    <a:lumMod val="60000"/>
                    <a:lumOff val="40000"/>
                  </a:schemeClr>
                </a:solidFill>
              </a:rPr>
            </a:br>
            <a:r>
              <a:rPr lang="en" sz="3600" dirty="0">
                <a:solidFill>
                  <a:schemeClr val="accent6">
                    <a:lumMod val="60000"/>
                    <a:lumOff val="40000"/>
                  </a:schemeClr>
                </a:solidFill>
              </a:rPr>
              <a:t>	</a:t>
            </a:r>
            <a:r>
              <a:rPr lang="en" sz="3600" dirty="0" smtClean="0">
                <a:solidFill>
                  <a:schemeClr val="accent6">
                    <a:lumMod val="60000"/>
                    <a:lumOff val="40000"/>
                  </a:schemeClr>
                </a:solidFill>
              </a:rPr>
              <a:t>Keywords</a:t>
            </a:r>
            <a:br>
              <a:rPr lang="en" sz="3600" dirty="0" smtClean="0">
                <a:solidFill>
                  <a:schemeClr val="accent6">
                    <a:lumMod val="60000"/>
                    <a:lumOff val="40000"/>
                  </a:schemeClr>
                </a:solidFill>
              </a:rPr>
            </a:br>
            <a:r>
              <a:rPr lang="en" sz="3600" dirty="0">
                <a:solidFill>
                  <a:schemeClr val="accent6">
                    <a:lumMod val="60000"/>
                    <a:lumOff val="40000"/>
                  </a:schemeClr>
                </a:solidFill>
              </a:rPr>
              <a:t>	</a:t>
            </a:r>
            <a:r>
              <a:rPr lang="en" sz="3600" dirty="0" smtClean="0">
                <a:solidFill>
                  <a:schemeClr val="accent6">
                    <a:lumMod val="60000"/>
                    <a:lumOff val="40000"/>
                  </a:schemeClr>
                </a:solidFill>
              </a:rPr>
              <a:t>TensorBoard</a:t>
            </a:r>
            <a:endParaRPr lang="en" sz="3600" dirty="0">
              <a:solidFill>
                <a:schemeClr val="accent6">
                  <a:lumMod val="60000"/>
                  <a:lumOff val="40000"/>
                </a:schemeClr>
              </a:solidFill>
            </a:endParaRPr>
          </a:p>
        </p:txBody>
      </p:sp>
    </p:spTree>
    <p:extLst>
      <p:ext uri="{BB962C8B-B14F-4D97-AF65-F5344CB8AC3E}">
        <p14:creationId xmlns:p14="http://schemas.microsoft.com/office/powerpoint/2010/main" val="1542216655"/>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a:t>Features</a:t>
            </a:r>
          </a:p>
        </p:txBody>
      </p:sp>
      <p:sp>
        <p:nvSpPr>
          <p:cNvPr id="98" name="Shape 98"/>
          <p:cNvSpPr txBox="1">
            <a:spLocks noGrp="1"/>
          </p:cNvSpPr>
          <p:nvPr>
            <p:ph type="body" idx="2"/>
          </p:nvPr>
        </p:nvSpPr>
        <p:spPr>
          <a:xfrm>
            <a:off x="4939500" y="724199"/>
            <a:ext cx="3837000" cy="3588027"/>
          </a:xfrm>
          <a:prstGeom prst="rect">
            <a:avLst/>
          </a:prstGeom>
        </p:spPr>
        <p:txBody>
          <a:bodyPr lIns="91425" tIns="91425" rIns="91425" bIns="91425" anchor="ctr" anchorCtr="0">
            <a:noAutofit/>
          </a:bodyPr>
          <a:lstStyle/>
          <a:p>
            <a:pPr marL="457200" lvl="0" indent="-381000" rtl="0">
              <a:spcBef>
                <a:spcPts val="0"/>
              </a:spcBef>
              <a:spcAft>
                <a:spcPts val="1600"/>
              </a:spcAft>
              <a:buSzPct val="100000"/>
            </a:pPr>
            <a:r>
              <a:rPr lang="en" sz="2400" dirty="0" smtClean="0"/>
              <a:t>True </a:t>
            </a:r>
            <a:r>
              <a:rPr lang="en" sz="2400" dirty="0"/>
              <a:t>Portability</a:t>
            </a:r>
          </a:p>
          <a:p>
            <a:pPr marL="457200" lvl="0" indent="-381000" rtl="0">
              <a:spcBef>
                <a:spcPts val="0"/>
              </a:spcBef>
              <a:spcAft>
                <a:spcPts val="1600"/>
              </a:spcAft>
              <a:buSzPct val="100000"/>
            </a:pPr>
            <a:r>
              <a:rPr lang="en" sz="2400" dirty="0" smtClean="0"/>
              <a:t>Auto-Differentiation </a:t>
            </a:r>
            <a:r>
              <a:rPr lang="en" sz="1600" dirty="0" smtClean="0"/>
              <a:t>Remember backward prop </a:t>
            </a:r>
            <a:r>
              <a:rPr lang="en" sz="1600" dirty="0" smtClean="0">
                <a:sym typeface="Wingdings" panose="05000000000000000000" pitchFamily="2" charset="2"/>
              </a:rPr>
              <a:t></a:t>
            </a:r>
            <a:endParaRPr lang="en" sz="2400" dirty="0"/>
          </a:p>
          <a:p>
            <a:pPr marL="457200" lvl="0" indent="-381000" rtl="0">
              <a:lnSpc>
                <a:spcPct val="100000"/>
              </a:lnSpc>
              <a:spcBef>
                <a:spcPts val="0"/>
              </a:spcBef>
              <a:spcAft>
                <a:spcPts val="1600"/>
              </a:spcAft>
              <a:buSzPct val="100000"/>
            </a:pPr>
            <a:r>
              <a:rPr lang="en" sz="2400" dirty="0" smtClean="0"/>
              <a:t>Language Options</a:t>
            </a:r>
          </a:p>
          <a:p>
            <a:pPr marL="457200" lvl="0" indent="-381000" rtl="0">
              <a:lnSpc>
                <a:spcPct val="100000"/>
              </a:lnSpc>
              <a:spcBef>
                <a:spcPts val="0"/>
              </a:spcBef>
              <a:spcAft>
                <a:spcPts val="1600"/>
              </a:spcAft>
              <a:buSzPct val="100000"/>
            </a:pPr>
            <a:r>
              <a:rPr lang="en" sz="2400" dirty="0" smtClean="0"/>
              <a:t>Maximize Performance</a:t>
            </a:r>
            <a:endParaRPr lang="en" sz="2400" dirty="0" smtClean="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60950" y="815373"/>
            <a:ext cx="8222100" cy="3522520"/>
          </a:xfrm>
          <a:prstGeom prst="rect">
            <a:avLst/>
          </a:prstGeom>
        </p:spPr>
        <p:txBody>
          <a:bodyPr lIns="91425" tIns="91425" rIns="91425" bIns="91425" anchor="ctr" anchorCtr="0">
            <a:noAutofit/>
          </a:bodyPr>
          <a:lstStyle/>
          <a:p>
            <a:pPr lvl="0">
              <a:spcBef>
                <a:spcPts val="0"/>
              </a:spcBef>
              <a:buNone/>
            </a:pPr>
            <a:r>
              <a:rPr lang="en" sz="3600" dirty="0" smtClean="0">
                <a:solidFill>
                  <a:schemeClr val="bg2"/>
                </a:solidFill>
              </a:rPr>
              <a:t>TensorFlow</a:t>
            </a:r>
            <a:r>
              <a:rPr lang="en" sz="3600" dirty="0" smtClean="0">
                <a:solidFill>
                  <a:srgbClr val="C00000"/>
                </a:solidFill>
              </a:rPr>
              <a:t/>
            </a:r>
            <a:br>
              <a:rPr lang="en" sz="3600" dirty="0" smtClean="0">
                <a:solidFill>
                  <a:srgbClr val="C00000"/>
                </a:solidFill>
              </a:rPr>
            </a:br>
            <a:r>
              <a:rPr lang="en" sz="3600" dirty="0">
                <a:solidFill>
                  <a:srgbClr val="C00000"/>
                </a:solidFill>
              </a:rPr>
              <a:t>	</a:t>
            </a:r>
            <a:r>
              <a:rPr lang="en" sz="3600" dirty="0" smtClean="0">
                <a:solidFill>
                  <a:schemeClr val="accent6">
                    <a:lumMod val="60000"/>
                    <a:lumOff val="40000"/>
                  </a:schemeClr>
                </a:solidFill>
              </a:rPr>
              <a:t>Features</a:t>
            </a:r>
            <a:r>
              <a:rPr lang="en" sz="3600" dirty="0" smtClean="0">
                <a:solidFill>
                  <a:srgbClr val="C00000"/>
                </a:solidFill>
              </a:rPr>
              <a:t> </a:t>
            </a:r>
            <a:r>
              <a:rPr lang="en" sz="3600" dirty="0" smtClean="0">
                <a:solidFill>
                  <a:schemeClr val="accent6">
                    <a:lumMod val="60000"/>
                    <a:lumOff val="40000"/>
                  </a:schemeClr>
                </a:solidFill>
              </a:rPr>
              <a:t/>
            </a:r>
            <a:br>
              <a:rPr lang="en" sz="3600" dirty="0" smtClean="0">
                <a:solidFill>
                  <a:schemeClr val="accent6">
                    <a:lumMod val="60000"/>
                    <a:lumOff val="40000"/>
                  </a:schemeClr>
                </a:solidFill>
              </a:rPr>
            </a:br>
            <a:r>
              <a:rPr lang="en" sz="3600" dirty="0">
                <a:solidFill>
                  <a:schemeClr val="accent6">
                    <a:lumMod val="60000"/>
                    <a:lumOff val="40000"/>
                  </a:schemeClr>
                </a:solidFill>
              </a:rPr>
              <a:t>	</a:t>
            </a:r>
            <a:r>
              <a:rPr lang="en" sz="3600" dirty="0" smtClean="0">
                <a:solidFill>
                  <a:srgbClr val="C00000"/>
                </a:solidFill>
              </a:rPr>
              <a:t>Keywords</a:t>
            </a:r>
            <a:r>
              <a:rPr lang="en" sz="3600" dirty="0" smtClean="0">
                <a:solidFill>
                  <a:schemeClr val="accent6">
                    <a:lumMod val="60000"/>
                    <a:lumOff val="40000"/>
                  </a:schemeClr>
                </a:solidFill>
              </a:rPr>
              <a:t/>
            </a:r>
            <a:br>
              <a:rPr lang="en" sz="3600" dirty="0" smtClean="0">
                <a:solidFill>
                  <a:schemeClr val="accent6">
                    <a:lumMod val="60000"/>
                    <a:lumOff val="40000"/>
                  </a:schemeClr>
                </a:solidFill>
              </a:rPr>
            </a:br>
            <a:r>
              <a:rPr lang="en" sz="3600" dirty="0">
                <a:solidFill>
                  <a:schemeClr val="accent6">
                    <a:lumMod val="60000"/>
                    <a:lumOff val="40000"/>
                  </a:schemeClr>
                </a:solidFill>
              </a:rPr>
              <a:t>	</a:t>
            </a:r>
            <a:r>
              <a:rPr lang="en" sz="3600" dirty="0" smtClean="0">
                <a:solidFill>
                  <a:schemeClr val="accent6">
                    <a:lumMod val="60000"/>
                    <a:lumOff val="40000"/>
                  </a:schemeClr>
                </a:solidFill>
              </a:rPr>
              <a:t>TensorBoard</a:t>
            </a:r>
            <a:endParaRPr lang="en" sz="3600" dirty="0">
              <a:solidFill>
                <a:schemeClr val="accent6">
                  <a:lumMod val="60000"/>
                  <a:lumOff val="40000"/>
                </a:schemeClr>
              </a:solidFill>
            </a:endParaRPr>
          </a:p>
        </p:txBody>
      </p:sp>
    </p:spTree>
    <p:extLst>
      <p:ext uri="{BB962C8B-B14F-4D97-AF65-F5344CB8AC3E}">
        <p14:creationId xmlns:p14="http://schemas.microsoft.com/office/powerpoint/2010/main" val="3744866887"/>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smtClean="0"/>
              <a:t>Keywords</a:t>
            </a:r>
            <a:endParaRPr lang="en" dirty="0"/>
          </a:p>
        </p:txBody>
      </p:sp>
      <p:sp>
        <p:nvSpPr>
          <p:cNvPr id="104" name="Shape 104"/>
          <p:cNvSpPr txBox="1">
            <a:spLocks noGrp="1"/>
          </p:cNvSpPr>
          <p:nvPr>
            <p:ph type="body" idx="1"/>
          </p:nvPr>
        </p:nvSpPr>
        <p:spPr>
          <a:prstGeom prst="rect">
            <a:avLst/>
          </a:prstGeom>
        </p:spPr>
        <p:txBody>
          <a:bodyPr lIns="91425" tIns="91425" rIns="91425" bIns="91425" anchor="t" anchorCtr="0">
            <a:noAutofit/>
          </a:bodyPr>
          <a:lstStyle/>
          <a:p>
            <a:pPr marL="457200" lvl="0" indent="-330200" rtl="0">
              <a:spcBef>
                <a:spcPts val="0"/>
              </a:spcBef>
              <a:buSzPct val="100000"/>
              <a:buAutoNum type="arabicPeriod"/>
            </a:pPr>
            <a:r>
              <a:rPr lang="en" sz="1600" dirty="0"/>
              <a:t>Represents computations as </a:t>
            </a:r>
            <a:r>
              <a:rPr lang="en" sz="1600" dirty="0">
                <a:solidFill>
                  <a:srgbClr val="C00000"/>
                </a:solidFill>
              </a:rPr>
              <a:t>graphs</a:t>
            </a:r>
          </a:p>
          <a:p>
            <a:pPr marL="457200" lvl="0" indent="-330200" rtl="0">
              <a:spcBef>
                <a:spcPts val="0"/>
              </a:spcBef>
              <a:buSzPct val="100000"/>
              <a:buAutoNum type="arabicPeriod"/>
            </a:pPr>
            <a:r>
              <a:rPr lang="en" sz="1600" dirty="0"/>
              <a:t>Execute graphs in </a:t>
            </a:r>
            <a:r>
              <a:rPr lang="en" sz="1600" dirty="0">
                <a:solidFill>
                  <a:srgbClr val="C00000"/>
                </a:solidFill>
              </a:rPr>
              <a:t>Sessions</a:t>
            </a:r>
          </a:p>
          <a:p>
            <a:pPr marL="457200" lvl="0" indent="-330200" rtl="0">
              <a:spcBef>
                <a:spcPts val="0"/>
              </a:spcBef>
              <a:buSzPct val="100000"/>
              <a:buAutoNum type="arabicPeriod"/>
            </a:pPr>
            <a:r>
              <a:rPr lang="en" sz="1600" dirty="0"/>
              <a:t>Represent data as </a:t>
            </a:r>
            <a:r>
              <a:rPr lang="en" sz="1600" dirty="0">
                <a:solidFill>
                  <a:srgbClr val="C00000"/>
                </a:solidFill>
              </a:rPr>
              <a:t>tensors</a:t>
            </a:r>
          </a:p>
          <a:p>
            <a:pPr marL="457200" lvl="0" indent="-330200" rtl="0">
              <a:spcBef>
                <a:spcPts val="0"/>
              </a:spcBef>
              <a:buSzPct val="100000"/>
              <a:buAutoNum type="arabicPeriod"/>
            </a:pPr>
            <a:r>
              <a:rPr lang="en" sz="1600" dirty="0"/>
              <a:t>Maintains state with </a:t>
            </a:r>
            <a:r>
              <a:rPr lang="en" sz="1600" dirty="0">
                <a:solidFill>
                  <a:srgbClr val="C00000"/>
                </a:solidFill>
              </a:rPr>
              <a:t>Variables</a:t>
            </a:r>
          </a:p>
          <a:p>
            <a:pPr marL="457200" lvl="0" indent="-330200" rtl="0">
              <a:spcBef>
                <a:spcPts val="0"/>
              </a:spcBef>
              <a:buSzPct val="100000"/>
              <a:buAutoNum type="arabicPeriod"/>
            </a:pPr>
            <a:r>
              <a:rPr lang="en" sz="1600" dirty="0"/>
              <a:t>Uses </a:t>
            </a:r>
            <a:r>
              <a:rPr lang="en" sz="1600" dirty="0">
                <a:solidFill>
                  <a:srgbClr val="C00000"/>
                </a:solidFill>
              </a:rPr>
              <a:t>feed</a:t>
            </a:r>
            <a:r>
              <a:rPr lang="en" sz="1600" dirty="0"/>
              <a:t> and </a:t>
            </a:r>
            <a:r>
              <a:rPr lang="en" sz="1600" dirty="0">
                <a:solidFill>
                  <a:srgbClr val="C00000"/>
                </a:solidFill>
              </a:rPr>
              <a:t>fetch</a:t>
            </a:r>
          </a:p>
        </p:txBody>
      </p:sp>
      <p:pic>
        <p:nvPicPr>
          <p:cNvPr id="105" name="Shape 105"/>
          <p:cNvPicPr preferRelativeResize="0"/>
          <p:nvPr/>
        </p:nvPicPr>
        <p:blipFill>
          <a:blip r:embed="rId3">
            <a:alphaModFix/>
          </a:blip>
          <a:stretch>
            <a:fillRect/>
          </a:stretch>
        </p:blipFill>
        <p:spPr>
          <a:xfrm>
            <a:off x="5144953" y="738725"/>
            <a:ext cx="3549050" cy="41343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7" name="Shape 117"/>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smtClean="0"/>
              <a:t>Keywords – cont’d</a:t>
            </a:r>
            <a:endParaRPr lang="en" dirty="0"/>
          </a:p>
        </p:txBody>
      </p:sp>
      <p:sp>
        <p:nvSpPr>
          <p:cNvPr id="115" name="Shape 115"/>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sz="1800" b="1" dirty="0"/>
              <a:t>I think this is what’s going to happen because…</a:t>
            </a:r>
          </a:p>
          <a:p>
            <a:pPr lvl="0">
              <a:spcBef>
                <a:spcPts val="0"/>
              </a:spcBef>
              <a:buNone/>
            </a:pPr>
            <a:r>
              <a:rPr lang="en" sz="1600" dirty="0"/>
              <a:t>Lorem ipsum dolor sit amet, consectetur adipiscing elit, sed do eiusmod tempor incididunt ut labore et dolore magna aliqua. Ut enim ad minim veniam, quis nostrud exercitation ullamco laboris nisi ut aliquip.</a:t>
            </a:r>
          </a:p>
        </p:txBody>
      </p:sp>
      <p:sp>
        <p:nvSpPr>
          <p:cNvPr id="116" name="Shape 116"/>
          <p:cNvSpPr txBox="1">
            <a:spLocks noGrp="1"/>
          </p:cNvSpPr>
          <p:nvPr>
            <p:ph type="body" idx="2"/>
          </p:nvPr>
        </p:nvSpPr>
        <p:spPr>
          <a:prstGeom prst="rect">
            <a:avLst/>
          </a:prstGeom>
        </p:spPr>
        <p:txBody>
          <a:bodyPr lIns="91425" tIns="91425" rIns="91425" bIns="91425" anchor="t" anchorCtr="0">
            <a:noAutofit/>
          </a:bodyPr>
          <a:lstStyle/>
          <a:p>
            <a:pPr lvl="0" rtl="0">
              <a:spcBef>
                <a:spcPts val="0"/>
              </a:spcBef>
              <a:buNone/>
            </a:pPr>
            <a:r>
              <a:rPr lang="en" sz="1800" b="1"/>
              <a:t>Variables that may affect the outcome...</a:t>
            </a:r>
          </a:p>
          <a:p>
            <a:pPr marL="457200" lvl="0" indent="-330200" rtl="0">
              <a:spcBef>
                <a:spcPts val="0"/>
              </a:spcBef>
              <a:buSzPct val="100000"/>
            </a:pPr>
            <a:r>
              <a:rPr lang="en" sz="1600"/>
              <a:t>Lorem ipsum dolor sit amet, consectetur adipiscing elit</a:t>
            </a:r>
          </a:p>
          <a:p>
            <a:pPr marL="457200" lvl="0" indent="-330200">
              <a:spcBef>
                <a:spcPts val="0"/>
              </a:spcBef>
              <a:buSzPct val="100000"/>
            </a:pPr>
            <a:r>
              <a:rPr lang="en" sz="1600"/>
              <a:t>Sed do eiusmod tempor incididunt ut labore et dolore magna aliqua</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60950" y="815373"/>
            <a:ext cx="8222100" cy="3522520"/>
          </a:xfrm>
          <a:prstGeom prst="rect">
            <a:avLst/>
          </a:prstGeom>
        </p:spPr>
        <p:txBody>
          <a:bodyPr lIns="91425" tIns="91425" rIns="91425" bIns="91425" anchor="ctr" anchorCtr="0">
            <a:noAutofit/>
          </a:bodyPr>
          <a:lstStyle/>
          <a:p>
            <a:pPr lvl="0">
              <a:spcBef>
                <a:spcPts val="0"/>
              </a:spcBef>
              <a:buNone/>
            </a:pPr>
            <a:r>
              <a:rPr lang="en" sz="3600" dirty="0" smtClean="0">
                <a:solidFill>
                  <a:schemeClr val="bg2"/>
                </a:solidFill>
              </a:rPr>
              <a:t>TensorFlow</a:t>
            </a:r>
            <a:r>
              <a:rPr lang="en" sz="3600" dirty="0" smtClean="0">
                <a:solidFill>
                  <a:srgbClr val="C00000"/>
                </a:solidFill>
              </a:rPr>
              <a:t/>
            </a:r>
            <a:br>
              <a:rPr lang="en" sz="3600" dirty="0" smtClean="0">
                <a:solidFill>
                  <a:srgbClr val="C00000"/>
                </a:solidFill>
              </a:rPr>
            </a:br>
            <a:r>
              <a:rPr lang="en" sz="3600" dirty="0">
                <a:solidFill>
                  <a:srgbClr val="C00000"/>
                </a:solidFill>
              </a:rPr>
              <a:t>	</a:t>
            </a:r>
            <a:r>
              <a:rPr lang="en" sz="3600" dirty="0" smtClean="0">
                <a:solidFill>
                  <a:schemeClr val="accent6">
                    <a:lumMod val="60000"/>
                    <a:lumOff val="40000"/>
                  </a:schemeClr>
                </a:solidFill>
              </a:rPr>
              <a:t>Features</a:t>
            </a:r>
            <a:r>
              <a:rPr lang="en" sz="3600" dirty="0" smtClean="0">
                <a:solidFill>
                  <a:srgbClr val="C00000"/>
                </a:solidFill>
              </a:rPr>
              <a:t> </a:t>
            </a:r>
            <a:r>
              <a:rPr lang="en" sz="3600" dirty="0" smtClean="0">
                <a:solidFill>
                  <a:schemeClr val="accent6">
                    <a:lumMod val="60000"/>
                    <a:lumOff val="40000"/>
                  </a:schemeClr>
                </a:solidFill>
              </a:rPr>
              <a:t/>
            </a:r>
            <a:br>
              <a:rPr lang="en" sz="3600" dirty="0" smtClean="0">
                <a:solidFill>
                  <a:schemeClr val="accent6">
                    <a:lumMod val="60000"/>
                    <a:lumOff val="40000"/>
                  </a:schemeClr>
                </a:solidFill>
              </a:rPr>
            </a:br>
            <a:r>
              <a:rPr lang="en" sz="3600" dirty="0">
                <a:solidFill>
                  <a:schemeClr val="accent6">
                    <a:lumMod val="60000"/>
                    <a:lumOff val="40000"/>
                  </a:schemeClr>
                </a:solidFill>
              </a:rPr>
              <a:t>	</a:t>
            </a:r>
            <a:r>
              <a:rPr lang="en" sz="3600" dirty="0" smtClean="0">
                <a:solidFill>
                  <a:schemeClr val="accent6">
                    <a:lumMod val="60000"/>
                    <a:lumOff val="40000"/>
                  </a:schemeClr>
                </a:solidFill>
              </a:rPr>
              <a:t>Keywords</a:t>
            </a:r>
            <a:br>
              <a:rPr lang="en" sz="3600" dirty="0" smtClean="0">
                <a:solidFill>
                  <a:schemeClr val="accent6">
                    <a:lumMod val="60000"/>
                    <a:lumOff val="40000"/>
                  </a:schemeClr>
                </a:solidFill>
              </a:rPr>
            </a:br>
            <a:r>
              <a:rPr lang="en" sz="3600" dirty="0">
                <a:solidFill>
                  <a:schemeClr val="accent6">
                    <a:lumMod val="60000"/>
                    <a:lumOff val="40000"/>
                  </a:schemeClr>
                </a:solidFill>
              </a:rPr>
              <a:t>	</a:t>
            </a:r>
            <a:r>
              <a:rPr lang="en" sz="3600" dirty="0" smtClean="0">
                <a:solidFill>
                  <a:srgbClr val="C00000"/>
                </a:solidFill>
              </a:rPr>
              <a:t>TensorBoard</a:t>
            </a:r>
            <a:endParaRPr lang="en" sz="3600" dirty="0">
              <a:solidFill>
                <a:srgbClr val="C00000"/>
              </a:solidFill>
            </a:endParaRPr>
          </a:p>
        </p:txBody>
      </p:sp>
    </p:spTree>
    <p:extLst>
      <p:ext uri="{BB962C8B-B14F-4D97-AF65-F5344CB8AC3E}">
        <p14:creationId xmlns:p14="http://schemas.microsoft.com/office/powerpoint/2010/main" val="4144083228"/>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Tell the audience what you expect to happen...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l="22872" t="1578" r="19354" b="984"/>
          <a:stretch/>
        </p:blipFill>
        <p:spPr>
          <a:xfrm>
            <a:off x="0" y="0"/>
            <a:ext cx="4576348" cy="5143500"/>
          </a:xfrm>
          <a:prstGeom prst="rect">
            <a:avLst/>
          </a:prstGeom>
          <a:noFill/>
          <a:ln>
            <a:noFill/>
          </a:ln>
        </p:spPr>
      </p:pic>
      <p:pic>
        <p:nvPicPr>
          <p:cNvPr id="123" name="Shape 123"/>
          <p:cNvPicPr preferRelativeResize="0"/>
          <p:nvPr/>
        </p:nvPicPr>
        <p:blipFill rotWithShape="1">
          <a:blip r:embed="rId4">
            <a:alphaModFix/>
          </a:blip>
          <a:srcRect l="37422" t="840" r="8654" b="6840"/>
          <a:stretch/>
        </p:blipFill>
        <p:spPr>
          <a:xfrm>
            <a:off x="4576350" y="0"/>
            <a:ext cx="4567649" cy="5143199"/>
          </a:xfrm>
          <a:prstGeom prst="rect">
            <a:avLst/>
          </a:prstGeom>
          <a:noFill/>
          <a:ln>
            <a:noFill/>
          </a:ln>
        </p:spPr>
      </p:pic>
      <p:sp>
        <p:nvSpPr>
          <p:cNvPr id="124" name="Shape 124"/>
          <p:cNvSpPr txBox="1">
            <a:spLocks noGrp="1"/>
          </p:cNvSpPr>
          <p:nvPr>
            <p:ph type="body" idx="1"/>
          </p:nvPr>
        </p:nvSpPr>
        <p:spPr>
          <a:prstGeom prst="rect">
            <a:avLst/>
          </a:prstGeom>
          <a:solidFill>
            <a:schemeClr val="lt1"/>
          </a:solidFill>
        </p:spPr>
        <p:txBody>
          <a:bodyPr lIns="91425" tIns="91425" rIns="91425" bIns="91425" anchor="ctr" anchorCtr="0">
            <a:noAutofit/>
          </a:bodyPr>
          <a:lstStyle/>
          <a:p>
            <a:pPr lvl="0">
              <a:spcBef>
                <a:spcPts val="0"/>
              </a:spcBef>
              <a:buNone/>
            </a:pPr>
            <a:r>
              <a:rPr lang="en"/>
              <a:t>The experiment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Conclusion</a:t>
            </a:r>
          </a:p>
        </p:txBody>
      </p:sp>
      <p:sp>
        <p:nvSpPr>
          <p:cNvPr id="130" name="Shape 130"/>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a:t>Lorem ipsum dolor sit amet, consectetur adipiscing elit, sed do eiusmod tempor incididunt ut labore et dolore magna aliqua. Ut enim ad minim veniam, quis nostrud exercitation ullamco laboris nisi ut aliquip.</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60950" y="815373"/>
            <a:ext cx="8222100" cy="3522520"/>
          </a:xfrm>
          <a:prstGeom prst="rect">
            <a:avLst/>
          </a:prstGeom>
        </p:spPr>
        <p:txBody>
          <a:bodyPr lIns="91425" tIns="91425" rIns="91425" bIns="91425" anchor="ctr" anchorCtr="0">
            <a:noAutofit/>
          </a:bodyPr>
          <a:lstStyle/>
          <a:p>
            <a:pPr lvl="0">
              <a:spcBef>
                <a:spcPts val="0"/>
              </a:spcBef>
              <a:buNone/>
            </a:pPr>
            <a:r>
              <a:rPr lang="en" sz="3600" dirty="0" smtClean="0">
                <a:solidFill>
                  <a:srgbClr val="C00000"/>
                </a:solidFill>
              </a:rPr>
              <a:t>Machine Learning</a:t>
            </a:r>
            <a:r>
              <a:rPr lang="en" sz="3600" dirty="0" smtClean="0">
                <a:solidFill>
                  <a:schemeClr val="accent6">
                    <a:lumMod val="60000"/>
                    <a:lumOff val="40000"/>
                  </a:schemeClr>
                </a:solidFill>
              </a:rPr>
              <a:t/>
            </a:r>
            <a:br>
              <a:rPr lang="en" sz="3600" dirty="0" smtClean="0">
                <a:solidFill>
                  <a:schemeClr val="accent6">
                    <a:lumMod val="60000"/>
                    <a:lumOff val="40000"/>
                  </a:schemeClr>
                </a:solidFill>
              </a:rPr>
            </a:br>
            <a:r>
              <a:rPr lang="en" sz="3600" dirty="0" smtClean="0">
                <a:solidFill>
                  <a:schemeClr val="accent6">
                    <a:lumMod val="60000"/>
                    <a:lumOff val="40000"/>
                  </a:schemeClr>
                </a:solidFill>
              </a:rPr>
              <a:t>TensorFlow </a:t>
            </a:r>
            <a:br>
              <a:rPr lang="en" sz="3600" dirty="0" smtClean="0">
                <a:solidFill>
                  <a:schemeClr val="accent6">
                    <a:lumMod val="60000"/>
                    <a:lumOff val="40000"/>
                  </a:schemeClr>
                </a:solidFill>
              </a:rPr>
            </a:br>
            <a:r>
              <a:rPr lang="en" sz="3600" dirty="0" smtClean="0">
                <a:solidFill>
                  <a:schemeClr val="accent6">
                    <a:lumMod val="60000"/>
                    <a:lumOff val="40000"/>
                  </a:schemeClr>
                </a:solidFill>
              </a:rPr>
              <a:t>References</a:t>
            </a:r>
            <a:br>
              <a:rPr lang="en" sz="3600" dirty="0" smtClean="0">
                <a:solidFill>
                  <a:schemeClr val="accent6">
                    <a:lumMod val="60000"/>
                    <a:lumOff val="40000"/>
                  </a:schemeClr>
                </a:solidFill>
              </a:rPr>
            </a:br>
            <a:r>
              <a:rPr lang="en" sz="3600" dirty="0" smtClean="0">
                <a:solidFill>
                  <a:schemeClr val="accent6">
                    <a:lumMod val="60000"/>
                    <a:lumOff val="40000"/>
                  </a:schemeClr>
                </a:solidFill>
              </a:rPr>
              <a:t>Thanksjot!</a:t>
            </a:r>
            <a:endParaRPr lang="en" sz="3600" dirty="0">
              <a:solidFill>
                <a:schemeClr val="accent6">
                  <a:lumMod val="60000"/>
                  <a:lumOff val="40000"/>
                </a:schemeClr>
              </a:solidFill>
            </a:endParaRPr>
          </a:p>
        </p:txBody>
      </p:sp>
    </p:spTree>
    <p:extLst>
      <p:ext uri="{BB962C8B-B14F-4D97-AF65-F5344CB8AC3E}">
        <p14:creationId xmlns:p14="http://schemas.microsoft.com/office/powerpoint/2010/main" val="2895625116"/>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90250" y="155864"/>
            <a:ext cx="8143200" cy="955964"/>
          </a:xfrm>
          <a:prstGeom prst="rect">
            <a:avLst/>
          </a:prstGeom>
        </p:spPr>
        <p:txBody>
          <a:bodyPr lIns="91425" tIns="91425" rIns="91425" bIns="91425" anchor="ctr" anchorCtr="0">
            <a:noAutofit/>
          </a:bodyPr>
          <a:lstStyle/>
          <a:p>
            <a:pPr lvl="0">
              <a:spcBef>
                <a:spcPts val="0"/>
              </a:spcBef>
              <a:buNone/>
            </a:pPr>
            <a:r>
              <a:rPr lang="en" sz="4400" dirty="0" smtClean="0"/>
              <a:t>What is Machine </a:t>
            </a:r>
            <a:r>
              <a:rPr lang="en" sz="4400" dirty="0"/>
              <a:t>Learning?</a:t>
            </a:r>
          </a:p>
        </p:txBody>
      </p:sp>
      <p:sp>
        <p:nvSpPr>
          <p:cNvPr id="74" name="Shape 74"/>
          <p:cNvSpPr txBox="1">
            <a:spLocks noGrp="1"/>
          </p:cNvSpPr>
          <p:nvPr>
            <p:ph type="title" idx="4294967295"/>
          </p:nvPr>
        </p:nvSpPr>
        <p:spPr>
          <a:xfrm>
            <a:off x="490250" y="1371601"/>
            <a:ext cx="8142288" cy="2698750"/>
          </a:xfrm>
          <a:prstGeom prst="rect">
            <a:avLst/>
          </a:prstGeom>
          <a:ln>
            <a:noFill/>
          </a:ln>
        </p:spPr>
        <p:txBody>
          <a:bodyPr lIns="91425" tIns="91425" rIns="91425" bIns="91425" anchor="ctr" anchorCtr="0">
            <a:noAutofit/>
          </a:bodyPr>
          <a:lstStyle/>
          <a:p>
            <a:pPr lvl="0"/>
            <a:r>
              <a:rPr lang="en-US" sz="3600" dirty="0">
                <a:solidFill>
                  <a:schemeClr val="accent6">
                    <a:lumMod val="60000"/>
                    <a:lumOff val="40000"/>
                  </a:schemeClr>
                </a:solidFill>
              </a:rPr>
              <a:t>Machine learning is a type of artificial intelligence (</a:t>
            </a:r>
            <a:r>
              <a:rPr lang="en-US" sz="3600" u="sng" dirty="0">
                <a:solidFill>
                  <a:schemeClr val="accent6">
                    <a:lumMod val="60000"/>
                    <a:lumOff val="40000"/>
                  </a:schemeClr>
                </a:solidFill>
                <a:hlinkClick r:id="rId3"/>
              </a:rPr>
              <a:t>AI</a:t>
            </a:r>
            <a:r>
              <a:rPr lang="en-US" sz="3600" dirty="0">
                <a:solidFill>
                  <a:schemeClr val="accent6">
                    <a:lumMod val="60000"/>
                    <a:lumOff val="40000"/>
                  </a:schemeClr>
                </a:solidFill>
              </a:rPr>
              <a:t>) that provides computers with the ability to learn without being explicitly programmed</a:t>
            </a:r>
            <a:endParaRPr lang="en" sz="3600" dirty="0">
              <a:solidFill>
                <a:schemeClr val="accent6">
                  <a:lumMod val="60000"/>
                  <a:lumOff val="40000"/>
                </a:schemeClr>
              </a:solidFill>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sz="4400" dirty="0" smtClean="0"/>
              <a:t>Then what?!!</a:t>
            </a:r>
            <a:endParaRPr lang="en" sz="4400" dirty="0"/>
          </a:p>
        </p:txBody>
      </p:sp>
    </p:spTree>
    <p:extLst>
      <p:ext uri="{BB962C8B-B14F-4D97-AF65-F5344CB8AC3E}">
        <p14:creationId xmlns:p14="http://schemas.microsoft.com/office/powerpoint/2010/main" val="403321089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90250" y="155864"/>
            <a:ext cx="8143200" cy="955964"/>
          </a:xfrm>
          <a:prstGeom prst="rect">
            <a:avLst/>
          </a:prstGeom>
        </p:spPr>
        <p:txBody>
          <a:bodyPr lIns="91425" tIns="91425" rIns="91425" bIns="91425" anchor="ctr" anchorCtr="0">
            <a:noAutofit/>
          </a:bodyPr>
          <a:lstStyle/>
          <a:p>
            <a:pPr lvl="0">
              <a:spcBef>
                <a:spcPts val="0"/>
              </a:spcBef>
              <a:buNone/>
            </a:pPr>
            <a:r>
              <a:rPr lang="en" sz="4400" dirty="0" smtClean="0"/>
              <a:t>CIFAR-10 Dataset</a:t>
            </a:r>
            <a:endParaRPr lang="en" sz="4400" dirty="0"/>
          </a:p>
        </p:txBody>
      </p:sp>
      <p:sp>
        <p:nvSpPr>
          <p:cNvPr id="74" name="Shape 74"/>
          <p:cNvSpPr txBox="1">
            <a:spLocks noGrp="1"/>
          </p:cNvSpPr>
          <p:nvPr>
            <p:ph type="title" idx="4294967295"/>
          </p:nvPr>
        </p:nvSpPr>
        <p:spPr>
          <a:xfrm>
            <a:off x="5378353" y="1111828"/>
            <a:ext cx="3255097" cy="3262744"/>
          </a:xfrm>
          <a:prstGeom prst="rect">
            <a:avLst/>
          </a:prstGeom>
          <a:ln>
            <a:noFill/>
          </a:ln>
        </p:spPr>
        <p:txBody>
          <a:bodyPr lIns="91425" tIns="91425" rIns="91425" bIns="91425" anchor="ctr" anchorCtr="0">
            <a:noAutofit/>
          </a:bodyPr>
          <a:lstStyle/>
          <a:p>
            <a:pPr lvl="0"/>
            <a:r>
              <a:rPr lang="en-US" sz="2400" dirty="0" smtClean="0">
                <a:solidFill>
                  <a:schemeClr val="accent6">
                    <a:lumMod val="60000"/>
                    <a:lumOff val="40000"/>
                  </a:schemeClr>
                </a:solidFill>
              </a:rPr>
              <a:t>Training images </a:t>
            </a:r>
            <a:br>
              <a:rPr lang="en-US" sz="2400" dirty="0" smtClean="0">
                <a:solidFill>
                  <a:schemeClr val="accent6">
                    <a:lumMod val="60000"/>
                    <a:lumOff val="40000"/>
                  </a:schemeClr>
                </a:solidFill>
              </a:rPr>
            </a:br>
            <a:r>
              <a:rPr lang="en-US" sz="2400" dirty="0" smtClean="0">
                <a:solidFill>
                  <a:schemeClr val="accent6">
                    <a:lumMod val="60000"/>
                    <a:lumOff val="40000"/>
                  </a:schemeClr>
                </a:solidFill>
              </a:rPr>
              <a:t>50000</a:t>
            </a:r>
            <a:br>
              <a:rPr lang="en-US" sz="2400" dirty="0" smtClean="0">
                <a:solidFill>
                  <a:schemeClr val="accent6">
                    <a:lumMod val="60000"/>
                    <a:lumOff val="40000"/>
                  </a:schemeClr>
                </a:solidFill>
              </a:rPr>
            </a:br>
            <a:r>
              <a:rPr lang="en-US" sz="2400" dirty="0" smtClean="0">
                <a:solidFill>
                  <a:schemeClr val="accent6">
                    <a:lumMod val="60000"/>
                    <a:lumOff val="40000"/>
                  </a:schemeClr>
                </a:solidFill>
              </a:rPr>
              <a:t/>
            </a:r>
            <a:br>
              <a:rPr lang="en-US" sz="2400" dirty="0" smtClean="0">
                <a:solidFill>
                  <a:schemeClr val="accent6">
                    <a:lumMod val="60000"/>
                    <a:lumOff val="40000"/>
                  </a:schemeClr>
                </a:solidFill>
              </a:rPr>
            </a:br>
            <a:r>
              <a:rPr lang="en-US" sz="2400" dirty="0" smtClean="0">
                <a:solidFill>
                  <a:schemeClr val="accent6">
                    <a:lumMod val="60000"/>
                    <a:lumOff val="40000"/>
                  </a:schemeClr>
                </a:solidFill>
              </a:rPr>
              <a:t>Test images</a:t>
            </a:r>
            <a:br>
              <a:rPr lang="en-US" sz="2400" dirty="0" smtClean="0">
                <a:solidFill>
                  <a:schemeClr val="accent6">
                    <a:lumMod val="60000"/>
                    <a:lumOff val="40000"/>
                  </a:schemeClr>
                </a:solidFill>
              </a:rPr>
            </a:br>
            <a:r>
              <a:rPr lang="en-US" sz="2400" dirty="0" smtClean="0">
                <a:solidFill>
                  <a:schemeClr val="accent6">
                    <a:lumMod val="60000"/>
                    <a:lumOff val="40000"/>
                  </a:schemeClr>
                </a:solidFill>
              </a:rPr>
              <a:t>10000</a:t>
            </a:r>
            <a:br>
              <a:rPr lang="en-US" sz="2400" dirty="0" smtClean="0">
                <a:solidFill>
                  <a:schemeClr val="accent6">
                    <a:lumMod val="60000"/>
                    <a:lumOff val="40000"/>
                  </a:schemeClr>
                </a:solidFill>
              </a:rPr>
            </a:br>
            <a:r>
              <a:rPr lang="en-US" sz="2400" dirty="0">
                <a:solidFill>
                  <a:schemeClr val="accent6">
                    <a:lumMod val="60000"/>
                    <a:lumOff val="40000"/>
                  </a:schemeClr>
                </a:solidFill>
              </a:rPr>
              <a:t/>
            </a:r>
            <a:br>
              <a:rPr lang="en-US" sz="2400" dirty="0">
                <a:solidFill>
                  <a:schemeClr val="accent6">
                    <a:lumMod val="60000"/>
                    <a:lumOff val="40000"/>
                  </a:schemeClr>
                </a:solidFill>
              </a:rPr>
            </a:br>
            <a:r>
              <a:rPr lang="en-US" sz="2400" dirty="0" smtClean="0">
                <a:solidFill>
                  <a:schemeClr val="accent6">
                    <a:lumMod val="60000"/>
                    <a:lumOff val="40000"/>
                  </a:schemeClr>
                </a:solidFill>
              </a:rPr>
              <a:t>Labels</a:t>
            </a:r>
            <a:br>
              <a:rPr lang="en-US" sz="2400" dirty="0" smtClean="0">
                <a:solidFill>
                  <a:schemeClr val="accent6">
                    <a:lumMod val="60000"/>
                    <a:lumOff val="40000"/>
                  </a:schemeClr>
                </a:solidFill>
              </a:rPr>
            </a:br>
            <a:r>
              <a:rPr lang="en-US" sz="2400" dirty="0" smtClean="0">
                <a:solidFill>
                  <a:schemeClr val="accent6">
                    <a:lumMod val="60000"/>
                    <a:lumOff val="40000"/>
                  </a:schemeClr>
                </a:solidFill>
              </a:rPr>
              <a:t>10</a:t>
            </a:r>
            <a:endParaRPr lang="en" sz="2400" dirty="0">
              <a:solidFill>
                <a:schemeClr val="accent6">
                  <a:lumMod val="60000"/>
                  <a:lumOff val="40000"/>
                </a:schemeClr>
              </a:solidFill>
            </a:endParaRPr>
          </a:p>
        </p:txBody>
      </p:sp>
      <p:pic>
        <p:nvPicPr>
          <p:cNvPr id="2" name="Picture 1"/>
          <p:cNvPicPr>
            <a:picLocks noChangeAspect="1"/>
          </p:cNvPicPr>
          <p:nvPr/>
        </p:nvPicPr>
        <p:blipFill>
          <a:blip r:embed="rId3"/>
          <a:stretch>
            <a:fillRect/>
          </a:stretch>
        </p:blipFill>
        <p:spPr>
          <a:xfrm>
            <a:off x="490250" y="1111828"/>
            <a:ext cx="4887191" cy="3805735"/>
          </a:xfrm>
          <a:prstGeom prst="rect">
            <a:avLst/>
          </a:prstGeom>
        </p:spPr>
      </p:pic>
    </p:spTree>
    <p:extLst>
      <p:ext uri="{BB962C8B-B14F-4D97-AF65-F5344CB8AC3E}">
        <p14:creationId xmlns:p14="http://schemas.microsoft.com/office/powerpoint/2010/main" val="156160828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90250" y="155864"/>
            <a:ext cx="8143200" cy="955964"/>
          </a:xfrm>
          <a:prstGeom prst="rect">
            <a:avLst/>
          </a:prstGeom>
        </p:spPr>
        <p:txBody>
          <a:bodyPr lIns="91425" tIns="91425" rIns="91425" bIns="91425" anchor="ctr" anchorCtr="0">
            <a:noAutofit/>
          </a:bodyPr>
          <a:lstStyle/>
          <a:p>
            <a:pPr lvl="0">
              <a:spcBef>
                <a:spcPts val="0"/>
              </a:spcBef>
              <a:buNone/>
            </a:pPr>
            <a:r>
              <a:rPr lang="en" sz="4400" dirty="0" smtClean="0"/>
              <a:t>K-NN (K-Nearest Neighbor(s))</a:t>
            </a:r>
            <a:endParaRPr lang="en" sz="4400" dirty="0"/>
          </a:p>
        </p:txBody>
      </p:sp>
      <mc:AlternateContent xmlns:mc="http://schemas.openxmlformats.org/markup-compatibility/2006">
        <mc:Choice xmlns:a14="http://schemas.microsoft.com/office/drawing/2010/main" Requires="a14">
          <p:sp>
            <p:nvSpPr>
              <p:cNvPr id="74" name="Shape 74"/>
              <p:cNvSpPr txBox="1">
                <a:spLocks noGrp="1"/>
              </p:cNvSpPr>
              <p:nvPr>
                <p:ph type="title" idx="4294967295"/>
              </p:nvPr>
            </p:nvSpPr>
            <p:spPr>
              <a:xfrm>
                <a:off x="490250" y="1111828"/>
                <a:ext cx="8142288" cy="1485899"/>
              </a:xfrm>
              <a:prstGeom prst="rect">
                <a:avLst/>
              </a:prstGeom>
              <a:ln>
                <a:noFill/>
              </a:ln>
            </p:spPr>
            <p:txBody>
              <a:bodyPr lIns="91425" tIns="91425" rIns="91425" bIns="91425" anchor="ctr" anchorCtr="0">
                <a:noAutofit/>
              </a:bodyPr>
              <a:lstStyle/>
              <a:p>
                <a:pPr lvl="0"/>
                <a:r>
                  <a:rPr lang="en" sz="2800" b="1" dirty="0" smtClean="0">
                    <a:solidFill>
                      <a:schemeClr val="accent6">
                        <a:lumMod val="60000"/>
                        <a:lumOff val="40000"/>
                      </a:schemeClr>
                    </a:solidFill>
                  </a:rPr>
                  <a:t>HOW DO WE COMPARE IMAGES?!!</a:t>
                </a:r>
                <a:br>
                  <a:rPr lang="en" sz="2800" b="1" dirty="0" smtClean="0">
                    <a:solidFill>
                      <a:schemeClr val="accent6">
                        <a:lumMod val="60000"/>
                        <a:lumOff val="40000"/>
                      </a:schemeClr>
                    </a:solidFill>
                  </a:rPr>
                </a:br>
                <a:r>
                  <a:rPr lang="en" sz="2800" b="1" dirty="0" smtClean="0">
                    <a:solidFill>
                      <a:schemeClr val="accent6">
                        <a:lumMod val="60000"/>
                        <a:lumOff val="40000"/>
                      </a:schemeClr>
                    </a:solidFill>
                  </a:rPr>
                  <a:t>L</a:t>
                </a:r>
                <a:r>
                  <a:rPr lang="fa-IR" sz="2800" b="1" dirty="0" smtClean="0">
                    <a:solidFill>
                      <a:schemeClr val="accent6">
                        <a:lumMod val="60000"/>
                        <a:lumOff val="40000"/>
                      </a:schemeClr>
                    </a:solidFill>
                  </a:rPr>
                  <a:t>1</a:t>
                </a:r>
                <a:r>
                  <a:rPr lang="en" sz="2800" b="1" dirty="0" smtClean="0">
                    <a:solidFill>
                      <a:schemeClr val="accent6">
                        <a:lumMod val="60000"/>
                        <a:lumOff val="40000"/>
                      </a:schemeClr>
                    </a:solidFill>
                  </a:rPr>
                  <a:t> Distance: </a:t>
                </a:r>
                <a14:m>
                  <m:oMath xmlns:m="http://schemas.openxmlformats.org/officeDocument/2006/math">
                    <m:sSub>
                      <m:sSubPr>
                        <m:ctrlPr>
                          <a:rPr lang="en-US" sz="2800" b="1" i="1" smtClean="0">
                            <a:solidFill>
                              <a:schemeClr val="accent6">
                                <a:lumMod val="60000"/>
                                <a:lumOff val="40000"/>
                              </a:schemeClr>
                            </a:solidFill>
                            <a:latin typeface="Cambria Math" panose="02040503050406030204" pitchFamily="18" charset="0"/>
                          </a:rPr>
                        </m:ctrlPr>
                      </m:sSubPr>
                      <m:e>
                        <m:r>
                          <a:rPr lang="en-US" sz="2800" b="1" i="1" smtClean="0">
                            <a:solidFill>
                              <a:schemeClr val="accent6">
                                <a:lumMod val="60000"/>
                                <a:lumOff val="40000"/>
                              </a:schemeClr>
                            </a:solidFill>
                            <a:latin typeface="Cambria Math" panose="02040503050406030204" pitchFamily="18" charset="0"/>
                          </a:rPr>
                          <m:t>𝒅</m:t>
                        </m:r>
                      </m:e>
                      <m:sub>
                        <m:r>
                          <a:rPr lang="fa-IR" sz="2800" b="1" i="1" smtClean="0">
                            <a:solidFill>
                              <a:schemeClr val="accent6">
                                <a:lumMod val="60000"/>
                                <a:lumOff val="40000"/>
                              </a:schemeClr>
                            </a:solidFill>
                            <a:latin typeface="Cambria Math" panose="02040503050406030204" pitchFamily="18" charset="0"/>
                          </a:rPr>
                          <m:t>𝟏</m:t>
                        </m:r>
                      </m:sub>
                    </m:sSub>
                    <m:d>
                      <m:dPr>
                        <m:ctrlPr>
                          <a:rPr lang="en-US" sz="2800" b="1" i="1" smtClean="0">
                            <a:solidFill>
                              <a:schemeClr val="accent6">
                                <a:lumMod val="60000"/>
                                <a:lumOff val="40000"/>
                              </a:schemeClr>
                            </a:solidFill>
                            <a:latin typeface="Cambria Math" panose="02040503050406030204" pitchFamily="18" charset="0"/>
                          </a:rPr>
                        </m:ctrlPr>
                      </m:dPr>
                      <m:e>
                        <m:sSub>
                          <m:sSubPr>
                            <m:ctrlPr>
                              <a:rPr lang="en-US" sz="2800" b="1" i="1" smtClean="0">
                                <a:solidFill>
                                  <a:schemeClr val="accent6">
                                    <a:lumMod val="60000"/>
                                    <a:lumOff val="40000"/>
                                  </a:schemeClr>
                                </a:solidFill>
                                <a:latin typeface="Cambria Math" panose="02040503050406030204" pitchFamily="18" charset="0"/>
                              </a:rPr>
                            </m:ctrlPr>
                          </m:sSubPr>
                          <m:e>
                            <m:r>
                              <a:rPr lang="en-US" sz="2800" b="1" i="1" smtClean="0">
                                <a:solidFill>
                                  <a:schemeClr val="accent6">
                                    <a:lumMod val="60000"/>
                                    <a:lumOff val="40000"/>
                                  </a:schemeClr>
                                </a:solidFill>
                                <a:latin typeface="Cambria Math" panose="02040503050406030204" pitchFamily="18" charset="0"/>
                              </a:rPr>
                              <m:t>𝑰</m:t>
                            </m:r>
                          </m:e>
                          <m:sub>
                            <m:r>
                              <a:rPr lang="en-US" sz="2800" b="1" i="1" smtClean="0">
                                <a:solidFill>
                                  <a:schemeClr val="accent6">
                                    <a:lumMod val="60000"/>
                                    <a:lumOff val="40000"/>
                                  </a:schemeClr>
                                </a:solidFill>
                                <a:latin typeface="Cambria Math" panose="02040503050406030204" pitchFamily="18" charset="0"/>
                              </a:rPr>
                              <m:t>𝟏</m:t>
                            </m:r>
                          </m:sub>
                        </m:sSub>
                        <m:r>
                          <a:rPr lang="en-US" sz="2800" b="1" i="1" smtClean="0">
                            <a:solidFill>
                              <a:schemeClr val="accent6">
                                <a:lumMod val="60000"/>
                                <a:lumOff val="40000"/>
                              </a:schemeClr>
                            </a:solidFill>
                            <a:latin typeface="Cambria Math" panose="02040503050406030204" pitchFamily="18" charset="0"/>
                          </a:rPr>
                          <m:t>, </m:t>
                        </m:r>
                        <m:sSub>
                          <m:sSubPr>
                            <m:ctrlPr>
                              <a:rPr lang="en-US" sz="2800" b="1" i="1" smtClean="0">
                                <a:solidFill>
                                  <a:schemeClr val="accent6">
                                    <a:lumMod val="60000"/>
                                    <a:lumOff val="40000"/>
                                  </a:schemeClr>
                                </a:solidFill>
                                <a:latin typeface="Cambria Math" panose="02040503050406030204" pitchFamily="18" charset="0"/>
                              </a:rPr>
                            </m:ctrlPr>
                          </m:sSubPr>
                          <m:e>
                            <m:r>
                              <a:rPr lang="en-US" sz="2800" b="1" i="1" smtClean="0">
                                <a:solidFill>
                                  <a:schemeClr val="accent6">
                                    <a:lumMod val="60000"/>
                                    <a:lumOff val="40000"/>
                                  </a:schemeClr>
                                </a:solidFill>
                                <a:latin typeface="Cambria Math" panose="02040503050406030204" pitchFamily="18" charset="0"/>
                              </a:rPr>
                              <m:t>𝑰</m:t>
                            </m:r>
                          </m:e>
                          <m:sub>
                            <m:r>
                              <a:rPr lang="en-US" sz="2800" b="1" i="1" smtClean="0">
                                <a:solidFill>
                                  <a:schemeClr val="accent6">
                                    <a:lumMod val="60000"/>
                                    <a:lumOff val="40000"/>
                                  </a:schemeClr>
                                </a:solidFill>
                                <a:latin typeface="Cambria Math" panose="02040503050406030204" pitchFamily="18" charset="0"/>
                              </a:rPr>
                              <m:t>𝟐</m:t>
                            </m:r>
                          </m:sub>
                        </m:sSub>
                      </m:e>
                    </m:d>
                    <m:r>
                      <a:rPr lang="en-US" sz="2800" b="1" i="1" smtClean="0">
                        <a:solidFill>
                          <a:schemeClr val="accent6">
                            <a:lumMod val="60000"/>
                            <a:lumOff val="40000"/>
                          </a:schemeClr>
                        </a:solidFill>
                        <a:latin typeface="Cambria Math" panose="02040503050406030204" pitchFamily="18" charset="0"/>
                      </a:rPr>
                      <m:t>=∑|</m:t>
                    </m:r>
                    <m:sSub>
                      <m:sSubPr>
                        <m:ctrlPr>
                          <a:rPr lang="en-US" sz="2800" b="1" i="1" smtClean="0">
                            <a:solidFill>
                              <a:schemeClr val="accent6">
                                <a:lumMod val="60000"/>
                                <a:lumOff val="40000"/>
                              </a:schemeClr>
                            </a:solidFill>
                            <a:latin typeface="Cambria Math" panose="02040503050406030204" pitchFamily="18" charset="0"/>
                          </a:rPr>
                        </m:ctrlPr>
                      </m:sSubPr>
                      <m:e>
                        <m:r>
                          <a:rPr lang="en-US" sz="2800" b="1" i="1" smtClean="0">
                            <a:solidFill>
                              <a:schemeClr val="accent6">
                                <a:lumMod val="60000"/>
                                <a:lumOff val="40000"/>
                              </a:schemeClr>
                            </a:solidFill>
                            <a:latin typeface="Cambria Math" panose="02040503050406030204" pitchFamily="18" charset="0"/>
                          </a:rPr>
                          <m:t>𝑰</m:t>
                        </m:r>
                      </m:e>
                      <m:sub>
                        <m:r>
                          <a:rPr lang="en-US" sz="2800" b="1" i="1" smtClean="0">
                            <a:solidFill>
                              <a:schemeClr val="accent6">
                                <a:lumMod val="60000"/>
                                <a:lumOff val="40000"/>
                              </a:schemeClr>
                            </a:solidFill>
                            <a:latin typeface="Cambria Math" panose="02040503050406030204" pitchFamily="18" charset="0"/>
                          </a:rPr>
                          <m:t>𝟏</m:t>
                        </m:r>
                      </m:sub>
                    </m:sSub>
                    <m:r>
                      <a:rPr lang="en-US" sz="2800" b="1" i="1" smtClean="0">
                        <a:solidFill>
                          <a:schemeClr val="accent6">
                            <a:lumMod val="60000"/>
                            <a:lumOff val="40000"/>
                          </a:schemeClr>
                        </a:solidFill>
                        <a:latin typeface="Cambria Math" panose="02040503050406030204" pitchFamily="18" charset="0"/>
                      </a:rPr>
                      <m:t>−</m:t>
                    </m:r>
                    <m:sSub>
                      <m:sSubPr>
                        <m:ctrlPr>
                          <a:rPr lang="en-US" sz="2800" b="1" i="1" smtClean="0">
                            <a:solidFill>
                              <a:schemeClr val="accent6">
                                <a:lumMod val="60000"/>
                                <a:lumOff val="40000"/>
                              </a:schemeClr>
                            </a:solidFill>
                            <a:latin typeface="Cambria Math" panose="02040503050406030204" pitchFamily="18" charset="0"/>
                          </a:rPr>
                        </m:ctrlPr>
                      </m:sSubPr>
                      <m:e>
                        <m:r>
                          <a:rPr lang="en-US" sz="2800" b="1" i="1" smtClean="0">
                            <a:solidFill>
                              <a:schemeClr val="accent6">
                                <a:lumMod val="60000"/>
                                <a:lumOff val="40000"/>
                              </a:schemeClr>
                            </a:solidFill>
                            <a:latin typeface="Cambria Math" panose="02040503050406030204" pitchFamily="18" charset="0"/>
                          </a:rPr>
                          <m:t>𝑰</m:t>
                        </m:r>
                      </m:e>
                      <m:sub>
                        <m:r>
                          <a:rPr lang="en-US" sz="2800" b="1" i="1" smtClean="0">
                            <a:solidFill>
                              <a:schemeClr val="accent6">
                                <a:lumMod val="60000"/>
                                <a:lumOff val="40000"/>
                              </a:schemeClr>
                            </a:solidFill>
                            <a:latin typeface="Cambria Math" panose="02040503050406030204" pitchFamily="18" charset="0"/>
                          </a:rPr>
                          <m:t>𝟐</m:t>
                        </m:r>
                      </m:sub>
                    </m:sSub>
                    <m:r>
                      <a:rPr lang="en-US" sz="2800" b="1" i="1" smtClean="0">
                        <a:solidFill>
                          <a:schemeClr val="accent6">
                            <a:lumMod val="60000"/>
                            <a:lumOff val="40000"/>
                          </a:schemeClr>
                        </a:solidFill>
                        <a:latin typeface="Cambria Math" panose="02040503050406030204" pitchFamily="18" charset="0"/>
                      </a:rPr>
                      <m:t>|</m:t>
                    </m:r>
                  </m:oMath>
                </a14:m>
                <a:endParaRPr lang="en" sz="2800" b="1" dirty="0">
                  <a:solidFill>
                    <a:schemeClr val="accent6">
                      <a:lumMod val="60000"/>
                      <a:lumOff val="40000"/>
                    </a:schemeClr>
                  </a:solidFill>
                </a:endParaRPr>
              </a:p>
            </p:txBody>
          </p:sp>
        </mc:Choice>
        <mc:Fallback>
          <p:sp>
            <p:nvSpPr>
              <p:cNvPr id="74" name="Shape 74"/>
              <p:cNvSpPr txBox="1">
                <a:spLocks noGrp="1" noRot="1" noChangeAspect="1" noMove="1" noResize="1" noEditPoints="1" noAdjustHandles="1" noChangeArrowheads="1" noChangeShapeType="1" noTextEdit="1"/>
              </p:cNvSpPr>
              <p:nvPr>
                <p:ph type="title" idx="4294967295"/>
              </p:nvPr>
            </p:nvSpPr>
            <p:spPr>
              <a:xfrm>
                <a:off x="490250" y="1111828"/>
                <a:ext cx="8142288" cy="1485899"/>
              </a:xfrm>
              <a:prstGeom prst="rect">
                <a:avLst/>
              </a:prstGeom>
              <a:blipFill>
                <a:blip r:embed="rId3"/>
                <a:stretch>
                  <a:fillRect l="-1497"/>
                </a:stretch>
              </a:blipFill>
              <a:ln>
                <a:noFill/>
              </a:ln>
            </p:spPr>
            <p:txBody>
              <a:bodyPr/>
              <a:lstStyle/>
              <a:p>
                <a:r>
                  <a:rPr lang="en-US">
                    <a:noFill/>
                  </a:rPr>
                  <a:t> </a:t>
                </a:r>
              </a:p>
            </p:txBody>
          </p:sp>
        </mc:Fallback>
      </mc:AlternateContent>
      <p:graphicFrame>
        <p:nvGraphicFramePr>
          <p:cNvPr id="2" name="Table 1"/>
          <p:cNvGraphicFramePr>
            <a:graphicFrameLocks noGrp="1"/>
          </p:cNvGraphicFramePr>
          <p:nvPr>
            <p:extLst>
              <p:ext uri="{D42A27DB-BD31-4B8C-83A1-F6EECF244321}">
                <p14:modId xmlns:p14="http://schemas.microsoft.com/office/powerpoint/2010/main" val="1018798357"/>
              </p:ext>
            </p:extLst>
          </p:nvPr>
        </p:nvGraphicFramePr>
        <p:xfrm>
          <a:off x="459989" y="2597727"/>
          <a:ext cx="2481552" cy="2265216"/>
        </p:xfrm>
        <a:graphic>
          <a:graphicData uri="http://schemas.openxmlformats.org/drawingml/2006/table">
            <a:tbl>
              <a:tblPr firstRow="1" bandRow="1">
                <a:tableStyleId>{5940675A-B579-460E-94D1-54222C63F5DA}</a:tableStyleId>
              </a:tblPr>
              <a:tblGrid>
                <a:gridCol w="620388">
                  <a:extLst>
                    <a:ext uri="{9D8B030D-6E8A-4147-A177-3AD203B41FA5}">
                      <a16:colId xmlns:a16="http://schemas.microsoft.com/office/drawing/2014/main" val="1695102178"/>
                    </a:ext>
                  </a:extLst>
                </a:gridCol>
                <a:gridCol w="620388">
                  <a:extLst>
                    <a:ext uri="{9D8B030D-6E8A-4147-A177-3AD203B41FA5}">
                      <a16:colId xmlns:a16="http://schemas.microsoft.com/office/drawing/2014/main" val="1933516619"/>
                    </a:ext>
                  </a:extLst>
                </a:gridCol>
                <a:gridCol w="620388">
                  <a:extLst>
                    <a:ext uri="{9D8B030D-6E8A-4147-A177-3AD203B41FA5}">
                      <a16:colId xmlns:a16="http://schemas.microsoft.com/office/drawing/2014/main" val="651864567"/>
                    </a:ext>
                  </a:extLst>
                </a:gridCol>
                <a:gridCol w="620388">
                  <a:extLst>
                    <a:ext uri="{9D8B030D-6E8A-4147-A177-3AD203B41FA5}">
                      <a16:colId xmlns:a16="http://schemas.microsoft.com/office/drawing/2014/main" val="3372922170"/>
                    </a:ext>
                  </a:extLst>
                </a:gridCol>
              </a:tblGrid>
              <a:tr h="566304">
                <a:tc>
                  <a:txBody>
                    <a:bodyPr/>
                    <a:lstStyle/>
                    <a:p>
                      <a:pPr algn="ctr"/>
                      <a:r>
                        <a:rPr lang="en-US" dirty="0" smtClean="0">
                          <a:ln>
                            <a:solidFill>
                              <a:schemeClr val="bg1"/>
                            </a:solidFill>
                          </a:ln>
                          <a:solidFill>
                            <a:schemeClr val="accent6">
                              <a:lumMod val="60000"/>
                              <a:lumOff val="40000"/>
                            </a:schemeClr>
                          </a:solidFill>
                        </a:rPr>
                        <a:t>56</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32</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10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18</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84331260"/>
                  </a:ext>
                </a:extLst>
              </a:tr>
              <a:tr h="566304">
                <a:tc>
                  <a:txBody>
                    <a:bodyPr/>
                    <a:lstStyle/>
                    <a:p>
                      <a:pPr algn="ctr"/>
                      <a:r>
                        <a:rPr lang="en-US" dirty="0" smtClean="0">
                          <a:ln>
                            <a:solidFill>
                              <a:schemeClr val="bg1"/>
                            </a:solidFill>
                          </a:ln>
                          <a:solidFill>
                            <a:schemeClr val="accent6">
                              <a:lumMod val="60000"/>
                              <a:lumOff val="40000"/>
                            </a:schemeClr>
                          </a:solidFill>
                        </a:rPr>
                        <a:t>90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23</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128</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133</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648259702"/>
                  </a:ext>
                </a:extLst>
              </a:tr>
              <a:tr h="566304">
                <a:tc>
                  <a:txBody>
                    <a:bodyPr/>
                    <a:lstStyle/>
                    <a:p>
                      <a:pPr algn="ctr"/>
                      <a:r>
                        <a:rPr lang="en-US" dirty="0" smtClean="0">
                          <a:ln>
                            <a:solidFill>
                              <a:schemeClr val="bg1"/>
                            </a:solidFill>
                          </a:ln>
                          <a:solidFill>
                            <a:schemeClr val="accent6">
                              <a:lumMod val="60000"/>
                              <a:lumOff val="40000"/>
                            </a:schemeClr>
                          </a:solidFill>
                        </a:rPr>
                        <a:t>24</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26</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178</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200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22595915"/>
                  </a:ext>
                </a:extLst>
              </a:tr>
              <a:tr h="566304">
                <a:tc>
                  <a:txBody>
                    <a:bodyPr/>
                    <a:lstStyle/>
                    <a:p>
                      <a:pPr algn="ctr"/>
                      <a:r>
                        <a:rPr lang="en-US" dirty="0" smtClean="0">
                          <a:ln>
                            <a:solidFill>
                              <a:schemeClr val="bg1"/>
                            </a:solidFill>
                          </a:ln>
                          <a:solidFill>
                            <a:schemeClr val="accent6">
                              <a:lumMod val="60000"/>
                              <a:lumOff val="40000"/>
                            </a:schemeClr>
                          </a:solidFill>
                        </a:rPr>
                        <a:t>2</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255</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220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450723913"/>
                  </a:ext>
                </a:extLst>
              </a:tr>
            </a:tbl>
          </a:graphicData>
        </a:graphic>
      </p:graphicFrame>
      <p:cxnSp>
        <p:nvCxnSpPr>
          <p:cNvPr id="4" name="Straight Connector 3"/>
          <p:cNvCxnSpPr/>
          <p:nvPr/>
        </p:nvCxnSpPr>
        <p:spPr>
          <a:xfrm>
            <a:off x="3002972" y="3730335"/>
            <a:ext cx="207818"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506395381"/>
              </p:ext>
            </p:extLst>
          </p:nvPr>
        </p:nvGraphicFramePr>
        <p:xfrm>
          <a:off x="3271953" y="2597727"/>
          <a:ext cx="2481552" cy="2265216"/>
        </p:xfrm>
        <a:graphic>
          <a:graphicData uri="http://schemas.openxmlformats.org/drawingml/2006/table">
            <a:tbl>
              <a:tblPr firstRow="1" bandRow="1">
                <a:tableStyleId>{5940675A-B579-460E-94D1-54222C63F5DA}</a:tableStyleId>
              </a:tblPr>
              <a:tblGrid>
                <a:gridCol w="620388">
                  <a:extLst>
                    <a:ext uri="{9D8B030D-6E8A-4147-A177-3AD203B41FA5}">
                      <a16:colId xmlns:a16="http://schemas.microsoft.com/office/drawing/2014/main" val="1695102178"/>
                    </a:ext>
                  </a:extLst>
                </a:gridCol>
                <a:gridCol w="620388">
                  <a:extLst>
                    <a:ext uri="{9D8B030D-6E8A-4147-A177-3AD203B41FA5}">
                      <a16:colId xmlns:a16="http://schemas.microsoft.com/office/drawing/2014/main" val="1933516619"/>
                    </a:ext>
                  </a:extLst>
                </a:gridCol>
                <a:gridCol w="620388">
                  <a:extLst>
                    <a:ext uri="{9D8B030D-6E8A-4147-A177-3AD203B41FA5}">
                      <a16:colId xmlns:a16="http://schemas.microsoft.com/office/drawing/2014/main" val="651864567"/>
                    </a:ext>
                  </a:extLst>
                </a:gridCol>
                <a:gridCol w="620388">
                  <a:extLst>
                    <a:ext uri="{9D8B030D-6E8A-4147-A177-3AD203B41FA5}">
                      <a16:colId xmlns:a16="http://schemas.microsoft.com/office/drawing/2014/main" val="3372922170"/>
                    </a:ext>
                  </a:extLst>
                </a:gridCol>
              </a:tblGrid>
              <a:tr h="566304">
                <a:tc>
                  <a:txBody>
                    <a:bodyPr/>
                    <a:lstStyle/>
                    <a:p>
                      <a:pPr algn="ctr"/>
                      <a:r>
                        <a:rPr lang="en-US" dirty="0" smtClean="0">
                          <a:ln>
                            <a:solidFill>
                              <a:schemeClr val="bg1"/>
                            </a:solidFill>
                          </a:ln>
                          <a:solidFill>
                            <a:schemeClr val="accent6">
                              <a:lumMod val="60000"/>
                              <a:lumOff val="40000"/>
                            </a:schemeClr>
                          </a:solidFill>
                        </a:rPr>
                        <a:t>10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20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24</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17</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84331260"/>
                  </a:ext>
                </a:extLst>
              </a:tr>
              <a:tr h="566304">
                <a:tc>
                  <a:txBody>
                    <a:bodyPr/>
                    <a:lstStyle/>
                    <a:p>
                      <a:pPr algn="ctr"/>
                      <a:r>
                        <a:rPr lang="en-US" dirty="0" smtClean="0">
                          <a:ln>
                            <a:solidFill>
                              <a:schemeClr val="bg1"/>
                            </a:solidFill>
                          </a:ln>
                          <a:solidFill>
                            <a:schemeClr val="accent6">
                              <a:lumMod val="60000"/>
                              <a:lumOff val="40000"/>
                            </a:schemeClr>
                          </a:solidFill>
                        </a:rPr>
                        <a:t>8</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10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89</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100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648259702"/>
                  </a:ext>
                </a:extLst>
              </a:tr>
              <a:tr h="566304">
                <a:tc>
                  <a:txBody>
                    <a:bodyPr/>
                    <a:lstStyle/>
                    <a:p>
                      <a:pPr algn="ctr"/>
                      <a:r>
                        <a:rPr lang="en-US" dirty="0" smtClean="0">
                          <a:ln>
                            <a:solidFill>
                              <a:schemeClr val="bg1"/>
                            </a:solidFill>
                          </a:ln>
                          <a:solidFill>
                            <a:schemeClr val="accent6">
                              <a:lumMod val="60000"/>
                              <a:lumOff val="40000"/>
                            </a:schemeClr>
                          </a:solidFill>
                        </a:rPr>
                        <a:t>12</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16</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178</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170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22595915"/>
                  </a:ext>
                </a:extLst>
              </a:tr>
              <a:tr h="566304">
                <a:tc>
                  <a:txBody>
                    <a:bodyPr/>
                    <a:lstStyle/>
                    <a:p>
                      <a:pPr algn="ctr"/>
                      <a:r>
                        <a:rPr lang="en-US" dirty="0" smtClean="0">
                          <a:ln>
                            <a:solidFill>
                              <a:schemeClr val="bg1"/>
                            </a:solidFill>
                          </a:ln>
                          <a:solidFill>
                            <a:schemeClr val="accent6">
                              <a:lumMod val="60000"/>
                              <a:lumOff val="40000"/>
                            </a:schemeClr>
                          </a:solidFill>
                        </a:rPr>
                        <a:t>4</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32</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233</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112</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450723913"/>
                  </a:ext>
                </a:extLst>
              </a:tr>
            </a:tbl>
          </a:graphicData>
        </a:graphic>
      </p:graphicFrame>
      <p:cxnSp>
        <p:nvCxnSpPr>
          <p:cNvPr id="9" name="Straight Connector 8"/>
          <p:cNvCxnSpPr/>
          <p:nvPr/>
        </p:nvCxnSpPr>
        <p:spPr>
          <a:xfrm>
            <a:off x="5868984" y="2597727"/>
            <a:ext cx="0" cy="2265216"/>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41686567"/>
              </p:ext>
            </p:extLst>
          </p:nvPr>
        </p:nvGraphicFramePr>
        <p:xfrm>
          <a:off x="6224632" y="2597727"/>
          <a:ext cx="2481552" cy="2265216"/>
        </p:xfrm>
        <a:graphic>
          <a:graphicData uri="http://schemas.openxmlformats.org/drawingml/2006/table">
            <a:tbl>
              <a:tblPr firstRow="1" bandRow="1">
                <a:tableStyleId>{5940675A-B579-460E-94D1-54222C63F5DA}</a:tableStyleId>
              </a:tblPr>
              <a:tblGrid>
                <a:gridCol w="620388">
                  <a:extLst>
                    <a:ext uri="{9D8B030D-6E8A-4147-A177-3AD203B41FA5}">
                      <a16:colId xmlns:a16="http://schemas.microsoft.com/office/drawing/2014/main" val="1695102178"/>
                    </a:ext>
                  </a:extLst>
                </a:gridCol>
                <a:gridCol w="620388">
                  <a:extLst>
                    <a:ext uri="{9D8B030D-6E8A-4147-A177-3AD203B41FA5}">
                      <a16:colId xmlns:a16="http://schemas.microsoft.com/office/drawing/2014/main" val="1933516619"/>
                    </a:ext>
                  </a:extLst>
                </a:gridCol>
                <a:gridCol w="620388">
                  <a:extLst>
                    <a:ext uri="{9D8B030D-6E8A-4147-A177-3AD203B41FA5}">
                      <a16:colId xmlns:a16="http://schemas.microsoft.com/office/drawing/2014/main" val="651864567"/>
                    </a:ext>
                  </a:extLst>
                </a:gridCol>
                <a:gridCol w="620388">
                  <a:extLst>
                    <a:ext uri="{9D8B030D-6E8A-4147-A177-3AD203B41FA5}">
                      <a16:colId xmlns:a16="http://schemas.microsoft.com/office/drawing/2014/main" val="3372922170"/>
                    </a:ext>
                  </a:extLst>
                </a:gridCol>
              </a:tblGrid>
              <a:tr h="566304">
                <a:tc>
                  <a:txBody>
                    <a:bodyPr/>
                    <a:lstStyle/>
                    <a:p>
                      <a:pPr algn="ctr"/>
                      <a:r>
                        <a:rPr lang="fa-IR" dirty="0" smtClean="0">
                          <a:ln>
                            <a:solidFill>
                              <a:schemeClr val="bg1"/>
                            </a:solidFill>
                          </a:ln>
                          <a:solidFill>
                            <a:schemeClr val="accent6">
                              <a:lumMod val="60000"/>
                              <a:lumOff val="40000"/>
                            </a:schemeClr>
                          </a:solidFill>
                        </a:rPr>
                        <a:t>46</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fa-IR" dirty="0" smtClean="0">
                          <a:ln>
                            <a:solidFill>
                              <a:schemeClr val="bg1"/>
                            </a:solidFill>
                          </a:ln>
                          <a:solidFill>
                            <a:schemeClr val="accent6">
                              <a:lumMod val="60000"/>
                              <a:lumOff val="40000"/>
                            </a:schemeClr>
                          </a:solidFill>
                        </a:rPr>
                        <a:t>12</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fa-IR" dirty="0" smtClean="0">
                          <a:ln>
                            <a:solidFill>
                              <a:schemeClr val="bg1"/>
                            </a:solidFill>
                          </a:ln>
                          <a:solidFill>
                            <a:schemeClr val="accent6">
                              <a:lumMod val="60000"/>
                              <a:lumOff val="40000"/>
                            </a:schemeClr>
                          </a:solidFill>
                        </a:rPr>
                        <a:t>14</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fa-IR" dirty="0" smtClean="0">
                          <a:ln>
                            <a:solidFill>
                              <a:schemeClr val="bg1"/>
                            </a:solidFill>
                          </a:ln>
                          <a:solidFill>
                            <a:schemeClr val="accent6">
                              <a:lumMod val="60000"/>
                              <a:lumOff val="40000"/>
                            </a:schemeClr>
                          </a:solidFill>
                        </a:rPr>
                        <a:t>1</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84331260"/>
                  </a:ext>
                </a:extLst>
              </a:tr>
              <a:tr h="566304">
                <a:tc>
                  <a:txBody>
                    <a:bodyPr/>
                    <a:lstStyle/>
                    <a:p>
                      <a:pPr algn="ctr"/>
                      <a:r>
                        <a:rPr lang="fa-IR" dirty="0" smtClean="0">
                          <a:ln>
                            <a:solidFill>
                              <a:schemeClr val="bg1"/>
                            </a:solidFill>
                          </a:ln>
                          <a:solidFill>
                            <a:schemeClr val="accent6">
                              <a:lumMod val="60000"/>
                              <a:lumOff val="40000"/>
                            </a:schemeClr>
                          </a:solidFill>
                        </a:rPr>
                        <a:t>82</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fa-IR" dirty="0" smtClean="0">
                          <a:ln>
                            <a:solidFill>
                              <a:schemeClr val="bg1"/>
                            </a:solidFill>
                          </a:ln>
                          <a:solidFill>
                            <a:schemeClr val="accent6">
                              <a:lumMod val="60000"/>
                              <a:lumOff val="40000"/>
                            </a:schemeClr>
                          </a:solidFill>
                        </a:rPr>
                        <a:t>13</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fa-IR" dirty="0" smtClean="0">
                          <a:ln>
                            <a:solidFill>
                              <a:schemeClr val="bg1"/>
                            </a:solidFill>
                          </a:ln>
                          <a:solidFill>
                            <a:schemeClr val="accent6">
                              <a:lumMod val="60000"/>
                              <a:lumOff val="40000"/>
                            </a:schemeClr>
                          </a:solidFill>
                        </a:rPr>
                        <a:t>39</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fa-IR" dirty="0" smtClean="0">
                          <a:ln>
                            <a:solidFill>
                              <a:schemeClr val="bg1"/>
                            </a:solidFill>
                          </a:ln>
                          <a:solidFill>
                            <a:schemeClr val="accent6">
                              <a:lumMod val="60000"/>
                              <a:lumOff val="40000"/>
                            </a:schemeClr>
                          </a:solidFill>
                        </a:rPr>
                        <a:t>33</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648259702"/>
                  </a:ext>
                </a:extLst>
              </a:tr>
              <a:tr h="566304">
                <a:tc>
                  <a:txBody>
                    <a:bodyPr/>
                    <a:lstStyle/>
                    <a:p>
                      <a:pPr algn="ctr"/>
                      <a:r>
                        <a:rPr lang="fa-IR" dirty="0" smtClean="0">
                          <a:ln>
                            <a:solidFill>
                              <a:schemeClr val="bg1"/>
                            </a:solidFill>
                          </a:ln>
                          <a:solidFill>
                            <a:schemeClr val="accent6">
                              <a:lumMod val="60000"/>
                              <a:lumOff val="40000"/>
                            </a:schemeClr>
                          </a:solidFill>
                        </a:rPr>
                        <a:t>12</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fa-IR" dirty="0" smtClean="0">
                          <a:ln>
                            <a:solidFill>
                              <a:schemeClr val="bg1"/>
                            </a:solidFill>
                          </a:ln>
                          <a:solidFill>
                            <a:schemeClr val="accent6">
                              <a:lumMod val="60000"/>
                              <a:lumOff val="40000"/>
                            </a:schemeClr>
                          </a:solidFill>
                        </a:rPr>
                        <a:t>10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fa-IR" dirty="0" smtClean="0">
                          <a:ln>
                            <a:solidFill>
                              <a:schemeClr val="bg1"/>
                            </a:solidFill>
                          </a:ln>
                          <a:solidFill>
                            <a:schemeClr val="accent6">
                              <a:lumMod val="60000"/>
                              <a:lumOff val="40000"/>
                            </a:schemeClr>
                          </a:solidFill>
                        </a:rPr>
                        <a:t>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fa-IR" dirty="0" smtClean="0">
                          <a:ln>
                            <a:solidFill>
                              <a:schemeClr val="bg1"/>
                            </a:solidFill>
                          </a:ln>
                          <a:solidFill>
                            <a:schemeClr val="accent6">
                              <a:lumMod val="60000"/>
                              <a:lumOff val="40000"/>
                            </a:schemeClr>
                          </a:solidFill>
                        </a:rPr>
                        <a:t>30</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22595915"/>
                  </a:ext>
                </a:extLst>
              </a:tr>
              <a:tr h="566304">
                <a:tc>
                  <a:txBody>
                    <a:bodyPr/>
                    <a:lstStyle/>
                    <a:p>
                      <a:pPr algn="ctr"/>
                      <a:r>
                        <a:rPr lang="fa-IR" dirty="0" smtClean="0">
                          <a:ln>
                            <a:solidFill>
                              <a:schemeClr val="bg1"/>
                            </a:solidFill>
                          </a:ln>
                          <a:solidFill>
                            <a:schemeClr val="accent6">
                              <a:lumMod val="60000"/>
                              <a:lumOff val="40000"/>
                            </a:schemeClr>
                          </a:solidFill>
                        </a:rPr>
                        <a:t>2</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dirty="0" smtClean="0">
                          <a:ln>
                            <a:solidFill>
                              <a:schemeClr val="bg1"/>
                            </a:solidFill>
                          </a:ln>
                          <a:solidFill>
                            <a:schemeClr val="accent6">
                              <a:lumMod val="60000"/>
                              <a:lumOff val="40000"/>
                            </a:schemeClr>
                          </a:solidFill>
                        </a:rPr>
                        <a:t>32</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fa-IR" dirty="0" smtClean="0">
                          <a:ln>
                            <a:solidFill>
                              <a:schemeClr val="bg1"/>
                            </a:solidFill>
                          </a:ln>
                          <a:solidFill>
                            <a:schemeClr val="accent6">
                              <a:lumMod val="60000"/>
                              <a:lumOff val="40000"/>
                            </a:schemeClr>
                          </a:solidFill>
                        </a:rPr>
                        <a:t>22</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fa-IR" dirty="0" smtClean="0">
                          <a:ln>
                            <a:solidFill>
                              <a:schemeClr val="bg1"/>
                            </a:solidFill>
                          </a:ln>
                          <a:solidFill>
                            <a:schemeClr val="accent6">
                              <a:lumMod val="60000"/>
                              <a:lumOff val="40000"/>
                            </a:schemeClr>
                          </a:solidFill>
                        </a:rPr>
                        <a:t>108</a:t>
                      </a:r>
                      <a:endParaRPr lang="en-US" dirty="0">
                        <a:ln>
                          <a:solidFill>
                            <a:schemeClr val="bg1"/>
                          </a:solidFill>
                        </a:ln>
                        <a:solidFill>
                          <a:schemeClr val="accent6">
                            <a:lumMod val="60000"/>
                            <a:lumOff val="40000"/>
                          </a:schemeClr>
                        </a:solidFill>
                      </a:endParaRP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450723913"/>
                  </a:ext>
                </a:extLst>
              </a:tr>
            </a:tbl>
          </a:graphicData>
        </a:graphic>
      </p:graphicFrame>
      <p:grpSp>
        <p:nvGrpSpPr>
          <p:cNvPr id="10" name="Group 9"/>
          <p:cNvGrpSpPr/>
          <p:nvPr/>
        </p:nvGrpSpPr>
        <p:grpSpPr>
          <a:xfrm>
            <a:off x="5942899" y="3664524"/>
            <a:ext cx="207818" cy="117764"/>
            <a:chOff x="5868984" y="3612571"/>
            <a:chExt cx="207818" cy="117764"/>
          </a:xfrm>
        </p:grpSpPr>
        <p:cxnSp>
          <p:nvCxnSpPr>
            <p:cNvPr id="13" name="Straight Connector 12"/>
            <p:cNvCxnSpPr/>
            <p:nvPr/>
          </p:nvCxnSpPr>
          <p:spPr>
            <a:xfrm>
              <a:off x="5868984" y="3612571"/>
              <a:ext cx="207818"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4" name="Straight Connector 13"/>
            <p:cNvCxnSpPr/>
            <p:nvPr/>
          </p:nvCxnSpPr>
          <p:spPr>
            <a:xfrm>
              <a:off x="5868984" y="3730335"/>
              <a:ext cx="207818" cy="0"/>
            </a:xfrm>
            <a:prstGeom prst="line">
              <a:avLst/>
            </a:prstGeom>
          </p:spPr>
          <p:style>
            <a:lnRef idx="3">
              <a:schemeClr val="accent4"/>
            </a:lnRef>
            <a:fillRef idx="0">
              <a:schemeClr val="accent4"/>
            </a:fillRef>
            <a:effectRef idx="2">
              <a:schemeClr val="accent4"/>
            </a:effectRef>
            <a:fontRef idx="minor">
              <a:schemeClr val="tx1"/>
            </a:fontRef>
          </p:style>
        </p:cxnSp>
      </p:grpSp>
      <p:cxnSp>
        <p:nvCxnSpPr>
          <p:cNvPr id="15" name="Straight Arrow Connector 14"/>
          <p:cNvCxnSpPr/>
          <p:nvPr/>
        </p:nvCxnSpPr>
        <p:spPr>
          <a:xfrm flipV="1">
            <a:off x="7450282" y="1995055"/>
            <a:ext cx="0" cy="45720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7086600" y="1579418"/>
            <a:ext cx="737755" cy="461665"/>
          </a:xfrm>
          <a:prstGeom prst="rect">
            <a:avLst/>
          </a:prstGeom>
          <a:noFill/>
          <a:ln>
            <a:noFill/>
          </a:ln>
        </p:spPr>
        <p:txBody>
          <a:bodyPr wrap="square" rtlCol="0">
            <a:spAutoFit/>
          </a:bodyPr>
          <a:lstStyle/>
          <a:p>
            <a:r>
              <a:rPr lang="en-US" sz="2400" dirty="0" smtClean="0">
                <a:solidFill>
                  <a:schemeClr val="bg1"/>
                </a:solidFill>
              </a:rPr>
              <a:t>456</a:t>
            </a:r>
            <a:endParaRPr lang="en-US" sz="2400" dirty="0">
              <a:solidFill>
                <a:schemeClr val="bg1"/>
              </a:solidFill>
            </a:endParaRPr>
          </a:p>
        </p:txBody>
      </p:sp>
      <p:sp>
        <p:nvSpPr>
          <p:cNvPr id="21" name="TextBox 20"/>
          <p:cNvSpPr txBox="1"/>
          <p:nvPr/>
        </p:nvSpPr>
        <p:spPr>
          <a:xfrm>
            <a:off x="7578317" y="1990592"/>
            <a:ext cx="737755" cy="461665"/>
          </a:xfrm>
          <a:prstGeom prst="rect">
            <a:avLst/>
          </a:prstGeom>
          <a:noFill/>
          <a:ln>
            <a:noFill/>
          </a:ln>
        </p:spPr>
        <p:txBody>
          <a:bodyPr wrap="square" rtlCol="0">
            <a:spAutoFit/>
          </a:bodyPr>
          <a:lstStyle/>
          <a:p>
            <a:r>
              <a:rPr lang="en-US" sz="2400" dirty="0" smtClean="0">
                <a:solidFill>
                  <a:schemeClr val="bg1"/>
                </a:solidFill>
              </a:rPr>
              <a:t>add</a:t>
            </a:r>
            <a:endParaRPr lang="en-US" sz="2400" dirty="0">
              <a:solidFill>
                <a:schemeClr val="bg1"/>
              </a:solidFill>
            </a:endParaRPr>
          </a:p>
        </p:txBody>
      </p:sp>
    </p:spTree>
    <p:extLst>
      <p:ext uri="{BB962C8B-B14F-4D97-AF65-F5344CB8AC3E}">
        <p14:creationId xmlns:p14="http://schemas.microsoft.com/office/powerpoint/2010/main" val="791735368"/>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90250" y="155864"/>
            <a:ext cx="8143200" cy="955964"/>
          </a:xfrm>
          <a:prstGeom prst="rect">
            <a:avLst/>
          </a:prstGeom>
        </p:spPr>
        <p:txBody>
          <a:bodyPr lIns="91425" tIns="91425" rIns="91425" bIns="91425" anchor="ctr" anchorCtr="0">
            <a:noAutofit/>
          </a:bodyPr>
          <a:lstStyle/>
          <a:p>
            <a:pPr lvl="0">
              <a:spcBef>
                <a:spcPts val="0"/>
              </a:spcBef>
              <a:buNone/>
            </a:pPr>
            <a:r>
              <a:rPr lang="en" sz="4400" dirty="0"/>
              <a:t>Machine Learning?</a:t>
            </a:r>
          </a:p>
        </p:txBody>
      </p:sp>
      <p:cxnSp>
        <p:nvCxnSpPr>
          <p:cNvPr id="27" name="Straight Connector 26"/>
          <p:cNvCxnSpPr/>
          <p:nvPr/>
        </p:nvCxnSpPr>
        <p:spPr>
          <a:xfrm flipV="1">
            <a:off x="983357" y="1711767"/>
            <a:ext cx="0" cy="2133601"/>
          </a:xfrm>
          <a:prstGeom prst="line">
            <a:avLst/>
          </a:prstGeom>
          <a:ln>
            <a:tailEnd type="arrow" w="lg" len="med"/>
          </a:ln>
        </p:spPr>
        <p:style>
          <a:lnRef idx="3">
            <a:schemeClr val="accent4"/>
          </a:lnRef>
          <a:fillRef idx="0">
            <a:schemeClr val="accent4"/>
          </a:fillRef>
          <a:effectRef idx="2">
            <a:schemeClr val="accent4"/>
          </a:effectRef>
          <a:fontRef idx="minor">
            <a:schemeClr val="tx1"/>
          </a:fontRef>
        </p:style>
      </p:cxnSp>
      <p:cxnSp>
        <p:nvCxnSpPr>
          <p:cNvPr id="28" name="Straight Connector 27"/>
          <p:cNvCxnSpPr/>
          <p:nvPr/>
        </p:nvCxnSpPr>
        <p:spPr>
          <a:xfrm>
            <a:off x="754757" y="3616767"/>
            <a:ext cx="2971800" cy="0"/>
          </a:xfrm>
          <a:prstGeom prst="line">
            <a:avLst/>
          </a:prstGeom>
          <a:ln>
            <a:tailEnd type="arrow" w="lg" len="med"/>
          </a:ln>
        </p:spPr>
        <p:style>
          <a:lnRef idx="3">
            <a:schemeClr val="accent4"/>
          </a:lnRef>
          <a:fillRef idx="0">
            <a:schemeClr val="accent4"/>
          </a:fillRef>
          <a:effectRef idx="2">
            <a:schemeClr val="accent4"/>
          </a:effectRef>
          <a:fontRef idx="minor">
            <a:schemeClr val="tx1"/>
          </a:fontRef>
        </p:style>
      </p:cxnSp>
      <p:sp>
        <p:nvSpPr>
          <p:cNvPr id="29" name="TextBox 28"/>
          <p:cNvSpPr txBox="1"/>
          <p:nvPr/>
        </p:nvSpPr>
        <p:spPr>
          <a:xfrm>
            <a:off x="659229" y="2397567"/>
            <a:ext cx="338554" cy="461665"/>
          </a:xfrm>
          <a:prstGeom prst="rect">
            <a:avLst/>
          </a:prstGeom>
          <a:noFill/>
        </p:spPr>
        <p:txBody>
          <a:bodyPr wrap="none" rtlCol="0">
            <a:spAutoFit/>
          </a:bodyPr>
          <a:lstStyle/>
          <a:p>
            <a:r>
              <a:rPr lang="en-US" sz="2400" dirty="0">
                <a:solidFill>
                  <a:schemeClr val="bg1"/>
                </a:solidFill>
              </a:rPr>
              <a:t>y</a:t>
            </a:r>
          </a:p>
        </p:txBody>
      </p:sp>
      <p:sp>
        <p:nvSpPr>
          <p:cNvPr id="30" name="TextBox 29"/>
          <p:cNvSpPr txBox="1"/>
          <p:nvPr/>
        </p:nvSpPr>
        <p:spPr>
          <a:xfrm>
            <a:off x="2126357" y="3540567"/>
            <a:ext cx="338554" cy="461665"/>
          </a:xfrm>
          <a:prstGeom prst="rect">
            <a:avLst/>
          </a:prstGeom>
          <a:noFill/>
        </p:spPr>
        <p:txBody>
          <a:bodyPr wrap="none" rtlCol="0">
            <a:spAutoFit/>
          </a:bodyPr>
          <a:lstStyle/>
          <a:p>
            <a:r>
              <a:rPr lang="en-US" sz="2400" dirty="0" smtClean="0">
                <a:solidFill>
                  <a:schemeClr val="bg1"/>
                </a:solidFill>
              </a:rPr>
              <a:t>x</a:t>
            </a:r>
            <a:endParaRPr lang="en-US" sz="2400" dirty="0">
              <a:solidFill>
                <a:schemeClr val="bg1"/>
              </a:solidFill>
            </a:endParaRPr>
          </a:p>
        </p:txBody>
      </p:sp>
      <p:grpSp>
        <p:nvGrpSpPr>
          <p:cNvPr id="31" name="Group 30"/>
          <p:cNvGrpSpPr/>
          <p:nvPr/>
        </p:nvGrpSpPr>
        <p:grpSpPr>
          <a:xfrm>
            <a:off x="1135757" y="2262224"/>
            <a:ext cx="1811743" cy="1108886"/>
            <a:chOff x="1981200" y="760007"/>
            <a:chExt cx="1811743" cy="1108886"/>
          </a:xfrm>
        </p:grpSpPr>
        <p:grpSp>
          <p:nvGrpSpPr>
            <p:cNvPr id="32" name="Group 31"/>
            <p:cNvGrpSpPr/>
            <p:nvPr/>
          </p:nvGrpSpPr>
          <p:grpSpPr>
            <a:xfrm flipV="1">
              <a:off x="1981200" y="1733550"/>
              <a:ext cx="135343" cy="135343"/>
              <a:chOff x="5370863" y="1729085"/>
              <a:chExt cx="914400" cy="914400"/>
            </a:xfrm>
          </p:grpSpPr>
          <p:cxnSp>
            <p:nvCxnSpPr>
              <p:cNvPr id="48" name="Straight Connector 47"/>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9" name="Straight Connector 48"/>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33" name="Group 32"/>
            <p:cNvGrpSpPr/>
            <p:nvPr/>
          </p:nvGrpSpPr>
          <p:grpSpPr>
            <a:xfrm flipV="1">
              <a:off x="2438400" y="1675773"/>
              <a:ext cx="135343" cy="135343"/>
              <a:chOff x="5370863" y="1729085"/>
              <a:chExt cx="914400" cy="914400"/>
            </a:xfrm>
          </p:grpSpPr>
          <p:cxnSp>
            <p:nvCxnSpPr>
              <p:cNvPr id="46" name="Straight Connector 45"/>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7" name="Straight Connector 46"/>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34" name="Group 33"/>
            <p:cNvGrpSpPr/>
            <p:nvPr/>
          </p:nvGrpSpPr>
          <p:grpSpPr>
            <a:xfrm flipV="1">
              <a:off x="2535773" y="1358615"/>
              <a:ext cx="135343" cy="135343"/>
              <a:chOff x="5370863" y="1729085"/>
              <a:chExt cx="914400" cy="914400"/>
            </a:xfrm>
          </p:grpSpPr>
          <p:cxnSp>
            <p:nvCxnSpPr>
              <p:cNvPr id="44" name="Straight Connector 43"/>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5" name="Straight Connector 44"/>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35" name="Group 34"/>
            <p:cNvGrpSpPr/>
            <p:nvPr/>
          </p:nvGrpSpPr>
          <p:grpSpPr>
            <a:xfrm flipV="1">
              <a:off x="3062986" y="1276350"/>
              <a:ext cx="135343" cy="135343"/>
              <a:chOff x="5370863" y="1729085"/>
              <a:chExt cx="914400" cy="914400"/>
            </a:xfrm>
          </p:grpSpPr>
          <p:cxnSp>
            <p:nvCxnSpPr>
              <p:cNvPr id="42" name="Straight Connector 41"/>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3" name="Straight Connector 42"/>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36" name="Group 35"/>
            <p:cNvGrpSpPr/>
            <p:nvPr/>
          </p:nvGrpSpPr>
          <p:grpSpPr>
            <a:xfrm flipV="1">
              <a:off x="3429000" y="1058510"/>
              <a:ext cx="135343" cy="135343"/>
              <a:chOff x="5370863" y="1729085"/>
              <a:chExt cx="914400" cy="914400"/>
            </a:xfrm>
          </p:grpSpPr>
          <p:cxnSp>
            <p:nvCxnSpPr>
              <p:cNvPr id="40" name="Straight Connector 39"/>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1" name="Straight Connector 40"/>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37" name="Group 36"/>
            <p:cNvGrpSpPr/>
            <p:nvPr/>
          </p:nvGrpSpPr>
          <p:grpSpPr>
            <a:xfrm flipV="1">
              <a:off x="3657600" y="760007"/>
              <a:ext cx="135343" cy="135343"/>
              <a:chOff x="5370863" y="1729085"/>
              <a:chExt cx="914400" cy="914400"/>
            </a:xfrm>
          </p:grpSpPr>
          <p:cxnSp>
            <p:nvCxnSpPr>
              <p:cNvPr id="38" name="Straight Connector 37"/>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9" name="Straight Connector 38"/>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cxnSp>
        <p:nvCxnSpPr>
          <p:cNvPr id="75" name="Straight Connector 74"/>
          <p:cNvCxnSpPr/>
          <p:nvPr/>
        </p:nvCxnSpPr>
        <p:spPr>
          <a:xfrm flipV="1">
            <a:off x="5304766" y="1711766"/>
            <a:ext cx="0" cy="2133601"/>
          </a:xfrm>
          <a:prstGeom prst="line">
            <a:avLst/>
          </a:prstGeom>
          <a:ln>
            <a:tailEnd type="arrow" w="lg" len="med"/>
          </a:ln>
        </p:spPr>
        <p:style>
          <a:lnRef idx="3">
            <a:schemeClr val="accent4"/>
          </a:lnRef>
          <a:fillRef idx="0">
            <a:schemeClr val="accent4"/>
          </a:fillRef>
          <a:effectRef idx="2">
            <a:schemeClr val="accent4"/>
          </a:effectRef>
          <a:fontRef idx="minor">
            <a:schemeClr val="tx1"/>
          </a:fontRef>
        </p:style>
      </p:cxnSp>
      <p:cxnSp>
        <p:nvCxnSpPr>
          <p:cNvPr id="76" name="Straight Connector 75"/>
          <p:cNvCxnSpPr/>
          <p:nvPr/>
        </p:nvCxnSpPr>
        <p:spPr>
          <a:xfrm>
            <a:off x="5076166" y="3616766"/>
            <a:ext cx="2971800" cy="0"/>
          </a:xfrm>
          <a:prstGeom prst="line">
            <a:avLst/>
          </a:prstGeom>
          <a:ln>
            <a:tailEnd type="arrow" w="lg" len="med"/>
          </a:ln>
        </p:spPr>
        <p:style>
          <a:lnRef idx="3">
            <a:schemeClr val="accent4"/>
          </a:lnRef>
          <a:fillRef idx="0">
            <a:schemeClr val="accent4"/>
          </a:fillRef>
          <a:effectRef idx="2">
            <a:schemeClr val="accent4"/>
          </a:effectRef>
          <a:fontRef idx="minor">
            <a:schemeClr val="tx1"/>
          </a:fontRef>
        </p:style>
      </p:cxnSp>
      <p:sp>
        <p:nvSpPr>
          <p:cNvPr id="77" name="TextBox 76"/>
          <p:cNvSpPr txBox="1"/>
          <p:nvPr/>
        </p:nvSpPr>
        <p:spPr>
          <a:xfrm>
            <a:off x="4980638" y="2397566"/>
            <a:ext cx="338554" cy="461665"/>
          </a:xfrm>
          <a:prstGeom prst="rect">
            <a:avLst/>
          </a:prstGeom>
          <a:noFill/>
        </p:spPr>
        <p:txBody>
          <a:bodyPr wrap="none" rtlCol="0">
            <a:spAutoFit/>
          </a:bodyPr>
          <a:lstStyle/>
          <a:p>
            <a:r>
              <a:rPr lang="en-US" sz="2400" dirty="0">
                <a:solidFill>
                  <a:schemeClr val="bg1"/>
                </a:solidFill>
              </a:rPr>
              <a:t>y</a:t>
            </a:r>
          </a:p>
        </p:txBody>
      </p:sp>
      <p:sp>
        <p:nvSpPr>
          <p:cNvPr id="78" name="TextBox 77"/>
          <p:cNvSpPr txBox="1"/>
          <p:nvPr/>
        </p:nvSpPr>
        <p:spPr>
          <a:xfrm>
            <a:off x="6447766" y="3540566"/>
            <a:ext cx="338554" cy="461665"/>
          </a:xfrm>
          <a:prstGeom prst="rect">
            <a:avLst/>
          </a:prstGeom>
          <a:noFill/>
        </p:spPr>
        <p:txBody>
          <a:bodyPr wrap="none" rtlCol="0">
            <a:spAutoFit/>
          </a:bodyPr>
          <a:lstStyle/>
          <a:p>
            <a:r>
              <a:rPr lang="en-US" sz="2400" dirty="0" smtClean="0">
                <a:solidFill>
                  <a:schemeClr val="bg1"/>
                </a:solidFill>
              </a:rPr>
              <a:t>x</a:t>
            </a:r>
            <a:endParaRPr lang="en-US" sz="2400" dirty="0">
              <a:solidFill>
                <a:schemeClr val="bg1"/>
              </a:solidFill>
            </a:endParaRPr>
          </a:p>
        </p:txBody>
      </p:sp>
      <p:grpSp>
        <p:nvGrpSpPr>
          <p:cNvPr id="79" name="Group 78"/>
          <p:cNvGrpSpPr/>
          <p:nvPr/>
        </p:nvGrpSpPr>
        <p:grpSpPr>
          <a:xfrm>
            <a:off x="5457166" y="2262223"/>
            <a:ext cx="1811743" cy="1108886"/>
            <a:chOff x="1981200" y="760007"/>
            <a:chExt cx="1811743" cy="1108886"/>
          </a:xfrm>
        </p:grpSpPr>
        <p:grpSp>
          <p:nvGrpSpPr>
            <p:cNvPr id="80" name="Group 79"/>
            <p:cNvGrpSpPr/>
            <p:nvPr/>
          </p:nvGrpSpPr>
          <p:grpSpPr>
            <a:xfrm flipV="1">
              <a:off x="1981200" y="1733550"/>
              <a:ext cx="135343" cy="135343"/>
              <a:chOff x="5370863" y="1729085"/>
              <a:chExt cx="914400" cy="914400"/>
            </a:xfrm>
          </p:grpSpPr>
          <p:cxnSp>
            <p:nvCxnSpPr>
              <p:cNvPr id="96" name="Straight Connector 95"/>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97" name="Straight Connector 96"/>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81" name="Group 80"/>
            <p:cNvGrpSpPr/>
            <p:nvPr/>
          </p:nvGrpSpPr>
          <p:grpSpPr>
            <a:xfrm flipV="1">
              <a:off x="2438400" y="1675773"/>
              <a:ext cx="135343" cy="135343"/>
              <a:chOff x="5370863" y="1729085"/>
              <a:chExt cx="914400" cy="914400"/>
            </a:xfrm>
          </p:grpSpPr>
          <p:cxnSp>
            <p:nvCxnSpPr>
              <p:cNvPr id="94" name="Straight Connector 93"/>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95" name="Straight Connector 94"/>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82" name="Group 81"/>
            <p:cNvGrpSpPr/>
            <p:nvPr/>
          </p:nvGrpSpPr>
          <p:grpSpPr>
            <a:xfrm flipV="1">
              <a:off x="2535773" y="1358615"/>
              <a:ext cx="135343" cy="135343"/>
              <a:chOff x="5370863" y="1729085"/>
              <a:chExt cx="914400" cy="914400"/>
            </a:xfrm>
          </p:grpSpPr>
          <p:cxnSp>
            <p:nvCxnSpPr>
              <p:cNvPr id="92" name="Straight Connector 91"/>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93" name="Straight Connector 92"/>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83" name="Group 82"/>
            <p:cNvGrpSpPr/>
            <p:nvPr/>
          </p:nvGrpSpPr>
          <p:grpSpPr>
            <a:xfrm flipV="1">
              <a:off x="3062986" y="1276350"/>
              <a:ext cx="135343" cy="135343"/>
              <a:chOff x="5370863" y="1729085"/>
              <a:chExt cx="914400" cy="914400"/>
            </a:xfrm>
          </p:grpSpPr>
          <p:cxnSp>
            <p:nvCxnSpPr>
              <p:cNvPr id="90" name="Straight Connector 89"/>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91" name="Straight Connector 90"/>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84" name="Group 83"/>
            <p:cNvGrpSpPr/>
            <p:nvPr/>
          </p:nvGrpSpPr>
          <p:grpSpPr>
            <a:xfrm flipV="1">
              <a:off x="3429000" y="1058510"/>
              <a:ext cx="135343" cy="135343"/>
              <a:chOff x="5370863" y="1729085"/>
              <a:chExt cx="914400" cy="914400"/>
            </a:xfrm>
          </p:grpSpPr>
          <p:cxnSp>
            <p:nvCxnSpPr>
              <p:cNvPr id="88" name="Straight Connector 87"/>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89" name="Straight Connector 88"/>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85" name="Group 84"/>
            <p:cNvGrpSpPr/>
            <p:nvPr/>
          </p:nvGrpSpPr>
          <p:grpSpPr>
            <a:xfrm flipV="1">
              <a:off x="3657600" y="760007"/>
              <a:ext cx="135343" cy="135343"/>
              <a:chOff x="5370863" y="1729085"/>
              <a:chExt cx="914400" cy="914400"/>
            </a:xfrm>
          </p:grpSpPr>
          <p:cxnSp>
            <p:nvCxnSpPr>
              <p:cNvPr id="86" name="Straight Connector 85"/>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87" name="Straight Connector 86"/>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cxnSp>
        <p:nvCxnSpPr>
          <p:cNvPr id="3" name="Straight Connector 2"/>
          <p:cNvCxnSpPr/>
          <p:nvPr/>
        </p:nvCxnSpPr>
        <p:spPr>
          <a:xfrm flipV="1">
            <a:off x="5346652" y="2067792"/>
            <a:ext cx="2155584" cy="1472774"/>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7623080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90250" y="155864"/>
            <a:ext cx="8143200" cy="955964"/>
          </a:xfrm>
          <a:prstGeom prst="rect">
            <a:avLst/>
          </a:prstGeom>
        </p:spPr>
        <p:txBody>
          <a:bodyPr lIns="91425" tIns="91425" rIns="91425" bIns="91425" anchor="ctr" anchorCtr="0">
            <a:noAutofit/>
          </a:bodyPr>
          <a:lstStyle/>
          <a:p>
            <a:pPr lvl="0">
              <a:spcBef>
                <a:spcPts val="0"/>
              </a:spcBef>
              <a:buNone/>
            </a:pPr>
            <a:r>
              <a:rPr lang="en" sz="4400" dirty="0"/>
              <a:t>Machine Learning?</a:t>
            </a:r>
          </a:p>
        </p:txBody>
      </p:sp>
      <p:cxnSp>
        <p:nvCxnSpPr>
          <p:cNvPr id="60" name="Straight Connector 59"/>
          <p:cNvCxnSpPr/>
          <p:nvPr/>
        </p:nvCxnSpPr>
        <p:spPr>
          <a:xfrm flipV="1">
            <a:off x="998168" y="1278910"/>
            <a:ext cx="0" cy="2629966"/>
          </a:xfrm>
          <a:prstGeom prst="line">
            <a:avLst/>
          </a:prstGeom>
          <a:ln>
            <a:tailEnd type="arrow" w="lg" len="med"/>
          </a:ln>
        </p:spPr>
        <p:style>
          <a:lnRef idx="3">
            <a:schemeClr val="accent4"/>
          </a:lnRef>
          <a:fillRef idx="0">
            <a:schemeClr val="accent4"/>
          </a:fillRef>
          <a:effectRef idx="2">
            <a:schemeClr val="accent4"/>
          </a:effectRef>
          <a:fontRef idx="minor">
            <a:schemeClr val="tx1"/>
          </a:fontRef>
        </p:style>
      </p:cxnSp>
      <p:cxnSp>
        <p:nvCxnSpPr>
          <p:cNvPr id="61" name="Straight Connector 60"/>
          <p:cNvCxnSpPr/>
          <p:nvPr/>
        </p:nvCxnSpPr>
        <p:spPr>
          <a:xfrm>
            <a:off x="769568" y="3641109"/>
            <a:ext cx="2971800" cy="0"/>
          </a:xfrm>
          <a:prstGeom prst="line">
            <a:avLst/>
          </a:prstGeom>
          <a:ln>
            <a:tailEnd type="arrow" w="lg" len="med"/>
          </a:ln>
        </p:spPr>
        <p:style>
          <a:lnRef idx="3">
            <a:schemeClr val="accent4"/>
          </a:lnRef>
          <a:fillRef idx="0">
            <a:schemeClr val="accent4"/>
          </a:fillRef>
          <a:effectRef idx="2">
            <a:schemeClr val="accent4"/>
          </a:effectRef>
          <a:fontRef idx="minor">
            <a:schemeClr val="tx1"/>
          </a:fontRef>
        </p:style>
      </p:cxnSp>
      <p:sp>
        <p:nvSpPr>
          <p:cNvPr id="62" name="Freeform 61"/>
          <p:cNvSpPr/>
          <p:nvPr/>
        </p:nvSpPr>
        <p:spPr>
          <a:xfrm>
            <a:off x="902918" y="1716231"/>
            <a:ext cx="2457450" cy="1760585"/>
          </a:xfrm>
          <a:custGeom>
            <a:avLst/>
            <a:gdLst>
              <a:gd name="connsiteX0" fmla="*/ 0 w 2457450"/>
              <a:gd name="connsiteY0" fmla="*/ 0 h 1760585"/>
              <a:gd name="connsiteX1" fmla="*/ 354330 w 2457450"/>
              <a:gd name="connsiteY1" fmla="*/ 1245870 h 1760585"/>
              <a:gd name="connsiteX2" fmla="*/ 1200150 w 2457450"/>
              <a:gd name="connsiteY2" fmla="*/ 1760220 h 1760585"/>
              <a:gd name="connsiteX3" fmla="*/ 2000250 w 2457450"/>
              <a:gd name="connsiteY3" fmla="*/ 1303020 h 1760585"/>
              <a:gd name="connsiteX4" fmla="*/ 2457450 w 2457450"/>
              <a:gd name="connsiteY4" fmla="*/ 22860 h 176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7450" h="1760585">
                <a:moveTo>
                  <a:pt x="0" y="0"/>
                </a:moveTo>
                <a:cubicBezTo>
                  <a:pt x="77152" y="476250"/>
                  <a:pt x="154305" y="952500"/>
                  <a:pt x="354330" y="1245870"/>
                </a:cubicBezTo>
                <a:cubicBezTo>
                  <a:pt x="554355" y="1539240"/>
                  <a:pt x="925830" y="1750695"/>
                  <a:pt x="1200150" y="1760220"/>
                </a:cubicBezTo>
                <a:cubicBezTo>
                  <a:pt x="1474470" y="1769745"/>
                  <a:pt x="1790700" y="1592580"/>
                  <a:pt x="2000250" y="1303020"/>
                </a:cubicBezTo>
                <a:cubicBezTo>
                  <a:pt x="2209800" y="1013460"/>
                  <a:pt x="2333625" y="518160"/>
                  <a:pt x="2457450" y="22860"/>
                </a:cubicBezTo>
              </a:path>
            </a:pathLst>
          </a:cu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63" name="TextBox 62"/>
          <p:cNvSpPr txBox="1"/>
          <p:nvPr/>
        </p:nvSpPr>
        <p:spPr>
          <a:xfrm>
            <a:off x="2126357" y="3540567"/>
            <a:ext cx="338554" cy="461665"/>
          </a:xfrm>
          <a:prstGeom prst="rect">
            <a:avLst/>
          </a:prstGeom>
          <a:noFill/>
        </p:spPr>
        <p:txBody>
          <a:bodyPr wrap="none" rtlCol="0">
            <a:spAutoFit/>
          </a:bodyPr>
          <a:lstStyle/>
          <a:p>
            <a:r>
              <a:rPr lang="en-US" sz="2400" dirty="0" smtClean="0">
                <a:solidFill>
                  <a:schemeClr val="bg1"/>
                </a:solidFill>
              </a:rPr>
              <a:t>x</a:t>
            </a:r>
            <a:endParaRPr lang="en-US" sz="2400"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3360368" y="1227131"/>
                <a:ext cx="68628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𝐽</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𝑥</m:t>
                      </m:r>
                      <m:r>
                        <a:rPr lang="en-US" sz="2400" b="0" i="1" smtClean="0">
                          <a:solidFill>
                            <a:schemeClr val="bg1"/>
                          </a:solidFill>
                          <a:latin typeface="Cambria Math" panose="02040503050406030204" pitchFamily="18" charset="0"/>
                        </a:rPr>
                        <m:t>)</m:t>
                      </m:r>
                    </m:oMath>
                  </m:oMathPara>
                </a14:m>
                <a:endParaRPr lang="en-US" sz="2400"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360368" y="1227131"/>
                <a:ext cx="686284" cy="369332"/>
              </a:xfrm>
              <a:prstGeom prst="rect">
                <a:avLst/>
              </a:prstGeom>
              <a:blipFill>
                <a:blip r:embed="rId3"/>
                <a:stretch>
                  <a:fillRect l="-9735" r="-10619" b="-37705"/>
                </a:stretch>
              </a:blipFill>
            </p:spPr>
            <p:txBody>
              <a:bodyPr/>
              <a:lstStyle/>
              <a:p>
                <a:r>
                  <a:rPr lang="en-US">
                    <a:noFill/>
                  </a:rPr>
                  <a:t> </a:t>
                </a:r>
              </a:p>
            </p:txBody>
          </p:sp>
        </mc:Fallback>
      </mc:AlternateContent>
      <p:cxnSp>
        <p:nvCxnSpPr>
          <p:cNvPr id="66" name="Straight Connector 65"/>
          <p:cNvCxnSpPr/>
          <p:nvPr/>
        </p:nvCxnSpPr>
        <p:spPr>
          <a:xfrm flipV="1">
            <a:off x="2774373" y="2389909"/>
            <a:ext cx="498763" cy="909778"/>
          </a:xfrm>
          <a:prstGeom prst="line">
            <a:avLst/>
          </a:prstGeom>
        </p:spPr>
        <p:style>
          <a:lnRef idx="3">
            <a:schemeClr val="accent3"/>
          </a:lnRef>
          <a:fillRef idx="0">
            <a:schemeClr val="accent3"/>
          </a:fillRef>
          <a:effectRef idx="2">
            <a:schemeClr val="accent3"/>
          </a:effectRef>
          <a:fontRef idx="minor">
            <a:schemeClr val="tx1"/>
          </a:fontRef>
        </p:style>
      </p:cxnSp>
      <p:cxnSp>
        <p:nvCxnSpPr>
          <p:cNvPr id="71" name="Straight Connector 70"/>
          <p:cNvCxnSpPr/>
          <p:nvPr/>
        </p:nvCxnSpPr>
        <p:spPr>
          <a:xfrm flipV="1">
            <a:off x="2295634" y="3020066"/>
            <a:ext cx="763504" cy="559241"/>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48112407"/>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60950" y="815373"/>
            <a:ext cx="8222100" cy="3522520"/>
          </a:xfrm>
          <a:prstGeom prst="rect">
            <a:avLst/>
          </a:prstGeom>
        </p:spPr>
        <p:txBody>
          <a:bodyPr lIns="91425" tIns="91425" rIns="91425" bIns="91425" anchor="ctr" anchorCtr="0">
            <a:noAutofit/>
          </a:bodyPr>
          <a:lstStyle/>
          <a:p>
            <a:pPr lvl="0">
              <a:spcBef>
                <a:spcPts val="0"/>
              </a:spcBef>
              <a:buNone/>
            </a:pPr>
            <a:r>
              <a:rPr lang="en" sz="3600" dirty="0" smtClean="0">
                <a:solidFill>
                  <a:schemeClr val="accent6">
                    <a:lumMod val="60000"/>
                    <a:lumOff val="40000"/>
                  </a:schemeClr>
                </a:solidFill>
              </a:rPr>
              <a:t>Machine Learning</a:t>
            </a:r>
            <a:br>
              <a:rPr lang="en" sz="3600" dirty="0" smtClean="0">
                <a:solidFill>
                  <a:schemeClr val="accent6">
                    <a:lumMod val="60000"/>
                    <a:lumOff val="40000"/>
                  </a:schemeClr>
                </a:solidFill>
              </a:rPr>
            </a:br>
            <a:r>
              <a:rPr lang="en" sz="3600" dirty="0" smtClean="0">
                <a:solidFill>
                  <a:srgbClr val="C00000"/>
                </a:solidFill>
              </a:rPr>
              <a:t>TensorFlow </a:t>
            </a:r>
            <a:r>
              <a:rPr lang="en" sz="3600" dirty="0" smtClean="0">
                <a:solidFill>
                  <a:schemeClr val="accent6">
                    <a:lumMod val="60000"/>
                    <a:lumOff val="40000"/>
                  </a:schemeClr>
                </a:solidFill>
              </a:rPr>
              <a:t/>
            </a:r>
            <a:br>
              <a:rPr lang="en" sz="3600" dirty="0" smtClean="0">
                <a:solidFill>
                  <a:schemeClr val="accent6">
                    <a:lumMod val="60000"/>
                    <a:lumOff val="40000"/>
                  </a:schemeClr>
                </a:solidFill>
              </a:rPr>
            </a:br>
            <a:r>
              <a:rPr lang="en" sz="3600" dirty="0" smtClean="0">
                <a:solidFill>
                  <a:schemeClr val="accent6">
                    <a:lumMod val="60000"/>
                    <a:lumOff val="40000"/>
                  </a:schemeClr>
                </a:solidFill>
              </a:rPr>
              <a:t>References</a:t>
            </a:r>
            <a:br>
              <a:rPr lang="en" sz="3600" dirty="0" smtClean="0">
                <a:solidFill>
                  <a:schemeClr val="accent6">
                    <a:lumMod val="60000"/>
                    <a:lumOff val="40000"/>
                  </a:schemeClr>
                </a:solidFill>
              </a:rPr>
            </a:br>
            <a:r>
              <a:rPr lang="en" sz="3600" dirty="0" smtClean="0">
                <a:solidFill>
                  <a:schemeClr val="accent6">
                    <a:lumMod val="60000"/>
                    <a:lumOff val="40000"/>
                  </a:schemeClr>
                </a:solidFill>
              </a:rPr>
              <a:t>Thanksjot!</a:t>
            </a:r>
            <a:endParaRPr lang="en" sz="3600" dirty="0">
              <a:solidFill>
                <a:schemeClr val="accent6">
                  <a:lumMod val="60000"/>
                  <a:lumOff val="40000"/>
                </a:schemeClr>
              </a:solidFill>
            </a:endParaRPr>
          </a:p>
        </p:txBody>
      </p:sp>
    </p:spTree>
    <p:extLst>
      <p:ext uri="{BB962C8B-B14F-4D97-AF65-F5344CB8AC3E}">
        <p14:creationId xmlns:p14="http://schemas.microsoft.com/office/powerpoint/2010/main" val="4018659387"/>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281</Words>
  <Application>Microsoft Office PowerPoint</Application>
  <PresentationFormat>On-screen Show (16:9)</PresentationFormat>
  <Paragraphs>93</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Roboto</vt:lpstr>
      <vt:lpstr>Wingdings</vt:lpstr>
      <vt:lpstr>Cambria Math</vt:lpstr>
      <vt:lpstr>material</vt:lpstr>
      <vt:lpstr>TensorFlow</vt:lpstr>
      <vt:lpstr>Machine Learning TensorFlow  References Thanksjot!</vt:lpstr>
      <vt:lpstr>Machine learning is a type of artificial intelligence (AI) that provides computers with the ability to learn without being explicitly programmed</vt:lpstr>
      <vt:lpstr>Then what?!!</vt:lpstr>
      <vt:lpstr>CIFAR-10 Dataset</vt:lpstr>
      <vt:lpstr>K-NN (K-Nearest Neighbor(s))</vt:lpstr>
      <vt:lpstr>Machine Learning?</vt:lpstr>
      <vt:lpstr>Machine Learning?</vt:lpstr>
      <vt:lpstr>Machine Learning TensorFlow  References Thanksjot!</vt:lpstr>
      <vt:lpstr>TensorFlow  Features   Keywords  TensorBoard</vt:lpstr>
      <vt:lpstr>Features</vt:lpstr>
      <vt:lpstr>TensorFlow  Features   Keywords  TensorBoard</vt:lpstr>
      <vt:lpstr>Keywords</vt:lpstr>
      <vt:lpstr>Keywords – cont’d</vt:lpstr>
      <vt:lpstr>TensorFlow  Features   Keywords  TensorBoard</vt:lpstr>
      <vt:lpstr>Tell the audience what you expect to happen...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dc:title>
  <cp:lastModifiedBy>siavash</cp:lastModifiedBy>
  <cp:revision>30</cp:revision>
  <dcterms:modified xsi:type="dcterms:W3CDTF">2016-05-07T10:09:08Z</dcterms:modified>
</cp:coreProperties>
</file>