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Cambria Math" panose="02040503050406030204" pitchFamily="18"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2791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713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645000"/>
            <a:ext cx="8222100" cy="1107900"/>
          </a:xfrm>
          <a:prstGeom prst="rect">
            <a:avLst/>
          </a:prstGeom>
        </p:spPr>
        <p:txBody>
          <a:bodyPr lIns="91425" tIns="91425" rIns="91425" bIns="91425" anchor="b" anchorCtr="0">
            <a:noAutofit/>
          </a:bodyPr>
          <a:lstStyle/>
          <a:p>
            <a:pPr lvl="0">
              <a:spcBef>
                <a:spcPts val="0"/>
              </a:spcBef>
              <a:buNone/>
            </a:pPr>
            <a:r>
              <a:rPr lang="en" sz="6000"/>
              <a:t>TensorFlow</a:t>
            </a:r>
          </a:p>
        </p:txBody>
      </p:sp>
      <p:sp>
        <p:nvSpPr>
          <p:cNvPr id="68" name="Shape 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spcBef>
                <a:spcPts val="0"/>
              </a:spcBef>
              <a:buNone/>
            </a:pPr>
            <a:r>
              <a:rPr lang="en"/>
              <a:t>By Siavash Kavousi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90250" y="488250"/>
            <a:ext cx="6227100" cy="4090800"/>
          </a:xfrm>
          <a:prstGeom prst="rect">
            <a:avLst/>
          </a:prstGeom>
        </p:spPr>
        <p:txBody>
          <a:bodyPr lIns="91425" tIns="91425" rIns="91425" bIns="91425" anchor="ctr" anchorCtr="0">
            <a:noAutofit/>
          </a:bodyPr>
          <a:lstStyle/>
          <a:p>
            <a:pPr lvl="0">
              <a:spcBef>
                <a:spcPts val="0"/>
              </a:spcBef>
              <a:buNone/>
            </a:pPr>
            <a:r>
              <a:rPr lang="en"/>
              <a:t>Tell the audience what you expect to happen...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rtl="0">
              <a:spcBef>
                <a:spcPts val="0"/>
              </a:spcBef>
              <a:buNone/>
            </a:pPr>
            <a:r>
              <a:rPr lang="en" sz="1800" b="1"/>
              <a:t>I think this is what’s going to happen because…</a:t>
            </a:r>
          </a:p>
          <a:p>
            <a:pPr lvl="0">
              <a:spcBef>
                <a:spcPts val="0"/>
              </a:spcBef>
              <a:buNone/>
            </a:pPr>
            <a:r>
              <a:rPr lang="en" sz="1600"/>
              <a:t>Lorem ipsum dolor sit amet, consectetur adipiscing elit, sed do eiusmod tempor incididunt ut labore et dolore magna aliqua. Ut enim ad minim veniam, quis nostrud exercitation ullamco laboris nisi ut aliquip.</a:t>
            </a:r>
          </a:p>
        </p:txBody>
      </p:sp>
      <p:sp>
        <p:nvSpPr>
          <p:cNvPr id="116" name="Shape 116"/>
          <p:cNvSpPr txBox="1">
            <a:spLocks noGrp="1"/>
          </p:cNvSpPr>
          <p:nvPr>
            <p:ph type="body" idx="2"/>
          </p:nvPr>
        </p:nvSpPr>
        <p:spPr>
          <a:xfrm>
            <a:off x="4694250" y="1919075"/>
            <a:ext cx="3999900" cy="2710199"/>
          </a:xfrm>
          <a:prstGeom prst="rect">
            <a:avLst/>
          </a:prstGeom>
        </p:spPr>
        <p:txBody>
          <a:bodyPr lIns="91425" tIns="91425" rIns="91425" bIns="91425" anchor="t" anchorCtr="0">
            <a:noAutofit/>
          </a:bodyPr>
          <a:lstStyle/>
          <a:p>
            <a:pPr lvl="0" rtl="0">
              <a:spcBef>
                <a:spcPts val="0"/>
              </a:spcBef>
              <a:buNone/>
            </a:pPr>
            <a:r>
              <a:rPr lang="en" sz="1800" b="1"/>
              <a:t>Variables that may affect the outcome...</a:t>
            </a:r>
          </a:p>
          <a:p>
            <a:pPr marL="457200" lvl="0" indent="-330200" rtl="0">
              <a:spcBef>
                <a:spcPts val="0"/>
              </a:spcBef>
              <a:buSzPct val="100000"/>
            </a:pPr>
            <a:r>
              <a:rPr lang="en" sz="1600"/>
              <a:t>Lorem ipsum dolor sit amet, consectetur adipiscing elit</a:t>
            </a:r>
          </a:p>
          <a:p>
            <a:pPr marL="457200" lvl="0" indent="-330200">
              <a:spcBef>
                <a:spcPts val="0"/>
              </a:spcBef>
              <a:buSzPct val="100000"/>
            </a:pPr>
            <a:r>
              <a:rPr lang="en" sz="1600"/>
              <a:t>Sed do eiusmod tempor incididunt ut labore et dolore magna aliqua</a:t>
            </a:r>
          </a:p>
        </p:txBody>
      </p:sp>
      <p:sp>
        <p:nvSpPr>
          <p:cNvPr id="117" name="Shape 11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Hypothesis support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l="22872" t="1578" r="19354" b="984"/>
          <a:stretch/>
        </p:blipFill>
        <p:spPr>
          <a:xfrm>
            <a:off x="0" y="0"/>
            <a:ext cx="4576348" cy="5143500"/>
          </a:xfrm>
          <a:prstGeom prst="rect">
            <a:avLst/>
          </a:prstGeom>
          <a:noFill/>
          <a:ln>
            <a:noFill/>
          </a:ln>
        </p:spPr>
      </p:pic>
      <p:pic>
        <p:nvPicPr>
          <p:cNvPr id="123" name="Shape 123"/>
          <p:cNvPicPr preferRelativeResize="0"/>
          <p:nvPr/>
        </p:nvPicPr>
        <p:blipFill rotWithShape="1">
          <a:blip r:embed="rId4">
            <a:alphaModFix/>
          </a:blip>
          <a:srcRect l="37422" t="840" r="8654" b="6840"/>
          <a:stretch/>
        </p:blipFill>
        <p:spPr>
          <a:xfrm>
            <a:off x="4576350" y="0"/>
            <a:ext cx="4567649" cy="5143199"/>
          </a:xfrm>
          <a:prstGeom prst="rect">
            <a:avLst/>
          </a:prstGeom>
          <a:noFill/>
          <a:ln>
            <a:noFill/>
          </a:ln>
        </p:spPr>
      </p:pic>
      <p:sp>
        <p:nvSpPr>
          <p:cNvPr id="124" name="Shape 124"/>
          <p:cNvSpPr txBox="1">
            <a:spLocks noGrp="1"/>
          </p:cNvSpPr>
          <p:nvPr>
            <p:ph type="body" idx="1"/>
          </p:nvPr>
        </p:nvSpPr>
        <p:spPr>
          <a:xfrm>
            <a:off x="57150" y="4696825"/>
            <a:ext cx="8382000" cy="446700"/>
          </a:xfrm>
          <a:prstGeom prst="rect">
            <a:avLst/>
          </a:prstGeom>
          <a:solidFill>
            <a:schemeClr val="lt1"/>
          </a:solidFill>
        </p:spPr>
        <p:txBody>
          <a:bodyPr lIns="91425" tIns="91425" rIns="91425" bIns="91425" anchor="ctr" anchorCtr="0">
            <a:noAutofit/>
          </a:bodyPr>
          <a:lstStyle/>
          <a:p>
            <a:pPr lvl="0">
              <a:spcBef>
                <a:spcPts val="0"/>
              </a:spcBef>
              <a:buNone/>
            </a:pPr>
            <a:r>
              <a:rPr lang="en"/>
              <a:t>The experiment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Conclusion</a:t>
            </a:r>
          </a:p>
        </p:txBody>
      </p:sp>
      <p:sp>
        <p:nvSpPr>
          <p:cNvPr id="130" name="Shape 13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a:t>Lorem ipsum dolor sit amet, consectetur adipiscing elit, sed do eiusmod tempor incididunt ut labore et dolore magna aliqua. Ut enim ad minim veniam, quis nostrud exercitation ullamco laboris nisi ut aliquip.</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90250" y="155864"/>
            <a:ext cx="8143200" cy="955964"/>
          </a:xfrm>
          <a:prstGeom prst="rect">
            <a:avLst/>
          </a:prstGeom>
        </p:spPr>
        <p:txBody>
          <a:bodyPr lIns="91425" tIns="91425" rIns="91425" bIns="91425" anchor="ctr" anchorCtr="0">
            <a:noAutofit/>
          </a:bodyPr>
          <a:lstStyle/>
          <a:p>
            <a:pPr lvl="0">
              <a:spcBef>
                <a:spcPts val="0"/>
              </a:spcBef>
              <a:buNone/>
            </a:pPr>
            <a:r>
              <a:rPr lang="en" sz="4400" dirty="0"/>
              <a:t>Machine Learning?</a:t>
            </a:r>
          </a:p>
        </p:txBody>
      </p:sp>
      <p:sp>
        <p:nvSpPr>
          <p:cNvPr id="74" name="Shape 74"/>
          <p:cNvSpPr txBox="1">
            <a:spLocks noGrp="1"/>
          </p:cNvSpPr>
          <p:nvPr>
            <p:ph type="title"/>
          </p:nvPr>
        </p:nvSpPr>
        <p:spPr>
          <a:xfrm>
            <a:off x="490250" y="1111828"/>
            <a:ext cx="8143200" cy="2697600"/>
          </a:xfrm>
          <a:prstGeom prst="rect">
            <a:avLst/>
          </a:prstGeom>
          <a:ln>
            <a:noFill/>
          </a:ln>
        </p:spPr>
        <p:txBody>
          <a:bodyPr lIns="91425" tIns="91425" rIns="91425" bIns="91425" anchor="ctr" anchorCtr="0">
            <a:noAutofit/>
          </a:bodyPr>
          <a:lstStyle/>
          <a:p>
            <a:pPr lvl="0">
              <a:spcBef>
                <a:spcPts val="0"/>
              </a:spcBef>
              <a:buNone/>
            </a:pPr>
            <a:r>
              <a:rPr lang="en" sz="3800" dirty="0">
                <a:solidFill>
                  <a:schemeClr val="accent6">
                    <a:lumMod val="60000"/>
                    <a:lumOff val="40000"/>
                  </a:schemeClr>
                </a:solidFill>
              </a:rPr>
              <a:t>Computer Vision</a:t>
            </a:r>
          </a:p>
          <a:p>
            <a:pPr lvl="0">
              <a:spcBef>
                <a:spcPts val="0"/>
              </a:spcBef>
              <a:buNone/>
            </a:pPr>
            <a:r>
              <a:rPr lang="en" sz="3800" dirty="0">
                <a:solidFill>
                  <a:schemeClr val="accent6">
                    <a:lumMod val="60000"/>
                    <a:lumOff val="40000"/>
                  </a:schemeClr>
                </a:solidFill>
              </a:rPr>
              <a:t>NLP (Natural Language Processing)</a:t>
            </a:r>
          </a:p>
          <a:p>
            <a:pPr lvl="0" rtl="0">
              <a:spcBef>
                <a:spcPts val="0"/>
              </a:spcBef>
              <a:buNone/>
            </a:pPr>
            <a:r>
              <a:rPr lang="en" sz="3800" dirty="0">
                <a:solidFill>
                  <a:schemeClr val="accent6">
                    <a:lumMod val="60000"/>
                    <a:lumOff val="40000"/>
                  </a:schemeClr>
                </a:solidFill>
              </a:rPr>
              <a:t>Deep Reinforcement Learning</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90250" y="155864"/>
            <a:ext cx="8143200" cy="955964"/>
          </a:xfrm>
          <a:prstGeom prst="rect">
            <a:avLst/>
          </a:prstGeom>
        </p:spPr>
        <p:txBody>
          <a:bodyPr lIns="91425" tIns="91425" rIns="91425" bIns="91425" anchor="ctr" anchorCtr="0">
            <a:noAutofit/>
          </a:bodyPr>
          <a:lstStyle/>
          <a:p>
            <a:pPr lvl="0">
              <a:spcBef>
                <a:spcPts val="0"/>
              </a:spcBef>
              <a:buNone/>
            </a:pPr>
            <a:r>
              <a:rPr lang="en" sz="4400" dirty="0"/>
              <a:t>Machine Learning?</a:t>
            </a:r>
          </a:p>
        </p:txBody>
      </p:sp>
      <p:cxnSp>
        <p:nvCxnSpPr>
          <p:cNvPr id="27" name="Straight Connector 26"/>
          <p:cNvCxnSpPr/>
          <p:nvPr/>
        </p:nvCxnSpPr>
        <p:spPr>
          <a:xfrm flipV="1">
            <a:off x="983357" y="1711767"/>
            <a:ext cx="0" cy="2133601"/>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cxnSp>
        <p:nvCxnSpPr>
          <p:cNvPr id="28" name="Straight Connector 27"/>
          <p:cNvCxnSpPr/>
          <p:nvPr/>
        </p:nvCxnSpPr>
        <p:spPr>
          <a:xfrm>
            <a:off x="754757" y="3616767"/>
            <a:ext cx="2971800" cy="0"/>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659229" y="2397567"/>
            <a:ext cx="338554" cy="461665"/>
          </a:xfrm>
          <a:prstGeom prst="rect">
            <a:avLst/>
          </a:prstGeom>
          <a:noFill/>
        </p:spPr>
        <p:txBody>
          <a:bodyPr wrap="none" rtlCol="0">
            <a:spAutoFit/>
          </a:bodyPr>
          <a:lstStyle/>
          <a:p>
            <a:r>
              <a:rPr lang="en-US" sz="2400" dirty="0">
                <a:solidFill>
                  <a:schemeClr val="bg1"/>
                </a:solidFill>
              </a:rPr>
              <a:t>y</a:t>
            </a:r>
          </a:p>
        </p:txBody>
      </p:sp>
      <p:sp>
        <p:nvSpPr>
          <p:cNvPr id="30" name="TextBox 29"/>
          <p:cNvSpPr txBox="1"/>
          <p:nvPr/>
        </p:nvSpPr>
        <p:spPr>
          <a:xfrm>
            <a:off x="2126357" y="3540567"/>
            <a:ext cx="338554" cy="461665"/>
          </a:xfrm>
          <a:prstGeom prst="rect">
            <a:avLst/>
          </a:prstGeom>
          <a:noFill/>
        </p:spPr>
        <p:txBody>
          <a:bodyPr wrap="none" rtlCol="0">
            <a:spAutoFit/>
          </a:bodyPr>
          <a:lstStyle/>
          <a:p>
            <a:r>
              <a:rPr lang="en-US" sz="2400" dirty="0" smtClean="0">
                <a:solidFill>
                  <a:schemeClr val="bg1"/>
                </a:solidFill>
              </a:rPr>
              <a:t>x</a:t>
            </a:r>
            <a:endParaRPr lang="en-US" sz="2400" dirty="0">
              <a:solidFill>
                <a:schemeClr val="bg1"/>
              </a:solidFill>
            </a:endParaRPr>
          </a:p>
        </p:txBody>
      </p:sp>
      <p:grpSp>
        <p:nvGrpSpPr>
          <p:cNvPr id="31" name="Group 30"/>
          <p:cNvGrpSpPr/>
          <p:nvPr/>
        </p:nvGrpSpPr>
        <p:grpSpPr>
          <a:xfrm>
            <a:off x="1135757" y="2262224"/>
            <a:ext cx="1811743" cy="1108886"/>
            <a:chOff x="1981200" y="760007"/>
            <a:chExt cx="1811743" cy="1108886"/>
          </a:xfrm>
        </p:grpSpPr>
        <p:grpSp>
          <p:nvGrpSpPr>
            <p:cNvPr id="32" name="Group 31"/>
            <p:cNvGrpSpPr/>
            <p:nvPr/>
          </p:nvGrpSpPr>
          <p:grpSpPr>
            <a:xfrm flipV="1">
              <a:off x="1981200" y="1733550"/>
              <a:ext cx="135343" cy="135343"/>
              <a:chOff x="5370863" y="1729085"/>
              <a:chExt cx="914400" cy="914400"/>
            </a:xfrm>
          </p:grpSpPr>
          <p:cxnSp>
            <p:nvCxnSpPr>
              <p:cNvPr id="48" name="Straight Connector 47"/>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9" name="Straight Connector 48"/>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33" name="Group 32"/>
            <p:cNvGrpSpPr/>
            <p:nvPr/>
          </p:nvGrpSpPr>
          <p:grpSpPr>
            <a:xfrm flipV="1">
              <a:off x="2438400" y="1675773"/>
              <a:ext cx="135343" cy="135343"/>
              <a:chOff x="5370863" y="1729085"/>
              <a:chExt cx="914400" cy="914400"/>
            </a:xfrm>
          </p:grpSpPr>
          <p:cxnSp>
            <p:nvCxnSpPr>
              <p:cNvPr id="46" name="Straight Connector 45"/>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7" name="Straight Connector 46"/>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34" name="Group 33"/>
            <p:cNvGrpSpPr/>
            <p:nvPr/>
          </p:nvGrpSpPr>
          <p:grpSpPr>
            <a:xfrm flipV="1">
              <a:off x="2535773" y="1358615"/>
              <a:ext cx="135343" cy="135343"/>
              <a:chOff x="5370863" y="1729085"/>
              <a:chExt cx="914400" cy="914400"/>
            </a:xfrm>
          </p:grpSpPr>
          <p:cxnSp>
            <p:nvCxnSpPr>
              <p:cNvPr id="44" name="Straight Connector 43"/>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5" name="Straight Connector 44"/>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35" name="Group 34"/>
            <p:cNvGrpSpPr/>
            <p:nvPr/>
          </p:nvGrpSpPr>
          <p:grpSpPr>
            <a:xfrm flipV="1">
              <a:off x="3062986" y="1276350"/>
              <a:ext cx="135343" cy="135343"/>
              <a:chOff x="5370863" y="1729085"/>
              <a:chExt cx="914400" cy="914400"/>
            </a:xfrm>
          </p:grpSpPr>
          <p:cxnSp>
            <p:nvCxnSpPr>
              <p:cNvPr id="42" name="Straight Connector 41"/>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3" name="Straight Connector 42"/>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36" name="Group 35"/>
            <p:cNvGrpSpPr/>
            <p:nvPr/>
          </p:nvGrpSpPr>
          <p:grpSpPr>
            <a:xfrm flipV="1">
              <a:off x="3429000" y="1058510"/>
              <a:ext cx="135343" cy="135343"/>
              <a:chOff x="5370863" y="1729085"/>
              <a:chExt cx="914400" cy="914400"/>
            </a:xfrm>
          </p:grpSpPr>
          <p:cxnSp>
            <p:nvCxnSpPr>
              <p:cNvPr id="40" name="Straight Connector 39"/>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1" name="Straight Connector 40"/>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37" name="Group 36"/>
            <p:cNvGrpSpPr/>
            <p:nvPr/>
          </p:nvGrpSpPr>
          <p:grpSpPr>
            <a:xfrm flipV="1">
              <a:off x="3657600" y="760007"/>
              <a:ext cx="135343" cy="135343"/>
              <a:chOff x="5370863" y="1729085"/>
              <a:chExt cx="914400" cy="914400"/>
            </a:xfrm>
          </p:grpSpPr>
          <p:cxnSp>
            <p:nvCxnSpPr>
              <p:cNvPr id="38" name="Straight Connector 37"/>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9" name="Straight Connector 38"/>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cxnSp>
        <p:nvCxnSpPr>
          <p:cNvPr id="75" name="Straight Connector 74"/>
          <p:cNvCxnSpPr/>
          <p:nvPr/>
        </p:nvCxnSpPr>
        <p:spPr>
          <a:xfrm flipV="1">
            <a:off x="5304766" y="1711766"/>
            <a:ext cx="0" cy="2133601"/>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cxnSp>
        <p:nvCxnSpPr>
          <p:cNvPr id="76" name="Straight Connector 75"/>
          <p:cNvCxnSpPr/>
          <p:nvPr/>
        </p:nvCxnSpPr>
        <p:spPr>
          <a:xfrm>
            <a:off x="5076166" y="3616766"/>
            <a:ext cx="2971800" cy="0"/>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sp>
        <p:nvSpPr>
          <p:cNvPr id="77" name="TextBox 76"/>
          <p:cNvSpPr txBox="1"/>
          <p:nvPr/>
        </p:nvSpPr>
        <p:spPr>
          <a:xfrm>
            <a:off x="4980638" y="2397566"/>
            <a:ext cx="338554" cy="461665"/>
          </a:xfrm>
          <a:prstGeom prst="rect">
            <a:avLst/>
          </a:prstGeom>
          <a:noFill/>
        </p:spPr>
        <p:txBody>
          <a:bodyPr wrap="none" rtlCol="0">
            <a:spAutoFit/>
          </a:bodyPr>
          <a:lstStyle/>
          <a:p>
            <a:r>
              <a:rPr lang="en-US" sz="2400" dirty="0">
                <a:solidFill>
                  <a:schemeClr val="bg1"/>
                </a:solidFill>
              </a:rPr>
              <a:t>y</a:t>
            </a:r>
          </a:p>
        </p:txBody>
      </p:sp>
      <p:sp>
        <p:nvSpPr>
          <p:cNvPr id="78" name="TextBox 77"/>
          <p:cNvSpPr txBox="1"/>
          <p:nvPr/>
        </p:nvSpPr>
        <p:spPr>
          <a:xfrm>
            <a:off x="6447766" y="3540566"/>
            <a:ext cx="338554" cy="461665"/>
          </a:xfrm>
          <a:prstGeom prst="rect">
            <a:avLst/>
          </a:prstGeom>
          <a:noFill/>
        </p:spPr>
        <p:txBody>
          <a:bodyPr wrap="none" rtlCol="0">
            <a:spAutoFit/>
          </a:bodyPr>
          <a:lstStyle/>
          <a:p>
            <a:r>
              <a:rPr lang="en-US" sz="2400" dirty="0" smtClean="0">
                <a:solidFill>
                  <a:schemeClr val="bg1"/>
                </a:solidFill>
              </a:rPr>
              <a:t>x</a:t>
            </a:r>
            <a:endParaRPr lang="en-US" sz="2400" dirty="0">
              <a:solidFill>
                <a:schemeClr val="bg1"/>
              </a:solidFill>
            </a:endParaRPr>
          </a:p>
        </p:txBody>
      </p:sp>
      <p:grpSp>
        <p:nvGrpSpPr>
          <p:cNvPr id="79" name="Group 78"/>
          <p:cNvGrpSpPr/>
          <p:nvPr/>
        </p:nvGrpSpPr>
        <p:grpSpPr>
          <a:xfrm>
            <a:off x="5457166" y="2262223"/>
            <a:ext cx="1811743" cy="1108886"/>
            <a:chOff x="1981200" y="760007"/>
            <a:chExt cx="1811743" cy="1108886"/>
          </a:xfrm>
        </p:grpSpPr>
        <p:grpSp>
          <p:nvGrpSpPr>
            <p:cNvPr id="80" name="Group 79"/>
            <p:cNvGrpSpPr/>
            <p:nvPr/>
          </p:nvGrpSpPr>
          <p:grpSpPr>
            <a:xfrm flipV="1">
              <a:off x="1981200" y="1733550"/>
              <a:ext cx="135343" cy="135343"/>
              <a:chOff x="5370863" y="1729085"/>
              <a:chExt cx="914400" cy="914400"/>
            </a:xfrm>
          </p:grpSpPr>
          <p:cxnSp>
            <p:nvCxnSpPr>
              <p:cNvPr id="96" name="Straight Connector 95"/>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97" name="Straight Connector 96"/>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81" name="Group 80"/>
            <p:cNvGrpSpPr/>
            <p:nvPr/>
          </p:nvGrpSpPr>
          <p:grpSpPr>
            <a:xfrm flipV="1">
              <a:off x="2438400" y="1675773"/>
              <a:ext cx="135343" cy="135343"/>
              <a:chOff x="5370863" y="1729085"/>
              <a:chExt cx="914400" cy="914400"/>
            </a:xfrm>
          </p:grpSpPr>
          <p:cxnSp>
            <p:nvCxnSpPr>
              <p:cNvPr id="94" name="Straight Connector 93"/>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95" name="Straight Connector 94"/>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82" name="Group 81"/>
            <p:cNvGrpSpPr/>
            <p:nvPr/>
          </p:nvGrpSpPr>
          <p:grpSpPr>
            <a:xfrm flipV="1">
              <a:off x="2535773" y="1358615"/>
              <a:ext cx="135343" cy="135343"/>
              <a:chOff x="5370863" y="1729085"/>
              <a:chExt cx="914400" cy="914400"/>
            </a:xfrm>
          </p:grpSpPr>
          <p:cxnSp>
            <p:nvCxnSpPr>
              <p:cNvPr id="92" name="Straight Connector 91"/>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93" name="Straight Connector 92"/>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83" name="Group 82"/>
            <p:cNvGrpSpPr/>
            <p:nvPr/>
          </p:nvGrpSpPr>
          <p:grpSpPr>
            <a:xfrm flipV="1">
              <a:off x="3062986" y="1276350"/>
              <a:ext cx="135343" cy="135343"/>
              <a:chOff x="5370863" y="1729085"/>
              <a:chExt cx="914400" cy="914400"/>
            </a:xfrm>
          </p:grpSpPr>
          <p:cxnSp>
            <p:nvCxnSpPr>
              <p:cNvPr id="90" name="Straight Connector 89"/>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91" name="Straight Connector 90"/>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84" name="Group 83"/>
            <p:cNvGrpSpPr/>
            <p:nvPr/>
          </p:nvGrpSpPr>
          <p:grpSpPr>
            <a:xfrm flipV="1">
              <a:off x="3429000" y="1058510"/>
              <a:ext cx="135343" cy="135343"/>
              <a:chOff x="5370863" y="1729085"/>
              <a:chExt cx="914400" cy="914400"/>
            </a:xfrm>
          </p:grpSpPr>
          <p:cxnSp>
            <p:nvCxnSpPr>
              <p:cNvPr id="88" name="Straight Connector 87"/>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89" name="Straight Connector 88"/>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85" name="Group 84"/>
            <p:cNvGrpSpPr/>
            <p:nvPr/>
          </p:nvGrpSpPr>
          <p:grpSpPr>
            <a:xfrm flipV="1">
              <a:off x="3657600" y="760007"/>
              <a:ext cx="135343" cy="135343"/>
              <a:chOff x="5370863" y="1729085"/>
              <a:chExt cx="914400" cy="914400"/>
            </a:xfrm>
          </p:grpSpPr>
          <p:cxnSp>
            <p:nvCxnSpPr>
              <p:cNvPr id="86" name="Straight Connector 85"/>
              <p:cNvCxnSpPr/>
              <p:nvPr/>
            </p:nvCxnSpPr>
            <p:spPr>
              <a:xfrm>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87" name="Straight Connector 86"/>
              <p:cNvCxnSpPr/>
              <p:nvPr/>
            </p:nvCxnSpPr>
            <p:spPr>
              <a:xfrm flipH="1">
                <a:off x="5370863" y="1729085"/>
                <a:ext cx="914400" cy="914400"/>
              </a:xfrm>
              <a:prstGeom prst="line">
                <a:avLst/>
              </a:prstGeom>
              <a:ln/>
            </p:spPr>
            <p:style>
              <a:lnRef idx="3">
                <a:schemeClr val="accent6"/>
              </a:lnRef>
              <a:fillRef idx="0">
                <a:schemeClr val="accent6"/>
              </a:fillRef>
              <a:effectRef idx="2">
                <a:schemeClr val="accent6"/>
              </a:effectRef>
              <a:fontRef idx="minor">
                <a:schemeClr val="tx1"/>
              </a:fontRef>
            </p:style>
          </p:cxnSp>
        </p:grpSp>
      </p:grpSp>
      <p:cxnSp>
        <p:nvCxnSpPr>
          <p:cNvPr id="3" name="Straight Connector 2"/>
          <p:cNvCxnSpPr/>
          <p:nvPr/>
        </p:nvCxnSpPr>
        <p:spPr>
          <a:xfrm flipV="1">
            <a:off x="5346652" y="2067792"/>
            <a:ext cx="2155584" cy="1472774"/>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7623080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90250" y="155864"/>
            <a:ext cx="8143200" cy="955964"/>
          </a:xfrm>
          <a:prstGeom prst="rect">
            <a:avLst/>
          </a:prstGeom>
        </p:spPr>
        <p:txBody>
          <a:bodyPr lIns="91425" tIns="91425" rIns="91425" bIns="91425" anchor="ctr" anchorCtr="0">
            <a:noAutofit/>
          </a:bodyPr>
          <a:lstStyle/>
          <a:p>
            <a:pPr lvl="0">
              <a:spcBef>
                <a:spcPts val="0"/>
              </a:spcBef>
              <a:buNone/>
            </a:pPr>
            <a:r>
              <a:rPr lang="en" sz="4400" dirty="0"/>
              <a:t>Machine Learning?</a:t>
            </a:r>
          </a:p>
        </p:txBody>
      </p:sp>
      <p:cxnSp>
        <p:nvCxnSpPr>
          <p:cNvPr id="60" name="Straight Connector 59"/>
          <p:cNvCxnSpPr/>
          <p:nvPr/>
        </p:nvCxnSpPr>
        <p:spPr>
          <a:xfrm flipV="1">
            <a:off x="998168" y="1278910"/>
            <a:ext cx="0" cy="2629966"/>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cxnSp>
        <p:nvCxnSpPr>
          <p:cNvPr id="61" name="Straight Connector 60"/>
          <p:cNvCxnSpPr/>
          <p:nvPr/>
        </p:nvCxnSpPr>
        <p:spPr>
          <a:xfrm>
            <a:off x="769568" y="3641109"/>
            <a:ext cx="2971800" cy="0"/>
          </a:xfrm>
          <a:prstGeom prst="line">
            <a:avLst/>
          </a:prstGeom>
          <a:ln>
            <a:tailEnd type="arrow" w="lg" len="med"/>
          </a:ln>
        </p:spPr>
        <p:style>
          <a:lnRef idx="3">
            <a:schemeClr val="accent4"/>
          </a:lnRef>
          <a:fillRef idx="0">
            <a:schemeClr val="accent4"/>
          </a:fillRef>
          <a:effectRef idx="2">
            <a:schemeClr val="accent4"/>
          </a:effectRef>
          <a:fontRef idx="minor">
            <a:schemeClr val="tx1"/>
          </a:fontRef>
        </p:style>
      </p:cxnSp>
      <p:sp>
        <p:nvSpPr>
          <p:cNvPr id="62" name="Freeform 61"/>
          <p:cNvSpPr/>
          <p:nvPr/>
        </p:nvSpPr>
        <p:spPr>
          <a:xfrm>
            <a:off x="902918" y="1716231"/>
            <a:ext cx="2457450" cy="1760585"/>
          </a:xfrm>
          <a:custGeom>
            <a:avLst/>
            <a:gdLst>
              <a:gd name="connsiteX0" fmla="*/ 0 w 2457450"/>
              <a:gd name="connsiteY0" fmla="*/ 0 h 1760585"/>
              <a:gd name="connsiteX1" fmla="*/ 354330 w 2457450"/>
              <a:gd name="connsiteY1" fmla="*/ 1245870 h 1760585"/>
              <a:gd name="connsiteX2" fmla="*/ 1200150 w 2457450"/>
              <a:gd name="connsiteY2" fmla="*/ 1760220 h 1760585"/>
              <a:gd name="connsiteX3" fmla="*/ 2000250 w 2457450"/>
              <a:gd name="connsiteY3" fmla="*/ 1303020 h 1760585"/>
              <a:gd name="connsiteX4" fmla="*/ 2457450 w 2457450"/>
              <a:gd name="connsiteY4" fmla="*/ 22860 h 1760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7450" h="1760585">
                <a:moveTo>
                  <a:pt x="0" y="0"/>
                </a:moveTo>
                <a:cubicBezTo>
                  <a:pt x="77152" y="476250"/>
                  <a:pt x="154305" y="952500"/>
                  <a:pt x="354330" y="1245870"/>
                </a:cubicBezTo>
                <a:cubicBezTo>
                  <a:pt x="554355" y="1539240"/>
                  <a:pt x="925830" y="1750695"/>
                  <a:pt x="1200150" y="1760220"/>
                </a:cubicBezTo>
                <a:cubicBezTo>
                  <a:pt x="1474470" y="1769745"/>
                  <a:pt x="1790700" y="1592580"/>
                  <a:pt x="2000250" y="1303020"/>
                </a:cubicBezTo>
                <a:cubicBezTo>
                  <a:pt x="2209800" y="1013460"/>
                  <a:pt x="2333625" y="518160"/>
                  <a:pt x="2457450" y="22860"/>
                </a:cubicBezTo>
              </a:path>
            </a:pathLst>
          </a:cu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63" name="TextBox 62"/>
          <p:cNvSpPr txBox="1"/>
          <p:nvPr/>
        </p:nvSpPr>
        <p:spPr>
          <a:xfrm>
            <a:off x="2126357" y="3540567"/>
            <a:ext cx="338554" cy="461665"/>
          </a:xfrm>
          <a:prstGeom prst="rect">
            <a:avLst/>
          </a:prstGeom>
          <a:noFill/>
        </p:spPr>
        <p:txBody>
          <a:bodyPr wrap="none" rtlCol="0">
            <a:spAutoFit/>
          </a:bodyPr>
          <a:lstStyle/>
          <a:p>
            <a:r>
              <a:rPr lang="en-US" sz="2400" dirty="0" smtClean="0">
                <a:solidFill>
                  <a:schemeClr val="bg1"/>
                </a:solidFill>
              </a:rPr>
              <a:t>x</a:t>
            </a:r>
            <a:endParaRPr lang="en-US" sz="2400" dirty="0">
              <a:solidFill>
                <a:schemeClr val="bg1"/>
              </a:solidFill>
            </a:endParaRPr>
          </a:p>
        </p:txBody>
      </p:sp>
      <mc:AlternateContent xmlns:mc="http://schemas.openxmlformats.org/markup-compatibility/2006">
        <mc:Choice xmlns:a14="http://schemas.microsoft.com/office/drawing/2010/main" Requires="a14">
          <p:sp>
            <p:nvSpPr>
              <p:cNvPr id="2" name="TextBox 1"/>
              <p:cNvSpPr txBox="1"/>
              <p:nvPr/>
            </p:nvSpPr>
            <p:spPr>
              <a:xfrm>
                <a:off x="3360368" y="1227131"/>
                <a:ext cx="686284"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𝐽</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𝑥</m:t>
                      </m:r>
                      <m:r>
                        <a:rPr lang="en-US" sz="2400" b="0" i="1" smtClean="0">
                          <a:solidFill>
                            <a:schemeClr val="bg1"/>
                          </a:solidFill>
                          <a:latin typeface="Cambria Math" panose="02040503050406030204" pitchFamily="18" charset="0"/>
                        </a:rPr>
                        <m:t>)</m:t>
                      </m:r>
                    </m:oMath>
                  </m:oMathPara>
                </a14:m>
                <a:endParaRPr lang="en-US" sz="2400" dirty="0">
                  <a:solidFill>
                    <a:schemeClr val="bg1"/>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3360368" y="1227131"/>
                <a:ext cx="686284" cy="369332"/>
              </a:xfrm>
              <a:prstGeom prst="rect">
                <a:avLst/>
              </a:prstGeom>
              <a:blipFill>
                <a:blip r:embed="rId3"/>
                <a:stretch>
                  <a:fillRect l="-9735" r="-10619" b="-37705"/>
                </a:stretch>
              </a:blipFill>
            </p:spPr>
            <p:txBody>
              <a:bodyPr/>
              <a:lstStyle/>
              <a:p>
                <a:r>
                  <a:rPr lang="en-US">
                    <a:noFill/>
                  </a:rPr>
                  <a:t> </a:t>
                </a:r>
              </a:p>
            </p:txBody>
          </p:sp>
        </mc:Fallback>
      </mc:AlternateContent>
      <p:cxnSp>
        <p:nvCxnSpPr>
          <p:cNvPr id="66" name="Straight Connector 65"/>
          <p:cNvCxnSpPr/>
          <p:nvPr/>
        </p:nvCxnSpPr>
        <p:spPr>
          <a:xfrm flipV="1">
            <a:off x="2774373" y="2389909"/>
            <a:ext cx="498763" cy="909778"/>
          </a:xfrm>
          <a:prstGeom prst="line">
            <a:avLst/>
          </a:prstGeom>
        </p:spPr>
        <p:style>
          <a:lnRef idx="3">
            <a:schemeClr val="accent3"/>
          </a:lnRef>
          <a:fillRef idx="0">
            <a:schemeClr val="accent3"/>
          </a:fillRef>
          <a:effectRef idx="2">
            <a:schemeClr val="accent3"/>
          </a:effectRef>
          <a:fontRef idx="minor">
            <a:schemeClr val="tx1"/>
          </a:fontRef>
        </p:style>
      </p:cxnSp>
      <p:cxnSp>
        <p:nvCxnSpPr>
          <p:cNvPr id="71" name="Straight Connector 70"/>
          <p:cNvCxnSpPr/>
          <p:nvPr/>
        </p:nvCxnSpPr>
        <p:spPr>
          <a:xfrm flipV="1">
            <a:off x="2295634" y="3020066"/>
            <a:ext cx="763504" cy="559241"/>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48112407"/>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90250" y="488250"/>
            <a:ext cx="8143200" cy="1213500"/>
          </a:xfrm>
          <a:prstGeom prst="rect">
            <a:avLst/>
          </a:prstGeom>
        </p:spPr>
        <p:txBody>
          <a:bodyPr lIns="91425" tIns="91425" rIns="91425" bIns="91425" anchor="ctr" anchorCtr="0">
            <a:noAutofit/>
          </a:bodyPr>
          <a:lstStyle/>
          <a:p>
            <a:pPr lvl="0" rtl="0">
              <a:spcBef>
                <a:spcPts val="0"/>
              </a:spcBef>
              <a:buNone/>
            </a:pPr>
            <a:r>
              <a:rPr lang="en" sz="5600"/>
              <a:t>TensorFlow </a:t>
            </a:r>
          </a:p>
        </p:txBody>
      </p:sp>
      <p:sp>
        <p:nvSpPr>
          <p:cNvPr id="80" name="Shape 80"/>
          <p:cNvSpPr txBox="1">
            <a:spLocks noGrp="1"/>
          </p:cNvSpPr>
          <p:nvPr>
            <p:ph type="title"/>
          </p:nvPr>
        </p:nvSpPr>
        <p:spPr>
          <a:xfrm>
            <a:off x="490250" y="1965000"/>
            <a:ext cx="8143200" cy="2697600"/>
          </a:xfrm>
          <a:prstGeom prst="rect">
            <a:avLst/>
          </a:prstGeom>
          <a:ln>
            <a:noFill/>
          </a:ln>
        </p:spPr>
        <p:txBody>
          <a:bodyPr lIns="91425" tIns="91425" rIns="91425" bIns="91425" anchor="ctr" anchorCtr="0">
            <a:noAutofit/>
          </a:bodyPr>
          <a:lstStyle/>
          <a:p>
            <a:pPr lvl="0">
              <a:spcBef>
                <a:spcPts val="0"/>
              </a:spcBef>
              <a:buNone/>
            </a:pPr>
            <a:r>
              <a:rPr lang="en" sz="3800">
                <a:solidFill>
                  <a:srgbClr val="FFD966"/>
                </a:solidFill>
              </a:rPr>
              <a:t>Machine Learning Library developed by Google</a:t>
            </a:r>
          </a:p>
          <a:p>
            <a:pPr lvl="0" rtl="0">
              <a:spcBef>
                <a:spcPts val="0"/>
              </a:spcBef>
              <a:buNone/>
            </a:pPr>
            <a:r>
              <a:rPr lang="en" sz="3800">
                <a:solidFill>
                  <a:srgbClr val="FFD966"/>
                </a:solidFill>
              </a:rPr>
              <a:t>Used heavily by Google in many real products like translate, photos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90250" y="488250"/>
            <a:ext cx="8245200" cy="1213500"/>
          </a:xfrm>
          <a:prstGeom prst="rect">
            <a:avLst/>
          </a:prstGeom>
        </p:spPr>
        <p:txBody>
          <a:bodyPr lIns="91425" tIns="91425" rIns="91425" bIns="91425" anchor="ctr" anchorCtr="0">
            <a:noAutofit/>
          </a:bodyPr>
          <a:lstStyle/>
          <a:p>
            <a:pPr lvl="0" rtl="0">
              <a:spcBef>
                <a:spcPts val="0"/>
              </a:spcBef>
              <a:buNone/>
            </a:pPr>
            <a:r>
              <a:rPr lang="en" sz="5600"/>
              <a:t>TensorFlow Competitors</a:t>
            </a:r>
          </a:p>
        </p:txBody>
      </p:sp>
      <p:sp>
        <p:nvSpPr>
          <p:cNvPr id="86" name="Shape 86"/>
          <p:cNvSpPr txBox="1">
            <a:spLocks noGrp="1"/>
          </p:cNvSpPr>
          <p:nvPr>
            <p:ph type="title"/>
          </p:nvPr>
        </p:nvSpPr>
        <p:spPr>
          <a:xfrm>
            <a:off x="490250" y="1965000"/>
            <a:ext cx="8143200" cy="2697600"/>
          </a:xfrm>
          <a:prstGeom prst="rect">
            <a:avLst/>
          </a:prstGeom>
          <a:ln>
            <a:noFill/>
          </a:ln>
        </p:spPr>
        <p:txBody>
          <a:bodyPr lIns="91425" tIns="91425" rIns="91425" bIns="91425" anchor="ctr" anchorCtr="0">
            <a:noAutofit/>
          </a:bodyPr>
          <a:lstStyle/>
          <a:p>
            <a:pPr lvl="0">
              <a:spcBef>
                <a:spcPts val="0"/>
              </a:spcBef>
              <a:buNone/>
            </a:pPr>
            <a:r>
              <a:rPr lang="en" sz="3800">
                <a:solidFill>
                  <a:srgbClr val="FFD966"/>
                </a:solidFill>
              </a:rPr>
              <a:t>Theano (Python)</a:t>
            </a:r>
          </a:p>
          <a:p>
            <a:pPr lvl="0">
              <a:spcBef>
                <a:spcPts val="0"/>
              </a:spcBef>
              <a:buNone/>
            </a:pPr>
            <a:r>
              <a:rPr lang="en" sz="3800">
                <a:solidFill>
                  <a:srgbClr val="FFD966"/>
                </a:solidFill>
              </a:rPr>
              <a:t>Caffe (?)</a:t>
            </a:r>
          </a:p>
          <a:p>
            <a:pPr lvl="0">
              <a:spcBef>
                <a:spcPts val="0"/>
              </a:spcBef>
              <a:buNone/>
            </a:pPr>
            <a:r>
              <a:rPr lang="en" sz="3800">
                <a:solidFill>
                  <a:srgbClr val="FFD966"/>
                </a:solidFill>
              </a:rPr>
              <a:t>Torch (Lua)</a:t>
            </a:r>
          </a:p>
          <a:p>
            <a:pPr lvl="0" rtl="0">
              <a:spcBef>
                <a:spcPts val="0"/>
              </a:spcBef>
              <a:buNone/>
            </a:pPr>
            <a:r>
              <a:rPr lang="en" sz="3800">
                <a:solidFill>
                  <a:srgbClr val="FFD966"/>
                </a:solidFill>
              </a:rPr>
              <a:t>DeepLearning4J (JAVA, Scala)</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90250" y="488250"/>
            <a:ext cx="8245200" cy="1213500"/>
          </a:xfrm>
          <a:prstGeom prst="rect">
            <a:avLst/>
          </a:prstGeom>
        </p:spPr>
        <p:txBody>
          <a:bodyPr lIns="91425" tIns="91425" rIns="91425" bIns="91425" anchor="ctr" anchorCtr="0">
            <a:noAutofit/>
          </a:bodyPr>
          <a:lstStyle/>
          <a:p>
            <a:pPr lvl="0" rtl="0">
              <a:spcBef>
                <a:spcPts val="0"/>
              </a:spcBef>
              <a:buNone/>
            </a:pPr>
            <a:r>
              <a:rPr lang="en" sz="5600"/>
              <a:t>What about TensorFlow?</a:t>
            </a:r>
          </a:p>
        </p:txBody>
      </p:sp>
      <p:sp>
        <p:nvSpPr>
          <p:cNvPr id="92" name="Shape 92"/>
          <p:cNvSpPr txBox="1">
            <a:spLocks noGrp="1"/>
          </p:cNvSpPr>
          <p:nvPr>
            <p:ph type="title"/>
          </p:nvPr>
        </p:nvSpPr>
        <p:spPr>
          <a:xfrm>
            <a:off x="490250" y="1965000"/>
            <a:ext cx="8143200" cy="2697600"/>
          </a:xfrm>
          <a:prstGeom prst="rect">
            <a:avLst/>
          </a:prstGeom>
          <a:ln>
            <a:noFill/>
          </a:ln>
        </p:spPr>
        <p:txBody>
          <a:bodyPr lIns="91425" tIns="91425" rIns="91425" bIns="91425" anchor="ctr" anchorCtr="0">
            <a:noAutofit/>
          </a:bodyPr>
          <a:lstStyle/>
          <a:p>
            <a:pPr lvl="0">
              <a:spcBef>
                <a:spcPts val="0"/>
              </a:spcBef>
              <a:buNone/>
            </a:pPr>
            <a:r>
              <a:rPr lang="en" sz="3800">
                <a:solidFill>
                  <a:srgbClr val="FFD966"/>
                </a:solidFill>
              </a:rPr>
              <a:t>Python, C++</a:t>
            </a:r>
          </a:p>
          <a:p>
            <a:pPr lvl="0" rtl="0">
              <a:spcBef>
                <a:spcPts val="0"/>
              </a:spcBef>
              <a:buNone/>
            </a:pPr>
            <a:r>
              <a:rPr lang="en" sz="3800">
                <a:solidFill>
                  <a:srgbClr val="FFD966"/>
                </a:solidFill>
              </a:rPr>
              <a:t>Great Documentation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65500" y="1233175"/>
            <a:ext cx="4045200" cy="1482300"/>
          </a:xfrm>
          <a:prstGeom prst="rect">
            <a:avLst/>
          </a:prstGeom>
        </p:spPr>
        <p:txBody>
          <a:bodyPr lIns="91425" tIns="91425" rIns="91425" bIns="91425" anchor="b" anchorCtr="0">
            <a:noAutofit/>
          </a:bodyPr>
          <a:lstStyle/>
          <a:p>
            <a:pPr lvl="0" rtl="0">
              <a:spcBef>
                <a:spcPts val="0"/>
              </a:spcBef>
              <a:buNone/>
            </a:pPr>
            <a:r>
              <a:rPr lang="en"/>
              <a:t>Features</a:t>
            </a:r>
          </a:p>
        </p:txBody>
      </p:sp>
      <p:sp>
        <p:nvSpPr>
          <p:cNvPr id="98" name="Shape 98"/>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spcAft>
                <a:spcPts val="1600"/>
              </a:spcAft>
              <a:buNone/>
            </a:pPr>
            <a:endParaRPr sz="2400"/>
          </a:p>
          <a:p>
            <a:pPr marL="457200" lvl="0" indent="-381000" rtl="0">
              <a:spcBef>
                <a:spcPts val="0"/>
              </a:spcBef>
              <a:spcAft>
                <a:spcPts val="1600"/>
              </a:spcAft>
              <a:buSzPct val="100000"/>
            </a:pPr>
            <a:r>
              <a:rPr lang="en" sz="2400"/>
              <a:t>True Portability</a:t>
            </a:r>
          </a:p>
          <a:p>
            <a:pPr marL="457200" lvl="0" indent="-381000" rtl="0">
              <a:spcBef>
                <a:spcPts val="0"/>
              </a:spcBef>
              <a:spcAft>
                <a:spcPts val="1600"/>
              </a:spcAft>
              <a:buSzPct val="100000"/>
            </a:pPr>
            <a:r>
              <a:rPr lang="en" sz="2400"/>
              <a:t>Auto-Differentiation</a:t>
            </a:r>
          </a:p>
          <a:p>
            <a:pPr marL="457200" lvl="0" indent="-381000" rtl="0">
              <a:spcBef>
                <a:spcPts val="0"/>
              </a:spcBef>
              <a:spcAft>
                <a:spcPts val="1600"/>
              </a:spcAft>
              <a:buSzPct val="100000"/>
            </a:pPr>
            <a:r>
              <a:rPr lang="en" sz="2400"/>
              <a:t>Language Options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Overview</a:t>
            </a:r>
          </a:p>
        </p:txBody>
      </p:sp>
      <p:sp>
        <p:nvSpPr>
          <p:cNvPr id="104" name="Shape 104"/>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marL="457200" lvl="0" indent="-330200" rtl="0">
              <a:spcBef>
                <a:spcPts val="0"/>
              </a:spcBef>
              <a:buSzPct val="100000"/>
              <a:buAutoNum type="arabicPeriod"/>
            </a:pPr>
            <a:r>
              <a:rPr lang="en" sz="1600"/>
              <a:t>Represents computations as graphs</a:t>
            </a:r>
          </a:p>
          <a:p>
            <a:pPr marL="457200" lvl="0" indent="-330200" rtl="0">
              <a:spcBef>
                <a:spcPts val="0"/>
              </a:spcBef>
              <a:buSzPct val="100000"/>
              <a:buAutoNum type="arabicPeriod"/>
            </a:pPr>
            <a:r>
              <a:rPr lang="en" sz="1600"/>
              <a:t>Execute graphs in Sessions</a:t>
            </a:r>
          </a:p>
          <a:p>
            <a:pPr marL="457200" lvl="0" indent="-330200" rtl="0">
              <a:spcBef>
                <a:spcPts val="0"/>
              </a:spcBef>
              <a:buSzPct val="100000"/>
              <a:buAutoNum type="arabicPeriod"/>
            </a:pPr>
            <a:r>
              <a:rPr lang="en" sz="1600"/>
              <a:t>Represent data as tensors</a:t>
            </a:r>
          </a:p>
          <a:p>
            <a:pPr marL="457200" lvl="0" indent="-330200" rtl="0">
              <a:spcBef>
                <a:spcPts val="0"/>
              </a:spcBef>
              <a:buSzPct val="100000"/>
              <a:buAutoNum type="arabicPeriod"/>
            </a:pPr>
            <a:r>
              <a:rPr lang="en" sz="1600"/>
              <a:t>Maintains state with Variables</a:t>
            </a:r>
          </a:p>
          <a:p>
            <a:pPr marL="457200" lvl="0" indent="-330200" rtl="0">
              <a:spcBef>
                <a:spcPts val="0"/>
              </a:spcBef>
              <a:buSzPct val="100000"/>
              <a:buAutoNum type="arabicPeriod"/>
            </a:pPr>
            <a:r>
              <a:rPr lang="en" sz="1600"/>
              <a:t>Uses feed and fetch</a:t>
            </a:r>
          </a:p>
        </p:txBody>
      </p:sp>
      <p:pic>
        <p:nvPicPr>
          <p:cNvPr id="105" name="Shape 105"/>
          <p:cNvPicPr preferRelativeResize="0"/>
          <p:nvPr/>
        </p:nvPicPr>
        <p:blipFill>
          <a:blip r:embed="rId3">
            <a:alphaModFix/>
          </a:blip>
          <a:stretch>
            <a:fillRect/>
          </a:stretch>
        </p:blipFill>
        <p:spPr>
          <a:xfrm>
            <a:off x="5144953" y="738725"/>
            <a:ext cx="3549050" cy="41343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232</Words>
  <Application>Microsoft Office PowerPoint</Application>
  <PresentationFormat>On-screen Show (16:9)</PresentationFormat>
  <Paragraphs>46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Roboto</vt:lpstr>
      <vt:lpstr>Cambria Math</vt:lpstr>
      <vt:lpstr>material</vt:lpstr>
      <vt:lpstr>TensorFlow</vt:lpstr>
      <vt:lpstr>Machine Learning?</vt:lpstr>
      <vt:lpstr>Machine Learning?</vt:lpstr>
      <vt:lpstr>Machine Learning?</vt:lpstr>
      <vt:lpstr>TensorFlow </vt:lpstr>
      <vt:lpstr>TensorFlow Competitors</vt:lpstr>
      <vt:lpstr>What about TensorFlow?</vt:lpstr>
      <vt:lpstr>Features</vt:lpstr>
      <vt:lpstr>Overview</vt:lpstr>
      <vt:lpstr>Tell the audience what you expect to happen...</vt:lpstr>
      <vt:lpstr>Hypothesis support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dc:title>
  <cp:lastModifiedBy>siavash</cp:lastModifiedBy>
  <cp:revision>4</cp:revision>
  <dcterms:modified xsi:type="dcterms:W3CDTF">2016-05-06T19:37:10Z</dcterms:modified>
</cp:coreProperties>
</file>