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8" r:id="rId5"/>
    <p:sldId id="267" r:id="rId6"/>
    <p:sldId id="268" r:id="rId7"/>
    <p:sldId id="269" r:id="rId8"/>
    <p:sldId id="270" r:id="rId9"/>
    <p:sldId id="271" r:id="rId10"/>
    <p:sldId id="272" r:id="rId11"/>
    <p:sldId id="274" r:id="rId12"/>
    <p:sldId id="275" r:id="rId13"/>
    <p:sldId id="273" r:id="rId14"/>
    <p:sldId id="279" r:id="rId15"/>
    <p:sldId id="260" r:id="rId16"/>
    <p:sldId id="261" r:id="rId17"/>
    <p:sldId id="263" r:id="rId18"/>
    <p:sldId id="264" r:id="rId19"/>
    <p:sldId id="266" r:id="rId20"/>
    <p:sldId id="277" r:id="rId21"/>
    <p:sldId id="280" r:id="rId22"/>
    <p:sldId id="276" r:id="rId23"/>
    <p:sldId id="278" r:id="rId24"/>
    <p:sldId id="259" r:id="rId25"/>
    <p:sldId id="265" r:id="rId26"/>
    <p:sldId id="281" r:id="rId27"/>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F736D54-EBD4-4A37-AEB1-92BF60B4FB82}">
          <p14:sldIdLst>
            <p14:sldId id="258"/>
            <p14:sldId id="267"/>
            <p14:sldId id="268"/>
            <p14:sldId id="269"/>
            <p14:sldId id="270"/>
            <p14:sldId id="271"/>
            <p14:sldId id="272"/>
          </p14:sldIdLst>
        </p14:section>
        <p14:section name="20180803" id="{C76DD025-5595-42CE-AECA-B7D923704C7B}">
          <p14:sldIdLst>
            <p14:sldId id="274"/>
            <p14:sldId id="275"/>
            <p14:sldId id="273"/>
            <p14:sldId id="279"/>
            <p14:sldId id="260"/>
            <p14:sldId id="261"/>
            <p14:sldId id="263"/>
            <p14:sldId id="264"/>
            <p14:sldId id="266"/>
            <p14:sldId id="277"/>
            <p14:sldId id="280"/>
            <p14:sldId id="276"/>
            <p14:sldId id="278"/>
            <p14:sldId id="259"/>
            <p14:sldId id="265"/>
          </p14:sldIdLst>
        </p14:section>
        <p14:section name="probiotic" id="{D5A76576-2350-40EA-9059-79BB3027C488}">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06" autoAdjust="0"/>
  </p:normalViewPr>
  <p:slideViewPr>
    <p:cSldViewPr snapToGrid="0">
      <p:cViewPr varScale="1">
        <p:scale>
          <a:sx n="55" d="100"/>
          <a:sy n="55" d="100"/>
        </p:scale>
        <p:origin x="13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任华慧(Huahui Ren)" userId="49ab6850-7de4-470d-a453-dc7559719177" providerId="ADAL" clId="{07B4035C-4AEC-40AB-8EA3-32B385143558}"/>
    <pc:docChg chg="custSel addSld modSld sldOrd">
      <pc:chgData name="任华慧(Huahui Ren)" userId="49ab6850-7de4-470d-a453-dc7559719177" providerId="ADAL" clId="{07B4035C-4AEC-40AB-8EA3-32B385143558}" dt="2018-08-06T01:22:11.707" v="161" actId="478"/>
      <pc:docMkLst>
        <pc:docMk/>
      </pc:docMkLst>
      <pc:sldChg chg="modNotesTx">
        <pc:chgData name="任华慧(Huahui Ren)" userId="49ab6850-7de4-470d-a453-dc7559719177" providerId="ADAL" clId="{07B4035C-4AEC-40AB-8EA3-32B385143558}" dt="2018-08-04T12:44:43.807" v="11" actId="20577"/>
        <pc:sldMkLst>
          <pc:docMk/>
          <pc:sldMk cId="172716388" sldId="263"/>
        </pc:sldMkLst>
      </pc:sldChg>
      <pc:sldChg chg="modNotesTx">
        <pc:chgData name="任华慧(Huahui Ren)" userId="49ab6850-7de4-470d-a453-dc7559719177" providerId="ADAL" clId="{07B4035C-4AEC-40AB-8EA3-32B385143558}" dt="2018-08-05T02:24:32.479" v="157" actId="20577"/>
        <pc:sldMkLst>
          <pc:docMk/>
          <pc:sldMk cId="1949618742" sldId="276"/>
        </pc:sldMkLst>
      </pc:sldChg>
      <pc:sldChg chg="modNotesTx">
        <pc:chgData name="任华慧(Huahui Ren)" userId="49ab6850-7de4-470d-a453-dc7559719177" providerId="ADAL" clId="{07B4035C-4AEC-40AB-8EA3-32B385143558}" dt="2018-08-04T12:45:19.743" v="12" actId="20577"/>
        <pc:sldMkLst>
          <pc:docMk/>
          <pc:sldMk cId="3856763209" sldId="279"/>
        </pc:sldMkLst>
      </pc:sldChg>
      <pc:sldChg chg="delSp add ord">
        <pc:chgData name="任华慧(Huahui Ren)" userId="49ab6850-7de4-470d-a453-dc7559719177" providerId="ADAL" clId="{07B4035C-4AEC-40AB-8EA3-32B385143558}" dt="2018-08-06T01:22:11.707" v="161" actId="478"/>
        <pc:sldMkLst>
          <pc:docMk/>
          <pc:sldMk cId="3272724087" sldId="281"/>
        </pc:sldMkLst>
        <pc:spChg chg="del">
          <ac:chgData name="任华慧(Huahui Ren)" userId="49ab6850-7de4-470d-a453-dc7559719177" providerId="ADAL" clId="{07B4035C-4AEC-40AB-8EA3-32B385143558}" dt="2018-08-06T01:22:11.707" v="161" actId="478"/>
          <ac:spMkLst>
            <pc:docMk/>
            <pc:sldMk cId="3272724087" sldId="281"/>
            <ac:spMk id="2" creationId="{E9283414-4B5B-47B5-8F15-740E5A9DE415}"/>
          </ac:spMkLst>
        </pc:spChg>
        <pc:spChg chg="del">
          <ac:chgData name="任华慧(Huahui Ren)" userId="49ab6850-7de4-470d-a453-dc7559719177" providerId="ADAL" clId="{07B4035C-4AEC-40AB-8EA3-32B385143558}" dt="2018-08-06T01:22:08.356" v="160" actId="478"/>
          <ac:spMkLst>
            <pc:docMk/>
            <pc:sldMk cId="3272724087" sldId="281"/>
            <ac:spMk id="4" creationId="{B973EFFB-3348-4E12-A9C4-88037DEEE01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7546A-5C1A-4916-8643-F381FDBB5192}" type="datetimeFigureOut">
              <a:rPr lang="zh-SG" altLang="en-US" smtClean="0"/>
              <a:t>5/8/2018</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34AD3-2565-453D-834A-419C8180CFFD}" type="slidenum">
              <a:rPr lang="zh-SG" altLang="en-US" smtClean="0"/>
              <a:t>‹#›</a:t>
            </a:fld>
            <a:endParaRPr lang="zh-SG" altLang="en-US"/>
          </a:p>
        </p:txBody>
      </p:sp>
    </p:spTree>
    <p:extLst>
      <p:ext uri="{BB962C8B-B14F-4D97-AF65-F5344CB8AC3E}">
        <p14:creationId xmlns:p14="http://schemas.microsoft.com/office/powerpoint/2010/main" val="222967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B1C339-20A6-4DB8-9161-2719A7736703}" type="slidenum">
              <a:rPr kumimoji="0" lang="zh-CN" altLang="en-US" sz="1200" b="0" i="0" u="none" strike="noStrike" kern="1200" cap="none" spc="0" normalizeH="0" baseline="0" noProof="0" smtClean="0">
                <a:ln>
                  <a:noFill/>
                </a:ln>
                <a:solidFill>
                  <a:prstClr val="black"/>
                </a:solidFill>
                <a:effectLst/>
                <a:uLnTx/>
                <a:uFillTx/>
                <a:latin typeface="DengXian"/>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spTree>
    <p:extLst>
      <p:ext uri="{BB962C8B-B14F-4D97-AF65-F5344CB8AC3E}">
        <p14:creationId xmlns:p14="http://schemas.microsoft.com/office/powerpoint/2010/main" val="3326448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35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AE8624C2-8DE5-468F-A5F0-2DA76003DD26}"/>
              </a:ext>
            </a:extLst>
          </p:cNvPr>
          <p:cNvSpPr>
            <a:spLocks noGrp="1"/>
          </p:cNvSpPr>
          <p:nvPr>
            <p:ph type="body" idx="1"/>
          </p:nvPr>
        </p:nvSpPr>
        <p:spPr/>
        <p:txBody>
          <a:bodyPr/>
          <a:lstStyle/>
          <a:p>
            <a:r>
              <a:rPr lang="en-US" altLang="zh-CN" dirty="0"/>
              <a:t>C:\Users\renhuahui\BGI Tech Solutions (Hongkong) Co., Ltd\</a:t>
            </a:r>
            <a:r>
              <a:rPr lang="en-US" altLang="zh-CN" dirty="0" err="1"/>
              <a:t>Ruijin_berberMeta</a:t>
            </a:r>
            <a:r>
              <a:rPr lang="en-US" altLang="zh-CN" dirty="0"/>
              <a:t> - </a:t>
            </a:r>
            <a:r>
              <a:rPr lang="zh-CN" altLang="en-US" dirty="0"/>
              <a:t>文档</a:t>
            </a:r>
            <a:r>
              <a:rPr lang="en-US" altLang="zh-CN" dirty="0"/>
              <a:t>\Analysis\Result\08.spearman</a:t>
            </a:r>
          </a:p>
          <a:p>
            <a:r>
              <a:rPr lang="zh-CN" altLang="en-US" dirty="0"/>
              <a:t>这里强调 菌和血糖相关指标</a:t>
            </a:r>
            <a:r>
              <a:rPr lang="en-US" altLang="zh-CN" dirty="0"/>
              <a:t>correlation</a:t>
            </a:r>
            <a:r>
              <a:rPr lang="zh-CN" altLang="en-US" dirty="0"/>
              <a:t>的转化</a:t>
            </a:r>
            <a:endParaRPr lang="en-US" altLang="zh-CN" dirty="0"/>
          </a:p>
          <a:p>
            <a:endParaRPr lang="en-US" altLang="zh-CN" dirty="0"/>
          </a:p>
          <a:p>
            <a:r>
              <a:rPr lang="en-US" altLang="zh-CN" dirty="0"/>
              <a:t>50+ / 50-</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9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8</a:t>
            </a:fld>
            <a:endParaRPr lang="zh-SG" altLang="en-US"/>
          </a:p>
        </p:txBody>
      </p:sp>
    </p:spTree>
    <p:extLst>
      <p:ext uri="{BB962C8B-B14F-4D97-AF65-F5344CB8AC3E}">
        <p14:creationId xmlns:p14="http://schemas.microsoft.com/office/powerpoint/2010/main" val="4013296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不同的年龄段是否， 还是这样子 ？</a:t>
            </a:r>
          </a:p>
        </p:txBody>
      </p:sp>
      <p:sp>
        <p:nvSpPr>
          <p:cNvPr id="4" name="灯片编号占位符 3"/>
          <p:cNvSpPr>
            <a:spLocks noGrp="1"/>
          </p:cNvSpPr>
          <p:nvPr>
            <p:ph type="sldNum" sz="quarter" idx="10"/>
          </p:nvPr>
        </p:nvSpPr>
        <p:spPr/>
        <p:txBody>
          <a:bodyPr/>
          <a:lstStyle/>
          <a:p>
            <a:fld id="{08834AD3-2565-453D-834A-419C8180CFFD}" type="slidenum">
              <a:rPr lang="zh-SG" altLang="en-US" smtClean="0"/>
              <a:t>10</a:t>
            </a:fld>
            <a:endParaRPr lang="zh-SG" altLang="en-US"/>
          </a:p>
        </p:txBody>
      </p:sp>
    </p:spTree>
    <p:extLst>
      <p:ext uri="{BB962C8B-B14F-4D97-AF65-F5344CB8AC3E}">
        <p14:creationId xmlns:p14="http://schemas.microsoft.com/office/powerpoint/2010/main" val="417046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11</a:t>
            </a:fld>
            <a:endParaRPr lang="zh-SG" altLang="en-US"/>
          </a:p>
        </p:txBody>
      </p:sp>
    </p:spTree>
    <p:extLst>
      <p:ext uri="{BB962C8B-B14F-4D97-AF65-F5344CB8AC3E}">
        <p14:creationId xmlns:p14="http://schemas.microsoft.com/office/powerpoint/2010/main" val="147577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Figure</a:t>
            </a:r>
            <a:r>
              <a:rPr lang="zh-CN" altLang="en-US" dirty="0"/>
              <a:t>文件路径： </a:t>
            </a:r>
            <a:r>
              <a:rPr lang="en-US" altLang="zh-CN" dirty="0" err="1"/>
              <a:t>Ruijin_berberMeta</a:t>
            </a:r>
            <a:r>
              <a:rPr lang="en-US" altLang="zh-CN" dirty="0"/>
              <a:t> - </a:t>
            </a:r>
            <a:r>
              <a:rPr lang="zh-CN" altLang="en-US" dirty="0"/>
              <a:t>文档</a:t>
            </a:r>
            <a:r>
              <a:rPr lang="en-US" altLang="zh-CN" dirty="0"/>
              <a:t>\Analysis\Result\03.profile\Genus</a:t>
            </a:r>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12</a:t>
            </a:fld>
            <a:endParaRPr lang="zh-SG" altLang="en-US"/>
          </a:p>
        </p:txBody>
      </p:sp>
    </p:spTree>
    <p:extLst>
      <p:ext uri="{BB962C8B-B14F-4D97-AF65-F5344CB8AC3E}">
        <p14:creationId xmlns:p14="http://schemas.microsoft.com/office/powerpoint/2010/main" val="253423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Figure</a:t>
            </a:r>
            <a:r>
              <a:rPr lang="zh-CN" altLang="en-US" dirty="0"/>
              <a:t>文件路径： </a:t>
            </a:r>
            <a:r>
              <a:rPr lang="en-US" altLang="zh-CN" dirty="0" err="1"/>
              <a:t>Ruijin_berberMeta</a:t>
            </a:r>
            <a:r>
              <a:rPr lang="en-US" altLang="zh-CN" dirty="0"/>
              <a:t> - </a:t>
            </a:r>
            <a:r>
              <a:rPr lang="zh-CN" altLang="en-US" dirty="0"/>
              <a:t>文档</a:t>
            </a:r>
            <a:r>
              <a:rPr lang="en-US" altLang="zh-CN" dirty="0"/>
              <a:t>\Analysis\Result\03.profile\Genus</a:t>
            </a:r>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13</a:t>
            </a:fld>
            <a:endParaRPr lang="zh-SG" altLang="en-US"/>
          </a:p>
        </p:txBody>
      </p:sp>
    </p:spTree>
    <p:extLst>
      <p:ext uri="{BB962C8B-B14F-4D97-AF65-F5344CB8AC3E}">
        <p14:creationId xmlns:p14="http://schemas.microsoft.com/office/powerpoint/2010/main" val="291845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Figure</a:t>
            </a:r>
            <a:r>
              <a:rPr lang="zh-CN" altLang="en-US" dirty="0"/>
              <a:t>文件路径： </a:t>
            </a:r>
            <a:r>
              <a:rPr lang="en-US" altLang="zh-CN" dirty="0" err="1"/>
              <a:t>Ruijin_berberMeta</a:t>
            </a:r>
            <a:r>
              <a:rPr lang="en-US" altLang="zh-CN" dirty="0"/>
              <a:t> - </a:t>
            </a:r>
            <a:r>
              <a:rPr lang="zh-CN" altLang="en-US" dirty="0"/>
              <a:t>文档</a:t>
            </a:r>
            <a:r>
              <a:rPr lang="en-US" altLang="zh-CN" dirty="0"/>
              <a:t>\Analysis\Result\03.profile\Species</a:t>
            </a:r>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14</a:t>
            </a:fld>
            <a:endParaRPr lang="zh-SG" altLang="en-US"/>
          </a:p>
        </p:txBody>
      </p:sp>
    </p:spTree>
    <p:extLst>
      <p:ext uri="{BB962C8B-B14F-4D97-AF65-F5344CB8AC3E}">
        <p14:creationId xmlns:p14="http://schemas.microsoft.com/office/powerpoint/2010/main" val="182908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Figure</a:t>
            </a:r>
            <a:r>
              <a:rPr lang="zh-CN" altLang="en-US" dirty="0"/>
              <a:t>文件路径： </a:t>
            </a:r>
            <a:r>
              <a:rPr lang="en-US" altLang="zh-CN" dirty="0" err="1"/>
              <a:t>Ruijin_berberMeta</a:t>
            </a:r>
            <a:r>
              <a:rPr lang="en-US" altLang="zh-CN" dirty="0"/>
              <a:t> - </a:t>
            </a:r>
            <a:r>
              <a:rPr lang="zh-CN" altLang="en-US" dirty="0"/>
              <a:t>文档</a:t>
            </a:r>
            <a:r>
              <a:rPr lang="en-US" altLang="zh-CN" dirty="0"/>
              <a:t>\Analysis\Result\03.profile\Species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15</a:t>
            </a:fld>
            <a:endParaRPr lang="zh-SG" altLang="en-US"/>
          </a:p>
        </p:txBody>
      </p:sp>
    </p:spTree>
    <p:extLst>
      <p:ext uri="{BB962C8B-B14F-4D97-AF65-F5344CB8AC3E}">
        <p14:creationId xmlns:p14="http://schemas.microsoft.com/office/powerpoint/2010/main" val="89047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34AD3-2565-453D-834A-419C8180CFFD}" type="slidenum">
              <a:rPr lang="zh-SG" altLang="en-US" smtClean="0"/>
              <a:t>16</a:t>
            </a:fld>
            <a:endParaRPr lang="zh-SG" altLang="en-US"/>
          </a:p>
        </p:txBody>
      </p:sp>
    </p:spTree>
    <p:extLst>
      <p:ext uri="{BB962C8B-B14F-4D97-AF65-F5344CB8AC3E}">
        <p14:creationId xmlns:p14="http://schemas.microsoft.com/office/powerpoint/2010/main" val="212628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797"/>
            <a:ext cx="10363200" cy="1470283"/>
          </a:xfrm>
        </p:spPr>
        <p:txBody>
          <a:bodyPr/>
          <a:lstStyle/>
          <a:p>
            <a:r>
              <a:rPr lang="zh-CN" altLang="en-US"/>
              <a:t>单击此处编辑母版标题样式</a:t>
            </a:r>
          </a:p>
        </p:txBody>
      </p:sp>
      <p:sp>
        <p:nvSpPr>
          <p:cNvPr id="3" name="副标题 2"/>
          <p:cNvSpPr>
            <a:spLocks noGrp="1"/>
          </p:cNvSpPr>
          <p:nvPr>
            <p:ph type="subTitle" idx="1"/>
          </p:nvPr>
        </p:nvSpPr>
        <p:spPr>
          <a:xfrm>
            <a:off x="1828800" y="3886880"/>
            <a:ext cx="8534400" cy="1752907"/>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909" indent="0" algn="ctr">
              <a:buNone/>
              <a:defRPr>
                <a:solidFill>
                  <a:schemeClr val="tx1">
                    <a:tint val="75000"/>
                  </a:schemeClr>
                </a:solidFill>
              </a:defRPr>
            </a:lvl7pPr>
            <a:lvl8pPr marL="3201087" indent="0" algn="ctr">
              <a:buNone/>
              <a:defRPr>
                <a:solidFill>
                  <a:schemeClr val="tx1">
                    <a:tint val="75000"/>
                  </a:schemeClr>
                </a:solidFill>
              </a:defRPr>
            </a:lvl8pPr>
            <a:lvl9pPr marL="36582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descr="H:\研究院PPTlogo更新\logo1.jpglogo1"/>
          <p:cNvPicPr>
            <a:picLocks noChangeAspect="1"/>
          </p:cNvPicPr>
          <p:nvPr userDrawn="1"/>
        </p:nvPicPr>
        <p:blipFill>
          <a:blip r:embed="rId3"/>
          <a:srcRect/>
          <a:stretch>
            <a:fillRect/>
          </a:stretch>
        </p:blipFill>
        <p:spPr>
          <a:xfrm>
            <a:off x="5186684" y="347980"/>
            <a:ext cx="1819486" cy="1352973"/>
          </a:xfrm>
          <a:prstGeom prst="rect">
            <a:avLst/>
          </a:prstGeom>
        </p:spPr>
      </p:pic>
    </p:spTree>
    <p:extLst>
      <p:ext uri="{BB962C8B-B14F-4D97-AF65-F5344CB8AC3E}">
        <p14:creationId xmlns:p14="http://schemas.microsoft.com/office/powerpoint/2010/main" val="370848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1440"/>
            <a:ext cx="7315200" cy="566837"/>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hasCustomPrompt="1"/>
          </p:nvPr>
        </p:nvSpPr>
        <p:spPr>
          <a:xfrm>
            <a:off x="2389717" y="612883"/>
            <a:ext cx="7315200" cy="4115520"/>
          </a:xfrm>
        </p:spPr>
        <p:txBody>
          <a:bodyPr/>
          <a:lstStyle>
            <a:lvl1pPr marL="0" indent="0">
              <a:buNone/>
              <a:defRPr sz="3200"/>
            </a:lvl1pPr>
            <a:lvl2pPr marL="457177" indent="0">
              <a:buNone/>
              <a:defRPr sz="2800"/>
            </a:lvl2pPr>
            <a:lvl3pPr marL="914354" indent="0">
              <a:buNone/>
              <a:defRPr sz="2400"/>
            </a:lvl3pPr>
            <a:lvl4pPr marL="1371531" indent="0">
              <a:buNone/>
              <a:defRPr sz="2000"/>
            </a:lvl4pPr>
            <a:lvl5pPr marL="1828709" indent="0">
              <a:buNone/>
              <a:defRPr sz="2000"/>
            </a:lvl5pPr>
            <a:lvl6pPr marL="2285886" indent="0">
              <a:buNone/>
              <a:defRPr sz="2000"/>
            </a:lvl6pPr>
            <a:lvl7pPr marL="2743909" indent="0">
              <a:buNone/>
              <a:defRPr sz="2000"/>
            </a:lvl7pPr>
            <a:lvl8pPr marL="3201087" indent="0">
              <a:buNone/>
              <a:defRPr sz="2000"/>
            </a:lvl8pPr>
            <a:lvl9pPr marL="3658263"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2389717" y="5368277"/>
            <a:ext cx="7315200" cy="805003"/>
          </a:xfrm>
        </p:spPr>
        <p:txBody>
          <a:bodyPr/>
          <a:lstStyle>
            <a:lvl1pPr marL="0" indent="0">
              <a:buNone/>
              <a:defRPr sz="1401"/>
            </a:lvl1pPr>
            <a:lvl2pPr marL="457177" indent="0">
              <a:buNone/>
              <a:defRPr sz="1200"/>
            </a:lvl2pPr>
            <a:lvl3pPr marL="914354" indent="0">
              <a:buNone/>
              <a:defRPr sz="1001"/>
            </a:lvl3pPr>
            <a:lvl4pPr marL="1371531" indent="0">
              <a:buNone/>
              <a:defRPr sz="900"/>
            </a:lvl4pPr>
            <a:lvl5pPr marL="1828709" indent="0">
              <a:buNone/>
              <a:defRPr sz="900"/>
            </a:lvl5pPr>
            <a:lvl6pPr marL="2285886" indent="0">
              <a:buNone/>
              <a:defRPr sz="900"/>
            </a:lvl6pPr>
            <a:lvl7pPr marL="2743909" indent="0">
              <a:buNone/>
              <a:defRPr sz="900"/>
            </a:lvl7pPr>
            <a:lvl8pPr marL="3201087" indent="0">
              <a:buNone/>
              <a:defRPr sz="900"/>
            </a:lvl8pPr>
            <a:lvl9pPr marL="3658263"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2160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3800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87"/>
            <a:ext cx="2743200" cy="58525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87"/>
            <a:ext cx="8026400" cy="585254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69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797"/>
            <a:ext cx="10363200" cy="1470283"/>
          </a:xfrm>
        </p:spPr>
        <p:txBody>
          <a:bodyPr/>
          <a:lstStyle/>
          <a:p>
            <a:r>
              <a:rPr lang="zh-CN" altLang="en-US"/>
              <a:t>单击此处编辑母版标题样式</a:t>
            </a:r>
          </a:p>
        </p:txBody>
      </p:sp>
      <p:sp>
        <p:nvSpPr>
          <p:cNvPr id="3" name="副标题 2"/>
          <p:cNvSpPr>
            <a:spLocks noGrp="1"/>
          </p:cNvSpPr>
          <p:nvPr>
            <p:ph type="subTitle" idx="1"/>
          </p:nvPr>
        </p:nvSpPr>
        <p:spPr>
          <a:xfrm>
            <a:off x="1828800" y="3886880"/>
            <a:ext cx="8534400" cy="1752907"/>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909" indent="0" algn="ctr">
              <a:buNone/>
              <a:defRPr>
                <a:solidFill>
                  <a:schemeClr val="tx1">
                    <a:tint val="75000"/>
                  </a:schemeClr>
                </a:solidFill>
              </a:defRPr>
            </a:lvl7pPr>
            <a:lvl8pPr marL="3201087" indent="0" algn="ctr">
              <a:buNone/>
              <a:defRPr>
                <a:solidFill>
                  <a:schemeClr val="tx1">
                    <a:tint val="75000"/>
                  </a:schemeClr>
                </a:solidFill>
              </a:defRPr>
            </a:lvl8pPr>
            <a:lvl9pPr marL="36582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2822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4687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677"/>
            <a:ext cx="10363200" cy="136231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7226"/>
            <a:ext cx="10363200" cy="1500449"/>
          </a:xfrm>
        </p:spPr>
        <p:txBody>
          <a:bodyPr anchor="b"/>
          <a:lstStyle>
            <a:lvl1pPr marL="0" indent="0">
              <a:buNone/>
              <a:defRPr sz="2000">
                <a:solidFill>
                  <a:schemeClr val="tx1">
                    <a:tint val="75000"/>
                  </a:schemeClr>
                </a:solidFill>
              </a:defRPr>
            </a:lvl1pPr>
            <a:lvl2pPr marL="457177" indent="0">
              <a:buNone/>
              <a:defRPr sz="1801">
                <a:solidFill>
                  <a:schemeClr val="tx1">
                    <a:tint val="75000"/>
                  </a:schemeClr>
                </a:solidFill>
              </a:defRPr>
            </a:lvl2pPr>
            <a:lvl3pPr marL="914354" indent="0">
              <a:buNone/>
              <a:defRPr sz="1600">
                <a:solidFill>
                  <a:schemeClr val="tx1">
                    <a:tint val="75000"/>
                  </a:schemeClr>
                </a:solidFill>
              </a:defRPr>
            </a:lvl3pPr>
            <a:lvl4pPr marL="1371531" indent="0">
              <a:buNone/>
              <a:defRPr sz="1401">
                <a:solidFill>
                  <a:schemeClr val="tx1">
                    <a:tint val="75000"/>
                  </a:schemeClr>
                </a:solidFill>
              </a:defRPr>
            </a:lvl4pPr>
            <a:lvl5pPr marL="1828709" indent="0">
              <a:buNone/>
              <a:defRPr sz="1401">
                <a:solidFill>
                  <a:schemeClr val="tx1">
                    <a:tint val="75000"/>
                  </a:schemeClr>
                </a:solidFill>
              </a:defRPr>
            </a:lvl5pPr>
            <a:lvl6pPr marL="2285886" indent="0">
              <a:buNone/>
              <a:defRPr sz="1401">
                <a:solidFill>
                  <a:schemeClr val="tx1">
                    <a:tint val="75000"/>
                  </a:schemeClr>
                </a:solidFill>
              </a:defRPr>
            </a:lvl6pPr>
            <a:lvl7pPr marL="2743909" indent="0">
              <a:buNone/>
              <a:defRPr sz="1401">
                <a:solidFill>
                  <a:schemeClr val="tx1">
                    <a:tint val="75000"/>
                  </a:schemeClr>
                </a:solidFill>
              </a:defRPr>
            </a:lvl7pPr>
            <a:lvl8pPr marL="3201087" indent="0">
              <a:buNone/>
              <a:defRPr sz="1401">
                <a:solidFill>
                  <a:schemeClr val="tx1">
                    <a:tint val="75000"/>
                  </a:schemeClr>
                </a:solidFill>
              </a:defRPr>
            </a:lvl8pPr>
            <a:lvl9pPr marL="3658263" indent="0">
              <a:buNone/>
              <a:defRPr sz="140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298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480"/>
            <a:ext cx="5384800" cy="4526755"/>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480"/>
            <a:ext cx="5384800" cy="4526755"/>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917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386"/>
            <a:ext cx="5386917" cy="639873"/>
          </a:xfrm>
        </p:spPr>
        <p:txBody>
          <a:bodyPr anchor="b"/>
          <a:lstStyle>
            <a:lvl1pPr marL="0" indent="0">
              <a:buNone/>
              <a:defRPr sz="2400" b="1"/>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909" indent="0">
              <a:buNone/>
              <a:defRPr sz="1600" b="1"/>
            </a:lvl7pPr>
            <a:lvl8pPr marL="3201087" indent="0">
              <a:buNone/>
              <a:defRPr sz="1600" b="1"/>
            </a:lvl8pPr>
            <a:lvl9pPr marL="3658263"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3" y="2175258"/>
            <a:ext cx="5386917" cy="3951980"/>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386"/>
            <a:ext cx="5389033" cy="639873"/>
          </a:xfrm>
        </p:spPr>
        <p:txBody>
          <a:bodyPr anchor="b"/>
          <a:lstStyle>
            <a:lvl1pPr marL="0" indent="0">
              <a:buNone/>
              <a:defRPr sz="2400" b="1"/>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909" indent="0">
              <a:buNone/>
              <a:defRPr sz="1600" b="1"/>
            </a:lvl7pPr>
            <a:lvl8pPr marL="3201087" indent="0">
              <a:buNone/>
              <a:defRPr sz="1600" b="1"/>
            </a:lvl8pPr>
            <a:lvl9pPr marL="3658263"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70" y="2175258"/>
            <a:ext cx="5389033" cy="3951980"/>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3003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3828" y="13067"/>
            <a:ext cx="10972800" cy="1143200"/>
          </a:xfrm>
        </p:spPr>
        <p:txBody>
          <a:bodyPr>
            <a:normAutofit/>
          </a:bodyPr>
          <a:lstStyle>
            <a:lvl1pPr>
              <a:defRPr sz="3733" b="1">
                <a:latin typeface="Microsoft YaHei" charset="-122"/>
                <a:ea typeface="Microsoft YaHei" charset="-122"/>
                <a:cs typeface="Microsoft YaHei"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352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826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98"/>
            <a:ext cx="4011084" cy="1162253"/>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102"/>
            <a:ext cx="6815668" cy="58541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355"/>
            <a:ext cx="4011084" cy="4691884"/>
          </a:xfrm>
        </p:spPr>
        <p:txBody>
          <a:bodyPr/>
          <a:lstStyle>
            <a:lvl1pPr marL="0" indent="0">
              <a:buNone/>
              <a:defRPr sz="1401"/>
            </a:lvl1pPr>
            <a:lvl2pPr marL="457177" indent="0">
              <a:buNone/>
              <a:defRPr sz="1200"/>
            </a:lvl2pPr>
            <a:lvl3pPr marL="914354" indent="0">
              <a:buNone/>
              <a:defRPr sz="1001"/>
            </a:lvl3pPr>
            <a:lvl4pPr marL="1371531" indent="0">
              <a:buNone/>
              <a:defRPr sz="900"/>
            </a:lvl4pPr>
            <a:lvl5pPr marL="1828709" indent="0">
              <a:buNone/>
              <a:defRPr sz="900"/>
            </a:lvl5pPr>
            <a:lvl6pPr marL="2285886" indent="0">
              <a:buNone/>
              <a:defRPr sz="900"/>
            </a:lvl6pPr>
            <a:lvl7pPr marL="2743909" indent="0">
              <a:buNone/>
              <a:defRPr sz="900"/>
            </a:lvl7pPr>
            <a:lvl8pPr marL="3201087" indent="0">
              <a:buNone/>
              <a:defRPr sz="900"/>
            </a:lvl8pPr>
            <a:lvl9pPr marL="3658263"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155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Documents and Settings\dell\桌面\PPT合集_Artboard 4 copy 10.jpg"/>
          <p:cNvPicPr>
            <a:picLocks noChangeAspect="1" noChangeArrowheads="1"/>
          </p:cNvPicPr>
          <p:nvPr userDrawn="1"/>
        </p:nvPicPr>
        <p:blipFill>
          <a:blip r:embed="rId14" cstate="print"/>
          <a:srcRect/>
          <a:stretch>
            <a:fillRect/>
          </a:stretch>
        </p:blipFill>
        <p:spPr bwMode="auto">
          <a:xfrm>
            <a:off x="0" y="0"/>
            <a:ext cx="12193490" cy="6859200"/>
          </a:xfrm>
          <a:prstGeom prst="rect">
            <a:avLst/>
          </a:prstGeom>
          <a:noFill/>
        </p:spPr>
      </p:pic>
      <p:sp>
        <p:nvSpPr>
          <p:cNvPr id="2" name="标题占位符 1"/>
          <p:cNvSpPr>
            <a:spLocks noGrp="1"/>
          </p:cNvSpPr>
          <p:nvPr>
            <p:ph type="title"/>
          </p:nvPr>
        </p:nvSpPr>
        <p:spPr>
          <a:xfrm>
            <a:off x="2438400" y="135349"/>
            <a:ext cx="9482667" cy="75365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024349"/>
            <a:ext cx="10972800" cy="510288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7463"/>
            <a:ext cx="2844800" cy="36518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2018/8/5</a:t>
            </a:fld>
            <a:endParaRPr lang="zh-CN" altLang="en-US"/>
          </a:p>
        </p:txBody>
      </p:sp>
      <p:sp>
        <p:nvSpPr>
          <p:cNvPr id="5" name="页脚占位符 4"/>
          <p:cNvSpPr>
            <a:spLocks noGrp="1"/>
          </p:cNvSpPr>
          <p:nvPr>
            <p:ph type="ftr" sz="quarter" idx="3"/>
          </p:nvPr>
        </p:nvSpPr>
        <p:spPr>
          <a:xfrm>
            <a:off x="4165600" y="6357463"/>
            <a:ext cx="3860800" cy="36518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7463"/>
            <a:ext cx="2844800" cy="36518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33125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037" algn="l" defTabSz="914354" rtl="0" eaLnBrk="1" latinLnBrk="0" hangingPunct="1">
        <a:spcBef>
          <a:spcPct val="15000"/>
        </a:spcBef>
        <a:buFont typeface="Arial" panose="020B0604020202020204" pitchFamily="34" charset="0"/>
        <a:buChar char="•"/>
        <a:defRPr sz="3200" kern="1200">
          <a:solidFill>
            <a:schemeClr val="tx1"/>
          </a:solidFill>
          <a:latin typeface="+mn-lt"/>
          <a:ea typeface="+mn-ea"/>
          <a:cs typeface="+mn-cs"/>
        </a:defRPr>
      </a:lvl1pPr>
      <a:lvl2pPr marL="743337" indent="-285312" algn="l" defTabSz="914354" rtl="0" eaLnBrk="1" latinLnBrk="0" hangingPunct="1">
        <a:spcBef>
          <a:spcPct val="15000"/>
        </a:spcBef>
        <a:buFont typeface="Arial" panose="020B0604020202020204" pitchFamily="34" charset="0"/>
        <a:buChar char="–"/>
        <a:defRPr sz="2800" kern="1200">
          <a:solidFill>
            <a:schemeClr val="tx1"/>
          </a:solidFill>
          <a:latin typeface="+mn-lt"/>
          <a:ea typeface="+mn-ea"/>
          <a:cs typeface="+mn-cs"/>
        </a:defRPr>
      </a:lvl2pPr>
      <a:lvl3pPr marL="1142943" indent="-227741" algn="l" defTabSz="914354"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3pPr>
      <a:lvl4pPr marL="1600121"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4pPr>
      <a:lvl5pPr marL="2057298"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5pPr>
      <a:lvl6pPr marL="2515321"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6pPr>
      <a:lvl7pPr marL="2972499"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7pPr>
      <a:lvl8pPr marL="3429676"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8pPr>
      <a:lvl9pPr marL="3886852" indent="-227741" algn="l" defTabSz="914354" rtl="0" eaLnBrk="1" latinLnBrk="0" hangingPunct="1">
        <a:spcBef>
          <a:spcPct val="15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909" algn="l" defTabSz="914354" rtl="0" eaLnBrk="1" latinLnBrk="0" hangingPunct="1">
        <a:defRPr sz="1801" kern="1200">
          <a:solidFill>
            <a:schemeClr val="tx1"/>
          </a:solidFill>
          <a:latin typeface="+mn-lt"/>
          <a:ea typeface="+mn-ea"/>
          <a:cs typeface="+mn-cs"/>
        </a:defRPr>
      </a:lvl7pPr>
      <a:lvl8pPr marL="3201087" algn="l" defTabSz="914354" rtl="0" eaLnBrk="1" latinLnBrk="0" hangingPunct="1">
        <a:defRPr sz="1801" kern="1200">
          <a:solidFill>
            <a:schemeClr val="tx1"/>
          </a:solidFill>
          <a:latin typeface="+mn-lt"/>
          <a:ea typeface="+mn-ea"/>
          <a:cs typeface="+mn-cs"/>
        </a:defRPr>
      </a:lvl8pPr>
      <a:lvl9pPr marL="3658263"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a:extLst>
              <a:ext uri="{FF2B5EF4-FFF2-40B4-BE49-F238E27FC236}">
                <a16:creationId xmlns:a16="http://schemas.microsoft.com/office/drawing/2014/main" id="{9687A2B6-E1D4-4BC4-8E9D-D6F9775CA21E}"/>
              </a:ext>
            </a:extLst>
          </p:cNvPr>
          <p:cNvSpPr>
            <a:spLocks noGrp="1"/>
          </p:cNvSpPr>
          <p:nvPr>
            <p:ph type="subTitle" idx="1"/>
          </p:nvPr>
        </p:nvSpPr>
        <p:spPr/>
        <p:txBody>
          <a:bodyPr>
            <a:normAutofit/>
          </a:bodyPr>
          <a:lstStyle/>
          <a:p>
            <a:endParaRPr lang="en-US" altLang="zh-CN" dirty="0"/>
          </a:p>
          <a:p>
            <a:r>
              <a:rPr lang="en-US" altLang="zh-CN" dirty="0"/>
              <a:t>08/02/2018</a:t>
            </a:r>
            <a:endParaRPr lang="zh-CN" altLang="en-US" dirty="0"/>
          </a:p>
        </p:txBody>
      </p:sp>
      <p:sp>
        <p:nvSpPr>
          <p:cNvPr id="5" name="标题 4">
            <a:extLst>
              <a:ext uri="{FF2B5EF4-FFF2-40B4-BE49-F238E27FC236}">
                <a16:creationId xmlns:a16="http://schemas.microsoft.com/office/drawing/2014/main" id="{EAB4AC76-20C7-497E-B854-05F89DD0934D}"/>
              </a:ext>
            </a:extLst>
          </p:cNvPr>
          <p:cNvSpPr>
            <a:spLocks noGrp="1"/>
          </p:cNvSpPr>
          <p:nvPr>
            <p:ph type="ctrTitle"/>
          </p:nvPr>
        </p:nvSpPr>
        <p:spPr/>
        <p:txBody>
          <a:bodyPr>
            <a:normAutofit/>
          </a:bodyPr>
          <a:lstStyle/>
          <a:p>
            <a:r>
              <a:rPr lang="zh-CN" altLang="en-US" dirty="0"/>
              <a:t>小檗碱联合益生菌治疗新发糖尿病</a:t>
            </a:r>
            <a:br>
              <a:rPr lang="en-US" altLang="zh-CN" dirty="0"/>
            </a:br>
            <a:r>
              <a:rPr lang="zh-CN" altLang="en-US" dirty="0"/>
              <a:t>宏基因组研究项目进展</a:t>
            </a:r>
          </a:p>
        </p:txBody>
      </p:sp>
    </p:spTree>
    <p:extLst>
      <p:ext uri="{BB962C8B-B14F-4D97-AF65-F5344CB8AC3E}">
        <p14:creationId xmlns:p14="http://schemas.microsoft.com/office/powerpoint/2010/main" val="52587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A5C27D-C564-4791-8305-57EA3F20A9B2}"/>
              </a:ext>
            </a:extLst>
          </p:cNvPr>
          <p:cNvSpPr/>
          <p:nvPr/>
        </p:nvSpPr>
        <p:spPr>
          <a:xfrm>
            <a:off x="761998" y="1181230"/>
            <a:ext cx="9024027" cy="369332"/>
          </a:xfrm>
          <a:prstGeom prst="rect">
            <a:avLst/>
          </a:prstGeom>
        </p:spPr>
        <p:txBody>
          <a:bodyPr wrap="square">
            <a:spAutoFit/>
          </a:bodyPr>
          <a:lstStyle/>
          <a:p>
            <a:pPr lvl="0">
              <a:spcAft>
                <a:spcPts val="0"/>
              </a:spcAft>
            </a:pPr>
            <a:r>
              <a:rPr lang="en-US" altLang="zh-CN" b="1" dirty="0">
                <a:latin typeface="等线" panose="02010600030101010101" pitchFamily="2" charset="-122"/>
                <a:cs typeface="宋体" panose="02010600030101010101" pitchFamily="2" charset="-122"/>
              </a:rPr>
              <a:t>Q1</a:t>
            </a:r>
            <a:r>
              <a:rPr lang="zh-CN" altLang="en-US" b="1" dirty="0">
                <a:latin typeface="等线" panose="02010600030101010101" pitchFamily="2" charset="-122"/>
                <a:cs typeface="宋体" panose="02010600030101010101" pitchFamily="2" charset="-122"/>
              </a:rPr>
              <a:t>：</a:t>
            </a:r>
            <a:r>
              <a:rPr lang="en-US" altLang="zh-CN" b="1" dirty="0">
                <a:latin typeface="等线" panose="02010600030101010101" pitchFamily="2" charset="-122"/>
                <a:cs typeface="宋体" panose="02010600030101010101" pitchFamily="2" charset="-122"/>
              </a:rPr>
              <a:t> BBR + Pro </a:t>
            </a:r>
            <a:r>
              <a:rPr lang="zh-CN" altLang="zh-CN" b="1" dirty="0">
                <a:latin typeface="宋体" panose="02010600030101010101" pitchFamily="2" charset="-122"/>
                <a:ea typeface="等线" panose="02010600030101010101" pitchFamily="2" charset="-122"/>
                <a:cs typeface="宋体" panose="02010600030101010101" pitchFamily="2" charset="-122"/>
              </a:rPr>
              <a:t>联用较单用</a:t>
            </a:r>
            <a:r>
              <a:rPr lang="en-US" altLang="zh-CN" b="1" dirty="0">
                <a:latin typeface="宋体" panose="02010600030101010101" pitchFamily="2" charset="-122"/>
                <a:ea typeface="等线" panose="02010600030101010101" pitchFamily="2" charset="-122"/>
                <a:cs typeface="宋体" panose="02010600030101010101" pitchFamily="2" charset="-122"/>
              </a:rPr>
              <a:t>BBR </a:t>
            </a:r>
            <a:r>
              <a:rPr lang="zh-CN" altLang="zh-CN" b="1" dirty="0">
                <a:latin typeface="宋体" panose="02010600030101010101" pitchFamily="2" charset="-122"/>
                <a:ea typeface="等线" panose="02010600030101010101" pitchFamily="2" charset="-122"/>
                <a:cs typeface="宋体" panose="02010600030101010101" pitchFamily="2" charset="-122"/>
              </a:rPr>
              <a:t>对初发</a:t>
            </a:r>
            <a:r>
              <a:rPr lang="en-US" altLang="zh-CN" b="1" dirty="0">
                <a:latin typeface="宋体" panose="02010600030101010101" pitchFamily="2" charset="-122"/>
                <a:ea typeface="等线" panose="02010600030101010101" pitchFamily="2" charset="-122"/>
                <a:cs typeface="宋体" panose="02010600030101010101" pitchFamily="2" charset="-122"/>
              </a:rPr>
              <a:t>T2D</a:t>
            </a:r>
            <a:r>
              <a:rPr lang="zh-CN" altLang="zh-CN" b="1" dirty="0">
                <a:latin typeface="宋体" panose="02010600030101010101" pitchFamily="2" charset="-122"/>
                <a:ea typeface="等线" panose="02010600030101010101" pitchFamily="2" charset="-122"/>
                <a:cs typeface="宋体" panose="02010600030101010101" pitchFamily="2" charset="-122"/>
              </a:rPr>
              <a:t>病人肠道微生态</a:t>
            </a:r>
            <a:r>
              <a:rPr lang="zh-CN" altLang="en-US" b="1" dirty="0">
                <a:latin typeface="宋体" panose="02010600030101010101" pitchFamily="2" charset="-122"/>
                <a:ea typeface="等线" panose="02010600030101010101" pitchFamily="2" charset="-122"/>
                <a:cs typeface="宋体" panose="02010600030101010101" pitchFamily="2" charset="-122"/>
              </a:rPr>
              <a:t>是否有</a:t>
            </a:r>
            <a:r>
              <a:rPr lang="zh-CN" altLang="zh-CN" b="1" dirty="0">
                <a:latin typeface="宋体" panose="02010600030101010101" pitchFamily="2" charset="-122"/>
                <a:ea typeface="等线" panose="02010600030101010101" pitchFamily="2" charset="-122"/>
                <a:cs typeface="宋体" panose="02010600030101010101" pitchFamily="2" charset="-122"/>
              </a:rPr>
              <a:t>影响？</a:t>
            </a:r>
            <a:endParaRPr lang="zh-CN" altLang="zh-CN" b="1" dirty="0">
              <a:latin typeface="宋体" panose="02010600030101010101" pitchFamily="2" charset="-122"/>
              <a:cs typeface="宋体" panose="02010600030101010101" pitchFamily="2" charset="-122"/>
            </a:endParaRPr>
          </a:p>
        </p:txBody>
      </p:sp>
      <p:sp>
        <p:nvSpPr>
          <p:cNvPr id="5" name="矩形 4">
            <a:extLst>
              <a:ext uri="{FF2B5EF4-FFF2-40B4-BE49-F238E27FC236}">
                <a16:creationId xmlns:a16="http://schemas.microsoft.com/office/drawing/2014/main" id="{A0418216-393F-4505-A387-1DB315BE9B8C}"/>
              </a:ext>
            </a:extLst>
          </p:cNvPr>
          <p:cNvSpPr/>
          <p:nvPr/>
        </p:nvSpPr>
        <p:spPr>
          <a:xfrm>
            <a:off x="246434" y="1795712"/>
            <a:ext cx="7078494" cy="1200329"/>
          </a:xfrm>
          <a:prstGeom prst="rect">
            <a:avLst/>
          </a:prstGeom>
        </p:spPr>
        <p:txBody>
          <a:bodyPr wrap="square">
            <a:spAutoFit/>
          </a:bodyPr>
          <a:lstStyle/>
          <a:p>
            <a:pPr marL="228600" indent="266700">
              <a:spcAft>
                <a:spcPts val="0"/>
              </a:spcAft>
            </a:pPr>
            <a:r>
              <a:rPr lang="en-US" altLang="zh-CN" b="1" dirty="0">
                <a:latin typeface="等线" panose="02010600030101010101" pitchFamily="2" charset="-122"/>
              </a:rPr>
              <a:t>Permanova based on species profile</a:t>
            </a:r>
          </a:p>
          <a:p>
            <a:pPr marL="228600" indent="266700">
              <a:spcAft>
                <a:spcPts val="0"/>
              </a:spcAft>
            </a:pPr>
            <a:r>
              <a:rPr lang="en-US" altLang="zh-CN" b="1" dirty="0">
                <a:latin typeface="等线" panose="02010600030101010101" pitchFamily="2" charset="-122"/>
              </a:rPr>
              <a:t>——</a:t>
            </a:r>
            <a:r>
              <a:rPr lang="zh-CN" altLang="en-US" b="1" dirty="0">
                <a:latin typeface="等线" panose="02010600030101010101" pitchFamily="2" charset="-122"/>
              </a:rPr>
              <a:t>基线期</a:t>
            </a:r>
            <a:r>
              <a:rPr lang="en-US" altLang="zh-CN" b="1" dirty="0">
                <a:latin typeface="等线" panose="02010600030101010101" pitchFamily="2" charset="-122"/>
              </a:rPr>
              <a:t>4</a:t>
            </a:r>
            <a:r>
              <a:rPr lang="zh-CN" altLang="en-US" b="1" dirty="0">
                <a:latin typeface="等线" panose="02010600030101010101" pitchFamily="2" charset="-122"/>
              </a:rPr>
              <a:t>组人群的肠道菌群无显著差异 （</a:t>
            </a:r>
            <a:r>
              <a:rPr lang="en-US" altLang="zh-CN" b="1" dirty="0">
                <a:latin typeface="等线" panose="02010600030101010101" pitchFamily="2" charset="-122"/>
              </a:rPr>
              <a:t>P=0.621</a:t>
            </a:r>
            <a:r>
              <a:rPr lang="zh-CN" altLang="en-US" b="1" dirty="0">
                <a:latin typeface="等线" panose="02010600030101010101" pitchFamily="2" charset="-122"/>
              </a:rPr>
              <a:t>）</a:t>
            </a: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        </a:t>
            </a:r>
            <a:r>
              <a:rPr lang="zh-CN" altLang="en-US" b="1" dirty="0">
                <a:latin typeface="等线" panose="02010600030101010101" pitchFamily="2" charset="-122"/>
              </a:rPr>
              <a:t>性别、年龄与初发</a:t>
            </a:r>
            <a:r>
              <a:rPr lang="en-US" altLang="zh-CN" b="1" dirty="0">
                <a:latin typeface="等线" panose="02010600030101010101" pitchFamily="2" charset="-122"/>
              </a:rPr>
              <a:t>T2D</a:t>
            </a:r>
            <a:r>
              <a:rPr lang="zh-CN" altLang="en-US" b="1" dirty="0">
                <a:latin typeface="等线" panose="02010600030101010101" pitchFamily="2" charset="-122"/>
              </a:rPr>
              <a:t>病人的肠道菌群显著相关 </a:t>
            </a:r>
            <a:r>
              <a:rPr lang="en-US" altLang="zh-CN" b="1" dirty="0">
                <a:latin typeface="等线" panose="02010600030101010101" pitchFamily="2" charset="-122"/>
              </a:rPr>
              <a:t>(P</a:t>
            </a:r>
            <a:r>
              <a:rPr lang="zh-CN" altLang="en-US" b="1" dirty="0">
                <a:latin typeface="等线" panose="02010600030101010101" pitchFamily="2" charset="-122"/>
              </a:rPr>
              <a:t>＜</a:t>
            </a:r>
            <a:r>
              <a:rPr lang="en-US" altLang="zh-CN" b="1" dirty="0">
                <a:latin typeface="等线" panose="02010600030101010101" pitchFamily="2" charset="-122"/>
              </a:rPr>
              <a:t>0.05)</a:t>
            </a:r>
          </a:p>
          <a:p>
            <a:pPr marL="228600" indent="266700">
              <a:spcAft>
                <a:spcPts val="0"/>
              </a:spcAft>
            </a:pPr>
            <a:endParaRPr lang="en-US" altLang="zh-CN" b="1" dirty="0">
              <a:latin typeface="等线" panose="02010600030101010101" pitchFamily="2" charset="-122"/>
            </a:endParaRPr>
          </a:p>
        </p:txBody>
      </p:sp>
      <p:graphicFrame>
        <p:nvGraphicFramePr>
          <p:cNvPr id="6" name="表格 5">
            <a:extLst>
              <a:ext uri="{FF2B5EF4-FFF2-40B4-BE49-F238E27FC236}">
                <a16:creationId xmlns:a16="http://schemas.microsoft.com/office/drawing/2014/main" id="{3A881684-D757-4758-9118-144EF5F8DED7}"/>
              </a:ext>
            </a:extLst>
          </p:cNvPr>
          <p:cNvGraphicFramePr>
            <a:graphicFrameLocks noGrp="1"/>
          </p:cNvGraphicFramePr>
          <p:nvPr>
            <p:extLst>
              <p:ext uri="{D42A27DB-BD31-4B8C-83A1-F6EECF244321}">
                <p14:modId xmlns:p14="http://schemas.microsoft.com/office/powerpoint/2010/main" val="4158627540"/>
              </p:ext>
            </p:extLst>
          </p:nvPr>
        </p:nvGraphicFramePr>
        <p:xfrm>
          <a:off x="7271423" y="2016248"/>
          <a:ext cx="4017525" cy="1577634"/>
        </p:xfrm>
        <a:graphic>
          <a:graphicData uri="http://schemas.openxmlformats.org/drawingml/2006/table">
            <a:tbl>
              <a:tblPr/>
              <a:tblGrid>
                <a:gridCol w="803505">
                  <a:extLst>
                    <a:ext uri="{9D8B030D-6E8A-4147-A177-3AD203B41FA5}">
                      <a16:colId xmlns:a16="http://schemas.microsoft.com/office/drawing/2014/main" val="4257651195"/>
                    </a:ext>
                  </a:extLst>
                </a:gridCol>
                <a:gridCol w="803505">
                  <a:extLst>
                    <a:ext uri="{9D8B030D-6E8A-4147-A177-3AD203B41FA5}">
                      <a16:colId xmlns:a16="http://schemas.microsoft.com/office/drawing/2014/main" val="170049797"/>
                    </a:ext>
                  </a:extLst>
                </a:gridCol>
                <a:gridCol w="803505">
                  <a:extLst>
                    <a:ext uri="{9D8B030D-6E8A-4147-A177-3AD203B41FA5}">
                      <a16:colId xmlns:a16="http://schemas.microsoft.com/office/drawing/2014/main" val="2597835824"/>
                    </a:ext>
                  </a:extLst>
                </a:gridCol>
                <a:gridCol w="803505">
                  <a:extLst>
                    <a:ext uri="{9D8B030D-6E8A-4147-A177-3AD203B41FA5}">
                      <a16:colId xmlns:a16="http://schemas.microsoft.com/office/drawing/2014/main" val="1829610344"/>
                    </a:ext>
                  </a:extLst>
                </a:gridCol>
                <a:gridCol w="803505">
                  <a:extLst>
                    <a:ext uri="{9D8B030D-6E8A-4147-A177-3AD203B41FA5}">
                      <a16:colId xmlns:a16="http://schemas.microsoft.com/office/drawing/2014/main" val="3403234759"/>
                    </a:ext>
                  </a:extLst>
                </a:gridCol>
              </a:tblGrid>
              <a:tr h="443709">
                <a:tc>
                  <a:txBody>
                    <a:bodyPr/>
                    <a:lstStyle/>
                    <a:p>
                      <a:pPr algn="l" fontAlgn="ctr"/>
                      <a:r>
                        <a:rPr lang="en-GB" sz="1100" b="1" i="0" u="none" strike="noStrike" dirty="0">
                          <a:solidFill>
                            <a:srgbClr val="000000"/>
                          </a:solidFill>
                          <a:effectLst/>
                          <a:latin typeface="等线" panose="02010600030101010101" pitchFamily="2" charset="-122"/>
                          <a:ea typeface="等线" panose="02010600030101010101" pitchFamily="2" charset="-122"/>
                        </a:rPr>
                        <a:t>Phenotype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SampleNum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Pr(&gt;F)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318569"/>
                  </a:ext>
                </a:extLst>
              </a:tr>
              <a:tr h="226785">
                <a:tc>
                  <a:txBody>
                    <a:bodyPr/>
                    <a:lstStyle/>
                    <a:p>
                      <a:pPr algn="l" fontAlgn="ctr"/>
                      <a:r>
                        <a:rPr lang="en-GB" sz="1100" b="0" i="0" u="none" strike="noStrike" dirty="0">
                          <a:solidFill>
                            <a:srgbClr val="000000"/>
                          </a:solidFill>
                          <a:effectLst/>
                          <a:latin typeface="等线" panose="02010600030101010101" pitchFamily="2" charset="-122"/>
                          <a:ea typeface="等线" panose="02010600030101010101" pitchFamily="2" charset="-122"/>
                        </a:rPr>
                        <a:t>Group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0.006319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844413"/>
                  </a:ext>
                </a:extLst>
              </a:tr>
              <a:tr h="226785">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Sex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0.01487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07004"/>
                  </a:ext>
                </a:extLst>
              </a:tr>
              <a:tr h="226785">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0.013092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478747"/>
                  </a:ext>
                </a:extLst>
              </a:tr>
              <a:tr h="226785">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RBC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929605"/>
                  </a:ext>
                </a:extLst>
              </a:tr>
              <a:tr h="226785">
                <a:tc>
                  <a:txBody>
                    <a:bodyPr/>
                    <a:lstStyle/>
                    <a:p>
                      <a:pPr algn="l" fontAlgn="ctr"/>
                      <a:r>
                        <a:rPr lang="en-GB" sz="1100" b="0" i="0" u="none" strike="noStrike" dirty="0">
                          <a:solidFill>
                            <a:srgbClr val="000000"/>
                          </a:solidFill>
                          <a:effectLst/>
                          <a:latin typeface="等线" panose="02010600030101010101" pitchFamily="2" charset="-122"/>
                          <a:ea typeface="等线" panose="02010600030101010101" pitchFamily="2" charset="-122"/>
                        </a:rPr>
                        <a:t>AST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0.008244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426172"/>
                  </a:ext>
                </a:extLst>
              </a:tr>
            </a:tbl>
          </a:graphicData>
        </a:graphic>
      </p:graphicFrame>
      <p:sp>
        <p:nvSpPr>
          <p:cNvPr id="7" name="矩形 6">
            <a:extLst>
              <a:ext uri="{FF2B5EF4-FFF2-40B4-BE49-F238E27FC236}">
                <a16:creationId xmlns:a16="http://schemas.microsoft.com/office/drawing/2014/main" id="{4D90622C-B9C6-40EC-A1B6-5262C6961DF4}"/>
              </a:ext>
            </a:extLst>
          </p:cNvPr>
          <p:cNvSpPr/>
          <p:nvPr/>
        </p:nvSpPr>
        <p:spPr>
          <a:xfrm>
            <a:off x="246432" y="3593882"/>
            <a:ext cx="9033753" cy="1200329"/>
          </a:xfrm>
          <a:prstGeom prst="rect">
            <a:avLst/>
          </a:prstGeom>
        </p:spPr>
        <p:txBody>
          <a:bodyPr wrap="square">
            <a:spAutoFit/>
          </a:bodyPr>
          <a:lstStyle/>
          <a:p>
            <a:pPr marL="228600" indent="266700">
              <a:spcAft>
                <a:spcPts val="0"/>
              </a:spcAft>
            </a:pPr>
            <a:r>
              <a:rPr lang="en-US" altLang="zh-CN" b="1" dirty="0">
                <a:latin typeface="等线" panose="02010600030101010101" pitchFamily="2" charset="-122"/>
              </a:rPr>
              <a:t>——</a:t>
            </a:r>
            <a:r>
              <a:rPr lang="zh-CN" altLang="en-US" b="1" dirty="0">
                <a:latin typeface="等线" panose="02010600030101010101" pitchFamily="2" charset="-122"/>
              </a:rPr>
              <a:t>治疗后</a:t>
            </a:r>
            <a:r>
              <a:rPr lang="en-US" altLang="zh-CN" b="1" dirty="0">
                <a:latin typeface="等线" panose="02010600030101010101" pitchFamily="2" charset="-122"/>
              </a:rPr>
              <a:t>4</a:t>
            </a:r>
            <a:r>
              <a:rPr lang="zh-CN" altLang="en-US" b="1" dirty="0">
                <a:latin typeface="等线" panose="02010600030101010101" pitchFamily="2" charset="-122"/>
              </a:rPr>
              <a:t>组人群的肠道菌群存在显著差异 （</a:t>
            </a:r>
            <a:r>
              <a:rPr lang="en-US" altLang="zh-CN" b="1" dirty="0">
                <a:latin typeface="等线" panose="02010600030101010101" pitchFamily="2" charset="-122"/>
              </a:rPr>
              <a:t>P=0.001</a:t>
            </a:r>
            <a:r>
              <a:rPr lang="zh-CN" altLang="en-US" b="1" dirty="0">
                <a:latin typeface="等线" panose="02010600030101010101" pitchFamily="2" charset="-122"/>
              </a:rPr>
              <a:t>）</a:t>
            </a: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        </a:t>
            </a:r>
            <a:r>
              <a:rPr lang="en-AU" altLang="zh-CN" b="1" dirty="0">
                <a:latin typeface="等线" panose="02010600030101010101" pitchFamily="2" charset="-122"/>
              </a:rPr>
              <a:t>Probiotics+BBR</a:t>
            </a:r>
            <a:r>
              <a:rPr lang="en-US" altLang="zh-CN" b="1" dirty="0">
                <a:latin typeface="等线" panose="02010600030101010101" pitchFamily="2" charset="-122"/>
              </a:rPr>
              <a:t> </a:t>
            </a:r>
            <a:r>
              <a:rPr lang="zh-CN" altLang="en-US" b="1" dirty="0">
                <a:latin typeface="等线" panose="02010600030101010101" pitchFamily="2" charset="-122"/>
              </a:rPr>
              <a:t>与 </a:t>
            </a:r>
            <a:r>
              <a:rPr lang="en-US" altLang="zh-CN" b="1" dirty="0">
                <a:latin typeface="等线" panose="02010600030101010101" pitchFamily="2" charset="-122"/>
              </a:rPr>
              <a:t>BBR </a:t>
            </a:r>
            <a:r>
              <a:rPr lang="zh-CN" altLang="en-US" b="1" dirty="0">
                <a:latin typeface="等线" panose="02010600030101010101" pitchFamily="2" charset="-122"/>
              </a:rPr>
              <a:t>无差异；</a:t>
            </a:r>
            <a:r>
              <a:rPr lang="en-AU" altLang="zh-CN" b="1" dirty="0">
                <a:latin typeface="等线" panose="02010600030101010101" pitchFamily="2" charset="-122"/>
              </a:rPr>
              <a:t> Probiotics</a:t>
            </a:r>
            <a:r>
              <a:rPr lang="zh-CN" altLang="en-US" b="1" dirty="0">
                <a:latin typeface="等线" panose="02010600030101010101" pitchFamily="2" charset="-122"/>
              </a:rPr>
              <a:t>与</a:t>
            </a:r>
            <a:r>
              <a:rPr lang="en-US" altLang="zh-CN" b="1" dirty="0">
                <a:latin typeface="等线" panose="02010600030101010101" pitchFamily="2" charset="-122"/>
              </a:rPr>
              <a:t>Placebo</a:t>
            </a:r>
            <a:r>
              <a:rPr lang="zh-CN" altLang="en-US" b="1" dirty="0">
                <a:latin typeface="等线" panose="02010600030101010101" pitchFamily="2" charset="-122"/>
              </a:rPr>
              <a:t>无差异</a:t>
            </a: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        </a:t>
            </a:r>
            <a:r>
              <a:rPr lang="zh-CN" altLang="en-US" b="1" dirty="0">
                <a:latin typeface="等线" panose="02010600030101010101" pitchFamily="2" charset="-122"/>
              </a:rPr>
              <a:t>其余任意两组间存在显著差异 </a:t>
            </a:r>
            <a:r>
              <a:rPr lang="en-US" altLang="zh-CN" b="1" dirty="0">
                <a:latin typeface="等线" panose="02010600030101010101" pitchFamily="2" charset="-122"/>
              </a:rPr>
              <a:t>(P </a:t>
            </a:r>
            <a:r>
              <a:rPr lang="zh-CN" altLang="en-US" b="1" dirty="0">
                <a:latin typeface="等线" panose="02010600030101010101" pitchFamily="2" charset="-122"/>
              </a:rPr>
              <a:t>＜</a:t>
            </a:r>
            <a:r>
              <a:rPr lang="en-US" altLang="zh-CN" b="1" dirty="0">
                <a:latin typeface="等线" panose="02010600030101010101" pitchFamily="2" charset="-122"/>
              </a:rPr>
              <a:t>0.05)</a:t>
            </a:r>
          </a:p>
          <a:p>
            <a:pPr marL="228600" indent="266700">
              <a:spcAft>
                <a:spcPts val="0"/>
              </a:spcAft>
            </a:pPr>
            <a:r>
              <a:rPr lang="en-US" altLang="zh-CN" b="1" dirty="0">
                <a:latin typeface="等线" panose="02010600030101010101" pitchFamily="2" charset="-122"/>
              </a:rPr>
              <a:t>        </a:t>
            </a:r>
          </a:p>
        </p:txBody>
      </p:sp>
      <p:graphicFrame>
        <p:nvGraphicFramePr>
          <p:cNvPr id="9" name="表格 8">
            <a:extLst>
              <a:ext uri="{FF2B5EF4-FFF2-40B4-BE49-F238E27FC236}">
                <a16:creationId xmlns:a16="http://schemas.microsoft.com/office/drawing/2014/main" id="{D0BA8B74-E9B0-4C70-B6D4-560EF8FF3096}"/>
              </a:ext>
            </a:extLst>
          </p:cNvPr>
          <p:cNvGraphicFramePr>
            <a:graphicFrameLocks noGrp="1"/>
          </p:cNvGraphicFramePr>
          <p:nvPr>
            <p:extLst>
              <p:ext uri="{D42A27DB-BD31-4B8C-83A1-F6EECF244321}">
                <p14:modId xmlns:p14="http://schemas.microsoft.com/office/powerpoint/2010/main" val="2270330417"/>
              </p:ext>
            </p:extLst>
          </p:nvPr>
        </p:nvGraphicFramePr>
        <p:xfrm>
          <a:off x="7271423" y="4381284"/>
          <a:ext cx="4338538" cy="1580464"/>
        </p:xfrm>
        <a:graphic>
          <a:graphicData uri="http://schemas.openxmlformats.org/drawingml/2006/table">
            <a:tbl>
              <a:tblPr/>
              <a:tblGrid>
                <a:gridCol w="1888540">
                  <a:extLst>
                    <a:ext uri="{9D8B030D-6E8A-4147-A177-3AD203B41FA5}">
                      <a16:colId xmlns:a16="http://schemas.microsoft.com/office/drawing/2014/main" val="88723187"/>
                    </a:ext>
                  </a:extLst>
                </a:gridCol>
                <a:gridCol w="816666">
                  <a:extLst>
                    <a:ext uri="{9D8B030D-6E8A-4147-A177-3AD203B41FA5}">
                      <a16:colId xmlns:a16="http://schemas.microsoft.com/office/drawing/2014/main" val="3499497572"/>
                    </a:ext>
                  </a:extLst>
                </a:gridCol>
                <a:gridCol w="816666">
                  <a:extLst>
                    <a:ext uri="{9D8B030D-6E8A-4147-A177-3AD203B41FA5}">
                      <a16:colId xmlns:a16="http://schemas.microsoft.com/office/drawing/2014/main" val="20675080"/>
                    </a:ext>
                  </a:extLst>
                </a:gridCol>
                <a:gridCol w="816666">
                  <a:extLst>
                    <a:ext uri="{9D8B030D-6E8A-4147-A177-3AD203B41FA5}">
                      <a16:colId xmlns:a16="http://schemas.microsoft.com/office/drawing/2014/main" val="2507669367"/>
                    </a:ext>
                  </a:extLst>
                </a:gridCol>
              </a:tblGrid>
              <a:tr h="197558">
                <a:tc>
                  <a:txBody>
                    <a:bodyPr/>
                    <a:lstStyle/>
                    <a:p>
                      <a:pPr algn="l"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等线" panose="02010600030101010101" pitchFamily="2" charset="-122"/>
                          <a:ea typeface="等线" panose="02010600030101010101" pitchFamily="2" charset="-122"/>
                        </a:rPr>
                        <a:t>P.value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180153"/>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Group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0.012756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68301"/>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Pro vs BBR+P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0.054547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862131"/>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Placebo vs BBR+P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0.047609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66835"/>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Pro vs BBR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0.044411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437380"/>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Placebo vs BBR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0.038794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118741"/>
                  </a:ext>
                </a:extLst>
              </a:tr>
              <a:tr h="197558">
                <a:tc>
                  <a:txBody>
                    <a:bodyPr/>
                    <a:lstStyle/>
                    <a:p>
                      <a:pPr algn="l" fontAlgn="ctr"/>
                      <a:r>
                        <a:rPr lang="en-GB" sz="1100" b="0" i="0" u="none" strike="noStrike">
                          <a:solidFill>
                            <a:srgbClr val="000000"/>
                          </a:solidFill>
                          <a:effectLst/>
                          <a:latin typeface="等线" panose="02010600030101010101" pitchFamily="2" charset="-122"/>
                          <a:ea typeface="等线" panose="02010600030101010101" pitchFamily="2" charset="-122"/>
                        </a:rPr>
                        <a:t>BBR vs BBR+P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0.004433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405054"/>
                  </a:ext>
                </a:extLst>
              </a:tr>
              <a:tr h="197558">
                <a:tc>
                  <a:txBody>
                    <a:bodyPr/>
                    <a:lstStyle/>
                    <a:p>
                      <a:pPr algn="l" fontAlgn="ctr"/>
                      <a:r>
                        <a:rPr lang="en-GB" sz="1100" b="0" i="0" u="none" strike="noStrike" dirty="0">
                          <a:solidFill>
                            <a:srgbClr val="000000"/>
                          </a:solidFill>
                          <a:effectLst/>
                          <a:latin typeface="等线" panose="02010600030101010101" pitchFamily="2" charset="-122"/>
                          <a:ea typeface="等线" panose="02010600030101010101" pitchFamily="2" charset="-122"/>
                        </a:rPr>
                        <a:t>Pro vs Placebo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0.003546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0.704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191533"/>
                  </a:ext>
                </a:extLst>
              </a:tr>
            </a:tbl>
          </a:graphicData>
        </a:graphic>
      </p:graphicFrame>
      <p:sp>
        <p:nvSpPr>
          <p:cNvPr id="10" name="矩形 9">
            <a:extLst>
              <a:ext uri="{FF2B5EF4-FFF2-40B4-BE49-F238E27FC236}">
                <a16:creationId xmlns:a16="http://schemas.microsoft.com/office/drawing/2014/main" id="{0749B64F-500B-4F3A-9062-9ADE97A0691C}"/>
              </a:ext>
            </a:extLst>
          </p:cNvPr>
          <p:cNvSpPr/>
          <p:nvPr/>
        </p:nvSpPr>
        <p:spPr>
          <a:xfrm>
            <a:off x="761999" y="5068886"/>
            <a:ext cx="6027907" cy="646331"/>
          </a:xfrm>
          <a:prstGeom prst="rect">
            <a:avLst/>
          </a:prstGeom>
        </p:spPr>
        <p:txBody>
          <a:bodyPr wrap="square">
            <a:spAutoFit/>
          </a:bodyPr>
          <a:lstStyle/>
          <a:p>
            <a:pPr lvl="0">
              <a:spcAft>
                <a:spcPts val="0"/>
              </a:spcAft>
            </a:pPr>
            <a:r>
              <a:rPr lang="en-US" altLang="zh-CN" b="1" dirty="0">
                <a:latin typeface="等线" panose="02010600030101010101" pitchFamily="2" charset="-122"/>
                <a:cs typeface="宋体" panose="02010600030101010101" pitchFamily="2" charset="-122"/>
              </a:rPr>
              <a:t>Q2</a:t>
            </a:r>
            <a:r>
              <a:rPr lang="zh-CN" altLang="en-US" b="1" dirty="0">
                <a:latin typeface="等线" panose="02010600030101010101" pitchFamily="2" charset="-122"/>
                <a:cs typeface="宋体" panose="02010600030101010101" pitchFamily="2" charset="-122"/>
              </a:rPr>
              <a:t>：</a:t>
            </a:r>
            <a:r>
              <a:rPr lang="en-US" altLang="zh-CN" b="1" dirty="0">
                <a:latin typeface="等线" panose="02010600030101010101" pitchFamily="2" charset="-122"/>
                <a:cs typeface="宋体" panose="02010600030101010101" pitchFamily="2" charset="-122"/>
              </a:rPr>
              <a:t>BBR + Pro </a:t>
            </a:r>
            <a:r>
              <a:rPr lang="zh-CN" altLang="zh-CN" b="1" dirty="0">
                <a:latin typeface="宋体" panose="02010600030101010101" pitchFamily="2" charset="-122"/>
                <a:ea typeface="等线" panose="02010600030101010101" pitchFamily="2" charset="-122"/>
                <a:cs typeface="宋体" panose="02010600030101010101" pitchFamily="2" charset="-122"/>
              </a:rPr>
              <a:t>联用较单用</a:t>
            </a:r>
            <a:r>
              <a:rPr lang="en-US" altLang="zh-CN" b="1" dirty="0">
                <a:latin typeface="宋体" panose="02010600030101010101" pitchFamily="2" charset="-122"/>
                <a:ea typeface="等线" panose="02010600030101010101" pitchFamily="2" charset="-122"/>
                <a:cs typeface="宋体" panose="02010600030101010101" pitchFamily="2" charset="-122"/>
              </a:rPr>
              <a:t>BBR </a:t>
            </a:r>
            <a:r>
              <a:rPr lang="zh-CN" altLang="zh-CN" b="1" dirty="0">
                <a:latin typeface="宋体" panose="02010600030101010101" pitchFamily="2" charset="-122"/>
                <a:ea typeface="等线" panose="02010600030101010101" pitchFamily="2" charset="-122"/>
                <a:cs typeface="宋体" panose="02010600030101010101" pitchFamily="2" charset="-122"/>
              </a:rPr>
              <a:t>对初发</a:t>
            </a:r>
            <a:r>
              <a:rPr lang="en-US" altLang="zh-CN" b="1" dirty="0">
                <a:latin typeface="宋体" panose="02010600030101010101" pitchFamily="2" charset="-122"/>
                <a:ea typeface="等线" panose="02010600030101010101" pitchFamily="2" charset="-122"/>
                <a:cs typeface="宋体" panose="02010600030101010101" pitchFamily="2" charset="-122"/>
              </a:rPr>
              <a:t>T2D</a:t>
            </a:r>
            <a:r>
              <a:rPr lang="zh-CN" altLang="zh-CN" b="1" dirty="0">
                <a:latin typeface="宋体" panose="02010600030101010101" pitchFamily="2" charset="-122"/>
                <a:ea typeface="等线" panose="02010600030101010101" pitchFamily="2" charset="-122"/>
                <a:cs typeface="宋体" panose="02010600030101010101" pitchFamily="2" charset="-122"/>
              </a:rPr>
              <a:t>病人肠道微生态有哪些不同的影响？</a:t>
            </a:r>
            <a:endParaRPr lang="zh-CN" altLang="zh-CN" b="1"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875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DEAAD1-C0AC-41D0-84D0-174F042D42B3}"/>
              </a:ext>
            </a:extLst>
          </p:cNvPr>
          <p:cNvPicPr>
            <a:picLocks noChangeAspect="1"/>
          </p:cNvPicPr>
          <p:nvPr/>
        </p:nvPicPr>
        <p:blipFill>
          <a:blip r:embed="rId3"/>
          <a:stretch>
            <a:fillRect/>
          </a:stretch>
        </p:blipFill>
        <p:spPr>
          <a:xfrm>
            <a:off x="6689959" y="1033929"/>
            <a:ext cx="5237347" cy="5167204"/>
          </a:xfrm>
          <a:prstGeom prst="rect">
            <a:avLst/>
          </a:prstGeom>
        </p:spPr>
      </p:pic>
      <p:sp>
        <p:nvSpPr>
          <p:cNvPr id="4" name="矩形 3">
            <a:extLst>
              <a:ext uri="{FF2B5EF4-FFF2-40B4-BE49-F238E27FC236}">
                <a16:creationId xmlns:a16="http://schemas.microsoft.com/office/drawing/2014/main" id="{A32D3204-2AA3-4EC2-AE5D-FC57EEC985C5}"/>
              </a:ext>
            </a:extLst>
          </p:cNvPr>
          <p:cNvSpPr/>
          <p:nvPr/>
        </p:nvSpPr>
        <p:spPr>
          <a:xfrm>
            <a:off x="264694" y="1218781"/>
            <a:ext cx="6027907" cy="646331"/>
          </a:xfrm>
          <a:prstGeom prst="rect">
            <a:avLst/>
          </a:prstGeom>
        </p:spPr>
        <p:txBody>
          <a:bodyPr wrap="square">
            <a:spAutoFit/>
          </a:bodyPr>
          <a:lstStyle/>
          <a:p>
            <a:pPr lvl="0">
              <a:spcAft>
                <a:spcPts val="0"/>
              </a:spcAft>
            </a:pPr>
            <a:r>
              <a:rPr lang="en-US" altLang="zh-CN" b="1" dirty="0">
                <a:latin typeface="等线" panose="02010600030101010101" pitchFamily="2" charset="-122"/>
                <a:cs typeface="宋体" panose="02010600030101010101" pitchFamily="2" charset="-122"/>
              </a:rPr>
              <a:t>Q2</a:t>
            </a:r>
            <a:r>
              <a:rPr lang="zh-CN" altLang="en-US" b="1" dirty="0">
                <a:latin typeface="等线" panose="02010600030101010101" pitchFamily="2" charset="-122"/>
                <a:cs typeface="宋体" panose="02010600030101010101" pitchFamily="2" charset="-122"/>
              </a:rPr>
              <a:t>：</a:t>
            </a:r>
            <a:r>
              <a:rPr lang="en-US" altLang="zh-CN" b="1" dirty="0">
                <a:latin typeface="等线" panose="02010600030101010101" pitchFamily="2" charset="-122"/>
                <a:cs typeface="宋体" panose="02010600030101010101" pitchFamily="2" charset="-122"/>
              </a:rPr>
              <a:t>BBR + Pro </a:t>
            </a:r>
            <a:r>
              <a:rPr lang="zh-CN" altLang="zh-CN" b="1" dirty="0">
                <a:latin typeface="宋体" panose="02010600030101010101" pitchFamily="2" charset="-122"/>
                <a:ea typeface="等线" panose="02010600030101010101" pitchFamily="2" charset="-122"/>
                <a:cs typeface="宋体" panose="02010600030101010101" pitchFamily="2" charset="-122"/>
              </a:rPr>
              <a:t>联用较单用</a:t>
            </a:r>
            <a:r>
              <a:rPr lang="en-US" altLang="zh-CN" b="1" dirty="0">
                <a:latin typeface="宋体" panose="02010600030101010101" pitchFamily="2" charset="-122"/>
                <a:ea typeface="等线" panose="02010600030101010101" pitchFamily="2" charset="-122"/>
                <a:cs typeface="宋体" panose="02010600030101010101" pitchFamily="2" charset="-122"/>
              </a:rPr>
              <a:t>BBR </a:t>
            </a:r>
            <a:r>
              <a:rPr lang="zh-CN" altLang="zh-CN" b="1" dirty="0">
                <a:latin typeface="宋体" panose="02010600030101010101" pitchFamily="2" charset="-122"/>
                <a:ea typeface="等线" panose="02010600030101010101" pitchFamily="2" charset="-122"/>
                <a:cs typeface="宋体" panose="02010600030101010101" pitchFamily="2" charset="-122"/>
              </a:rPr>
              <a:t>对初发</a:t>
            </a:r>
            <a:r>
              <a:rPr lang="en-US" altLang="zh-CN" b="1" dirty="0">
                <a:latin typeface="宋体" panose="02010600030101010101" pitchFamily="2" charset="-122"/>
                <a:ea typeface="等线" panose="02010600030101010101" pitchFamily="2" charset="-122"/>
                <a:cs typeface="宋体" panose="02010600030101010101" pitchFamily="2" charset="-122"/>
              </a:rPr>
              <a:t>T2D</a:t>
            </a:r>
            <a:r>
              <a:rPr lang="zh-CN" altLang="zh-CN" b="1" dirty="0">
                <a:latin typeface="宋体" panose="02010600030101010101" pitchFamily="2" charset="-122"/>
                <a:ea typeface="等线" panose="02010600030101010101" pitchFamily="2" charset="-122"/>
                <a:cs typeface="宋体" panose="02010600030101010101" pitchFamily="2" charset="-122"/>
              </a:rPr>
              <a:t>病人肠道微生态有哪些不同的影响？</a:t>
            </a:r>
            <a:endParaRPr lang="zh-CN" altLang="zh-CN" b="1" dirty="0">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171F7420-7D2D-45B2-BF98-45BBF5927686}"/>
              </a:ext>
            </a:extLst>
          </p:cNvPr>
          <p:cNvSpPr txBox="1"/>
          <p:nvPr/>
        </p:nvSpPr>
        <p:spPr>
          <a:xfrm>
            <a:off x="401053" y="2196586"/>
            <a:ext cx="5807242" cy="1200329"/>
          </a:xfrm>
          <a:prstGeom prst="rect">
            <a:avLst/>
          </a:prstGeom>
          <a:noFill/>
        </p:spPr>
        <p:txBody>
          <a:bodyPr wrap="square" rtlCol="0">
            <a:spAutoFit/>
          </a:bodyPr>
          <a:lstStyle/>
          <a:p>
            <a:r>
              <a:rPr lang="en-US" altLang="zh-CN" dirty="0"/>
              <a:t>RDA based on the species profile:</a:t>
            </a:r>
          </a:p>
          <a:p>
            <a:endParaRPr lang="en-US" altLang="zh-CN" dirty="0"/>
          </a:p>
          <a:p>
            <a:r>
              <a:rPr lang="zh-CN" altLang="en-US" dirty="0"/>
              <a:t>整体结果上，</a:t>
            </a:r>
            <a:r>
              <a:rPr lang="en-US" altLang="zh-CN" dirty="0"/>
              <a:t>CAP1 </a:t>
            </a:r>
            <a:r>
              <a:rPr lang="zh-CN" altLang="en-US" dirty="0"/>
              <a:t>联用组和单用组肠道微生态更接近，</a:t>
            </a:r>
            <a:r>
              <a:rPr lang="en-US" altLang="zh-CN" dirty="0"/>
              <a:t>CAP2</a:t>
            </a:r>
            <a:r>
              <a:rPr lang="zh-CN" altLang="en-US" dirty="0"/>
              <a:t>两者表现出差异 </a:t>
            </a:r>
          </a:p>
        </p:txBody>
      </p:sp>
    </p:spTree>
    <p:extLst>
      <p:ext uri="{BB962C8B-B14F-4D97-AF65-F5344CB8AC3E}">
        <p14:creationId xmlns:p14="http://schemas.microsoft.com/office/powerpoint/2010/main" val="385676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F41B53-43B9-4A35-AE1F-2FF328EC3243}"/>
              </a:ext>
            </a:extLst>
          </p:cNvPr>
          <p:cNvSpPr/>
          <p:nvPr/>
        </p:nvSpPr>
        <p:spPr>
          <a:xfrm>
            <a:off x="5209735" y="390771"/>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Q3. </a:t>
            </a:r>
            <a:r>
              <a:rPr lang="zh-CN" altLang="zh-CN" b="1" dirty="0">
                <a:latin typeface="宋体" panose="02010600030101010101" pitchFamily="2" charset="-122"/>
                <a:ea typeface="等线" panose="02010600030101010101" pitchFamily="2" charset="-122"/>
                <a:cs typeface="宋体" panose="02010600030101010101" pitchFamily="2" charset="-122"/>
              </a:rPr>
              <a:t>联用和单用对肠道微生态的影响与否在</a:t>
            </a:r>
            <a:r>
              <a:rPr lang="en-US" altLang="zh-CN" b="1" dirty="0">
                <a:latin typeface="宋体" panose="02010600030101010101" pitchFamily="2" charset="-122"/>
                <a:ea typeface="等线" panose="02010600030101010101" pitchFamily="2" charset="-122"/>
                <a:cs typeface="宋体" panose="02010600030101010101" pitchFamily="2" charset="-122"/>
              </a:rPr>
              <a:t>50+/50-</a:t>
            </a:r>
            <a:r>
              <a:rPr lang="zh-CN" altLang="zh-CN" b="1" dirty="0">
                <a:latin typeface="宋体" panose="02010600030101010101" pitchFamily="2" charset="-122"/>
                <a:ea typeface="等线" panose="02010600030101010101" pitchFamily="2" charset="-122"/>
                <a:cs typeface="宋体" panose="02010600030101010101" pitchFamily="2" charset="-122"/>
              </a:rPr>
              <a:t>组显著不同？</a:t>
            </a:r>
            <a:endParaRPr lang="zh-CN" altLang="zh-CN" dirty="0">
              <a:latin typeface="宋体" panose="02010600030101010101" pitchFamily="2" charset="-122"/>
              <a:cs typeface="宋体" panose="02010600030101010101" pitchFamily="2" charset="-122"/>
            </a:endParaRPr>
          </a:p>
        </p:txBody>
      </p:sp>
      <p:pic>
        <p:nvPicPr>
          <p:cNvPr id="3" name="图片 2">
            <a:extLst>
              <a:ext uri="{FF2B5EF4-FFF2-40B4-BE49-F238E27FC236}">
                <a16:creationId xmlns:a16="http://schemas.microsoft.com/office/drawing/2014/main" id="{0CFE5A27-AF74-4932-AFEA-532728434803}"/>
              </a:ext>
            </a:extLst>
          </p:cNvPr>
          <p:cNvPicPr>
            <a:picLocks noChangeAspect="1"/>
          </p:cNvPicPr>
          <p:nvPr/>
        </p:nvPicPr>
        <p:blipFill>
          <a:blip r:embed="rId3"/>
          <a:stretch>
            <a:fillRect/>
          </a:stretch>
        </p:blipFill>
        <p:spPr>
          <a:xfrm>
            <a:off x="5362622" y="966463"/>
            <a:ext cx="5689402" cy="5669578"/>
          </a:xfrm>
          <a:prstGeom prst="rect">
            <a:avLst/>
          </a:prstGeom>
        </p:spPr>
      </p:pic>
      <p:sp>
        <p:nvSpPr>
          <p:cNvPr id="4" name="文本框 3">
            <a:extLst>
              <a:ext uri="{FF2B5EF4-FFF2-40B4-BE49-F238E27FC236}">
                <a16:creationId xmlns:a16="http://schemas.microsoft.com/office/drawing/2014/main" id="{3C8A7841-8996-478E-998A-87C682BCA681}"/>
              </a:ext>
            </a:extLst>
          </p:cNvPr>
          <p:cNvSpPr txBox="1"/>
          <p:nvPr/>
        </p:nvSpPr>
        <p:spPr>
          <a:xfrm>
            <a:off x="9638221" y="5522205"/>
            <a:ext cx="2827606" cy="369332"/>
          </a:xfrm>
          <a:prstGeom prst="rect">
            <a:avLst/>
          </a:prstGeom>
          <a:noFill/>
        </p:spPr>
        <p:txBody>
          <a:bodyPr wrap="square" rtlCol="0">
            <a:spAutoFit/>
          </a:bodyPr>
          <a:lstStyle/>
          <a:p>
            <a:r>
              <a:rPr lang="zh-CN" altLang="en-US" b="1" dirty="0"/>
              <a:t>联用组</a:t>
            </a:r>
          </a:p>
        </p:txBody>
      </p:sp>
      <p:sp>
        <p:nvSpPr>
          <p:cNvPr id="7" name="文本框 6">
            <a:extLst>
              <a:ext uri="{FF2B5EF4-FFF2-40B4-BE49-F238E27FC236}">
                <a16:creationId xmlns:a16="http://schemas.microsoft.com/office/drawing/2014/main" id="{1A10826D-F10E-4875-8158-EEB52D29B6E4}"/>
              </a:ext>
            </a:extLst>
          </p:cNvPr>
          <p:cNvSpPr txBox="1"/>
          <p:nvPr/>
        </p:nvSpPr>
        <p:spPr>
          <a:xfrm>
            <a:off x="417587" y="1266092"/>
            <a:ext cx="3380689" cy="923330"/>
          </a:xfrm>
          <a:prstGeom prst="rect">
            <a:avLst/>
          </a:prstGeom>
          <a:noFill/>
        </p:spPr>
        <p:txBody>
          <a:bodyPr wrap="square" rtlCol="0">
            <a:spAutoFit/>
          </a:bodyPr>
          <a:lstStyle/>
          <a:p>
            <a:r>
              <a:rPr lang="en-US" altLang="zh-CN" b="1" dirty="0"/>
              <a:t>Genus cutoff:</a:t>
            </a:r>
          </a:p>
          <a:p>
            <a:pPr marL="285750" indent="-285750">
              <a:buFont typeface="Arial" panose="020B0604020202020204" pitchFamily="34" charset="0"/>
              <a:buChar char="•"/>
            </a:pPr>
            <a:r>
              <a:rPr lang="en-US" altLang="zh-CN" b="1" dirty="0"/>
              <a:t>Genus gene number &gt; 100</a:t>
            </a:r>
          </a:p>
          <a:p>
            <a:pPr marL="285750" indent="-285750">
              <a:buFont typeface="Arial" panose="020B0604020202020204" pitchFamily="34" charset="0"/>
              <a:buChar char="•"/>
            </a:pPr>
            <a:r>
              <a:rPr lang="en-US" altLang="zh-CN" b="1" dirty="0"/>
              <a:t>Genus </a:t>
            </a:r>
            <a:r>
              <a:rPr lang="en-US" altLang="zh-CN" b="1" dirty="0" err="1"/>
              <a:t>occrrance</a:t>
            </a:r>
            <a:r>
              <a:rPr lang="en-US" altLang="zh-CN" b="1" dirty="0"/>
              <a:t> &gt; 20%</a:t>
            </a:r>
            <a:endParaRPr lang="zh-CN" altLang="en-US" b="1" dirty="0"/>
          </a:p>
        </p:txBody>
      </p:sp>
      <p:sp>
        <p:nvSpPr>
          <p:cNvPr id="6" name="矩形 5">
            <a:extLst>
              <a:ext uri="{FF2B5EF4-FFF2-40B4-BE49-F238E27FC236}">
                <a16:creationId xmlns:a16="http://schemas.microsoft.com/office/drawing/2014/main" id="{073E2680-596A-40BA-8FC2-D70FDD32EF4A}"/>
              </a:ext>
            </a:extLst>
          </p:cNvPr>
          <p:cNvSpPr/>
          <p:nvPr/>
        </p:nvSpPr>
        <p:spPr>
          <a:xfrm>
            <a:off x="0" y="2667598"/>
            <a:ext cx="4858779" cy="2585323"/>
          </a:xfrm>
          <a:prstGeom prst="rect">
            <a:avLst/>
          </a:prstGeom>
        </p:spPr>
        <p:txBody>
          <a:bodyPr wrap="square">
            <a:spAutoFit/>
          </a:bodyPr>
          <a:lstStyle/>
          <a:p>
            <a:pPr marL="228600" indent="266700">
              <a:spcAft>
                <a:spcPts val="0"/>
              </a:spcAft>
            </a:pPr>
            <a:r>
              <a:rPr lang="en-US" altLang="zh-CN" b="1" dirty="0">
                <a:latin typeface="等线" panose="02010600030101010101" pitchFamily="2" charset="-122"/>
              </a:rPr>
              <a:t>Paired-</a:t>
            </a:r>
            <a:r>
              <a:rPr lang="en-US" altLang="zh-CN" b="1" dirty="0" err="1">
                <a:latin typeface="等线" panose="02010600030101010101" pitchFamily="2" charset="-122"/>
              </a:rPr>
              <a:t>wilcox</a:t>
            </a:r>
            <a:r>
              <a:rPr lang="en-US" altLang="zh-CN" b="1" dirty="0">
                <a:latin typeface="等线" panose="02010600030101010101" pitchFamily="2" charset="-122"/>
              </a:rPr>
              <a:t> based on genus profile</a:t>
            </a:r>
          </a:p>
          <a:p>
            <a:pPr marL="228600" indent="266700">
              <a:spcAft>
                <a:spcPts val="0"/>
              </a:spcAft>
            </a:pPr>
            <a:r>
              <a:rPr lang="en-US" altLang="zh-CN" b="1" dirty="0">
                <a:latin typeface="等线" panose="02010600030101010101" pitchFamily="2" charset="-122"/>
              </a:rPr>
              <a:t>——Actinobacteria </a:t>
            </a:r>
            <a:r>
              <a:rPr lang="zh-CN" altLang="en-US" b="1" dirty="0">
                <a:latin typeface="等线" panose="02010600030101010101" pitchFamily="2" charset="-122"/>
              </a:rPr>
              <a:t>和 </a:t>
            </a:r>
            <a:r>
              <a:rPr lang="en-US" altLang="zh-CN" b="1" dirty="0" err="1">
                <a:latin typeface="等线" panose="02010600030101010101" pitchFamily="2" charset="-122"/>
              </a:rPr>
              <a:t>Fimicutes</a:t>
            </a:r>
            <a:r>
              <a:rPr lang="en-US" altLang="zh-CN" b="1" dirty="0">
                <a:latin typeface="等线" panose="02010600030101010101" pitchFamily="2" charset="-122"/>
              </a:rPr>
              <a:t> </a:t>
            </a:r>
            <a:r>
              <a:rPr lang="zh-CN" altLang="en-US" b="1" dirty="0">
                <a:latin typeface="等线" panose="02010600030101010101" pitchFamily="2" charset="-122"/>
              </a:rPr>
              <a:t>的多数</a:t>
            </a:r>
            <a:r>
              <a:rPr lang="en-US" altLang="zh-CN" b="1" dirty="0">
                <a:latin typeface="等线" panose="02010600030101010101" pitchFamily="2" charset="-122"/>
              </a:rPr>
              <a:t>genus</a:t>
            </a:r>
            <a:r>
              <a:rPr lang="zh-CN" altLang="en-US" b="1" dirty="0">
                <a:latin typeface="等线" panose="02010600030101010101" pitchFamily="2" charset="-122"/>
              </a:rPr>
              <a:t>在联用组下降， 在</a:t>
            </a:r>
            <a:r>
              <a:rPr lang="en-US" altLang="zh-CN" b="1" dirty="0">
                <a:latin typeface="等线" panose="02010600030101010101" pitchFamily="2" charset="-122"/>
              </a:rPr>
              <a:t>50+</a:t>
            </a:r>
            <a:r>
              <a:rPr lang="zh-CN" altLang="en-US" b="1" dirty="0">
                <a:latin typeface="等线" panose="02010600030101010101" pitchFamily="2" charset="-122"/>
              </a:rPr>
              <a:t>相较</a:t>
            </a:r>
            <a:r>
              <a:rPr lang="en-US" altLang="zh-CN" b="1" dirty="0">
                <a:latin typeface="等线" panose="02010600030101010101" pitchFamily="2" charset="-122"/>
              </a:rPr>
              <a:t>50-</a:t>
            </a:r>
            <a:r>
              <a:rPr lang="zh-CN" altLang="en-US" b="1" dirty="0">
                <a:latin typeface="等线" panose="02010600030101010101" pitchFamily="2" charset="-122"/>
              </a:rPr>
              <a:t>下降更显著（</a:t>
            </a:r>
            <a:r>
              <a:rPr lang="en-US" altLang="zh-CN" b="1" dirty="0">
                <a:latin typeface="等线" panose="02010600030101010101" pitchFamily="2" charset="-122"/>
              </a:rPr>
              <a:t>z-score, </a:t>
            </a:r>
            <a:r>
              <a:rPr lang="en-US" altLang="zh-CN" b="1" dirty="0" err="1">
                <a:latin typeface="等线" panose="02010600030101010101" pitchFamily="2" charset="-122"/>
              </a:rPr>
              <a:t>p.adjust</a:t>
            </a:r>
            <a:r>
              <a:rPr lang="en-US" altLang="zh-CN" b="1" dirty="0">
                <a:latin typeface="等线" panose="02010600030101010101" pitchFamily="2" charset="-122"/>
              </a:rPr>
              <a:t> &lt;=0.01(*)</a:t>
            </a:r>
            <a:r>
              <a:rPr lang="zh-CN" altLang="en-US" b="1" dirty="0">
                <a:latin typeface="等线" panose="02010600030101010101" pitchFamily="2" charset="-122"/>
              </a:rPr>
              <a:t>）</a:t>
            </a: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       </a:t>
            </a:r>
            <a:r>
              <a:rPr lang="zh-CN" altLang="en-US" b="1" dirty="0">
                <a:latin typeface="等线" panose="02010600030101010101" pitchFamily="2" charset="-122"/>
              </a:rPr>
              <a:t>其中</a:t>
            </a:r>
            <a:r>
              <a:rPr lang="en-US" altLang="zh-CN" b="1" dirty="0">
                <a:latin typeface="等线" panose="02010600030101010101" pitchFamily="2" charset="-122"/>
              </a:rPr>
              <a:t>Lactobacillus</a:t>
            </a:r>
            <a:r>
              <a:rPr lang="zh-CN" altLang="en-US" b="1" dirty="0">
                <a:latin typeface="等线" panose="02010600030101010101" pitchFamily="2" charset="-122"/>
              </a:rPr>
              <a:t>显著上升</a:t>
            </a:r>
            <a:endParaRPr lang="en-US" altLang="zh-CN" b="1" dirty="0">
              <a:latin typeface="等线" panose="02010600030101010101" pitchFamily="2" charset="-122"/>
            </a:endParaRPr>
          </a:p>
          <a:p>
            <a:pPr marL="228600" indent="266700"/>
            <a:r>
              <a:rPr lang="en-US" altLang="zh-CN" b="1" dirty="0">
                <a:latin typeface="等线" panose="02010600030101010101" pitchFamily="2" charset="-122"/>
              </a:rPr>
              <a:t>——Proteobacteria</a:t>
            </a:r>
            <a:r>
              <a:rPr lang="zh-CN" altLang="en-US" b="1" dirty="0">
                <a:latin typeface="等线" panose="02010600030101010101" pitchFamily="2" charset="-122"/>
              </a:rPr>
              <a:t>的</a:t>
            </a:r>
            <a:r>
              <a:rPr lang="en-US" altLang="zh-CN" b="1" dirty="0">
                <a:latin typeface="等线" panose="02010600030101010101" pitchFamily="2" charset="-122"/>
              </a:rPr>
              <a:t>genus</a:t>
            </a:r>
            <a:r>
              <a:rPr lang="zh-CN" altLang="en-US" b="1" dirty="0">
                <a:latin typeface="等线" panose="02010600030101010101" pitchFamily="2" charset="-122"/>
              </a:rPr>
              <a:t>在联用组上升， 在</a:t>
            </a:r>
            <a:r>
              <a:rPr lang="en-US" altLang="zh-CN" b="1" dirty="0">
                <a:latin typeface="等线" panose="02010600030101010101" pitchFamily="2" charset="-122"/>
              </a:rPr>
              <a:t>50+</a:t>
            </a:r>
            <a:r>
              <a:rPr lang="zh-CN" altLang="en-US" b="1" dirty="0">
                <a:latin typeface="等线" panose="02010600030101010101" pitchFamily="2" charset="-122"/>
              </a:rPr>
              <a:t>相较</a:t>
            </a:r>
            <a:r>
              <a:rPr lang="en-US" altLang="zh-CN" b="1" dirty="0">
                <a:latin typeface="等线" panose="02010600030101010101" pitchFamily="2" charset="-122"/>
              </a:rPr>
              <a:t>50-</a:t>
            </a:r>
            <a:r>
              <a:rPr lang="zh-CN" altLang="en-US" b="1" dirty="0">
                <a:latin typeface="等线" panose="02010600030101010101" pitchFamily="2" charset="-122"/>
              </a:rPr>
              <a:t>上升更显著（</a:t>
            </a:r>
            <a:r>
              <a:rPr lang="en-US" altLang="zh-CN" b="1" dirty="0">
                <a:latin typeface="等线" panose="02010600030101010101" pitchFamily="2" charset="-122"/>
              </a:rPr>
              <a:t>z-score, </a:t>
            </a:r>
            <a:r>
              <a:rPr lang="en-US" altLang="zh-CN" b="1" dirty="0" err="1">
                <a:latin typeface="等线" panose="02010600030101010101" pitchFamily="2" charset="-122"/>
              </a:rPr>
              <a:t>p.adjust</a:t>
            </a:r>
            <a:r>
              <a:rPr lang="en-US" altLang="zh-CN" b="1" dirty="0">
                <a:latin typeface="等线" panose="02010600030101010101" pitchFamily="2" charset="-122"/>
              </a:rPr>
              <a:t> &lt;=0.01(*)</a:t>
            </a:r>
            <a:r>
              <a:rPr lang="zh-CN" altLang="en-US" b="1" dirty="0">
                <a:latin typeface="等线" panose="02010600030101010101" pitchFamily="2" charset="-122"/>
              </a:rPr>
              <a:t>）</a:t>
            </a:r>
            <a:endParaRPr lang="en-US" altLang="zh-CN" b="1" dirty="0">
              <a:latin typeface="等线" panose="02010600030101010101" pitchFamily="2" charset="-122"/>
            </a:endParaRPr>
          </a:p>
          <a:p>
            <a:pPr marL="228600" indent="266700">
              <a:spcAft>
                <a:spcPts val="0"/>
              </a:spcAft>
            </a:pPr>
            <a:endParaRPr lang="en-US" altLang="zh-CN" b="1" dirty="0">
              <a:latin typeface="等线" panose="02010600030101010101" pitchFamily="2" charset="-122"/>
            </a:endParaRPr>
          </a:p>
        </p:txBody>
      </p:sp>
    </p:spTree>
    <p:extLst>
      <p:ext uri="{BB962C8B-B14F-4D97-AF65-F5344CB8AC3E}">
        <p14:creationId xmlns:p14="http://schemas.microsoft.com/office/powerpoint/2010/main" val="333285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0FFB9E7-0DFB-40A1-AF75-4C806C1270F2}"/>
              </a:ext>
            </a:extLst>
          </p:cNvPr>
          <p:cNvPicPr>
            <a:picLocks noChangeAspect="1"/>
          </p:cNvPicPr>
          <p:nvPr/>
        </p:nvPicPr>
        <p:blipFill>
          <a:blip r:embed="rId3"/>
          <a:stretch>
            <a:fillRect/>
          </a:stretch>
        </p:blipFill>
        <p:spPr>
          <a:xfrm>
            <a:off x="5785335" y="872196"/>
            <a:ext cx="5405318" cy="5873262"/>
          </a:xfrm>
          <a:prstGeom prst="rect">
            <a:avLst/>
          </a:prstGeom>
        </p:spPr>
      </p:pic>
      <p:sp>
        <p:nvSpPr>
          <p:cNvPr id="4" name="文本框 3">
            <a:extLst>
              <a:ext uri="{FF2B5EF4-FFF2-40B4-BE49-F238E27FC236}">
                <a16:creationId xmlns:a16="http://schemas.microsoft.com/office/drawing/2014/main" id="{58FF0C2E-3C56-43F7-94BC-6B8D1CAB88D5}"/>
              </a:ext>
            </a:extLst>
          </p:cNvPr>
          <p:cNvSpPr txBox="1"/>
          <p:nvPr/>
        </p:nvSpPr>
        <p:spPr>
          <a:xfrm>
            <a:off x="417588" y="1266092"/>
            <a:ext cx="2933354" cy="923330"/>
          </a:xfrm>
          <a:prstGeom prst="rect">
            <a:avLst/>
          </a:prstGeom>
          <a:noFill/>
        </p:spPr>
        <p:txBody>
          <a:bodyPr wrap="square" rtlCol="0">
            <a:spAutoFit/>
          </a:bodyPr>
          <a:lstStyle/>
          <a:p>
            <a:r>
              <a:rPr lang="en-US" altLang="zh-CN" dirty="0"/>
              <a:t>Genus cutoff:</a:t>
            </a:r>
          </a:p>
          <a:p>
            <a:pPr marL="285750" indent="-285750">
              <a:buFont typeface="Arial" panose="020B0604020202020204" pitchFamily="34" charset="0"/>
              <a:buChar char="•"/>
            </a:pPr>
            <a:r>
              <a:rPr lang="en-US" altLang="zh-CN" dirty="0"/>
              <a:t>Genus gene number &gt; 100</a:t>
            </a:r>
          </a:p>
          <a:p>
            <a:pPr marL="285750" indent="-285750">
              <a:buFont typeface="Arial" panose="020B0604020202020204" pitchFamily="34" charset="0"/>
              <a:buChar char="•"/>
            </a:pPr>
            <a:r>
              <a:rPr lang="en-US" altLang="zh-CN" dirty="0"/>
              <a:t>Genus </a:t>
            </a:r>
            <a:r>
              <a:rPr lang="en-US" altLang="zh-CN" dirty="0" err="1"/>
              <a:t>occrrance</a:t>
            </a:r>
            <a:r>
              <a:rPr lang="en-US" altLang="zh-CN" dirty="0"/>
              <a:t> &gt; 20%</a:t>
            </a:r>
            <a:endParaRPr lang="zh-CN" altLang="en-US" dirty="0"/>
          </a:p>
        </p:txBody>
      </p:sp>
      <p:sp>
        <p:nvSpPr>
          <p:cNvPr id="5" name="矩形 4">
            <a:extLst>
              <a:ext uri="{FF2B5EF4-FFF2-40B4-BE49-F238E27FC236}">
                <a16:creationId xmlns:a16="http://schemas.microsoft.com/office/drawing/2014/main" id="{0C6F917E-FB64-4592-A9BE-FF77E81D35F0}"/>
              </a:ext>
            </a:extLst>
          </p:cNvPr>
          <p:cNvSpPr/>
          <p:nvPr/>
        </p:nvSpPr>
        <p:spPr>
          <a:xfrm>
            <a:off x="4462290" y="306365"/>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Q3. </a:t>
            </a:r>
            <a:r>
              <a:rPr lang="zh-CN" altLang="zh-CN" b="1" dirty="0">
                <a:latin typeface="宋体" panose="02010600030101010101" pitchFamily="2" charset="-122"/>
                <a:ea typeface="等线" panose="02010600030101010101" pitchFamily="2" charset="-122"/>
                <a:cs typeface="宋体" panose="02010600030101010101" pitchFamily="2" charset="-122"/>
              </a:rPr>
              <a:t>联用和单用对肠道微生态的影响与否在</a:t>
            </a:r>
            <a:r>
              <a:rPr lang="en-US" altLang="zh-CN" b="1" dirty="0">
                <a:latin typeface="宋体" panose="02010600030101010101" pitchFamily="2" charset="-122"/>
                <a:ea typeface="等线" panose="02010600030101010101" pitchFamily="2" charset="-122"/>
                <a:cs typeface="宋体" panose="02010600030101010101" pitchFamily="2" charset="-122"/>
              </a:rPr>
              <a:t>50+/50-</a:t>
            </a:r>
            <a:r>
              <a:rPr lang="zh-CN" altLang="zh-CN" b="1" dirty="0">
                <a:latin typeface="宋体" panose="02010600030101010101" pitchFamily="2" charset="-122"/>
                <a:ea typeface="等线" panose="02010600030101010101" pitchFamily="2" charset="-122"/>
                <a:cs typeface="宋体" panose="02010600030101010101" pitchFamily="2" charset="-122"/>
              </a:rPr>
              <a:t>组显著不同？</a:t>
            </a:r>
            <a:endParaRPr lang="zh-CN" altLang="zh-CN" dirty="0">
              <a:latin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79D30027-17AC-465D-B1AC-9A8D31164FB8}"/>
              </a:ext>
            </a:extLst>
          </p:cNvPr>
          <p:cNvSpPr txBox="1"/>
          <p:nvPr/>
        </p:nvSpPr>
        <p:spPr>
          <a:xfrm>
            <a:off x="417587" y="1266092"/>
            <a:ext cx="3380689" cy="923330"/>
          </a:xfrm>
          <a:prstGeom prst="rect">
            <a:avLst/>
          </a:prstGeom>
          <a:noFill/>
        </p:spPr>
        <p:txBody>
          <a:bodyPr wrap="square" rtlCol="0">
            <a:spAutoFit/>
          </a:bodyPr>
          <a:lstStyle/>
          <a:p>
            <a:r>
              <a:rPr lang="en-US" altLang="zh-CN" b="1" dirty="0"/>
              <a:t>Genus cutoff:</a:t>
            </a:r>
          </a:p>
          <a:p>
            <a:pPr marL="285750" indent="-285750">
              <a:buFont typeface="Arial" panose="020B0604020202020204" pitchFamily="34" charset="0"/>
              <a:buChar char="•"/>
            </a:pPr>
            <a:r>
              <a:rPr lang="en-US" altLang="zh-CN" b="1" dirty="0"/>
              <a:t>Genus gene number &gt; 100</a:t>
            </a:r>
          </a:p>
          <a:p>
            <a:pPr marL="285750" indent="-285750">
              <a:buFont typeface="Arial" panose="020B0604020202020204" pitchFamily="34" charset="0"/>
              <a:buChar char="•"/>
            </a:pPr>
            <a:r>
              <a:rPr lang="en-US" altLang="zh-CN" b="1" dirty="0"/>
              <a:t>Genus </a:t>
            </a:r>
            <a:r>
              <a:rPr lang="en-US" altLang="zh-CN" b="1" dirty="0" err="1"/>
              <a:t>occrrance</a:t>
            </a:r>
            <a:r>
              <a:rPr lang="en-US" altLang="zh-CN" b="1" dirty="0"/>
              <a:t> &gt; 20%</a:t>
            </a:r>
            <a:endParaRPr lang="zh-CN" altLang="en-US" b="1" dirty="0"/>
          </a:p>
        </p:txBody>
      </p:sp>
      <p:sp>
        <p:nvSpPr>
          <p:cNvPr id="7" name="矩形 6">
            <a:extLst>
              <a:ext uri="{FF2B5EF4-FFF2-40B4-BE49-F238E27FC236}">
                <a16:creationId xmlns:a16="http://schemas.microsoft.com/office/drawing/2014/main" id="{A0700FD5-6579-4339-8AFB-11823EBF90B6}"/>
              </a:ext>
            </a:extLst>
          </p:cNvPr>
          <p:cNvSpPr/>
          <p:nvPr/>
        </p:nvSpPr>
        <p:spPr>
          <a:xfrm>
            <a:off x="0" y="2667598"/>
            <a:ext cx="4858779" cy="1477328"/>
          </a:xfrm>
          <a:prstGeom prst="rect">
            <a:avLst/>
          </a:prstGeom>
        </p:spPr>
        <p:txBody>
          <a:bodyPr wrap="square">
            <a:spAutoFit/>
          </a:bodyPr>
          <a:lstStyle/>
          <a:p>
            <a:pPr marL="228600" indent="266700">
              <a:spcAft>
                <a:spcPts val="0"/>
              </a:spcAft>
            </a:pPr>
            <a:r>
              <a:rPr lang="en-US" altLang="zh-CN" b="1" dirty="0">
                <a:latin typeface="等线" panose="02010600030101010101" pitchFamily="2" charset="-122"/>
              </a:rPr>
              <a:t>Paired-</a:t>
            </a:r>
            <a:r>
              <a:rPr lang="en-US" altLang="zh-CN" b="1" dirty="0" err="1">
                <a:latin typeface="等线" panose="02010600030101010101" pitchFamily="2" charset="-122"/>
              </a:rPr>
              <a:t>wilcox</a:t>
            </a:r>
            <a:r>
              <a:rPr lang="en-US" altLang="zh-CN" b="1" dirty="0">
                <a:latin typeface="等线" panose="02010600030101010101" pitchFamily="2" charset="-122"/>
              </a:rPr>
              <a:t> based on genus profile</a:t>
            </a:r>
          </a:p>
          <a:p>
            <a:pPr marL="228600" indent="266700">
              <a:spcAft>
                <a:spcPts val="0"/>
              </a:spcAft>
            </a:pP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a:t>
            </a:r>
            <a:r>
              <a:rPr lang="zh-CN" altLang="en-US" b="1" dirty="0">
                <a:latin typeface="等线" panose="02010600030101010101" pitchFamily="2" charset="-122"/>
              </a:rPr>
              <a:t>单用和联用表现出相同的</a:t>
            </a:r>
            <a:r>
              <a:rPr lang="en-US" altLang="zh-CN" b="1" dirty="0">
                <a:latin typeface="等线" panose="02010600030101010101" pitchFamily="2" charset="-122"/>
              </a:rPr>
              <a:t>pattern</a:t>
            </a:r>
          </a:p>
          <a:p>
            <a:pPr marL="228600" indent="266700">
              <a:spcAft>
                <a:spcPts val="0"/>
              </a:spcAft>
            </a:pPr>
            <a:endParaRPr lang="en-US" altLang="zh-CN" b="1" dirty="0">
              <a:latin typeface="等线" panose="02010600030101010101" pitchFamily="2" charset="-122"/>
            </a:endParaRPr>
          </a:p>
          <a:p>
            <a:pPr marL="228600" indent="266700">
              <a:spcAft>
                <a:spcPts val="0"/>
              </a:spcAft>
            </a:pPr>
            <a:r>
              <a:rPr lang="en-US" altLang="zh-CN" b="1" dirty="0">
                <a:latin typeface="等线" panose="02010600030101010101" pitchFamily="2" charset="-122"/>
              </a:rPr>
              <a:t>——Lactobacillus</a:t>
            </a:r>
            <a:r>
              <a:rPr lang="zh-CN" altLang="en-US" b="1" dirty="0">
                <a:latin typeface="等线" panose="02010600030101010101" pitchFamily="2" charset="-122"/>
              </a:rPr>
              <a:t>没有显著变化</a:t>
            </a:r>
            <a:endParaRPr lang="en-US" altLang="zh-CN" b="1" dirty="0">
              <a:latin typeface="等线" panose="02010600030101010101" pitchFamily="2" charset="-122"/>
            </a:endParaRPr>
          </a:p>
        </p:txBody>
      </p:sp>
      <p:sp>
        <p:nvSpPr>
          <p:cNvPr id="8" name="文本框 7">
            <a:extLst>
              <a:ext uri="{FF2B5EF4-FFF2-40B4-BE49-F238E27FC236}">
                <a16:creationId xmlns:a16="http://schemas.microsoft.com/office/drawing/2014/main" id="{B880DBAD-B266-4F1F-97BE-B2EA7A04F531}"/>
              </a:ext>
            </a:extLst>
          </p:cNvPr>
          <p:cNvSpPr txBox="1"/>
          <p:nvPr/>
        </p:nvSpPr>
        <p:spPr>
          <a:xfrm>
            <a:off x="9638221" y="5522205"/>
            <a:ext cx="2827606" cy="369332"/>
          </a:xfrm>
          <a:prstGeom prst="rect">
            <a:avLst/>
          </a:prstGeom>
          <a:noFill/>
        </p:spPr>
        <p:txBody>
          <a:bodyPr wrap="square" rtlCol="0">
            <a:spAutoFit/>
          </a:bodyPr>
          <a:lstStyle/>
          <a:p>
            <a:r>
              <a:rPr lang="zh-CN" altLang="en-US" b="1" dirty="0"/>
              <a:t>单用组</a:t>
            </a:r>
          </a:p>
        </p:txBody>
      </p:sp>
    </p:spTree>
    <p:extLst>
      <p:ext uri="{BB962C8B-B14F-4D97-AF65-F5344CB8AC3E}">
        <p14:creationId xmlns:p14="http://schemas.microsoft.com/office/powerpoint/2010/main" val="402081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3B7D9E-DE07-465D-8B67-9F61A01639E0}"/>
              </a:ext>
            </a:extLst>
          </p:cNvPr>
          <p:cNvSpPr txBox="1"/>
          <p:nvPr/>
        </p:nvSpPr>
        <p:spPr>
          <a:xfrm>
            <a:off x="403521" y="956603"/>
            <a:ext cx="3436960" cy="646331"/>
          </a:xfrm>
          <a:prstGeom prst="rect">
            <a:avLst/>
          </a:prstGeom>
          <a:noFill/>
        </p:spPr>
        <p:txBody>
          <a:bodyPr wrap="square" rtlCol="0">
            <a:spAutoFit/>
          </a:bodyPr>
          <a:lstStyle/>
          <a:p>
            <a:r>
              <a:rPr lang="en-US" altLang="zh-CN" dirty="0"/>
              <a:t>Species cutoff:</a:t>
            </a:r>
          </a:p>
          <a:p>
            <a:pPr marL="285750" indent="-285750">
              <a:buFont typeface="Arial" panose="020B0604020202020204" pitchFamily="34" charset="0"/>
              <a:buChar char="•"/>
            </a:pPr>
            <a:r>
              <a:rPr lang="en-US" altLang="zh-CN" dirty="0"/>
              <a:t>species gene number &gt; 100</a:t>
            </a:r>
          </a:p>
        </p:txBody>
      </p:sp>
      <p:pic>
        <p:nvPicPr>
          <p:cNvPr id="4" name="图片 3">
            <a:extLst>
              <a:ext uri="{FF2B5EF4-FFF2-40B4-BE49-F238E27FC236}">
                <a16:creationId xmlns:a16="http://schemas.microsoft.com/office/drawing/2014/main" id="{EB0E65FA-E91D-4F05-95A6-AD1430A8EA8B}"/>
              </a:ext>
            </a:extLst>
          </p:cNvPr>
          <p:cNvPicPr>
            <a:picLocks noChangeAspect="1"/>
          </p:cNvPicPr>
          <p:nvPr/>
        </p:nvPicPr>
        <p:blipFill>
          <a:blip r:embed="rId3"/>
          <a:stretch>
            <a:fillRect/>
          </a:stretch>
        </p:blipFill>
        <p:spPr>
          <a:xfrm>
            <a:off x="534572" y="1602934"/>
            <a:ext cx="11657428" cy="4461626"/>
          </a:xfrm>
          <a:prstGeom prst="rect">
            <a:avLst/>
          </a:prstGeom>
        </p:spPr>
      </p:pic>
      <p:sp>
        <p:nvSpPr>
          <p:cNvPr id="5" name="矩形 4">
            <a:extLst>
              <a:ext uri="{FF2B5EF4-FFF2-40B4-BE49-F238E27FC236}">
                <a16:creationId xmlns:a16="http://schemas.microsoft.com/office/drawing/2014/main" id="{CD49F3E3-EBF4-4F55-ADF2-9D99922979D2}"/>
              </a:ext>
            </a:extLst>
          </p:cNvPr>
          <p:cNvSpPr/>
          <p:nvPr/>
        </p:nvSpPr>
        <p:spPr>
          <a:xfrm>
            <a:off x="4574831" y="453245"/>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Q3. </a:t>
            </a:r>
            <a:r>
              <a:rPr lang="zh-CN" altLang="zh-CN" b="1" dirty="0">
                <a:latin typeface="宋体" panose="02010600030101010101" pitchFamily="2" charset="-122"/>
                <a:ea typeface="等线" panose="02010600030101010101" pitchFamily="2" charset="-122"/>
                <a:cs typeface="宋体" panose="02010600030101010101" pitchFamily="2" charset="-122"/>
              </a:rPr>
              <a:t>联用和单用对肠道微生态的影响与否在</a:t>
            </a:r>
            <a:r>
              <a:rPr lang="en-US" altLang="zh-CN" b="1" dirty="0">
                <a:latin typeface="宋体" panose="02010600030101010101" pitchFamily="2" charset="-122"/>
                <a:ea typeface="等线" panose="02010600030101010101" pitchFamily="2" charset="-122"/>
                <a:cs typeface="宋体" panose="02010600030101010101" pitchFamily="2" charset="-122"/>
              </a:rPr>
              <a:t>50+/50-</a:t>
            </a:r>
            <a:r>
              <a:rPr lang="zh-CN" altLang="zh-CN" b="1" dirty="0">
                <a:latin typeface="宋体" panose="02010600030101010101" pitchFamily="2" charset="-122"/>
                <a:ea typeface="等线" panose="02010600030101010101" pitchFamily="2" charset="-122"/>
                <a:cs typeface="宋体" panose="02010600030101010101" pitchFamily="2" charset="-122"/>
              </a:rPr>
              <a:t>组显著不同？</a:t>
            </a:r>
            <a:endParaRPr lang="zh-CN" altLang="zh-CN" dirty="0">
              <a:latin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1D5B4D4C-A9D4-4DF4-80BA-392721B1FF5C}"/>
              </a:ext>
            </a:extLst>
          </p:cNvPr>
          <p:cNvSpPr txBox="1"/>
          <p:nvPr/>
        </p:nvSpPr>
        <p:spPr>
          <a:xfrm>
            <a:off x="11226018" y="3059668"/>
            <a:ext cx="2827606" cy="369332"/>
          </a:xfrm>
          <a:prstGeom prst="rect">
            <a:avLst/>
          </a:prstGeom>
          <a:noFill/>
        </p:spPr>
        <p:txBody>
          <a:bodyPr wrap="square" rtlCol="0">
            <a:spAutoFit/>
          </a:bodyPr>
          <a:lstStyle/>
          <a:p>
            <a:r>
              <a:rPr lang="zh-CN" altLang="en-US" b="1" dirty="0"/>
              <a:t>联用组</a:t>
            </a:r>
          </a:p>
        </p:txBody>
      </p:sp>
    </p:spTree>
    <p:extLst>
      <p:ext uri="{BB962C8B-B14F-4D97-AF65-F5344CB8AC3E}">
        <p14:creationId xmlns:p14="http://schemas.microsoft.com/office/powerpoint/2010/main" val="17271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9DE7E9-2411-44F3-8699-86FF9C6340E3}"/>
              </a:ext>
            </a:extLst>
          </p:cNvPr>
          <p:cNvSpPr txBox="1"/>
          <p:nvPr/>
        </p:nvSpPr>
        <p:spPr>
          <a:xfrm>
            <a:off x="361316" y="998806"/>
            <a:ext cx="9879964" cy="646331"/>
          </a:xfrm>
          <a:prstGeom prst="rect">
            <a:avLst/>
          </a:prstGeom>
          <a:noFill/>
        </p:spPr>
        <p:txBody>
          <a:bodyPr wrap="square" rtlCol="0">
            <a:spAutoFit/>
          </a:bodyPr>
          <a:lstStyle/>
          <a:p>
            <a:r>
              <a:rPr lang="en-US" altLang="zh-CN" dirty="0"/>
              <a:t>Species cutoff:</a:t>
            </a:r>
          </a:p>
          <a:p>
            <a:pPr marL="285750" indent="-285750">
              <a:buFont typeface="Arial" panose="020B0604020202020204" pitchFamily="34" charset="0"/>
              <a:buChar char="•"/>
            </a:pPr>
            <a:r>
              <a:rPr lang="en-US" altLang="zh-CN" dirty="0"/>
              <a:t>Species gene number &gt; 100</a:t>
            </a:r>
          </a:p>
        </p:txBody>
      </p:sp>
      <p:pic>
        <p:nvPicPr>
          <p:cNvPr id="3" name="图片 2">
            <a:extLst>
              <a:ext uri="{FF2B5EF4-FFF2-40B4-BE49-F238E27FC236}">
                <a16:creationId xmlns:a16="http://schemas.microsoft.com/office/drawing/2014/main" id="{79317447-FFAD-46BC-984E-C1B8AF1B1FAF}"/>
              </a:ext>
            </a:extLst>
          </p:cNvPr>
          <p:cNvPicPr>
            <a:picLocks noChangeAspect="1"/>
          </p:cNvPicPr>
          <p:nvPr/>
        </p:nvPicPr>
        <p:blipFill>
          <a:blip r:embed="rId3"/>
          <a:stretch>
            <a:fillRect/>
          </a:stretch>
        </p:blipFill>
        <p:spPr>
          <a:xfrm>
            <a:off x="3350942" y="1321971"/>
            <a:ext cx="8841058" cy="4732530"/>
          </a:xfrm>
          <a:prstGeom prst="rect">
            <a:avLst/>
          </a:prstGeom>
        </p:spPr>
      </p:pic>
      <p:sp>
        <p:nvSpPr>
          <p:cNvPr id="4" name="矩形 3">
            <a:extLst>
              <a:ext uri="{FF2B5EF4-FFF2-40B4-BE49-F238E27FC236}">
                <a16:creationId xmlns:a16="http://schemas.microsoft.com/office/drawing/2014/main" id="{E1D923EF-5391-44E6-8098-259D2E236449}"/>
              </a:ext>
            </a:extLst>
          </p:cNvPr>
          <p:cNvSpPr/>
          <p:nvPr/>
        </p:nvSpPr>
        <p:spPr>
          <a:xfrm>
            <a:off x="3350942" y="606391"/>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Q3. </a:t>
            </a:r>
            <a:r>
              <a:rPr lang="zh-CN" altLang="zh-CN" b="1" dirty="0">
                <a:latin typeface="宋体" panose="02010600030101010101" pitchFamily="2" charset="-122"/>
                <a:ea typeface="等线" panose="02010600030101010101" pitchFamily="2" charset="-122"/>
                <a:cs typeface="宋体" panose="02010600030101010101" pitchFamily="2" charset="-122"/>
              </a:rPr>
              <a:t>联用和单用对肠道微生态的影响与否在</a:t>
            </a:r>
            <a:r>
              <a:rPr lang="en-US" altLang="zh-CN" b="1" dirty="0">
                <a:latin typeface="宋体" panose="02010600030101010101" pitchFamily="2" charset="-122"/>
                <a:ea typeface="等线" panose="02010600030101010101" pitchFamily="2" charset="-122"/>
                <a:cs typeface="宋体" panose="02010600030101010101" pitchFamily="2" charset="-122"/>
              </a:rPr>
              <a:t>50+/50-</a:t>
            </a:r>
            <a:r>
              <a:rPr lang="zh-CN" altLang="zh-CN" b="1" dirty="0">
                <a:latin typeface="宋体" panose="02010600030101010101" pitchFamily="2" charset="-122"/>
                <a:ea typeface="等线" panose="02010600030101010101" pitchFamily="2" charset="-122"/>
                <a:cs typeface="宋体" panose="02010600030101010101" pitchFamily="2" charset="-122"/>
              </a:rPr>
              <a:t>组显著不同？</a:t>
            </a:r>
            <a:endParaRPr lang="zh-CN" altLang="zh-CN"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8459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283414-4B5B-47B5-8F15-740E5A9DE415}"/>
              </a:ext>
            </a:extLst>
          </p:cNvPr>
          <p:cNvSpPr/>
          <p:nvPr/>
        </p:nvSpPr>
        <p:spPr>
          <a:xfrm>
            <a:off x="5390757" y="658057"/>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Q4. </a:t>
            </a:r>
            <a:r>
              <a:rPr lang="zh-CN" altLang="zh-CN" b="1" dirty="0">
                <a:latin typeface="宋体" panose="02010600030101010101" pitchFamily="2" charset="-122"/>
                <a:ea typeface="等线" panose="02010600030101010101" pitchFamily="2" charset="-122"/>
                <a:cs typeface="宋体" panose="02010600030101010101" pitchFamily="2" charset="-122"/>
              </a:rPr>
              <a:t>联用</a:t>
            </a:r>
            <a:r>
              <a:rPr lang="zh-CN" altLang="en-US" b="1" dirty="0">
                <a:latin typeface="宋体" panose="02010600030101010101" pitchFamily="2" charset="-122"/>
                <a:ea typeface="等线" panose="02010600030101010101" pitchFamily="2" charset="-122"/>
                <a:cs typeface="宋体" panose="02010600030101010101" pitchFamily="2" charset="-122"/>
              </a:rPr>
              <a:t>组相较</a:t>
            </a:r>
            <a:r>
              <a:rPr lang="zh-CN" altLang="zh-CN" b="1" dirty="0">
                <a:latin typeface="宋体" panose="02010600030101010101" pitchFamily="2" charset="-122"/>
                <a:ea typeface="等线" panose="02010600030101010101" pitchFamily="2" charset="-122"/>
                <a:cs typeface="宋体" panose="02010600030101010101" pitchFamily="2" charset="-122"/>
              </a:rPr>
              <a:t>单用</a:t>
            </a:r>
            <a:r>
              <a:rPr lang="zh-CN" altLang="en-US" b="1" dirty="0">
                <a:latin typeface="宋体" panose="02010600030101010101" pitchFamily="2" charset="-122"/>
                <a:ea typeface="等线" panose="02010600030101010101" pitchFamily="2" charset="-122"/>
                <a:cs typeface="宋体" panose="02010600030101010101" pitchFamily="2" charset="-122"/>
              </a:rPr>
              <a:t>组对微生态的影响有什么不同？</a:t>
            </a:r>
            <a:endParaRPr lang="zh-CN" altLang="zh-CN" dirty="0">
              <a:latin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3CB66078-FED4-426E-BB64-5F150826E1BB}"/>
              </a:ext>
            </a:extLst>
          </p:cNvPr>
          <p:cNvSpPr txBox="1"/>
          <p:nvPr/>
        </p:nvSpPr>
        <p:spPr>
          <a:xfrm>
            <a:off x="368970" y="1397675"/>
            <a:ext cx="6577263" cy="2031325"/>
          </a:xfrm>
          <a:prstGeom prst="rect">
            <a:avLst/>
          </a:prstGeom>
          <a:noFill/>
        </p:spPr>
        <p:txBody>
          <a:bodyPr wrap="square" rtlCol="0">
            <a:spAutoFit/>
          </a:bodyPr>
          <a:lstStyle/>
          <a:p>
            <a:pPr marL="342900" indent="-342900">
              <a:buAutoNum type="arabicPeriod"/>
            </a:pPr>
            <a:r>
              <a:rPr lang="en-US" altLang="zh-CN" dirty="0"/>
              <a:t>Elder </a:t>
            </a:r>
            <a:r>
              <a:rPr lang="zh-CN" altLang="en-US" dirty="0"/>
              <a:t>组间比较的差异物种</a:t>
            </a:r>
            <a:r>
              <a:rPr lang="en-US" altLang="zh-CN" dirty="0"/>
              <a:t> </a:t>
            </a:r>
            <a:r>
              <a:rPr lang="zh-CN" altLang="en-US" dirty="0"/>
              <a:t> </a:t>
            </a:r>
            <a:endParaRPr lang="en-US" altLang="zh-CN" dirty="0"/>
          </a:p>
          <a:p>
            <a:r>
              <a:rPr lang="en-US" altLang="zh-CN" dirty="0"/>
              <a:t>       gene number &gt;= 100</a:t>
            </a:r>
          </a:p>
          <a:p>
            <a:r>
              <a:rPr lang="en-US" altLang="zh-CN" dirty="0"/>
              <a:t>       paired-</a:t>
            </a:r>
            <a:r>
              <a:rPr lang="en-US" altLang="zh-CN" dirty="0" err="1"/>
              <a:t>wilcox</a:t>
            </a:r>
            <a:r>
              <a:rPr lang="en-US" altLang="zh-CN" dirty="0"/>
              <a:t>  </a:t>
            </a:r>
            <a:r>
              <a:rPr lang="en-US" altLang="zh-CN" dirty="0" err="1"/>
              <a:t>p.value</a:t>
            </a:r>
            <a:r>
              <a:rPr lang="en-US" altLang="zh-CN" dirty="0"/>
              <a:t> &lt;=0.01</a:t>
            </a:r>
          </a:p>
          <a:p>
            <a:r>
              <a:rPr lang="en-US" altLang="zh-CN" dirty="0"/>
              <a:t>       </a:t>
            </a:r>
          </a:p>
          <a:p>
            <a:r>
              <a:rPr lang="en-US" altLang="zh-CN" dirty="0"/>
              <a:t>       ——</a:t>
            </a:r>
            <a:r>
              <a:rPr lang="zh-CN" altLang="en-US" dirty="0"/>
              <a:t>四组只在联用组显著物种</a:t>
            </a:r>
            <a:endParaRPr lang="en-US" altLang="zh-CN" dirty="0"/>
          </a:p>
          <a:p>
            <a:endParaRPr lang="en-US" altLang="zh-CN" dirty="0"/>
          </a:p>
          <a:p>
            <a:r>
              <a:rPr lang="en-US" altLang="zh-CN" dirty="0"/>
              <a:t>       ——</a:t>
            </a:r>
            <a:r>
              <a:rPr lang="zh-CN" altLang="en-US" dirty="0"/>
              <a:t>四组只在单用组显著物种</a:t>
            </a:r>
          </a:p>
        </p:txBody>
      </p:sp>
    </p:spTree>
    <p:extLst>
      <p:ext uri="{BB962C8B-B14F-4D97-AF65-F5344CB8AC3E}">
        <p14:creationId xmlns:p14="http://schemas.microsoft.com/office/powerpoint/2010/main" val="370855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283414-4B5B-47B5-8F15-740E5A9DE415}"/>
              </a:ext>
            </a:extLst>
          </p:cNvPr>
          <p:cNvSpPr/>
          <p:nvPr/>
        </p:nvSpPr>
        <p:spPr>
          <a:xfrm>
            <a:off x="5390757" y="658057"/>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Q4. </a:t>
            </a:r>
            <a:r>
              <a:rPr lang="zh-CN" altLang="zh-CN" b="1" dirty="0">
                <a:latin typeface="宋体" panose="02010600030101010101" pitchFamily="2" charset="-122"/>
                <a:ea typeface="等线" panose="02010600030101010101" pitchFamily="2" charset="-122"/>
                <a:cs typeface="宋体" panose="02010600030101010101" pitchFamily="2" charset="-122"/>
              </a:rPr>
              <a:t>联用</a:t>
            </a:r>
            <a:r>
              <a:rPr lang="zh-CN" altLang="en-US" b="1" dirty="0">
                <a:latin typeface="宋体" panose="02010600030101010101" pitchFamily="2" charset="-122"/>
                <a:ea typeface="等线" panose="02010600030101010101" pitchFamily="2" charset="-122"/>
                <a:cs typeface="宋体" panose="02010600030101010101" pitchFamily="2" charset="-122"/>
              </a:rPr>
              <a:t>组相较</a:t>
            </a:r>
            <a:r>
              <a:rPr lang="zh-CN" altLang="zh-CN" b="1" dirty="0">
                <a:latin typeface="宋体" panose="02010600030101010101" pitchFamily="2" charset="-122"/>
                <a:ea typeface="等线" panose="02010600030101010101" pitchFamily="2" charset="-122"/>
                <a:cs typeface="宋体" panose="02010600030101010101" pitchFamily="2" charset="-122"/>
              </a:rPr>
              <a:t>单用</a:t>
            </a:r>
            <a:r>
              <a:rPr lang="zh-CN" altLang="en-US" b="1" dirty="0">
                <a:latin typeface="宋体" panose="02010600030101010101" pitchFamily="2" charset="-122"/>
                <a:ea typeface="等线" panose="02010600030101010101" pitchFamily="2" charset="-122"/>
                <a:cs typeface="宋体" panose="02010600030101010101" pitchFamily="2" charset="-122"/>
              </a:rPr>
              <a:t>组对微生态的影响有什么不同？</a:t>
            </a:r>
            <a:endParaRPr lang="zh-CN" altLang="zh-CN" dirty="0">
              <a:latin typeface="宋体" panose="02010600030101010101" pitchFamily="2" charset="-122"/>
              <a:cs typeface="宋体" panose="02010600030101010101" pitchFamily="2" charset="-122"/>
            </a:endParaRPr>
          </a:p>
        </p:txBody>
      </p:sp>
      <p:sp>
        <p:nvSpPr>
          <p:cNvPr id="3" name="文本框 2">
            <a:extLst>
              <a:ext uri="{FF2B5EF4-FFF2-40B4-BE49-F238E27FC236}">
                <a16:creationId xmlns:a16="http://schemas.microsoft.com/office/drawing/2014/main" id="{39A61799-5647-47EC-8FC2-2D54A23430FE}"/>
              </a:ext>
            </a:extLst>
          </p:cNvPr>
          <p:cNvSpPr txBox="1"/>
          <p:nvPr/>
        </p:nvSpPr>
        <p:spPr>
          <a:xfrm>
            <a:off x="712763" y="2004198"/>
            <a:ext cx="5106573" cy="646331"/>
          </a:xfrm>
          <a:prstGeom prst="rect">
            <a:avLst/>
          </a:prstGeom>
          <a:noFill/>
        </p:spPr>
        <p:txBody>
          <a:bodyPr wrap="square" rtlCol="0">
            <a:spAutoFit/>
          </a:bodyPr>
          <a:lstStyle/>
          <a:p>
            <a:r>
              <a:rPr lang="en-US" altLang="zh-CN" dirty="0"/>
              <a:t>Model : Species = Group + baseline(Species)</a:t>
            </a:r>
          </a:p>
          <a:p>
            <a:r>
              <a:rPr lang="en-US" altLang="zh-CN" dirty="0"/>
              <a:t>All: </a:t>
            </a:r>
            <a:endParaRPr lang="zh-CN" altLang="en-US" dirty="0"/>
          </a:p>
        </p:txBody>
      </p:sp>
      <p:sp>
        <p:nvSpPr>
          <p:cNvPr id="4" name="矩形 3">
            <a:extLst>
              <a:ext uri="{FF2B5EF4-FFF2-40B4-BE49-F238E27FC236}">
                <a16:creationId xmlns:a16="http://schemas.microsoft.com/office/drawing/2014/main" id="{B973EFFB-3348-4E12-A9C4-88037DEEE016}"/>
              </a:ext>
            </a:extLst>
          </p:cNvPr>
          <p:cNvSpPr/>
          <p:nvPr/>
        </p:nvSpPr>
        <p:spPr>
          <a:xfrm>
            <a:off x="473612" y="1192628"/>
            <a:ext cx="6096000" cy="646331"/>
          </a:xfrm>
          <a:prstGeom prst="rect">
            <a:avLst/>
          </a:prstGeom>
        </p:spPr>
        <p:txBody>
          <a:bodyPr>
            <a:spAutoFit/>
          </a:bodyPr>
          <a:lstStyle/>
          <a:p>
            <a:r>
              <a:rPr lang="en-GB" altLang="zh-CN" dirty="0">
                <a:latin typeface="Times New Roman" panose="02020603050405020304" pitchFamily="18" charset="0"/>
                <a:cs typeface="Times New Roman" panose="02020603050405020304" pitchFamily="18" charset="0"/>
              </a:rPr>
              <a:t> </a:t>
            </a:r>
            <a:r>
              <a:rPr lang="en-GB" altLang="zh-CN" b="1" dirty="0">
                <a:solidFill>
                  <a:srgbClr val="FF0000"/>
                </a:solidFill>
                <a:latin typeface="Times New Roman" panose="02020603050405020304" pitchFamily="18" charset="0"/>
                <a:cs typeface="Times New Roman" panose="02020603050405020304" pitchFamily="18" charset="0"/>
              </a:rPr>
              <a:t>comparison between probiotics plus berberine group and the other groups after intervention using GEE model </a:t>
            </a:r>
            <a:endParaRPr lang="zh-CN" altLang="en-US" dirty="0"/>
          </a:p>
        </p:txBody>
      </p:sp>
      <p:pic>
        <p:nvPicPr>
          <p:cNvPr id="5" name="图片 4">
            <a:extLst>
              <a:ext uri="{FF2B5EF4-FFF2-40B4-BE49-F238E27FC236}">
                <a16:creationId xmlns:a16="http://schemas.microsoft.com/office/drawing/2014/main" id="{74188586-F7C6-47EA-9D37-8F2482900AB1}"/>
              </a:ext>
            </a:extLst>
          </p:cNvPr>
          <p:cNvPicPr>
            <a:picLocks noChangeAspect="1"/>
          </p:cNvPicPr>
          <p:nvPr/>
        </p:nvPicPr>
        <p:blipFill>
          <a:blip r:embed="rId3"/>
          <a:stretch>
            <a:fillRect/>
          </a:stretch>
        </p:blipFill>
        <p:spPr>
          <a:xfrm>
            <a:off x="306355" y="2820208"/>
            <a:ext cx="12066667" cy="2347566"/>
          </a:xfrm>
          <a:prstGeom prst="rect">
            <a:avLst/>
          </a:prstGeom>
        </p:spPr>
      </p:pic>
    </p:spTree>
    <p:extLst>
      <p:ext uri="{BB962C8B-B14F-4D97-AF65-F5344CB8AC3E}">
        <p14:creationId xmlns:p14="http://schemas.microsoft.com/office/powerpoint/2010/main" val="2039711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283414-4B5B-47B5-8F15-740E5A9DE415}"/>
              </a:ext>
            </a:extLst>
          </p:cNvPr>
          <p:cNvSpPr/>
          <p:nvPr/>
        </p:nvSpPr>
        <p:spPr>
          <a:xfrm>
            <a:off x="5390757" y="658057"/>
            <a:ext cx="6982265"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Q4. </a:t>
            </a:r>
            <a:r>
              <a:rPr lang="zh-CN" altLang="zh-CN" b="1" dirty="0">
                <a:latin typeface="宋体" panose="02010600030101010101" pitchFamily="2" charset="-122"/>
                <a:ea typeface="等线" panose="02010600030101010101" pitchFamily="2" charset="-122"/>
                <a:cs typeface="宋体" panose="02010600030101010101" pitchFamily="2" charset="-122"/>
              </a:rPr>
              <a:t>联用</a:t>
            </a:r>
            <a:r>
              <a:rPr lang="zh-CN" altLang="en-US" b="1" dirty="0">
                <a:latin typeface="宋体" panose="02010600030101010101" pitchFamily="2" charset="-122"/>
                <a:ea typeface="等线" panose="02010600030101010101" pitchFamily="2" charset="-122"/>
                <a:cs typeface="宋体" panose="02010600030101010101" pitchFamily="2" charset="-122"/>
              </a:rPr>
              <a:t>组相较</a:t>
            </a:r>
            <a:r>
              <a:rPr lang="zh-CN" altLang="zh-CN" b="1" dirty="0">
                <a:latin typeface="宋体" panose="02010600030101010101" pitchFamily="2" charset="-122"/>
                <a:ea typeface="等线" panose="02010600030101010101" pitchFamily="2" charset="-122"/>
                <a:cs typeface="宋体" panose="02010600030101010101" pitchFamily="2" charset="-122"/>
              </a:rPr>
              <a:t>单用</a:t>
            </a:r>
            <a:r>
              <a:rPr lang="zh-CN" altLang="en-US" b="1" dirty="0">
                <a:latin typeface="宋体" panose="02010600030101010101" pitchFamily="2" charset="-122"/>
                <a:ea typeface="等线" panose="02010600030101010101" pitchFamily="2" charset="-122"/>
                <a:cs typeface="宋体" panose="02010600030101010101" pitchFamily="2" charset="-122"/>
              </a:rPr>
              <a:t>组对微生态的影响有什么不同？</a:t>
            </a:r>
            <a:endParaRPr lang="zh-CN" altLang="zh-CN" dirty="0">
              <a:latin typeface="宋体" panose="02010600030101010101" pitchFamily="2" charset="-122"/>
              <a:cs typeface="宋体" panose="02010600030101010101" pitchFamily="2" charset="-122"/>
            </a:endParaRPr>
          </a:p>
        </p:txBody>
      </p:sp>
      <p:sp>
        <p:nvSpPr>
          <p:cNvPr id="3" name="文本框 2">
            <a:extLst>
              <a:ext uri="{FF2B5EF4-FFF2-40B4-BE49-F238E27FC236}">
                <a16:creationId xmlns:a16="http://schemas.microsoft.com/office/drawing/2014/main" id="{39A61799-5647-47EC-8FC2-2D54A23430FE}"/>
              </a:ext>
            </a:extLst>
          </p:cNvPr>
          <p:cNvSpPr txBox="1"/>
          <p:nvPr/>
        </p:nvSpPr>
        <p:spPr>
          <a:xfrm>
            <a:off x="712763" y="2004198"/>
            <a:ext cx="5106573" cy="646331"/>
          </a:xfrm>
          <a:prstGeom prst="rect">
            <a:avLst/>
          </a:prstGeom>
          <a:noFill/>
        </p:spPr>
        <p:txBody>
          <a:bodyPr wrap="square" rtlCol="0">
            <a:spAutoFit/>
          </a:bodyPr>
          <a:lstStyle/>
          <a:p>
            <a:r>
              <a:rPr lang="en-US" altLang="zh-CN" dirty="0"/>
              <a:t>Model : Species = Group + baseline(Species)</a:t>
            </a:r>
          </a:p>
          <a:p>
            <a:r>
              <a:rPr lang="en-US" altLang="zh-CN" dirty="0"/>
              <a:t>Age&gt;=50: </a:t>
            </a:r>
            <a:endParaRPr lang="zh-CN" altLang="en-US" dirty="0"/>
          </a:p>
        </p:txBody>
      </p:sp>
      <p:sp>
        <p:nvSpPr>
          <p:cNvPr id="4" name="矩形 3">
            <a:extLst>
              <a:ext uri="{FF2B5EF4-FFF2-40B4-BE49-F238E27FC236}">
                <a16:creationId xmlns:a16="http://schemas.microsoft.com/office/drawing/2014/main" id="{B973EFFB-3348-4E12-A9C4-88037DEEE016}"/>
              </a:ext>
            </a:extLst>
          </p:cNvPr>
          <p:cNvSpPr/>
          <p:nvPr/>
        </p:nvSpPr>
        <p:spPr>
          <a:xfrm>
            <a:off x="473612" y="1192628"/>
            <a:ext cx="6096000" cy="646331"/>
          </a:xfrm>
          <a:prstGeom prst="rect">
            <a:avLst/>
          </a:prstGeom>
        </p:spPr>
        <p:txBody>
          <a:bodyPr>
            <a:spAutoFit/>
          </a:bodyPr>
          <a:lstStyle/>
          <a:p>
            <a:r>
              <a:rPr lang="en-GB" altLang="zh-CN" dirty="0">
                <a:latin typeface="Times New Roman" panose="02020603050405020304" pitchFamily="18" charset="0"/>
                <a:cs typeface="Times New Roman" panose="02020603050405020304" pitchFamily="18" charset="0"/>
              </a:rPr>
              <a:t> </a:t>
            </a:r>
            <a:r>
              <a:rPr lang="en-GB" altLang="zh-CN" b="1" dirty="0">
                <a:solidFill>
                  <a:srgbClr val="FF0000"/>
                </a:solidFill>
                <a:latin typeface="Times New Roman" panose="02020603050405020304" pitchFamily="18" charset="0"/>
                <a:cs typeface="Times New Roman" panose="02020603050405020304" pitchFamily="18" charset="0"/>
              </a:rPr>
              <a:t>comparison between probiotics plus berberine group and the other groups after intervention using GEE model </a:t>
            </a:r>
            <a:endParaRPr lang="zh-CN" altLang="en-US" dirty="0"/>
          </a:p>
        </p:txBody>
      </p:sp>
      <p:pic>
        <p:nvPicPr>
          <p:cNvPr id="5" name="图片 4">
            <a:extLst>
              <a:ext uri="{FF2B5EF4-FFF2-40B4-BE49-F238E27FC236}">
                <a16:creationId xmlns:a16="http://schemas.microsoft.com/office/drawing/2014/main" id="{6F7BC146-F078-403B-BD33-48209459314A}"/>
              </a:ext>
            </a:extLst>
          </p:cNvPr>
          <p:cNvPicPr>
            <a:picLocks noChangeAspect="1"/>
          </p:cNvPicPr>
          <p:nvPr/>
        </p:nvPicPr>
        <p:blipFill>
          <a:blip r:embed="rId3"/>
          <a:stretch>
            <a:fillRect/>
          </a:stretch>
        </p:blipFill>
        <p:spPr>
          <a:xfrm>
            <a:off x="712763" y="2650529"/>
            <a:ext cx="10495238" cy="2476190"/>
          </a:xfrm>
          <a:prstGeom prst="rect">
            <a:avLst/>
          </a:prstGeom>
        </p:spPr>
      </p:pic>
    </p:spTree>
    <p:extLst>
      <p:ext uri="{BB962C8B-B14F-4D97-AF65-F5344CB8AC3E}">
        <p14:creationId xmlns:p14="http://schemas.microsoft.com/office/powerpoint/2010/main" val="21549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283414-4B5B-47B5-8F15-740E5A9DE415}"/>
              </a:ext>
            </a:extLst>
          </p:cNvPr>
          <p:cNvSpPr/>
          <p:nvPr/>
        </p:nvSpPr>
        <p:spPr>
          <a:xfrm>
            <a:off x="4021762" y="708157"/>
            <a:ext cx="8082376" cy="369332"/>
          </a:xfrm>
          <a:prstGeom prst="rect">
            <a:avLst/>
          </a:prstGeom>
        </p:spPr>
        <p:txBody>
          <a:bodyPr wrap="square">
            <a:spAutoFit/>
          </a:bodyPr>
          <a:lstStyle/>
          <a:p>
            <a:pPr lvl="0">
              <a:spcAft>
                <a:spcPts val="0"/>
              </a:spcAft>
            </a:pPr>
            <a:r>
              <a:rPr lang="en-US" altLang="zh-CN" b="1" dirty="0">
                <a:latin typeface="宋体" panose="02010600030101010101" pitchFamily="2" charset="-122"/>
                <a:ea typeface="等线" panose="02010600030101010101" pitchFamily="2" charset="-122"/>
                <a:cs typeface="宋体" panose="02010600030101010101" pitchFamily="2" charset="-122"/>
              </a:rPr>
              <a:t>Q5.</a:t>
            </a:r>
            <a:r>
              <a:rPr lang="zh-CN" altLang="zh-CN" b="1" dirty="0"/>
              <a:t>联用组和单用组的肠道微生态变化 （仅种水平）是否与疗效获益显著有关</a:t>
            </a:r>
            <a:endParaRPr lang="zh-CN" altLang="zh-CN" dirty="0">
              <a:latin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B973EFFB-3348-4E12-A9C4-88037DEEE016}"/>
              </a:ext>
            </a:extLst>
          </p:cNvPr>
          <p:cNvSpPr/>
          <p:nvPr/>
        </p:nvSpPr>
        <p:spPr>
          <a:xfrm>
            <a:off x="313191" y="1353049"/>
            <a:ext cx="6096000" cy="369332"/>
          </a:xfrm>
          <a:prstGeom prst="rect">
            <a:avLst/>
          </a:prstGeom>
        </p:spPr>
        <p:txBody>
          <a:bodyPr>
            <a:spAutoFit/>
          </a:bodyPr>
          <a:lstStyle/>
          <a:p>
            <a:r>
              <a:rPr lang="en-GB" altLang="zh-CN" dirty="0">
                <a:latin typeface="Times New Roman" panose="02020603050405020304" pitchFamily="18" charset="0"/>
                <a:cs typeface="Times New Roman" panose="02020603050405020304" pitchFamily="18" charset="0"/>
              </a:rPr>
              <a:t> </a:t>
            </a:r>
            <a:r>
              <a:rPr lang="en-GB" altLang="zh-CN" b="1" dirty="0">
                <a:solidFill>
                  <a:srgbClr val="FF0000"/>
                </a:solidFill>
                <a:latin typeface="Times New Roman" panose="02020603050405020304" pitchFamily="18" charset="0"/>
                <a:cs typeface="Times New Roman" panose="02020603050405020304" pitchFamily="18" charset="0"/>
              </a:rPr>
              <a:t>Spearman correlation </a:t>
            </a:r>
            <a:endParaRPr lang="zh-CN" altLang="en-US" dirty="0"/>
          </a:p>
        </p:txBody>
      </p:sp>
      <p:pic>
        <p:nvPicPr>
          <p:cNvPr id="3" name="图片 2">
            <a:extLst>
              <a:ext uri="{FF2B5EF4-FFF2-40B4-BE49-F238E27FC236}">
                <a16:creationId xmlns:a16="http://schemas.microsoft.com/office/drawing/2014/main" id="{99C7A83A-6807-4F6C-B4CF-D4631A00B4C6}"/>
              </a:ext>
            </a:extLst>
          </p:cNvPr>
          <p:cNvPicPr>
            <a:picLocks noChangeAspect="1"/>
          </p:cNvPicPr>
          <p:nvPr/>
        </p:nvPicPr>
        <p:blipFill>
          <a:blip r:embed="rId3"/>
          <a:stretch>
            <a:fillRect/>
          </a:stretch>
        </p:blipFill>
        <p:spPr>
          <a:xfrm>
            <a:off x="6096000" y="1537715"/>
            <a:ext cx="4577253" cy="4707249"/>
          </a:xfrm>
          <a:prstGeom prst="rect">
            <a:avLst/>
          </a:prstGeom>
        </p:spPr>
      </p:pic>
      <p:sp>
        <p:nvSpPr>
          <p:cNvPr id="5" name="文本框 4">
            <a:extLst>
              <a:ext uri="{FF2B5EF4-FFF2-40B4-BE49-F238E27FC236}">
                <a16:creationId xmlns:a16="http://schemas.microsoft.com/office/drawing/2014/main" id="{48C19B1D-A3F1-42D9-8777-C1096A2814F1}"/>
              </a:ext>
            </a:extLst>
          </p:cNvPr>
          <p:cNvSpPr txBox="1"/>
          <p:nvPr/>
        </p:nvSpPr>
        <p:spPr>
          <a:xfrm>
            <a:off x="445168" y="1953785"/>
            <a:ext cx="5101390" cy="923330"/>
          </a:xfrm>
          <a:prstGeom prst="rect">
            <a:avLst/>
          </a:prstGeom>
          <a:noFill/>
        </p:spPr>
        <p:txBody>
          <a:bodyPr wrap="square" rtlCol="0">
            <a:spAutoFit/>
          </a:bodyPr>
          <a:lstStyle/>
          <a:p>
            <a:r>
              <a:rPr lang="en-US" altLang="zh-CN" dirty="0"/>
              <a:t>HbA1c</a:t>
            </a:r>
            <a:r>
              <a:rPr lang="zh-CN" altLang="en-US" dirty="0"/>
              <a:t>在</a:t>
            </a:r>
            <a:r>
              <a:rPr lang="en-US" altLang="zh-CN" dirty="0"/>
              <a:t>treatment 4</a:t>
            </a:r>
            <a:r>
              <a:rPr lang="zh-CN" altLang="en-US" dirty="0"/>
              <a:t>组和</a:t>
            </a:r>
            <a:r>
              <a:rPr lang="en-US" altLang="zh-CN" dirty="0"/>
              <a:t>baseline</a:t>
            </a:r>
            <a:r>
              <a:rPr lang="zh-CN" altLang="en-US" dirty="0"/>
              <a:t>的物种</a:t>
            </a:r>
            <a:r>
              <a:rPr lang="en-US" altLang="zh-CN" dirty="0"/>
              <a:t>spearman correlation </a:t>
            </a:r>
          </a:p>
          <a:p>
            <a:r>
              <a:rPr lang="en-US" altLang="zh-CN" dirty="0"/>
              <a:t>(</a:t>
            </a:r>
            <a:r>
              <a:rPr lang="zh-CN" altLang="en-US" dirty="0"/>
              <a:t>在单用组和联用组至少一个满足</a:t>
            </a:r>
            <a:r>
              <a:rPr lang="en-US" altLang="zh-CN" dirty="0" err="1"/>
              <a:t>p.Value</a:t>
            </a:r>
            <a:r>
              <a:rPr lang="en-US" altLang="zh-CN" dirty="0"/>
              <a:t> &lt;= 0.01</a:t>
            </a:r>
            <a:r>
              <a:rPr lang="zh-CN" altLang="en-US" dirty="0"/>
              <a:t>）</a:t>
            </a:r>
          </a:p>
        </p:txBody>
      </p:sp>
    </p:spTree>
    <p:extLst>
      <p:ext uri="{BB962C8B-B14F-4D97-AF65-F5344CB8AC3E}">
        <p14:creationId xmlns:p14="http://schemas.microsoft.com/office/powerpoint/2010/main" val="194961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9B58706-EEBE-422F-B705-1A94F979A37C}"/>
              </a:ext>
            </a:extLst>
          </p:cNvPr>
          <p:cNvSpPr>
            <a:spLocks noChangeArrowheads="1"/>
          </p:cNvSpPr>
          <p:nvPr/>
        </p:nvSpPr>
        <p:spPr bwMode="auto">
          <a:xfrm>
            <a:off x="6327993" y="305630"/>
            <a:ext cx="542142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Figure 1.</a:t>
            </a:r>
            <a:r>
              <a:rPr kumimoji="0"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Flow Diagram of Participants in the PREMOTE Trial</a:t>
            </a:r>
            <a:endParaRPr kumimoji="0" lang="en-GB"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3600" b="0" i="0" u="none" strike="noStrike" cap="none" normalizeH="0" baseline="0" dirty="0">
              <a:ln>
                <a:noFill/>
              </a:ln>
              <a:solidFill>
                <a:schemeClr val="tx1"/>
              </a:solidFill>
              <a:effectLst/>
              <a:latin typeface="Arial" panose="020B0604020202020204" pitchFamily="34" charset="0"/>
            </a:endParaRPr>
          </a:p>
        </p:txBody>
      </p:sp>
      <p:pic>
        <p:nvPicPr>
          <p:cNvPr id="2049" name="图片 2">
            <a:extLst>
              <a:ext uri="{FF2B5EF4-FFF2-40B4-BE49-F238E27FC236}">
                <a16:creationId xmlns:a16="http://schemas.microsoft.com/office/drawing/2014/main" id="{1EBA10E1-A8E7-408C-A690-529910D1C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96" y="794212"/>
            <a:ext cx="8082455" cy="59848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387F34-6508-4F67-9809-7FE40F8BFFC5}"/>
              </a:ext>
            </a:extLst>
          </p:cNvPr>
          <p:cNvSpPr>
            <a:spLocks noChangeArrowheads="1"/>
          </p:cNvSpPr>
          <p:nvPr/>
        </p:nvSpPr>
        <p:spPr bwMode="auto">
          <a:xfrm>
            <a:off x="735724" y="18025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en-GB"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724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283414-4B5B-47B5-8F15-740E5A9DE415}"/>
              </a:ext>
            </a:extLst>
          </p:cNvPr>
          <p:cNvSpPr/>
          <p:nvPr/>
        </p:nvSpPr>
        <p:spPr>
          <a:xfrm>
            <a:off x="3474720" y="643989"/>
            <a:ext cx="8717280" cy="369332"/>
          </a:xfrm>
          <a:prstGeom prst="rect">
            <a:avLst/>
          </a:prstGeom>
        </p:spPr>
        <p:txBody>
          <a:bodyPr wrap="square">
            <a:spAutoFit/>
          </a:bodyPr>
          <a:lstStyle/>
          <a:p>
            <a:pPr lvl="0">
              <a:spcAft>
                <a:spcPts val="0"/>
              </a:spcAft>
            </a:pPr>
            <a:r>
              <a:rPr lang="en-US" altLang="zh-CN" b="1" dirty="0"/>
              <a:t>Q6.</a:t>
            </a:r>
            <a:r>
              <a:rPr lang="zh-CN" altLang="zh-CN" b="1" dirty="0"/>
              <a:t>只存在于联用组的特定显著肠道微生态变化是否与该组患者的疗效获益显著有关</a:t>
            </a:r>
            <a:endParaRPr lang="zh-CN" altLang="zh-CN" dirty="0">
              <a:latin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B973EFFB-3348-4E12-A9C4-88037DEEE016}"/>
              </a:ext>
            </a:extLst>
          </p:cNvPr>
          <p:cNvSpPr/>
          <p:nvPr/>
        </p:nvSpPr>
        <p:spPr>
          <a:xfrm>
            <a:off x="473612" y="1192628"/>
            <a:ext cx="6096000" cy="369332"/>
          </a:xfrm>
          <a:prstGeom prst="rect">
            <a:avLst/>
          </a:prstGeom>
        </p:spPr>
        <p:txBody>
          <a:bodyPr>
            <a:spAutoFit/>
          </a:bodyPr>
          <a:lstStyle/>
          <a:p>
            <a:r>
              <a:rPr lang="en-GB" altLang="zh-CN" dirty="0">
                <a:latin typeface="Times New Roman" panose="02020603050405020304" pitchFamily="18" charset="0"/>
                <a:cs typeface="Times New Roman" panose="02020603050405020304" pitchFamily="18" charset="0"/>
              </a:rPr>
              <a:t> </a:t>
            </a:r>
            <a:r>
              <a:rPr lang="en-GB" altLang="zh-CN" b="1" dirty="0">
                <a:solidFill>
                  <a:srgbClr val="FF0000"/>
                </a:solidFill>
                <a:latin typeface="Times New Roman" panose="02020603050405020304" pitchFamily="18" charset="0"/>
                <a:cs typeface="Times New Roman" panose="02020603050405020304" pitchFamily="18" charset="0"/>
              </a:rPr>
              <a:t>Spearman correlation </a:t>
            </a:r>
            <a:endParaRPr lang="zh-CN" altLang="en-US" dirty="0"/>
          </a:p>
        </p:txBody>
      </p:sp>
    </p:spTree>
    <p:extLst>
      <p:ext uri="{BB962C8B-B14F-4D97-AF65-F5344CB8AC3E}">
        <p14:creationId xmlns:p14="http://schemas.microsoft.com/office/powerpoint/2010/main" val="401450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9610E8-F0F5-44A5-98D8-18E0220BFA66}"/>
              </a:ext>
            </a:extLst>
          </p:cNvPr>
          <p:cNvPicPr>
            <a:picLocks noChangeAspect="1"/>
          </p:cNvPicPr>
          <p:nvPr/>
        </p:nvPicPr>
        <p:blipFill>
          <a:blip r:embed="rId2"/>
          <a:stretch>
            <a:fillRect/>
          </a:stretch>
        </p:blipFill>
        <p:spPr>
          <a:xfrm>
            <a:off x="198314" y="893880"/>
            <a:ext cx="7267815" cy="5781240"/>
          </a:xfrm>
          <a:prstGeom prst="rect">
            <a:avLst/>
          </a:prstGeom>
        </p:spPr>
      </p:pic>
      <p:graphicFrame>
        <p:nvGraphicFramePr>
          <p:cNvPr id="2" name="表格 1">
            <a:extLst>
              <a:ext uri="{FF2B5EF4-FFF2-40B4-BE49-F238E27FC236}">
                <a16:creationId xmlns:a16="http://schemas.microsoft.com/office/drawing/2014/main" id="{01E05D2A-F57A-474B-81BB-0BA8D7FE1B82}"/>
              </a:ext>
            </a:extLst>
          </p:cNvPr>
          <p:cNvGraphicFramePr>
            <a:graphicFrameLocks noGrp="1"/>
          </p:cNvGraphicFramePr>
          <p:nvPr>
            <p:extLst>
              <p:ext uri="{D42A27DB-BD31-4B8C-83A1-F6EECF244321}">
                <p14:modId xmlns:p14="http://schemas.microsoft.com/office/powerpoint/2010/main" val="4094683959"/>
              </p:ext>
            </p:extLst>
          </p:nvPr>
        </p:nvGraphicFramePr>
        <p:xfrm>
          <a:off x="7829550" y="1005840"/>
          <a:ext cx="3886200" cy="1698341"/>
        </p:xfrm>
        <a:graphic>
          <a:graphicData uri="http://schemas.openxmlformats.org/drawingml/2006/table">
            <a:tbl>
              <a:tblPr firstRow="1" bandRow="1">
                <a:tableStyleId>{073A0DAA-6AF3-43AB-8588-CEC1D06C72B9}</a:tableStyleId>
              </a:tblPr>
              <a:tblGrid>
                <a:gridCol w="811530">
                  <a:extLst>
                    <a:ext uri="{9D8B030D-6E8A-4147-A177-3AD203B41FA5}">
                      <a16:colId xmlns:a16="http://schemas.microsoft.com/office/drawing/2014/main" val="3314562700"/>
                    </a:ext>
                  </a:extLst>
                </a:gridCol>
                <a:gridCol w="754380">
                  <a:extLst>
                    <a:ext uri="{9D8B030D-6E8A-4147-A177-3AD203B41FA5}">
                      <a16:colId xmlns:a16="http://schemas.microsoft.com/office/drawing/2014/main" val="2570681607"/>
                    </a:ext>
                  </a:extLst>
                </a:gridCol>
                <a:gridCol w="765810">
                  <a:extLst>
                    <a:ext uri="{9D8B030D-6E8A-4147-A177-3AD203B41FA5}">
                      <a16:colId xmlns:a16="http://schemas.microsoft.com/office/drawing/2014/main" val="2566778885"/>
                    </a:ext>
                  </a:extLst>
                </a:gridCol>
                <a:gridCol w="777240">
                  <a:extLst>
                    <a:ext uri="{9D8B030D-6E8A-4147-A177-3AD203B41FA5}">
                      <a16:colId xmlns:a16="http://schemas.microsoft.com/office/drawing/2014/main" val="1010470853"/>
                    </a:ext>
                  </a:extLst>
                </a:gridCol>
                <a:gridCol w="777240">
                  <a:extLst>
                    <a:ext uri="{9D8B030D-6E8A-4147-A177-3AD203B41FA5}">
                      <a16:colId xmlns:a16="http://schemas.microsoft.com/office/drawing/2014/main" val="32121886"/>
                    </a:ext>
                  </a:extLst>
                </a:gridCol>
              </a:tblGrid>
              <a:tr h="404780">
                <a:tc>
                  <a:txBody>
                    <a:bodyPr/>
                    <a:lstStyle/>
                    <a:p>
                      <a:endParaRPr lang="zh-CN" altLang="en-US" dirty="0"/>
                    </a:p>
                  </a:txBody>
                  <a:tcPr/>
                </a:tc>
                <a:tc>
                  <a:txBody>
                    <a:bodyPr/>
                    <a:lstStyle/>
                    <a:p>
                      <a:r>
                        <a:rPr lang="en-US" altLang="zh-CN" sz="1200" dirty="0"/>
                        <a:t>Group_1</a:t>
                      </a:r>
                    </a:p>
                    <a:p>
                      <a:r>
                        <a:rPr lang="en-US" altLang="zh-CN" sz="1200" dirty="0"/>
                        <a:t>     106</a:t>
                      </a:r>
                      <a:endParaRPr lang="zh-CN" altLang="en-US" sz="1200" dirty="0"/>
                    </a:p>
                  </a:txBody>
                  <a:tcPr/>
                </a:tc>
                <a:tc>
                  <a:txBody>
                    <a:bodyPr/>
                    <a:lstStyle/>
                    <a:p>
                      <a:r>
                        <a:rPr lang="en-US" altLang="zh-CN" sz="1200" dirty="0"/>
                        <a:t>Group_2</a:t>
                      </a:r>
                    </a:p>
                    <a:p>
                      <a:r>
                        <a:rPr lang="en-US" altLang="zh-CN" sz="1200" dirty="0"/>
                        <a:t>     102</a:t>
                      </a:r>
                      <a:endParaRPr lang="zh-CN" altLang="en-US" sz="1200" dirty="0"/>
                    </a:p>
                  </a:txBody>
                  <a:tcPr/>
                </a:tc>
                <a:tc>
                  <a:txBody>
                    <a:bodyPr/>
                    <a:lstStyle/>
                    <a:p>
                      <a:r>
                        <a:rPr lang="en-US" altLang="zh-CN" sz="1200" dirty="0"/>
                        <a:t>Group_3</a:t>
                      </a:r>
                    </a:p>
                    <a:p>
                      <a:r>
                        <a:rPr lang="en-US" altLang="zh-CN" sz="1200" dirty="0"/>
                        <a:t>       98</a:t>
                      </a:r>
                      <a:endParaRPr lang="zh-CN" altLang="en-US" sz="1200" dirty="0"/>
                    </a:p>
                  </a:txBody>
                  <a:tcPr/>
                </a:tc>
                <a:tc>
                  <a:txBody>
                    <a:bodyPr/>
                    <a:lstStyle/>
                    <a:p>
                      <a:r>
                        <a:rPr lang="en-US" altLang="zh-CN" sz="1200" dirty="0"/>
                        <a:t>Group_4</a:t>
                      </a:r>
                    </a:p>
                    <a:p>
                      <a:r>
                        <a:rPr lang="en-US" altLang="zh-CN" sz="1200" dirty="0"/>
                        <a:t>     103</a:t>
                      </a:r>
                      <a:endParaRPr lang="zh-CN" altLang="en-US" sz="1200" dirty="0"/>
                    </a:p>
                  </a:txBody>
                  <a:tcPr/>
                </a:tc>
                <a:extLst>
                  <a:ext uri="{0D108BD9-81ED-4DB2-BD59-A6C34878D82A}">
                    <a16:rowId xmlns:a16="http://schemas.microsoft.com/office/drawing/2014/main" val="1065022513"/>
                  </a:ext>
                </a:extLst>
              </a:tr>
              <a:tr h="431581">
                <a:tc>
                  <a:txBody>
                    <a:bodyPr/>
                    <a:lstStyle/>
                    <a:p>
                      <a:r>
                        <a:rPr lang="en-US" altLang="zh-CN" sz="1050" dirty="0" err="1"/>
                        <a:t>Gut_react</a:t>
                      </a:r>
                      <a:endParaRPr lang="zh-CN" altLang="en-US" sz="1050" dirty="0"/>
                    </a:p>
                  </a:txBody>
                  <a:tcPr/>
                </a:tc>
                <a:tc>
                  <a:txBody>
                    <a:bodyPr/>
                    <a:lstStyle/>
                    <a:p>
                      <a:r>
                        <a:rPr lang="en-US" altLang="zh-CN" dirty="0"/>
                        <a:t>18</a:t>
                      </a:r>
                      <a:endParaRPr lang="zh-CN" altLang="en-US" dirty="0"/>
                    </a:p>
                  </a:txBody>
                  <a:tcPr/>
                </a:tc>
                <a:tc>
                  <a:txBody>
                    <a:bodyPr/>
                    <a:lstStyle/>
                    <a:p>
                      <a:r>
                        <a:rPr lang="en-US" altLang="zh-CN" dirty="0"/>
                        <a:t>5</a:t>
                      </a:r>
                      <a:endParaRPr lang="zh-CN" altLang="en-US" dirty="0"/>
                    </a:p>
                  </a:txBody>
                  <a:tcPr/>
                </a:tc>
                <a:tc>
                  <a:txBody>
                    <a:bodyPr/>
                    <a:lstStyle/>
                    <a:p>
                      <a:r>
                        <a:rPr lang="en-US" altLang="zh-CN" dirty="0"/>
                        <a:t>11</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3286297756"/>
                  </a:ext>
                </a:extLst>
              </a:tr>
              <a:tr h="404780">
                <a:tc>
                  <a:txBody>
                    <a:bodyPr/>
                    <a:lstStyle/>
                    <a:p>
                      <a:r>
                        <a:rPr lang="en-US" altLang="zh-CN" sz="1050" dirty="0"/>
                        <a:t>Antibiotic</a:t>
                      </a:r>
                      <a:endParaRPr lang="zh-CN" altLang="en-US" sz="1050"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4069236410"/>
                  </a:ext>
                </a:extLst>
              </a:tr>
              <a:tr h="404780">
                <a:tc>
                  <a:txBody>
                    <a:bodyPr/>
                    <a:lstStyle/>
                    <a:p>
                      <a:r>
                        <a:rPr lang="en-US" altLang="zh-CN" sz="1050" dirty="0" err="1"/>
                        <a:t>Drop_num</a:t>
                      </a:r>
                      <a:endParaRPr lang="zh-CN" altLang="en-US" sz="1050"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7</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4006665556"/>
                  </a:ext>
                </a:extLst>
              </a:tr>
            </a:tbl>
          </a:graphicData>
        </a:graphic>
      </p:graphicFrame>
      <p:sp>
        <p:nvSpPr>
          <p:cNvPr id="3" name="文本框 2">
            <a:extLst>
              <a:ext uri="{FF2B5EF4-FFF2-40B4-BE49-F238E27FC236}">
                <a16:creationId xmlns:a16="http://schemas.microsoft.com/office/drawing/2014/main" id="{F2F313C7-FA38-45BB-8D81-6B5165CBECE3}"/>
              </a:ext>
            </a:extLst>
          </p:cNvPr>
          <p:cNvSpPr txBox="1"/>
          <p:nvPr/>
        </p:nvSpPr>
        <p:spPr>
          <a:xfrm>
            <a:off x="7970520" y="3554730"/>
            <a:ext cx="4053840" cy="1631216"/>
          </a:xfrm>
          <a:prstGeom prst="rect">
            <a:avLst/>
          </a:prstGeom>
          <a:noFill/>
        </p:spPr>
        <p:txBody>
          <a:bodyPr wrap="square" rtlCol="0">
            <a:spAutoFit/>
          </a:bodyPr>
          <a:lstStyle/>
          <a:p>
            <a:r>
              <a:rPr lang="en-US" altLang="zh-CN" dirty="0"/>
              <a:t>&gt; Result</a:t>
            </a:r>
            <a:r>
              <a:rPr lang="zh-CN" altLang="en-US" dirty="0"/>
              <a:t>：</a:t>
            </a:r>
            <a:endParaRPr lang="en-US" altLang="zh-CN" dirty="0"/>
          </a:p>
          <a:p>
            <a:endParaRPr lang="en-US" altLang="zh-CN" dirty="0"/>
          </a:p>
          <a:p>
            <a:pPr marL="342900" indent="-342900">
              <a:buAutoNum type="arabicPeriod"/>
            </a:pPr>
            <a:r>
              <a:rPr lang="en-US" altLang="zh-CN" sz="1600" dirty="0"/>
              <a:t>Group1</a:t>
            </a:r>
            <a:r>
              <a:rPr lang="zh-CN" altLang="en-US" sz="1600" dirty="0"/>
              <a:t>和</a:t>
            </a:r>
            <a:r>
              <a:rPr lang="en-US" altLang="zh-CN" sz="1600" dirty="0"/>
              <a:t>Group3</a:t>
            </a:r>
            <a:r>
              <a:rPr lang="zh-CN" altLang="en-US" sz="1600" dirty="0"/>
              <a:t>有更多的肠道反应病人</a:t>
            </a:r>
            <a:endParaRPr lang="en-US" altLang="zh-CN" sz="1600" dirty="0"/>
          </a:p>
          <a:p>
            <a:pPr marL="342900" indent="-342900">
              <a:buAutoNum type="arabicPeriod"/>
            </a:pPr>
            <a:r>
              <a:rPr lang="en-US" altLang="zh-CN" sz="1600" dirty="0"/>
              <a:t>Group3</a:t>
            </a:r>
            <a:r>
              <a:rPr lang="zh-CN" altLang="en-US" sz="1600" dirty="0"/>
              <a:t>和</a:t>
            </a:r>
            <a:r>
              <a:rPr lang="en-US" altLang="zh-CN" sz="1600" dirty="0"/>
              <a:t>Group4</a:t>
            </a:r>
            <a:r>
              <a:rPr lang="zh-CN" altLang="en-US" sz="1600" dirty="0"/>
              <a:t>有较多的掉组</a:t>
            </a:r>
            <a:endParaRPr lang="en-US" altLang="zh-CN" sz="1600" dirty="0"/>
          </a:p>
          <a:p>
            <a:pPr marL="342900" indent="-342900">
              <a:buAutoNum type="arabicPeriod"/>
            </a:pPr>
            <a:r>
              <a:rPr lang="zh-CN" altLang="en-US" sz="1600" dirty="0"/>
              <a:t>服用抗生素且有肠道反应的病人</a:t>
            </a:r>
            <a:endParaRPr lang="en-US" altLang="zh-CN" sz="1600" dirty="0"/>
          </a:p>
          <a:p>
            <a:r>
              <a:rPr lang="en-US" altLang="zh-CN" sz="1600" dirty="0"/>
              <a:t>        R0108</a:t>
            </a:r>
            <a:r>
              <a:rPr lang="zh-CN" altLang="en-US" sz="1600" dirty="0"/>
              <a:t>、</a:t>
            </a:r>
            <a:r>
              <a:rPr lang="en-US" altLang="zh-CN" sz="1600" dirty="0"/>
              <a:t>R0139</a:t>
            </a:r>
            <a:r>
              <a:rPr lang="zh-CN" altLang="en-US" sz="1600" dirty="0"/>
              <a:t>、</a:t>
            </a:r>
            <a:r>
              <a:rPr lang="en-US" altLang="zh-CN" sz="1600" dirty="0"/>
              <a:t>R0305</a:t>
            </a:r>
            <a:r>
              <a:rPr lang="zh-CN" altLang="en-US" sz="1600" dirty="0"/>
              <a:t>、</a:t>
            </a:r>
            <a:r>
              <a:rPr lang="en-US" altLang="zh-CN" sz="1600" dirty="0"/>
              <a:t>R1624</a:t>
            </a:r>
            <a:endParaRPr lang="zh-CN" altLang="en-US" sz="1600" dirty="0"/>
          </a:p>
        </p:txBody>
      </p:sp>
      <p:sp>
        <p:nvSpPr>
          <p:cNvPr id="5" name="文本框 4">
            <a:extLst>
              <a:ext uri="{FF2B5EF4-FFF2-40B4-BE49-F238E27FC236}">
                <a16:creationId xmlns:a16="http://schemas.microsoft.com/office/drawing/2014/main" id="{C04547A8-F0BE-4C44-899C-BAEF236DF56D}"/>
              </a:ext>
            </a:extLst>
          </p:cNvPr>
          <p:cNvSpPr txBox="1"/>
          <p:nvPr/>
        </p:nvSpPr>
        <p:spPr>
          <a:xfrm>
            <a:off x="4495800" y="270409"/>
            <a:ext cx="4183380" cy="646331"/>
          </a:xfrm>
          <a:prstGeom prst="rect">
            <a:avLst/>
          </a:prstGeom>
          <a:noFill/>
        </p:spPr>
        <p:txBody>
          <a:bodyPr wrap="square" rtlCol="0">
            <a:spAutoFit/>
          </a:bodyPr>
          <a:lstStyle/>
          <a:p>
            <a:r>
              <a:rPr lang="en-US" altLang="zh-CN" sz="3600" b="1" dirty="0"/>
              <a:t>Preview of sample</a:t>
            </a:r>
            <a:endParaRPr lang="zh-CN" altLang="en-US" sz="3600" b="1" dirty="0"/>
          </a:p>
        </p:txBody>
      </p:sp>
    </p:spTree>
    <p:extLst>
      <p:ext uri="{BB962C8B-B14F-4D97-AF65-F5344CB8AC3E}">
        <p14:creationId xmlns:p14="http://schemas.microsoft.com/office/powerpoint/2010/main" val="138316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6D033147-DBE6-459C-BD16-B2067CCB82D6}"/>
              </a:ext>
            </a:extLst>
          </p:cNvPr>
          <p:cNvGraphicFramePr>
            <a:graphicFrameLocks noGrp="1"/>
          </p:cNvGraphicFramePr>
          <p:nvPr>
            <p:extLst>
              <p:ext uri="{D42A27DB-BD31-4B8C-83A1-F6EECF244321}">
                <p14:modId xmlns:p14="http://schemas.microsoft.com/office/powerpoint/2010/main" val="669927721"/>
              </p:ext>
            </p:extLst>
          </p:nvPr>
        </p:nvGraphicFramePr>
        <p:xfrm>
          <a:off x="612776" y="1192213"/>
          <a:ext cx="5678722" cy="5103826"/>
        </p:xfrm>
        <a:graphic>
          <a:graphicData uri="http://schemas.openxmlformats.org/drawingml/2006/table">
            <a:tbl>
              <a:tblPr>
                <a:tableStyleId>{9D7B26C5-4107-4FEC-AEDC-1716B250A1EF}</a:tableStyleId>
              </a:tblPr>
              <a:tblGrid>
                <a:gridCol w="633577">
                  <a:extLst>
                    <a:ext uri="{9D8B030D-6E8A-4147-A177-3AD203B41FA5}">
                      <a16:colId xmlns:a16="http://schemas.microsoft.com/office/drawing/2014/main" val="505830892"/>
                    </a:ext>
                  </a:extLst>
                </a:gridCol>
                <a:gridCol w="1009029">
                  <a:extLst>
                    <a:ext uri="{9D8B030D-6E8A-4147-A177-3AD203B41FA5}">
                      <a16:colId xmlns:a16="http://schemas.microsoft.com/office/drawing/2014/main" val="2397622676"/>
                    </a:ext>
                  </a:extLst>
                </a:gridCol>
                <a:gridCol w="1009029">
                  <a:extLst>
                    <a:ext uri="{9D8B030D-6E8A-4147-A177-3AD203B41FA5}">
                      <a16:colId xmlns:a16="http://schemas.microsoft.com/office/drawing/2014/main" val="537805337"/>
                    </a:ext>
                  </a:extLst>
                </a:gridCol>
                <a:gridCol w="1009029">
                  <a:extLst>
                    <a:ext uri="{9D8B030D-6E8A-4147-A177-3AD203B41FA5}">
                      <a16:colId xmlns:a16="http://schemas.microsoft.com/office/drawing/2014/main" val="4249253573"/>
                    </a:ext>
                  </a:extLst>
                </a:gridCol>
                <a:gridCol w="1009029">
                  <a:extLst>
                    <a:ext uri="{9D8B030D-6E8A-4147-A177-3AD203B41FA5}">
                      <a16:colId xmlns:a16="http://schemas.microsoft.com/office/drawing/2014/main" val="4076974256"/>
                    </a:ext>
                  </a:extLst>
                </a:gridCol>
                <a:gridCol w="1009029">
                  <a:extLst>
                    <a:ext uri="{9D8B030D-6E8A-4147-A177-3AD203B41FA5}">
                      <a16:colId xmlns:a16="http://schemas.microsoft.com/office/drawing/2014/main" val="4271911294"/>
                    </a:ext>
                  </a:extLst>
                </a:gridCol>
              </a:tblGrid>
              <a:tr h="175994">
                <a:tc>
                  <a:txBody>
                    <a:bodyPr/>
                    <a:lstStyle/>
                    <a:p>
                      <a:pPr algn="l" fontAlgn="ctr"/>
                      <a:endParaRPr lang="zh-CN" alt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sz="1000" u="none" strike="noStrike">
                          <a:effectLst/>
                        </a:rPr>
                        <a:t>Group_1 (n=88)</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sz="1000" u="none" strike="noStrike">
                          <a:effectLst/>
                        </a:rPr>
                        <a:t>Group_2 (n=97)</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sz="1000" u="none" strike="noStrike">
                          <a:effectLst/>
                        </a:rPr>
                        <a:t>Group_3 (n=87)</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sz="1000" u="none" strike="noStrike">
                          <a:effectLst/>
                        </a:rPr>
                        <a:t>Group_4 (n=97)</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sz="1000" u="none" strike="noStrike">
                          <a:effectLst/>
                        </a:rPr>
                        <a:t>Pvalue</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153050080"/>
                  </a:ext>
                </a:extLst>
              </a:tr>
              <a:tr h="175994">
                <a:tc>
                  <a:txBody>
                    <a:bodyPr/>
                    <a:lstStyle/>
                    <a:p>
                      <a:pPr algn="l" fontAlgn="ctr"/>
                      <a:r>
                        <a:rPr lang="en-US" sz="1000" u="none" strike="noStrike">
                          <a:effectLst/>
                        </a:rPr>
                        <a:t>X2hPPG</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11.22 ± 2.62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13.79 ± 3.2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11.37 ± 2.95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14.13 ± 3.54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sz="1000" u="none" strike="noStrike">
                          <a:effectLst/>
                        </a:rPr>
                        <a:t>3.60E-15</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548304795"/>
                  </a:ext>
                </a:extLst>
              </a:tr>
              <a:tr h="175994">
                <a:tc>
                  <a:txBody>
                    <a:bodyPr/>
                    <a:lstStyle/>
                    <a:p>
                      <a:pPr algn="l" fontAlgn="ctr"/>
                      <a:r>
                        <a:rPr lang="en-US" sz="1000" u="none" strike="noStrike">
                          <a:effectLst/>
                        </a:rPr>
                        <a:t>HbA1C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6.62 ± 0.66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7.27 ± 0.9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6.71 ± 0.77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7.23 ± 0.97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sz="1000" u="none" strike="noStrike">
                          <a:effectLst/>
                        </a:rPr>
                        <a:t>9.16E-12</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19236706"/>
                  </a:ext>
                </a:extLst>
              </a:tr>
              <a:tr h="175994">
                <a:tc>
                  <a:txBody>
                    <a:bodyPr/>
                    <a:lstStyle/>
                    <a:p>
                      <a:pPr algn="l" fontAlgn="ctr"/>
                      <a:r>
                        <a:rPr lang="en-US" sz="1000" u="none" strike="noStrike">
                          <a:effectLst/>
                        </a:rPr>
                        <a:t>FPG</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6.74 ± 1.21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7.85 ± 1.46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6.9 ± 1.29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7.62 ± 1.95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sz="1000" u="none" strike="noStrike">
                          <a:effectLst/>
                        </a:rPr>
                        <a:t>3.30E-09</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621886110"/>
                  </a:ext>
                </a:extLst>
              </a:tr>
              <a:tr h="175994">
                <a:tc>
                  <a:txBody>
                    <a:bodyPr/>
                    <a:lstStyle/>
                    <a:p>
                      <a:pPr algn="l" fontAlgn="ctr"/>
                      <a:r>
                        <a:rPr lang="en-US" sz="1000" u="none" strike="noStrike">
                          <a:effectLst/>
                        </a:rPr>
                        <a:t>TC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4.51 ± 0.92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5.16 ± 1.12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4.44 ± 1.01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4.97 ± 0.96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sz="1000" u="none" strike="noStrike">
                          <a:effectLst/>
                        </a:rPr>
                        <a:t>1.50E-07</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369714701"/>
                  </a:ext>
                </a:extLst>
              </a:tr>
              <a:tr h="175994">
                <a:tc>
                  <a:txBody>
                    <a:bodyPr/>
                    <a:lstStyle/>
                    <a:p>
                      <a:pPr algn="l" fontAlgn="ctr"/>
                      <a:r>
                        <a:rPr lang="en-US" sz="1000" u="none" strike="noStrike">
                          <a:effectLst/>
                        </a:rPr>
                        <a:t>LDL_C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2.84 ± 0.77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3.2 ± 0.87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2.78 ± 0.82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3.2 ± 0.87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sz="1000" u="none" strike="noStrike">
                          <a:effectLst/>
                        </a:rPr>
                        <a:t>6.36E-05</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636018642"/>
                  </a:ext>
                </a:extLst>
              </a:tr>
              <a:tr h="175994">
                <a:tc>
                  <a:txBody>
                    <a:bodyPr/>
                    <a:lstStyle/>
                    <a:p>
                      <a:pPr algn="l" fontAlgn="ctr"/>
                      <a:r>
                        <a:rPr lang="en-US" sz="1000" u="none" strike="noStrike">
                          <a:effectLst/>
                        </a:rPr>
                        <a:t>TG</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1.52 ± 0.77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2.26 ± 2.31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1.45 ± 0.73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1.59 ± 0.8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0.017285999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20617125"/>
                  </a:ext>
                </a:extLst>
              </a:tr>
              <a:tr h="175994">
                <a:tc>
                  <a:txBody>
                    <a:bodyPr/>
                    <a:lstStyle/>
                    <a:p>
                      <a:pPr algn="l" fontAlgn="ctr"/>
                      <a:r>
                        <a:rPr lang="en-US" sz="1000" u="none" strike="noStrike">
                          <a:effectLst/>
                        </a:rPr>
                        <a:t>PLT</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237.29 ± 56.3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215.39 ± 56.15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229.28 ± 66.32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223.61 ± 59.72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0.048292931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900821020"/>
                  </a:ext>
                </a:extLst>
              </a:tr>
              <a:tr h="175994">
                <a:tc>
                  <a:txBody>
                    <a:bodyPr/>
                    <a:lstStyle/>
                    <a:p>
                      <a:pPr algn="l" fontAlgn="ctr"/>
                      <a:r>
                        <a:rPr lang="en-US" sz="1000" u="none" strike="noStrike">
                          <a:effectLst/>
                        </a:rPr>
                        <a:t>AST</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19.74 ± 7.11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21.64 ± 8.6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21.37 ± 7.16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21.51 ± 6.99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0.074323399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170623054"/>
                  </a:ext>
                </a:extLst>
              </a:tr>
              <a:tr h="175994">
                <a:tc>
                  <a:txBody>
                    <a:bodyPr/>
                    <a:lstStyle/>
                    <a:p>
                      <a:pPr algn="l" fontAlgn="ctr"/>
                      <a:r>
                        <a:rPr lang="en-US" sz="1000" u="none" strike="noStrike">
                          <a:effectLst/>
                        </a:rPr>
                        <a:t>cp120</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8.07 ± 2.76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7.4 ± 2.65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8.01 ± 2.78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8.24 ± 2.78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0.080773795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960529481"/>
                  </a:ext>
                </a:extLst>
              </a:tr>
              <a:tr h="175994">
                <a:tc>
                  <a:txBody>
                    <a:bodyPr/>
                    <a:lstStyle/>
                    <a:p>
                      <a:pPr algn="l" fontAlgn="ctr"/>
                      <a:r>
                        <a:rPr lang="en-US" sz="1000" u="none" strike="noStrike">
                          <a:effectLst/>
                        </a:rPr>
                        <a:t>BUN</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5.26 ± 1.28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6.5 ± 6.87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6.08 ± 6.88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5.2 ± 1.26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0.103758371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814335228"/>
                  </a:ext>
                </a:extLst>
              </a:tr>
              <a:tr h="175994">
                <a:tc>
                  <a:txBody>
                    <a:bodyPr/>
                    <a:lstStyle/>
                    <a:p>
                      <a:pPr algn="l" fontAlgn="ctr"/>
                      <a:r>
                        <a:rPr lang="en-US" sz="1000" u="none" strike="noStrike">
                          <a:effectLst/>
                        </a:rPr>
                        <a:t>ALT</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22.35 ± 11.46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26.05 ± 16.86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24.21 ± 14.21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26.16 ± 14.38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0.14657081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234066632"/>
                  </a:ext>
                </a:extLst>
              </a:tr>
              <a:tr h="175994">
                <a:tc>
                  <a:txBody>
                    <a:bodyPr/>
                    <a:lstStyle/>
                    <a:p>
                      <a:pPr algn="l" fontAlgn="ctr"/>
                      <a:r>
                        <a:rPr lang="en-US" sz="1000" u="none" strike="noStrike">
                          <a:effectLst/>
                        </a:rPr>
                        <a:t>ins0</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10.49 ± 6.26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11.75 ± 6.2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12.11 ± 7.61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12.48 ± 7.95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0.154384279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598953219"/>
                  </a:ext>
                </a:extLst>
              </a:tr>
              <a:tr h="175994">
                <a:tc>
                  <a:txBody>
                    <a:bodyPr/>
                    <a:lstStyle/>
                    <a:p>
                      <a:pPr algn="l" fontAlgn="ctr"/>
                      <a:r>
                        <a:rPr lang="en-US" sz="1000" u="none" strike="noStrike">
                          <a:effectLst/>
                        </a:rPr>
                        <a:t>ins120</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56.59 ± 31.8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53.5 ± 31.96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58.98 ± 36.14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67.35 ± 44.5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0.163438422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937510648"/>
                  </a:ext>
                </a:extLst>
              </a:tr>
              <a:tr h="175994">
                <a:tc>
                  <a:txBody>
                    <a:bodyPr/>
                    <a:lstStyle/>
                    <a:p>
                      <a:pPr algn="l" fontAlgn="ctr"/>
                      <a:r>
                        <a:rPr lang="en-US" sz="1000" u="none" strike="noStrike">
                          <a:effectLst/>
                        </a:rPr>
                        <a:t>waist</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89.05 ± 11.11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91.5 ± 14.22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88.09 ± 9.31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89.75 ± 8.38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0.177307816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268322523"/>
                  </a:ext>
                </a:extLst>
              </a:tr>
              <a:tr h="175994">
                <a:tc>
                  <a:txBody>
                    <a:bodyPr/>
                    <a:lstStyle/>
                    <a:p>
                      <a:pPr algn="l" fontAlgn="ctr"/>
                      <a:r>
                        <a:rPr lang="en-US" sz="1000" u="none" strike="noStrike">
                          <a:effectLst/>
                        </a:rPr>
                        <a:t>WBC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6.37 ± 1.44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6.31 ± 1.61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6.19 ± 1.44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6.68 ± 1.81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0.198293142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64263003"/>
                  </a:ext>
                </a:extLst>
              </a:tr>
              <a:tr h="175994">
                <a:tc>
                  <a:txBody>
                    <a:bodyPr/>
                    <a:lstStyle/>
                    <a:p>
                      <a:pPr algn="l" fontAlgn="ctr"/>
                      <a:r>
                        <a:rPr lang="en-US" sz="1000" u="none" strike="noStrike">
                          <a:effectLst/>
                        </a:rPr>
                        <a:t>HDL_C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1.16 ± 0.23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1.18 ± 0.27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1.19 ± 0.26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1.24 ± 0.3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0.239143464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409378812"/>
                  </a:ext>
                </a:extLst>
              </a:tr>
              <a:tr h="175994">
                <a:tc>
                  <a:txBody>
                    <a:bodyPr/>
                    <a:lstStyle/>
                    <a:p>
                      <a:pPr algn="l" fontAlgn="ctr"/>
                      <a:r>
                        <a:rPr lang="en-US" sz="1000" u="none" strike="noStrike">
                          <a:effectLst/>
                        </a:rPr>
                        <a:t>SBP</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124.43 ± 11.21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124.46 ± 11.6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127.05 ± 13.2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125.86 ± 12.17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0.278630616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904122197"/>
                  </a:ext>
                </a:extLst>
              </a:tr>
              <a:tr h="175994">
                <a:tc>
                  <a:txBody>
                    <a:bodyPr/>
                    <a:lstStyle/>
                    <a:p>
                      <a:pPr algn="l" fontAlgn="ctr"/>
                      <a:r>
                        <a:rPr lang="en-US" sz="1000" u="none" strike="noStrike">
                          <a:effectLst/>
                        </a:rPr>
                        <a:t>Hb</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145.65 ± 13.03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146.82 ± 14.09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142.81 ± 15.76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145.02 ± 16.37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0.432978281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82268704"/>
                  </a:ext>
                </a:extLst>
              </a:tr>
              <a:tr h="175994">
                <a:tc>
                  <a:txBody>
                    <a:bodyPr/>
                    <a:lstStyle/>
                    <a:p>
                      <a:pPr algn="l" fontAlgn="ctr"/>
                      <a:r>
                        <a:rPr lang="en-US" sz="1000" u="none" strike="noStrike">
                          <a:effectLst/>
                        </a:rPr>
                        <a:t>cp0</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2.5 ± 0.9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2.56 ± 0.77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2.62 ± 1.04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2.67 ± 0.97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0.470916495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4143864648"/>
                  </a:ext>
                </a:extLst>
              </a:tr>
              <a:tr h="175994">
                <a:tc>
                  <a:txBody>
                    <a:bodyPr/>
                    <a:lstStyle/>
                    <a:p>
                      <a:pPr algn="l" fontAlgn="ctr"/>
                      <a:r>
                        <a:rPr lang="en-US" sz="1000" u="none" strike="noStrike">
                          <a:effectLst/>
                        </a:rPr>
                        <a:t>TBIL</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88.47 ± 74.83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81.65 ± 70.6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98.46 ± 74.91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87.24 ± 68.6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0.506602802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2197716958"/>
                  </a:ext>
                </a:extLst>
              </a:tr>
              <a:tr h="175994">
                <a:tc>
                  <a:txBody>
                    <a:bodyPr/>
                    <a:lstStyle/>
                    <a:p>
                      <a:pPr algn="l" fontAlgn="ctr"/>
                      <a:r>
                        <a:rPr lang="en-US" sz="1000" u="none" strike="noStrike">
                          <a:effectLst/>
                        </a:rPr>
                        <a:t>ALB</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45.55 ± 2.83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45.07 ± 3.13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45.35 ± 3.04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45.25 ± 3.36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0.532420195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754136663"/>
                  </a:ext>
                </a:extLst>
              </a:tr>
              <a:tr h="175994">
                <a:tc>
                  <a:txBody>
                    <a:bodyPr/>
                    <a:lstStyle/>
                    <a:p>
                      <a:pPr algn="l" fontAlgn="ctr"/>
                      <a:r>
                        <a:rPr lang="en-US" sz="1000" u="none" strike="noStrike">
                          <a:effectLst/>
                        </a:rPr>
                        <a:t>hip</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96.47 ± 5.33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96.86 ± 6.88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95.85 ± 7.33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96.8 ± 5.75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0.62584952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95865305"/>
                  </a:ext>
                </a:extLst>
              </a:tr>
              <a:tr h="175994">
                <a:tc>
                  <a:txBody>
                    <a:bodyPr/>
                    <a:lstStyle/>
                    <a:p>
                      <a:pPr algn="l" fontAlgn="ctr"/>
                      <a:r>
                        <a:rPr lang="en-US" sz="1000" u="none" strike="noStrike">
                          <a:effectLst/>
                        </a:rPr>
                        <a:t>DBP</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76.58 ± 8.78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76.28 ± 8.15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77.74 ± 9.78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76.51 ± 9.08</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0.639371313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700751302"/>
                  </a:ext>
                </a:extLst>
              </a:tr>
              <a:tr h="175994">
                <a:tc>
                  <a:txBody>
                    <a:bodyPr/>
                    <a:lstStyle/>
                    <a:p>
                      <a:pPr algn="l" fontAlgn="ctr"/>
                      <a:r>
                        <a:rPr lang="en-US" sz="1000" u="none" strike="noStrike">
                          <a:effectLst/>
                        </a:rPr>
                        <a:t>RBC</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4.93 ± 0.49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4.9 ± 0.43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4.86 ± 0.47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4.95 ± 0.59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0.728280403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317217184"/>
                  </a:ext>
                </a:extLst>
              </a:tr>
              <a:tr h="175994">
                <a:tc>
                  <a:txBody>
                    <a:bodyPr/>
                    <a:lstStyle/>
                    <a:p>
                      <a:pPr algn="l" fontAlgn="ctr"/>
                      <a:r>
                        <a:rPr lang="en-US" sz="1000" u="none" strike="noStrike">
                          <a:effectLst/>
                        </a:rPr>
                        <a:t>TP</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72.24 ± 7.6</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73.29 ± 4.05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72.88 ± 4.7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73.48 ± 4.79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0.754072657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3534247944"/>
                  </a:ext>
                </a:extLst>
              </a:tr>
              <a:tr h="175994">
                <a:tc>
                  <a:txBody>
                    <a:bodyPr/>
                    <a:lstStyle/>
                    <a:p>
                      <a:pPr algn="l" fontAlgn="ctr"/>
                      <a:r>
                        <a:rPr lang="en-US" sz="1000" u="none" strike="noStrike">
                          <a:effectLst/>
                        </a:rPr>
                        <a:t>Cr</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64.09 ± 14.19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65.46 ± 16.7</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64.15 ± 14.1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65.98 ± 13.71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0.805143712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83194519"/>
                  </a:ext>
                </a:extLst>
              </a:tr>
              <a:tr h="175994">
                <a:tc>
                  <a:txBody>
                    <a:bodyPr/>
                    <a:lstStyle/>
                    <a:p>
                      <a:pPr algn="l" fontAlgn="ctr"/>
                      <a:r>
                        <a:rPr lang="en-US" sz="1000" u="none" strike="noStrike">
                          <a:effectLst/>
                        </a:rPr>
                        <a:t>weight</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68.9 ± 11.11</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70.28 ± 11.39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69.42 ± 13.35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70.38 ± 12.29</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a:effectLst/>
                        </a:rPr>
                        <a:t>0.809655014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443165169"/>
                  </a:ext>
                </a:extLst>
              </a:tr>
              <a:tr h="175994">
                <a:tc>
                  <a:txBody>
                    <a:bodyPr/>
                    <a:lstStyle/>
                    <a:p>
                      <a:pPr algn="l" fontAlgn="ctr"/>
                      <a:r>
                        <a:rPr lang="en-US" sz="1000" u="none" strike="noStrike">
                          <a:effectLst/>
                        </a:rPr>
                        <a:t>UA</a:t>
                      </a:r>
                      <a:endParaRPr lang="en-US"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332.78 ± 77.05</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331.34 ± 87.94</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329.09 ± 82.82</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l" fontAlgn="ctr"/>
                      <a:r>
                        <a:rPr lang="en-US" altLang="zh-CN" sz="1000" u="none" strike="noStrike">
                          <a:effectLst/>
                        </a:rPr>
                        <a:t>336.84 ± 86.73</a:t>
                      </a:r>
                      <a:endParaRPr lang="en-US" altLang="zh-CN" sz="1000" b="0" i="0" u="none" strike="noStrike">
                        <a:solidFill>
                          <a:srgbClr val="000000"/>
                        </a:solidFill>
                        <a:effectLst/>
                        <a:latin typeface="Calibri" panose="020F0502020204030204" pitchFamily="34" charset="0"/>
                        <a:ea typeface="等线" panose="02010600030101010101" pitchFamily="2" charset="-122"/>
                      </a:endParaRPr>
                    </a:p>
                  </a:txBody>
                  <a:tcPr marL="8800" marR="8800" marT="8800" marB="0" anchor="ctr"/>
                </a:tc>
                <a:tc>
                  <a:txBody>
                    <a:bodyPr/>
                    <a:lstStyle/>
                    <a:p>
                      <a:pPr algn="r" fontAlgn="ctr"/>
                      <a:r>
                        <a:rPr lang="en-US" altLang="zh-CN" sz="1000" u="none" strike="noStrike" dirty="0">
                          <a:effectLst/>
                        </a:rPr>
                        <a:t>0.978251499</a:t>
                      </a:r>
                      <a:endParaRPr lang="en-US" altLang="zh-CN" sz="1000" b="0" i="0" u="none" strike="noStrike" dirty="0">
                        <a:solidFill>
                          <a:srgbClr val="000000"/>
                        </a:solidFill>
                        <a:effectLst/>
                        <a:latin typeface="Calibri" panose="020F0502020204030204" pitchFamily="34" charset="0"/>
                        <a:ea typeface="等线" panose="02010600030101010101" pitchFamily="2" charset="-122"/>
                      </a:endParaRPr>
                    </a:p>
                  </a:txBody>
                  <a:tcPr marL="8800" marR="8800" marT="8800" marB="0" anchor="ctr"/>
                </a:tc>
                <a:extLst>
                  <a:ext uri="{0D108BD9-81ED-4DB2-BD59-A6C34878D82A}">
                    <a16:rowId xmlns:a16="http://schemas.microsoft.com/office/drawing/2014/main" val="1296025913"/>
                  </a:ext>
                </a:extLst>
              </a:tr>
            </a:tbl>
          </a:graphicData>
        </a:graphic>
      </p:graphicFrame>
      <p:sp>
        <p:nvSpPr>
          <p:cNvPr id="4" name="文本框 3">
            <a:extLst>
              <a:ext uri="{FF2B5EF4-FFF2-40B4-BE49-F238E27FC236}">
                <a16:creationId xmlns:a16="http://schemas.microsoft.com/office/drawing/2014/main" id="{990A684C-5D5A-4434-A291-D4F63F1049A1}"/>
              </a:ext>
            </a:extLst>
          </p:cNvPr>
          <p:cNvSpPr txBox="1"/>
          <p:nvPr/>
        </p:nvSpPr>
        <p:spPr>
          <a:xfrm>
            <a:off x="7372351" y="1800225"/>
            <a:ext cx="4243387" cy="1477328"/>
          </a:xfrm>
          <a:prstGeom prst="rect">
            <a:avLst/>
          </a:prstGeom>
          <a:noFill/>
        </p:spPr>
        <p:txBody>
          <a:bodyPr wrap="square" rtlCol="0">
            <a:spAutoFit/>
          </a:bodyPr>
          <a:lstStyle/>
          <a:p>
            <a:r>
              <a:rPr lang="en-US" altLang="zh-CN" dirty="0"/>
              <a:t>Phenotype on 13 week between 4 group </a:t>
            </a:r>
          </a:p>
          <a:p>
            <a:endParaRPr lang="en-US" altLang="zh-CN" dirty="0"/>
          </a:p>
          <a:p>
            <a:r>
              <a:rPr lang="en-US" altLang="zh-CN" dirty="0"/>
              <a:t>Result:</a:t>
            </a:r>
          </a:p>
          <a:p>
            <a:r>
              <a:rPr lang="en-US" altLang="zh-CN" dirty="0"/>
              <a:t>1. 2hPPG</a:t>
            </a:r>
            <a:r>
              <a:rPr lang="zh-CN" altLang="en-US" dirty="0"/>
              <a:t>、</a:t>
            </a:r>
            <a:r>
              <a:rPr lang="en-US" altLang="zh-CN" dirty="0"/>
              <a:t>HbA1C</a:t>
            </a:r>
            <a:r>
              <a:rPr lang="zh-CN" altLang="en-US" dirty="0"/>
              <a:t>、</a:t>
            </a:r>
            <a:r>
              <a:rPr lang="en-US" altLang="zh-CN" dirty="0"/>
              <a:t>FPG</a:t>
            </a:r>
            <a:r>
              <a:rPr lang="zh-CN" altLang="en-US" dirty="0"/>
              <a:t>、</a:t>
            </a:r>
            <a:r>
              <a:rPr lang="en-US" altLang="zh-CN" dirty="0"/>
              <a:t>TC</a:t>
            </a:r>
            <a:r>
              <a:rPr lang="zh-CN" altLang="en-US" dirty="0"/>
              <a:t>、</a:t>
            </a:r>
            <a:r>
              <a:rPr lang="en-US" altLang="zh-CN" dirty="0"/>
              <a:t>LDL_C</a:t>
            </a:r>
            <a:r>
              <a:rPr lang="zh-CN" altLang="en-US" dirty="0"/>
              <a:t>、</a:t>
            </a:r>
            <a:r>
              <a:rPr lang="en-US" altLang="zh-CN" dirty="0"/>
              <a:t>TG</a:t>
            </a:r>
            <a:r>
              <a:rPr lang="zh-CN" altLang="en-US" dirty="0"/>
              <a:t>组间差异显著</a:t>
            </a:r>
            <a:r>
              <a:rPr lang="en-US" altLang="zh-CN" dirty="0"/>
              <a:t> </a:t>
            </a:r>
            <a:endParaRPr lang="zh-CN" altLang="en-US" dirty="0"/>
          </a:p>
        </p:txBody>
      </p:sp>
    </p:spTree>
    <p:extLst>
      <p:ext uri="{BB962C8B-B14F-4D97-AF65-F5344CB8AC3E}">
        <p14:creationId xmlns:p14="http://schemas.microsoft.com/office/powerpoint/2010/main" val="3167839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72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D7A4D60-0966-4E92-84F5-1212F23A3517}"/>
              </a:ext>
            </a:extLst>
          </p:cNvPr>
          <p:cNvSpPr>
            <a:spLocks noChangeArrowheads="1"/>
          </p:cNvSpPr>
          <p:nvPr/>
        </p:nvSpPr>
        <p:spPr bwMode="auto">
          <a:xfrm>
            <a:off x="1876618" y="139670"/>
            <a:ext cx="102313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a:t>
            </a:r>
            <a:r>
              <a:rPr kumimoji="0"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Baseline Characteristics of Participants </a:t>
            </a:r>
            <a:endParaRPr kumimoji="0" lang="en-GB"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Abbreviations: BBR, berberine; HbA1c, glycated haemoglobin; HOMA-IR, homeostasis model assessment index for assessing insulin resistance;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HOMA- ß, HOMA for assessing ß cell function; </a:t>
            </a:r>
            <a:r>
              <a:rPr kumimoji="0" lang="en-GB" altLang="zh-CN" sz="12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GB"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values refer to comparisons among groups in baseline characteristics </a:t>
            </a:r>
            <a:r>
              <a:rPr kumimoji="0" lang="en-GB"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 ANOVA analyses</a:t>
            </a:r>
            <a:r>
              <a:rPr kumimoji="0" lang="en-GB"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Mean (SD) or Median (IQR)</a:t>
            </a:r>
            <a:endParaRPr kumimoji="0" lang="en-GB" altLang="zh-CN" sz="1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对象 7">
            <a:extLst>
              <a:ext uri="{FF2B5EF4-FFF2-40B4-BE49-F238E27FC236}">
                <a16:creationId xmlns:a16="http://schemas.microsoft.com/office/drawing/2014/main" id="{3C7D105E-91FA-4FE2-B23E-2C8347D21B55}"/>
              </a:ext>
            </a:extLst>
          </p:cNvPr>
          <p:cNvGraphicFramePr>
            <a:graphicFrameLocks noChangeAspect="1"/>
          </p:cNvGraphicFramePr>
          <p:nvPr>
            <p:extLst>
              <p:ext uri="{D42A27DB-BD31-4B8C-83A1-F6EECF244321}">
                <p14:modId xmlns:p14="http://schemas.microsoft.com/office/powerpoint/2010/main" val="3803219418"/>
              </p:ext>
            </p:extLst>
          </p:nvPr>
        </p:nvGraphicFramePr>
        <p:xfrm>
          <a:off x="1148050" y="1284577"/>
          <a:ext cx="9211207" cy="5070041"/>
        </p:xfrm>
        <a:graphic>
          <a:graphicData uri="http://schemas.openxmlformats.org/presentationml/2006/ole">
            <mc:AlternateContent xmlns:mc="http://schemas.openxmlformats.org/markup-compatibility/2006">
              <mc:Choice xmlns:v="urn:schemas-microsoft-com:vml" Requires="v">
                <p:oleObj spid="_x0000_s1026" name="Document" r:id="rId3" imgW="8862255" imgH="4878820" progId="Word.Document.12">
                  <p:embed/>
                </p:oleObj>
              </mc:Choice>
              <mc:Fallback>
                <p:oleObj name="Document" r:id="rId3" imgW="8862255" imgH="4878820" progId="Word.Document.12">
                  <p:embed/>
                  <p:pic>
                    <p:nvPicPr>
                      <p:cNvPr id="8" name="对象 7">
                        <a:extLst>
                          <a:ext uri="{FF2B5EF4-FFF2-40B4-BE49-F238E27FC236}">
                            <a16:creationId xmlns:a16="http://schemas.microsoft.com/office/drawing/2014/main" id="{3C7D105E-91FA-4FE2-B23E-2C8347D21B55}"/>
                          </a:ext>
                        </a:extLst>
                      </p:cNvPr>
                      <p:cNvPicPr/>
                      <p:nvPr/>
                    </p:nvPicPr>
                    <p:blipFill>
                      <a:blip r:embed="rId4"/>
                      <a:stretch>
                        <a:fillRect/>
                      </a:stretch>
                    </p:blipFill>
                    <p:spPr>
                      <a:xfrm>
                        <a:off x="1148050" y="1284577"/>
                        <a:ext cx="9211207" cy="5070041"/>
                      </a:xfrm>
                      <a:prstGeom prst="rect">
                        <a:avLst/>
                      </a:prstGeom>
                      <a:ln>
                        <a:solidFill>
                          <a:schemeClr val="tx1"/>
                        </a:solidFill>
                      </a:ln>
                    </p:spPr>
                  </p:pic>
                </p:oleObj>
              </mc:Fallback>
            </mc:AlternateContent>
          </a:graphicData>
        </a:graphic>
      </p:graphicFrame>
      <p:sp>
        <p:nvSpPr>
          <p:cNvPr id="9" name="矩形 8">
            <a:extLst>
              <a:ext uri="{FF2B5EF4-FFF2-40B4-BE49-F238E27FC236}">
                <a16:creationId xmlns:a16="http://schemas.microsoft.com/office/drawing/2014/main" id="{27986A01-6AAC-4532-8A6C-5F1C01B323F8}"/>
              </a:ext>
            </a:extLst>
          </p:cNvPr>
          <p:cNvSpPr/>
          <p:nvPr/>
        </p:nvSpPr>
        <p:spPr>
          <a:xfrm>
            <a:off x="1043316" y="3210128"/>
            <a:ext cx="9520922" cy="437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79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7D3F4E9-B3C3-47EE-9B98-0C0A48169F1F}"/>
              </a:ext>
            </a:extLst>
          </p:cNvPr>
          <p:cNvSpPr>
            <a:spLocks noChangeArrowheads="1"/>
          </p:cNvSpPr>
          <p:nvPr/>
        </p:nvSpPr>
        <p:spPr bwMode="auto">
          <a:xfrm>
            <a:off x="1921164" y="361683"/>
            <a:ext cx="79617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2— </a:t>
            </a:r>
            <a:r>
              <a:rPr kumimoji="0"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Primary Outcomes in All Participants and the elderly participants</a:t>
            </a:r>
            <a:endParaRPr kumimoji="0" lang="en-GB"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Abbreviations: BBR, berberine, HbA1c, glycated haemoglobin; HOMA-IR, homeostasis model assessment index for assessing insulin resistance. </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Model 1: </a:t>
            </a:r>
            <a:r>
              <a:rPr kumimoji="0" lang="en-GB" altLang="zh-CN" sz="1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GB" altLang="zh-CN" sz="1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values refer to </a:t>
            </a:r>
            <a:r>
              <a:rPr kumimoji="0" lang="en-GB" altLang="zh-CN" sz="1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comparison between probiotics plus berberine group and the other groups after intervention using GEE model </a:t>
            </a: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 the basis of intention-to-treat (ITT) analysis. All analyses only adjusted for baseline HbA1c;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Model 2: </a:t>
            </a:r>
            <a:r>
              <a:rPr kumimoji="0" lang="en-GB" altLang="zh-CN" sz="1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GB" altLang="zh-CN" sz="1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values refer to </a:t>
            </a:r>
            <a:r>
              <a:rPr kumimoji="0" lang="en-GB" altLang="zh-CN" sz="1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comparison between probiotics plus berberine group and the other groups after intervention using GEE model </a:t>
            </a:r>
            <a:r>
              <a:rPr kumimoji="0" lang="en-GB"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 the basis of ITT analysis. All analyses adjusted for age, baseline HbA1c, HOMA-IR, LDL-cholesterol, AST, aspartate transaminase, TP, total protein. </a:t>
            </a:r>
            <a:r>
              <a:rPr kumimoji="0" lang="en-GB" altLang="zh-CN" sz="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GB" altLang="zh-CN" sz="1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3B01B4C-6B3E-4225-999E-E1085A26B66D}"/>
              </a:ext>
            </a:extLst>
          </p:cNvPr>
          <p:cNvPicPr>
            <a:picLocks noChangeAspect="1"/>
          </p:cNvPicPr>
          <p:nvPr/>
        </p:nvPicPr>
        <p:blipFill rotWithShape="1">
          <a:blip r:embed="rId2"/>
          <a:srcRect t="8522"/>
          <a:stretch/>
        </p:blipFill>
        <p:spPr>
          <a:xfrm>
            <a:off x="897608" y="1995055"/>
            <a:ext cx="9639893" cy="3904345"/>
          </a:xfrm>
          <a:prstGeom prst="rect">
            <a:avLst/>
          </a:prstGeom>
        </p:spPr>
      </p:pic>
      <p:sp>
        <p:nvSpPr>
          <p:cNvPr id="10" name="矩形 9">
            <a:extLst>
              <a:ext uri="{FF2B5EF4-FFF2-40B4-BE49-F238E27FC236}">
                <a16:creationId xmlns:a16="http://schemas.microsoft.com/office/drawing/2014/main" id="{35577C73-DE7A-409C-8067-7190166E68AE}"/>
              </a:ext>
            </a:extLst>
          </p:cNvPr>
          <p:cNvSpPr/>
          <p:nvPr/>
        </p:nvSpPr>
        <p:spPr>
          <a:xfrm>
            <a:off x="7269018" y="4535055"/>
            <a:ext cx="618837" cy="526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FD289D0-7202-4388-862A-F98FC43332B4}"/>
              </a:ext>
            </a:extLst>
          </p:cNvPr>
          <p:cNvSpPr/>
          <p:nvPr/>
        </p:nvSpPr>
        <p:spPr>
          <a:xfrm>
            <a:off x="9882910" y="4535054"/>
            <a:ext cx="618837" cy="757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D6C2374-8739-435D-A34C-09B84252A8A6}"/>
              </a:ext>
            </a:extLst>
          </p:cNvPr>
          <p:cNvSpPr/>
          <p:nvPr/>
        </p:nvSpPr>
        <p:spPr>
          <a:xfrm>
            <a:off x="1357746" y="5759164"/>
            <a:ext cx="9179755" cy="646331"/>
          </a:xfrm>
          <a:prstGeom prst="rect">
            <a:avLst/>
          </a:prstGeom>
        </p:spPr>
        <p:txBody>
          <a:bodyPr wrap="square">
            <a:spAutoFit/>
          </a:bodyPr>
          <a:lstStyle/>
          <a:p>
            <a:r>
              <a:rPr lang="en-GB" altLang="zh-CN" sz="1200" kern="0" dirty="0">
                <a:solidFill>
                  <a:srgbClr val="000000"/>
                </a:solidFill>
                <a:latin typeface="Times New Roman" panose="02020603050405020304" pitchFamily="18" charset="0"/>
              </a:rPr>
              <a:t>Among participants aged ≥</a:t>
            </a:r>
            <a:r>
              <a:rPr lang="en-AU" altLang="zh-CN" sz="1200" kern="0" dirty="0">
                <a:solidFill>
                  <a:srgbClr val="000000"/>
                </a:solidFill>
                <a:latin typeface="Times New Roman" panose="02020603050405020304" pitchFamily="18" charset="0"/>
              </a:rPr>
              <a:t> 50 years</a:t>
            </a:r>
            <a:r>
              <a:rPr lang="en-GB" altLang="zh-CN" sz="1200" kern="0" dirty="0">
                <a:solidFill>
                  <a:srgbClr val="000000"/>
                </a:solidFill>
                <a:latin typeface="Times New Roman" panose="02020603050405020304" pitchFamily="18" charset="0"/>
              </a:rPr>
              <a:t>, ANOVA showed that change in HbA1c in the probiotics-plus-BBR group (-0·99[0·74]%) was significantly greater than that in the placebo group (-0·59[0·92]%, p=0·0024) and the probiotics-alone group (-0·52[0·61]%, p=0·0005), but not significantly different from the BBR-alone group (-0·90[0·72]%, p=0·48)</a:t>
            </a:r>
            <a:endParaRPr lang="zh-CN" altLang="en-US" sz="1200" dirty="0"/>
          </a:p>
        </p:txBody>
      </p:sp>
      <p:sp>
        <p:nvSpPr>
          <p:cNvPr id="13" name="矩形 12">
            <a:extLst>
              <a:ext uri="{FF2B5EF4-FFF2-40B4-BE49-F238E27FC236}">
                <a16:creationId xmlns:a16="http://schemas.microsoft.com/office/drawing/2014/main" id="{8407112E-21C1-424F-9681-D98BD5E7E6E5}"/>
              </a:ext>
            </a:extLst>
          </p:cNvPr>
          <p:cNvSpPr/>
          <p:nvPr/>
        </p:nvSpPr>
        <p:spPr>
          <a:xfrm>
            <a:off x="9882909" y="3050309"/>
            <a:ext cx="618837" cy="757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D8551F7-0F3C-4F37-BBC0-EFCCE5A90E87}"/>
              </a:ext>
            </a:extLst>
          </p:cNvPr>
          <p:cNvSpPr/>
          <p:nvPr/>
        </p:nvSpPr>
        <p:spPr>
          <a:xfrm>
            <a:off x="7269018" y="3050309"/>
            <a:ext cx="618837" cy="526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128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a:extLst>
              <a:ext uri="{FF2B5EF4-FFF2-40B4-BE49-F238E27FC236}">
                <a16:creationId xmlns:a16="http://schemas.microsoft.com/office/drawing/2014/main" id="{8AB5C0C3-ECE6-4F72-9B41-F4CA3CFBFAD5}"/>
              </a:ext>
            </a:extLst>
          </p:cNvPr>
          <p:cNvGraphicFramePr>
            <a:graphicFrameLocks noChangeAspect="1"/>
          </p:cNvGraphicFramePr>
          <p:nvPr>
            <p:extLst>
              <p:ext uri="{D42A27DB-BD31-4B8C-83A1-F6EECF244321}">
                <p14:modId xmlns:p14="http://schemas.microsoft.com/office/powerpoint/2010/main" val="561706466"/>
              </p:ext>
            </p:extLst>
          </p:nvPr>
        </p:nvGraphicFramePr>
        <p:xfrm>
          <a:off x="1285908" y="1213558"/>
          <a:ext cx="9355723" cy="4263113"/>
        </p:xfrm>
        <a:graphic>
          <a:graphicData uri="http://schemas.openxmlformats.org/presentationml/2006/ole">
            <mc:AlternateContent xmlns:mc="http://schemas.openxmlformats.org/markup-compatibility/2006">
              <mc:Choice xmlns:v="urn:schemas-microsoft-com:vml" Requires="v">
                <p:oleObj spid="_x0000_s2050" name="Document" r:id="rId3" imgW="8862255" imgH="4037967" progId="Word.Document.12">
                  <p:embed/>
                </p:oleObj>
              </mc:Choice>
              <mc:Fallback>
                <p:oleObj name="Document" r:id="rId3" imgW="8862255" imgH="4037967" progId="Word.Document.12">
                  <p:embed/>
                  <p:pic>
                    <p:nvPicPr>
                      <p:cNvPr id="6" name="对象 5">
                        <a:extLst>
                          <a:ext uri="{FF2B5EF4-FFF2-40B4-BE49-F238E27FC236}">
                            <a16:creationId xmlns:a16="http://schemas.microsoft.com/office/drawing/2014/main" id="{8AB5C0C3-ECE6-4F72-9B41-F4CA3CFBFAD5}"/>
                          </a:ext>
                        </a:extLst>
                      </p:cNvPr>
                      <p:cNvPicPr/>
                      <p:nvPr/>
                    </p:nvPicPr>
                    <p:blipFill>
                      <a:blip r:embed="rId4"/>
                      <a:stretch>
                        <a:fillRect/>
                      </a:stretch>
                    </p:blipFill>
                    <p:spPr>
                      <a:xfrm>
                        <a:off x="1285908" y="1213558"/>
                        <a:ext cx="9355723" cy="426311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C16B6C3D-31FF-49E5-A9A7-D3A640F3FBBA}"/>
              </a:ext>
            </a:extLst>
          </p:cNvPr>
          <p:cNvSpPr/>
          <p:nvPr/>
        </p:nvSpPr>
        <p:spPr>
          <a:xfrm>
            <a:off x="2172510" y="345891"/>
            <a:ext cx="8469121" cy="369332"/>
          </a:xfrm>
          <a:prstGeom prst="rect">
            <a:avLst/>
          </a:prstGeom>
        </p:spPr>
        <p:txBody>
          <a:bodyPr wrap="square">
            <a:spAutoFit/>
          </a:bodyPr>
          <a:lstStyle/>
          <a:p>
            <a:pPr>
              <a:spcAft>
                <a:spcPts val="0"/>
              </a:spcAft>
            </a:pPr>
            <a:r>
              <a:rPr lang="en-GB" altLang="zh-CN" b="1" dirty="0">
                <a:latin typeface="Times New Roman" panose="02020603050405020304" pitchFamily="18" charset="0"/>
              </a:rPr>
              <a:t>Table 3—</a:t>
            </a:r>
            <a:r>
              <a:rPr lang="en-GB" altLang="zh-CN" dirty="0">
                <a:latin typeface="Times New Roman" panose="02020603050405020304" pitchFamily="18" charset="0"/>
              </a:rPr>
              <a:t>Comparison in Clinical Parameters after Treatment in All Participants</a:t>
            </a:r>
            <a:endParaRPr lang="zh-CN" altLang="zh-CN" sz="2800" dirty="0">
              <a:latin typeface="Times New Roman" panose="02020603050405020304" pitchFamily="18" charset="0"/>
            </a:endParaRPr>
          </a:p>
        </p:txBody>
      </p:sp>
      <p:sp>
        <p:nvSpPr>
          <p:cNvPr id="8" name="矩形 7">
            <a:extLst>
              <a:ext uri="{FF2B5EF4-FFF2-40B4-BE49-F238E27FC236}">
                <a16:creationId xmlns:a16="http://schemas.microsoft.com/office/drawing/2014/main" id="{5F25D24C-3070-40F6-8DBC-45A1E301B4B8}"/>
              </a:ext>
            </a:extLst>
          </p:cNvPr>
          <p:cNvSpPr/>
          <p:nvPr/>
        </p:nvSpPr>
        <p:spPr>
          <a:xfrm>
            <a:off x="1285907" y="5476671"/>
            <a:ext cx="8918407" cy="830997"/>
          </a:xfrm>
          <a:prstGeom prst="rect">
            <a:avLst/>
          </a:prstGeom>
        </p:spPr>
        <p:txBody>
          <a:bodyPr wrap="square">
            <a:spAutoFit/>
          </a:bodyPr>
          <a:lstStyle/>
          <a:p>
            <a:pPr>
              <a:spcAft>
                <a:spcPts val="0"/>
              </a:spcAft>
            </a:pPr>
            <a:r>
              <a:rPr lang="en-GB" altLang="zh-CN" sz="1200" dirty="0">
                <a:latin typeface="Times New Roman" panose="02020603050405020304" pitchFamily="18" charset="0"/>
              </a:rPr>
              <a:t>Abbreviations: BBR, berberine, HOMA-IR, homeostasis model assessment index for assessing insulin resistance; HOMA- ß, HOMA for assessing ß cell function; Mean (SD) or Median (IQR)</a:t>
            </a:r>
            <a:endParaRPr lang="zh-CN" altLang="zh-CN" dirty="0">
              <a:latin typeface="Times New Roman" panose="02020603050405020304" pitchFamily="18" charset="0"/>
            </a:endParaRPr>
          </a:p>
          <a:p>
            <a:pPr>
              <a:spcAft>
                <a:spcPts val="0"/>
              </a:spcAft>
            </a:pPr>
            <a:r>
              <a:rPr lang="en-GB" altLang="zh-CN" sz="1200" i="1" dirty="0">
                <a:latin typeface="Times New Roman" panose="02020603050405020304" pitchFamily="18" charset="0"/>
              </a:rPr>
              <a:t>P </a:t>
            </a:r>
            <a:r>
              <a:rPr lang="en-GB" altLang="zh-CN" sz="1200" dirty="0">
                <a:latin typeface="Times New Roman" panose="02020603050405020304" pitchFamily="18" charset="0"/>
              </a:rPr>
              <a:t>values refer to </a:t>
            </a:r>
            <a:r>
              <a:rPr lang="en-GB" altLang="zh-CN" sz="1200" b="1" dirty="0">
                <a:solidFill>
                  <a:srgbClr val="FF0000"/>
                </a:solidFill>
                <a:latin typeface="Times New Roman" panose="02020603050405020304" pitchFamily="18" charset="0"/>
              </a:rPr>
              <a:t>comparison between probiotics plus berberine group and the other groups after treatment using GEE </a:t>
            </a:r>
            <a:r>
              <a:rPr lang="en-GB" altLang="zh-CN" sz="1200" dirty="0">
                <a:latin typeface="Times New Roman" panose="02020603050405020304" pitchFamily="18" charset="0"/>
              </a:rPr>
              <a:t>model on the basis of ITT analysis. All analyses adjusted for age and baseline values. </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37610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1705786-0C5E-4F0E-B359-AD7A5D238BC7}"/>
              </a:ext>
            </a:extLst>
          </p:cNvPr>
          <p:cNvGraphicFramePr>
            <a:graphicFrameLocks noChangeAspect="1"/>
          </p:cNvGraphicFramePr>
          <p:nvPr>
            <p:extLst>
              <p:ext uri="{D42A27DB-BD31-4B8C-83A1-F6EECF244321}">
                <p14:modId xmlns:p14="http://schemas.microsoft.com/office/powerpoint/2010/main" val="2617060566"/>
              </p:ext>
            </p:extLst>
          </p:nvPr>
        </p:nvGraphicFramePr>
        <p:xfrm>
          <a:off x="330740" y="1011022"/>
          <a:ext cx="6517532" cy="6971100"/>
        </p:xfrm>
        <a:graphic>
          <a:graphicData uri="http://schemas.openxmlformats.org/presentationml/2006/ole">
            <mc:AlternateContent xmlns:mc="http://schemas.openxmlformats.org/markup-compatibility/2006">
              <mc:Choice xmlns:v="urn:schemas-microsoft-com:vml" Requires="v">
                <p:oleObj spid="_x0000_s3074" name="Document" r:id="rId3" imgW="5730832" imgH="8556288" progId="Word.Document.12">
                  <p:embed/>
                </p:oleObj>
              </mc:Choice>
              <mc:Fallback>
                <p:oleObj name="Document" r:id="rId3" imgW="5730832" imgH="8556288" progId="Word.Document.12">
                  <p:embed/>
                  <p:pic>
                    <p:nvPicPr>
                      <p:cNvPr id="4" name="对象 3">
                        <a:extLst>
                          <a:ext uri="{FF2B5EF4-FFF2-40B4-BE49-F238E27FC236}">
                            <a16:creationId xmlns:a16="http://schemas.microsoft.com/office/drawing/2014/main" id="{01705786-0C5E-4F0E-B359-AD7A5D238BC7}"/>
                          </a:ext>
                        </a:extLst>
                      </p:cNvPr>
                      <p:cNvPicPr/>
                      <p:nvPr/>
                    </p:nvPicPr>
                    <p:blipFill>
                      <a:blip r:embed="rId4"/>
                      <a:stretch>
                        <a:fillRect/>
                      </a:stretch>
                    </p:blipFill>
                    <p:spPr>
                      <a:xfrm>
                        <a:off x="330740" y="1011022"/>
                        <a:ext cx="6517532" cy="6971100"/>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A264B3F4-23E5-497D-921E-06D11ECDFD66}"/>
              </a:ext>
            </a:extLst>
          </p:cNvPr>
          <p:cNvSpPr/>
          <p:nvPr/>
        </p:nvSpPr>
        <p:spPr>
          <a:xfrm>
            <a:off x="2694562" y="547460"/>
            <a:ext cx="8910536" cy="369332"/>
          </a:xfrm>
          <a:prstGeom prst="rect">
            <a:avLst/>
          </a:prstGeom>
        </p:spPr>
        <p:txBody>
          <a:bodyPr wrap="square">
            <a:spAutoFit/>
          </a:bodyPr>
          <a:lstStyle/>
          <a:p>
            <a:pPr>
              <a:spcAft>
                <a:spcPts val="0"/>
              </a:spcAft>
            </a:pPr>
            <a:r>
              <a:rPr lang="en-GB" altLang="zh-CN" b="1" dirty="0">
                <a:latin typeface="Times New Roman" panose="02020603050405020304" pitchFamily="18" charset="0"/>
              </a:rPr>
              <a:t>Table 4—</a:t>
            </a:r>
            <a:r>
              <a:rPr lang="en-GB" altLang="zh-CN" dirty="0">
                <a:latin typeface="Times New Roman" panose="02020603050405020304" pitchFamily="18" charset="0"/>
              </a:rPr>
              <a:t>Comparison in Clinical Parameters after Treatment in Participants Aged ≥ 50 years</a:t>
            </a:r>
            <a:endParaRPr lang="zh-CN" altLang="zh-CN" sz="2800" dirty="0">
              <a:latin typeface="Times New Roman" panose="02020603050405020304" pitchFamily="18" charset="0"/>
            </a:endParaRPr>
          </a:p>
        </p:txBody>
      </p:sp>
      <p:sp>
        <p:nvSpPr>
          <p:cNvPr id="6" name="矩形 5">
            <a:extLst>
              <a:ext uri="{FF2B5EF4-FFF2-40B4-BE49-F238E27FC236}">
                <a16:creationId xmlns:a16="http://schemas.microsoft.com/office/drawing/2014/main" id="{E65E5657-9F27-4D40-A3C4-C027EFAD472A}"/>
              </a:ext>
            </a:extLst>
          </p:cNvPr>
          <p:cNvSpPr/>
          <p:nvPr/>
        </p:nvSpPr>
        <p:spPr>
          <a:xfrm>
            <a:off x="6948792" y="3429000"/>
            <a:ext cx="4912468" cy="1384995"/>
          </a:xfrm>
          <a:prstGeom prst="rect">
            <a:avLst/>
          </a:prstGeom>
        </p:spPr>
        <p:txBody>
          <a:bodyPr wrap="square">
            <a:spAutoFit/>
          </a:bodyPr>
          <a:lstStyle/>
          <a:p>
            <a:pPr>
              <a:spcAft>
                <a:spcPts val="0"/>
              </a:spcAft>
            </a:pPr>
            <a:r>
              <a:rPr lang="en-GB" altLang="zh-CN" sz="1200" dirty="0">
                <a:latin typeface="Times New Roman" panose="02020603050405020304" pitchFamily="18" charset="0"/>
              </a:rPr>
              <a:t>Abbreviations: BBR, berberine, HOMA-IR, homeostasis model assessment index for assessing insulin resistance; HOMA- ß, HOMA for assessing ß cell function; Mean (SD) or Median (IQR);</a:t>
            </a:r>
            <a:endParaRPr lang="zh-CN" altLang="zh-CN" dirty="0">
              <a:latin typeface="Times New Roman" panose="02020603050405020304" pitchFamily="18" charset="0"/>
            </a:endParaRPr>
          </a:p>
          <a:p>
            <a:pPr>
              <a:spcAft>
                <a:spcPts val="0"/>
              </a:spcAft>
            </a:pPr>
            <a:endParaRPr lang="en-GB" altLang="zh-CN" sz="1200" i="1" dirty="0">
              <a:latin typeface="Times New Roman" panose="02020603050405020304" pitchFamily="18" charset="0"/>
            </a:endParaRPr>
          </a:p>
          <a:p>
            <a:pPr>
              <a:spcAft>
                <a:spcPts val="0"/>
              </a:spcAft>
            </a:pPr>
            <a:r>
              <a:rPr lang="en-GB" altLang="zh-CN" sz="1200" i="1" dirty="0">
                <a:latin typeface="Times New Roman" panose="02020603050405020304" pitchFamily="18" charset="0"/>
              </a:rPr>
              <a:t>P </a:t>
            </a:r>
            <a:r>
              <a:rPr lang="en-GB" altLang="zh-CN" sz="1200" dirty="0">
                <a:latin typeface="Times New Roman" panose="02020603050405020304" pitchFamily="18" charset="0"/>
              </a:rPr>
              <a:t>values refer to comparison between probiotics plus berberine group and the other groups after treatment using GEE model on the basis of ITT analysis. All analyses adjusted for age and baseline values. </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50435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A96417-CA72-4477-82C7-2D9CB89675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921" y="943581"/>
            <a:ext cx="3776339" cy="6099243"/>
          </a:xfrm>
          <a:prstGeom prst="rect">
            <a:avLst/>
          </a:prstGeom>
          <a:noFill/>
          <a:ln>
            <a:noFill/>
          </a:ln>
        </p:spPr>
      </p:pic>
      <p:sp>
        <p:nvSpPr>
          <p:cNvPr id="5" name="矩形 4">
            <a:extLst>
              <a:ext uri="{FF2B5EF4-FFF2-40B4-BE49-F238E27FC236}">
                <a16:creationId xmlns:a16="http://schemas.microsoft.com/office/drawing/2014/main" id="{8539B332-4369-4CB6-91D9-F79477B58708}"/>
              </a:ext>
            </a:extLst>
          </p:cNvPr>
          <p:cNvSpPr/>
          <p:nvPr/>
        </p:nvSpPr>
        <p:spPr>
          <a:xfrm>
            <a:off x="4740611" y="1606421"/>
            <a:ext cx="6986467" cy="2462213"/>
          </a:xfrm>
          <a:prstGeom prst="rect">
            <a:avLst/>
          </a:prstGeom>
        </p:spPr>
        <p:txBody>
          <a:bodyPr wrap="square">
            <a:spAutoFit/>
          </a:bodyPr>
          <a:lstStyle/>
          <a:p>
            <a:r>
              <a:rPr lang="en-GB" altLang="zh-CN" sz="1400" kern="0" dirty="0">
                <a:latin typeface="Times New Roman" panose="02020603050405020304" pitchFamily="18" charset="0"/>
              </a:rPr>
              <a:t>Relative abundancies of all 9 probiotics in the faecal samples from all the participants in four groups, A; the participants older than 50 years (</a:t>
            </a:r>
            <a:r>
              <a:rPr lang="zh-CN" altLang="zh-CN" sz="1400" kern="0" dirty="0">
                <a:latin typeface="Times New Roman" panose="02020603050405020304" pitchFamily="18" charset="0"/>
                <a:cs typeface="Times New Roman" panose="02020603050405020304" pitchFamily="18" charset="0"/>
              </a:rPr>
              <a:t>≥</a:t>
            </a:r>
            <a:r>
              <a:rPr lang="en-GB" altLang="zh-CN" sz="1400" kern="0" dirty="0">
                <a:latin typeface="Times New Roman" panose="02020603050405020304" pitchFamily="18" charset="0"/>
              </a:rPr>
              <a:t>50), </a:t>
            </a:r>
          </a:p>
          <a:p>
            <a:endParaRPr lang="en-GB" altLang="zh-CN" sz="1400" kern="0" dirty="0">
              <a:latin typeface="Times New Roman" panose="02020603050405020304" pitchFamily="18" charset="0"/>
            </a:endParaRPr>
          </a:p>
          <a:p>
            <a:r>
              <a:rPr lang="en-GB" altLang="zh-CN" sz="1400" kern="0" dirty="0">
                <a:latin typeface="Times New Roman" panose="02020603050405020304" pitchFamily="18" charset="0"/>
              </a:rPr>
              <a:t>B; the participants older than 50 years (</a:t>
            </a:r>
            <a:r>
              <a:rPr lang="zh-CN" altLang="zh-CN" sz="1400" kern="0" dirty="0">
                <a:latin typeface="Times New Roman" panose="02020603050405020304" pitchFamily="18" charset="0"/>
                <a:cs typeface="Times New Roman" panose="02020603050405020304" pitchFamily="18" charset="0"/>
              </a:rPr>
              <a:t>≥</a:t>
            </a:r>
            <a:r>
              <a:rPr lang="en-GB" altLang="zh-CN" sz="1400" kern="0" dirty="0">
                <a:latin typeface="Times New Roman" panose="02020603050405020304" pitchFamily="18" charset="0"/>
              </a:rPr>
              <a:t>50), </a:t>
            </a:r>
          </a:p>
          <a:p>
            <a:endParaRPr lang="en-GB" altLang="zh-CN" sz="1400" kern="0" dirty="0">
              <a:latin typeface="Times New Roman" panose="02020603050405020304" pitchFamily="18" charset="0"/>
            </a:endParaRPr>
          </a:p>
          <a:p>
            <a:r>
              <a:rPr lang="en-GB" altLang="zh-CN" sz="1400" kern="0" dirty="0">
                <a:latin typeface="Times New Roman" panose="02020603050405020304" pitchFamily="18" charset="0"/>
              </a:rPr>
              <a:t>C. Color key represent the relative abundancies of each taxa. *, q&lt;0.01 baseline versus 13 weeks treatment; #, q &lt;0.05, lower RA in age&lt;50 than age </a:t>
            </a:r>
            <a:r>
              <a:rPr lang="zh-CN" altLang="zh-CN" sz="1400" kern="0" dirty="0">
                <a:latin typeface="Times New Roman" panose="02020603050405020304" pitchFamily="18" charset="0"/>
                <a:cs typeface="Times New Roman" panose="02020603050405020304" pitchFamily="18" charset="0"/>
              </a:rPr>
              <a:t>≥</a:t>
            </a:r>
            <a:r>
              <a:rPr lang="en-GB" altLang="zh-CN" sz="1400" kern="0" dirty="0">
                <a:latin typeface="Times New Roman" panose="02020603050405020304" pitchFamily="18" charset="0"/>
              </a:rPr>
              <a:t>50, KW analysis. </a:t>
            </a:r>
          </a:p>
          <a:p>
            <a:endParaRPr lang="en-GB" altLang="zh-CN" sz="1400" kern="0" dirty="0">
              <a:latin typeface="Times New Roman" panose="02020603050405020304" pitchFamily="18" charset="0"/>
            </a:endParaRPr>
          </a:p>
          <a:p>
            <a:r>
              <a:rPr lang="en-GB" altLang="zh-CN" sz="1400" kern="0" dirty="0">
                <a:latin typeface="Times New Roman" panose="02020603050405020304" pitchFamily="18" charset="0"/>
              </a:rPr>
              <a:t>In Age all,</a:t>
            </a:r>
            <a:r>
              <a:rPr lang="en-AU" altLang="zh-CN" sz="1400" kern="0" dirty="0">
                <a:latin typeface="Times New Roman" panose="02020603050405020304" pitchFamily="18" charset="0"/>
              </a:rPr>
              <a:t> n=85 in placebo, n=89 in Probiotics, n=77 in BBR and n=94 in </a:t>
            </a:r>
            <a:r>
              <a:rPr lang="en-AU" altLang="zh-CN" sz="1400" kern="0" dirty="0" err="1">
                <a:latin typeface="Times New Roman" panose="02020603050405020304" pitchFamily="18" charset="0"/>
              </a:rPr>
              <a:t>Probiotics+BBR</a:t>
            </a:r>
            <a:r>
              <a:rPr lang="en-AU" altLang="zh-CN" sz="1400" kern="0" dirty="0">
                <a:latin typeface="Times New Roman" panose="02020603050405020304" pitchFamily="18" charset="0"/>
              </a:rPr>
              <a:t>; </a:t>
            </a:r>
          </a:p>
          <a:p>
            <a:r>
              <a:rPr lang="en-AU" altLang="zh-CN" sz="1400" kern="0" dirty="0">
                <a:latin typeface="Times New Roman" panose="02020603050405020304" pitchFamily="18" charset="0"/>
              </a:rPr>
              <a:t>in Age</a:t>
            </a:r>
            <a:r>
              <a:rPr lang="zh-CN" altLang="zh-CN" sz="1400" kern="0" dirty="0">
                <a:latin typeface="Times New Roman" panose="02020603050405020304" pitchFamily="18" charset="0"/>
                <a:cs typeface="Times New Roman" panose="02020603050405020304" pitchFamily="18" charset="0"/>
              </a:rPr>
              <a:t>≥</a:t>
            </a:r>
            <a:r>
              <a:rPr lang="en-AU" altLang="zh-CN" sz="1400" kern="0" dirty="0">
                <a:latin typeface="Times New Roman" panose="02020603050405020304" pitchFamily="18" charset="0"/>
              </a:rPr>
              <a:t>50, n=55 in placebo, n=52 in probiotics, n=45 in BBR and n=31 in </a:t>
            </a:r>
            <a:r>
              <a:rPr lang="en-AU" altLang="zh-CN" sz="1400" kern="0" dirty="0" err="1">
                <a:latin typeface="Times New Roman" panose="02020603050405020304" pitchFamily="18" charset="0"/>
              </a:rPr>
              <a:t>Probiotics+BBR</a:t>
            </a:r>
            <a:r>
              <a:rPr lang="en-AU" altLang="zh-CN" sz="1400" kern="0" dirty="0">
                <a:latin typeface="Times New Roman" panose="02020603050405020304" pitchFamily="18" charset="0"/>
              </a:rPr>
              <a:t>; </a:t>
            </a:r>
          </a:p>
          <a:p>
            <a:r>
              <a:rPr lang="en-AU" altLang="zh-CN" sz="1400" kern="0" dirty="0">
                <a:latin typeface="Times New Roman" panose="02020603050405020304" pitchFamily="18" charset="0"/>
              </a:rPr>
              <a:t>in Age&lt;50, n=30 in placebo, n=37 in probiotics, n=32 in BBR and n=63 in </a:t>
            </a:r>
            <a:r>
              <a:rPr lang="en-AU" altLang="zh-CN" sz="1400" kern="0" dirty="0" err="1">
                <a:latin typeface="Times New Roman" panose="02020603050405020304" pitchFamily="18" charset="0"/>
              </a:rPr>
              <a:t>Probiotics+BBR</a:t>
            </a:r>
            <a:endParaRPr lang="zh-CN" altLang="en-US" sz="1400" dirty="0"/>
          </a:p>
        </p:txBody>
      </p:sp>
    </p:spTree>
    <p:extLst>
      <p:ext uri="{BB962C8B-B14F-4D97-AF65-F5344CB8AC3E}">
        <p14:creationId xmlns:p14="http://schemas.microsoft.com/office/powerpoint/2010/main" val="27573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876C88-00C3-4822-BD3C-FFB25D0C4599}"/>
              </a:ext>
            </a:extLst>
          </p:cNvPr>
          <p:cNvSpPr/>
          <p:nvPr/>
        </p:nvSpPr>
        <p:spPr>
          <a:xfrm>
            <a:off x="7367080" y="401545"/>
            <a:ext cx="4169924" cy="369332"/>
          </a:xfrm>
          <a:prstGeom prst="rect">
            <a:avLst/>
          </a:prstGeom>
        </p:spPr>
        <p:txBody>
          <a:bodyPr wrap="square">
            <a:spAutoFit/>
          </a:bodyPr>
          <a:lstStyle/>
          <a:p>
            <a:pPr lvl="0">
              <a:spcAft>
                <a:spcPts val="0"/>
              </a:spcAft>
            </a:pPr>
            <a:r>
              <a:rPr lang="en-US" altLang="zh-CN" b="1" dirty="0">
                <a:latin typeface="等线" panose="02010600030101010101" pitchFamily="2" charset="-122"/>
                <a:cs typeface="宋体" panose="02010600030101010101" pitchFamily="2" charset="-122"/>
              </a:rPr>
              <a:t>Method for metagenomic profiling</a:t>
            </a:r>
            <a:endParaRPr lang="zh-CN" altLang="zh-CN" b="1" dirty="0">
              <a:latin typeface="宋体" panose="02010600030101010101" pitchFamily="2" charset="-122"/>
              <a:cs typeface="宋体" panose="02010600030101010101" pitchFamily="2" charset="-122"/>
            </a:endParaRPr>
          </a:p>
        </p:txBody>
      </p:sp>
      <p:sp>
        <p:nvSpPr>
          <p:cNvPr id="5" name="矩形 4">
            <a:extLst>
              <a:ext uri="{FF2B5EF4-FFF2-40B4-BE49-F238E27FC236}">
                <a16:creationId xmlns:a16="http://schemas.microsoft.com/office/drawing/2014/main" id="{D7D113CB-F945-49A3-A445-B61D8D962576}"/>
              </a:ext>
            </a:extLst>
          </p:cNvPr>
          <p:cNvSpPr/>
          <p:nvPr/>
        </p:nvSpPr>
        <p:spPr>
          <a:xfrm>
            <a:off x="713361" y="1332026"/>
            <a:ext cx="6096000" cy="1200329"/>
          </a:xfrm>
          <a:prstGeom prst="rect">
            <a:avLst/>
          </a:prstGeom>
        </p:spPr>
        <p:txBody>
          <a:bodyPr>
            <a:spAutoFit/>
          </a:bodyPr>
          <a:lstStyle/>
          <a:p>
            <a:pPr marL="228600">
              <a:spcAft>
                <a:spcPts val="0"/>
              </a:spcAft>
            </a:pPr>
            <a:r>
              <a:rPr lang="zh-CN" altLang="en-US" b="1" dirty="0">
                <a:latin typeface="等线" panose="02010600030101010101" pitchFamily="2" charset="-122"/>
              </a:rPr>
              <a:t>测试以下</a:t>
            </a:r>
            <a:r>
              <a:rPr lang="en-US" altLang="zh-CN" b="1" dirty="0">
                <a:latin typeface="等线" panose="02010600030101010101" pitchFamily="2" charset="-122"/>
              </a:rPr>
              <a:t>3</a:t>
            </a:r>
            <a:r>
              <a:rPr lang="zh-CN" altLang="en-US" b="1" dirty="0">
                <a:latin typeface="等线" panose="02010600030101010101" pitchFamily="2" charset="-122"/>
              </a:rPr>
              <a:t>种方法对</a:t>
            </a:r>
            <a:r>
              <a:rPr lang="en-US" altLang="zh-CN" b="1" dirty="0">
                <a:latin typeface="等线" panose="02010600030101010101" pitchFamily="2" charset="-122"/>
              </a:rPr>
              <a:t>9</a:t>
            </a:r>
            <a:r>
              <a:rPr lang="zh-CN" altLang="en-US" b="1" dirty="0">
                <a:latin typeface="等线" panose="02010600030101010101" pitchFamily="2" charset="-122"/>
              </a:rPr>
              <a:t>种口服益生菌物种的定量敏感度：</a:t>
            </a:r>
            <a:endParaRPr lang="en-US" altLang="zh-CN" b="1" dirty="0">
              <a:latin typeface="等线" panose="02010600030101010101" pitchFamily="2" charset="-122"/>
            </a:endParaRPr>
          </a:p>
          <a:p>
            <a:pPr marL="514350" indent="-285750">
              <a:spcAft>
                <a:spcPts val="0"/>
              </a:spcAft>
              <a:buFont typeface="Wingdings" panose="05000000000000000000" pitchFamily="2" charset="2"/>
              <a:buChar char="ü"/>
            </a:pPr>
            <a:r>
              <a:rPr lang="en-US" altLang="zh-CN" b="1" dirty="0">
                <a:latin typeface="等线" panose="02010600030101010101" pitchFamily="2" charset="-122"/>
              </a:rPr>
              <a:t>IGC based profile</a:t>
            </a:r>
          </a:p>
          <a:p>
            <a:pPr marL="514350" indent="-285750">
              <a:spcAft>
                <a:spcPts val="0"/>
              </a:spcAft>
              <a:buFont typeface="Wingdings" panose="05000000000000000000" pitchFamily="2" charset="2"/>
              <a:buChar char="ü"/>
            </a:pPr>
            <a:r>
              <a:rPr lang="en-US" altLang="zh-CN" b="1" dirty="0">
                <a:latin typeface="等线" panose="02010600030101010101" pitchFamily="2" charset="-122"/>
              </a:rPr>
              <a:t>mOTU</a:t>
            </a:r>
          </a:p>
          <a:p>
            <a:pPr marL="514350" indent="-285750">
              <a:spcAft>
                <a:spcPts val="0"/>
              </a:spcAft>
              <a:buFont typeface="Wingdings" panose="05000000000000000000" pitchFamily="2" charset="2"/>
              <a:buChar char="ü"/>
            </a:pPr>
            <a:r>
              <a:rPr lang="en-GB" altLang="zh-CN" b="1" dirty="0">
                <a:latin typeface="等线" panose="02010600030101010101" pitchFamily="2" charset="-122"/>
              </a:rPr>
              <a:t>MetaPhlAn2</a:t>
            </a:r>
            <a:r>
              <a:rPr lang="en-GB" altLang="zh-CN" dirty="0"/>
              <a:t> </a:t>
            </a:r>
            <a:endParaRPr lang="zh-CN" altLang="en-US" b="1" dirty="0">
              <a:latin typeface="等线" panose="02010600030101010101" pitchFamily="2" charset="-122"/>
            </a:endParaRPr>
          </a:p>
        </p:txBody>
      </p:sp>
      <p:graphicFrame>
        <p:nvGraphicFramePr>
          <p:cNvPr id="7" name="表格 6">
            <a:extLst>
              <a:ext uri="{FF2B5EF4-FFF2-40B4-BE49-F238E27FC236}">
                <a16:creationId xmlns:a16="http://schemas.microsoft.com/office/drawing/2014/main" id="{9434060E-2954-41C4-BCCD-660EBB8E1C33}"/>
              </a:ext>
            </a:extLst>
          </p:cNvPr>
          <p:cNvGraphicFramePr>
            <a:graphicFrameLocks noGrp="1"/>
          </p:cNvGraphicFramePr>
          <p:nvPr>
            <p:extLst>
              <p:ext uri="{D42A27DB-BD31-4B8C-83A1-F6EECF244321}">
                <p14:modId xmlns:p14="http://schemas.microsoft.com/office/powerpoint/2010/main" val="3451936585"/>
              </p:ext>
            </p:extLst>
          </p:nvPr>
        </p:nvGraphicFramePr>
        <p:xfrm>
          <a:off x="966819" y="2646031"/>
          <a:ext cx="10502091" cy="3708400"/>
        </p:xfrm>
        <a:graphic>
          <a:graphicData uri="http://schemas.openxmlformats.org/drawingml/2006/table">
            <a:tbl>
              <a:tblPr firstRow="1" bandRow="1">
                <a:tableStyleId>{5C22544A-7EE6-4342-B048-85BDC9FD1C3A}</a:tableStyleId>
              </a:tblPr>
              <a:tblGrid>
                <a:gridCol w="2100418">
                  <a:extLst>
                    <a:ext uri="{9D8B030D-6E8A-4147-A177-3AD203B41FA5}">
                      <a16:colId xmlns:a16="http://schemas.microsoft.com/office/drawing/2014/main" val="2447297334"/>
                    </a:ext>
                  </a:extLst>
                </a:gridCol>
                <a:gridCol w="2369255">
                  <a:extLst>
                    <a:ext uri="{9D8B030D-6E8A-4147-A177-3AD203B41FA5}">
                      <a16:colId xmlns:a16="http://schemas.microsoft.com/office/drawing/2014/main" val="3488544754"/>
                    </a:ext>
                  </a:extLst>
                </a:gridCol>
                <a:gridCol w="2601783">
                  <a:extLst>
                    <a:ext uri="{9D8B030D-6E8A-4147-A177-3AD203B41FA5}">
                      <a16:colId xmlns:a16="http://schemas.microsoft.com/office/drawing/2014/main" val="1273450781"/>
                    </a:ext>
                  </a:extLst>
                </a:gridCol>
                <a:gridCol w="3129679">
                  <a:extLst>
                    <a:ext uri="{9D8B030D-6E8A-4147-A177-3AD203B41FA5}">
                      <a16:colId xmlns:a16="http://schemas.microsoft.com/office/drawing/2014/main" val="2897186012"/>
                    </a:ext>
                  </a:extLst>
                </a:gridCol>
                <a:gridCol w="300956">
                  <a:extLst>
                    <a:ext uri="{9D8B030D-6E8A-4147-A177-3AD203B41FA5}">
                      <a16:colId xmlns:a16="http://schemas.microsoft.com/office/drawing/2014/main" val="3048593772"/>
                    </a:ext>
                  </a:extLst>
                </a:gridCol>
              </a:tblGrid>
              <a:tr h="370840">
                <a:tc>
                  <a:txBody>
                    <a:bodyPr/>
                    <a:lstStyle/>
                    <a:p>
                      <a:r>
                        <a:rPr lang="en-US" altLang="zh-CN" dirty="0"/>
                        <a:t>Species</a:t>
                      </a:r>
                      <a:endParaRPr lang="zh-CN" altLang="en-US" dirty="0"/>
                    </a:p>
                  </a:txBody>
                  <a:tcPr/>
                </a:tc>
                <a:tc>
                  <a:txBody>
                    <a:bodyPr/>
                    <a:lstStyle/>
                    <a:p>
                      <a:r>
                        <a:rPr lang="en-US" altLang="zh-CN" dirty="0"/>
                        <a:t>Occurrence-IGC</a:t>
                      </a:r>
                      <a:endParaRPr lang="zh-CN" altLang="en-US" dirty="0"/>
                    </a:p>
                  </a:txBody>
                  <a:tcPr/>
                </a:tc>
                <a:tc>
                  <a:txBody>
                    <a:bodyPr/>
                    <a:lstStyle/>
                    <a:p>
                      <a:r>
                        <a:rPr lang="en-US" altLang="zh-CN" dirty="0"/>
                        <a:t>Occurrence-mOTU</a:t>
                      </a:r>
                      <a:endParaRPr lang="zh-CN" altLang="en-US" dirty="0"/>
                    </a:p>
                  </a:txBody>
                  <a:tcPr/>
                </a:tc>
                <a:tc>
                  <a:txBody>
                    <a:bodyPr/>
                    <a:lstStyle/>
                    <a:p>
                      <a:r>
                        <a:rPr lang="en-US" altLang="zh-CN" dirty="0"/>
                        <a:t>Occurrence-MetaPhlAn2</a:t>
                      </a:r>
                      <a:endParaRPr lang="zh-CN" altLang="en-US" dirty="0"/>
                    </a:p>
                  </a:txBody>
                  <a:tcPr/>
                </a:tc>
                <a:tc>
                  <a:txBody>
                    <a:bodyPr/>
                    <a:lstStyle/>
                    <a:p>
                      <a:endParaRPr lang="zh-CN" altLang="en-US"/>
                    </a:p>
                  </a:txBody>
                  <a:tcPr/>
                </a:tc>
                <a:extLst>
                  <a:ext uri="{0D108BD9-81ED-4DB2-BD59-A6C34878D82A}">
                    <a16:rowId xmlns:a16="http://schemas.microsoft.com/office/drawing/2014/main" val="629311104"/>
                  </a:ext>
                </a:extLst>
              </a:tr>
              <a:tr h="370840">
                <a:tc>
                  <a:txBody>
                    <a:bodyPr/>
                    <a:lstStyle/>
                    <a:p>
                      <a:pPr algn="l" fontAlgn="ctr"/>
                      <a:r>
                        <a:rPr lang="en-US" sz="1400" b="0" i="0" u="none" strike="noStrike" dirty="0" err="1">
                          <a:solidFill>
                            <a:srgbClr val="000000"/>
                          </a:solidFill>
                          <a:effectLst/>
                          <a:latin typeface="等线" panose="02010600030101010101" pitchFamily="2" charset="-122"/>
                          <a:ea typeface="等线" panose="02010600030101010101" pitchFamily="2" charset="-122"/>
                        </a:rPr>
                        <a:t>Bifidobacterium_breve</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0.988351</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0.054622</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0.082353</a:t>
                      </a:r>
                    </a:p>
                  </a:txBody>
                  <a:tcPr marL="9525" marR="9525" marT="9525" marB="0" anchor="ctr"/>
                </a:tc>
                <a:tc>
                  <a:txBody>
                    <a:bodyPr/>
                    <a:lstStyle/>
                    <a:p>
                      <a:endParaRPr lang="zh-CN" altLang="en-US"/>
                    </a:p>
                  </a:txBody>
                  <a:tcPr/>
                </a:tc>
                <a:extLst>
                  <a:ext uri="{0D108BD9-81ED-4DB2-BD59-A6C34878D82A}">
                    <a16:rowId xmlns:a16="http://schemas.microsoft.com/office/drawing/2014/main" val="3954404733"/>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Bifidobacterium_longum</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0.999104</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0.348739</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0.378151</a:t>
                      </a:r>
                    </a:p>
                  </a:txBody>
                  <a:tcPr marL="9525" marR="9525" marT="9525" marB="0" anchor="ctr"/>
                </a:tc>
                <a:tc>
                  <a:txBody>
                    <a:bodyPr/>
                    <a:lstStyle/>
                    <a:p>
                      <a:endParaRPr lang="zh-CN" altLang="en-US"/>
                    </a:p>
                  </a:txBody>
                  <a:tcPr/>
                </a:tc>
                <a:extLst>
                  <a:ext uri="{0D108BD9-81ED-4DB2-BD59-A6C34878D82A}">
                    <a16:rowId xmlns:a16="http://schemas.microsoft.com/office/drawing/2014/main" val="2493469925"/>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Lactobacillus_casei</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0.771505</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0.004202</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0.002521</a:t>
                      </a:r>
                    </a:p>
                  </a:txBody>
                  <a:tcPr marL="9525" marR="9525" marT="9525" marB="0" anchor="ctr"/>
                </a:tc>
                <a:tc>
                  <a:txBody>
                    <a:bodyPr/>
                    <a:lstStyle/>
                    <a:p>
                      <a:endParaRPr lang="zh-CN" altLang="en-US"/>
                    </a:p>
                  </a:txBody>
                  <a:tcPr/>
                </a:tc>
                <a:extLst>
                  <a:ext uri="{0D108BD9-81ED-4DB2-BD59-A6C34878D82A}">
                    <a16:rowId xmlns:a16="http://schemas.microsoft.com/office/drawing/2014/main" val="2351954069"/>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Lactobacillus_crispatus</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0.485663</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0.016807</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0.015126</a:t>
                      </a:r>
                    </a:p>
                  </a:txBody>
                  <a:tcPr marL="9525" marR="9525" marT="9525" marB="0" anchor="ctr"/>
                </a:tc>
                <a:tc>
                  <a:txBody>
                    <a:bodyPr/>
                    <a:lstStyle/>
                    <a:p>
                      <a:endParaRPr lang="zh-CN" altLang="en-US"/>
                    </a:p>
                  </a:txBody>
                  <a:tcPr/>
                </a:tc>
                <a:extLst>
                  <a:ext uri="{0D108BD9-81ED-4DB2-BD59-A6C34878D82A}">
                    <a16:rowId xmlns:a16="http://schemas.microsoft.com/office/drawing/2014/main" val="598092750"/>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Lactobacillus_fermentum</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0.822581</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0.042017</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0.048739</a:t>
                      </a:r>
                    </a:p>
                  </a:txBody>
                  <a:tcPr marL="9525" marR="9525" marT="9525" marB="0" anchor="ctr"/>
                </a:tc>
                <a:tc>
                  <a:txBody>
                    <a:bodyPr/>
                    <a:lstStyle/>
                    <a:p>
                      <a:endParaRPr lang="zh-CN" altLang="en-US"/>
                    </a:p>
                  </a:txBody>
                  <a:tcPr/>
                </a:tc>
                <a:extLst>
                  <a:ext uri="{0D108BD9-81ED-4DB2-BD59-A6C34878D82A}">
                    <a16:rowId xmlns:a16="http://schemas.microsoft.com/office/drawing/2014/main" val="2874589471"/>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Lactobacillus_plantarum</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0.301971</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0.031092</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0.034454</a:t>
                      </a:r>
                    </a:p>
                  </a:txBody>
                  <a:tcPr marL="9525" marR="9525" marT="9525" marB="0" anchor="ctr"/>
                </a:tc>
                <a:tc>
                  <a:txBody>
                    <a:bodyPr/>
                    <a:lstStyle/>
                    <a:p>
                      <a:endParaRPr lang="zh-CN" altLang="en-US"/>
                    </a:p>
                  </a:txBody>
                  <a:tcPr/>
                </a:tc>
                <a:extLst>
                  <a:ext uri="{0D108BD9-81ED-4DB2-BD59-A6C34878D82A}">
                    <a16:rowId xmlns:a16="http://schemas.microsoft.com/office/drawing/2014/main" val="1573087187"/>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Lactobacillus_rhamnosus</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0.228495</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0.036134</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0.045378</a:t>
                      </a:r>
                    </a:p>
                  </a:txBody>
                  <a:tcPr marL="9525" marR="9525" marT="9525" marB="0" anchor="ctr"/>
                </a:tc>
                <a:tc>
                  <a:txBody>
                    <a:bodyPr/>
                    <a:lstStyle/>
                    <a:p>
                      <a:endParaRPr lang="zh-CN" altLang="en-US" dirty="0"/>
                    </a:p>
                  </a:txBody>
                  <a:tcPr/>
                </a:tc>
                <a:extLst>
                  <a:ext uri="{0D108BD9-81ED-4DB2-BD59-A6C34878D82A}">
                    <a16:rowId xmlns:a16="http://schemas.microsoft.com/office/drawing/2014/main" val="793298183"/>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Lactobacillus_salivarius</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0.913082</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0.045378</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0.047059</a:t>
                      </a:r>
                    </a:p>
                  </a:txBody>
                  <a:tcPr marL="9525" marR="9525" marT="9525" marB="0" anchor="ctr"/>
                </a:tc>
                <a:tc>
                  <a:txBody>
                    <a:bodyPr/>
                    <a:lstStyle/>
                    <a:p>
                      <a:endParaRPr lang="zh-CN" altLang="en-US" dirty="0"/>
                    </a:p>
                  </a:txBody>
                  <a:tcPr/>
                </a:tc>
                <a:extLst>
                  <a:ext uri="{0D108BD9-81ED-4DB2-BD59-A6C34878D82A}">
                    <a16:rowId xmlns:a16="http://schemas.microsoft.com/office/drawing/2014/main" val="2639678273"/>
                  </a:ext>
                </a:extLst>
              </a:tr>
              <a:tr h="370840">
                <a:tc>
                  <a:txBody>
                    <a:bodyPr/>
                    <a:lstStyle/>
                    <a:p>
                      <a:pPr algn="l" fontAlgn="ctr"/>
                      <a:r>
                        <a:rPr lang="en-US" sz="1400" b="0" i="0" u="none" strike="noStrike">
                          <a:solidFill>
                            <a:srgbClr val="000000"/>
                          </a:solidFill>
                          <a:effectLst/>
                          <a:latin typeface="等线" panose="02010600030101010101" pitchFamily="2" charset="-122"/>
                          <a:ea typeface="等线" panose="02010600030101010101" pitchFamily="2" charset="-122"/>
                        </a:rPr>
                        <a:t>Lactobacillus_gasseri</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0.889785</a:t>
                      </a:r>
                    </a:p>
                  </a:txBody>
                  <a:tcPr marL="9525" marR="9525" marT="9525" marB="0" anchor="ct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0.026891</a:t>
                      </a:r>
                    </a:p>
                  </a:txBody>
                  <a:tcPr marL="9525" marR="9525" marT="9525" marB="0" anchor="ct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0.019328</a:t>
                      </a:r>
                    </a:p>
                  </a:txBody>
                  <a:tcPr marL="9525" marR="9525" marT="9525" marB="0" anchor="ctr"/>
                </a:tc>
                <a:tc>
                  <a:txBody>
                    <a:bodyPr/>
                    <a:lstStyle/>
                    <a:p>
                      <a:endParaRPr lang="zh-CN" altLang="en-US" dirty="0"/>
                    </a:p>
                  </a:txBody>
                  <a:tcPr/>
                </a:tc>
                <a:extLst>
                  <a:ext uri="{0D108BD9-81ED-4DB2-BD59-A6C34878D82A}">
                    <a16:rowId xmlns:a16="http://schemas.microsoft.com/office/drawing/2014/main" val="3362029392"/>
                  </a:ext>
                </a:extLst>
              </a:tr>
            </a:tbl>
          </a:graphicData>
        </a:graphic>
      </p:graphicFrame>
      <p:sp>
        <p:nvSpPr>
          <p:cNvPr id="8" name="矩形 7">
            <a:extLst>
              <a:ext uri="{FF2B5EF4-FFF2-40B4-BE49-F238E27FC236}">
                <a16:creationId xmlns:a16="http://schemas.microsoft.com/office/drawing/2014/main" id="{80E29618-D9B8-4DAC-81FF-3FF2269CB1A5}"/>
              </a:ext>
            </a:extLst>
          </p:cNvPr>
          <p:cNvSpPr/>
          <p:nvPr/>
        </p:nvSpPr>
        <p:spPr>
          <a:xfrm>
            <a:off x="6186790" y="1932190"/>
            <a:ext cx="6096000" cy="369332"/>
          </a:xfrm>
          <a:prstGeom prst="rect">
            <a:avLst/>
          </a:prstGeom>
        </p:spPr>
        <p:txBody>
          <a:bodyPr>
            <a:spAutoFit/>
          </a:bodyPr>
          <a:lstStyle/>
          <a:p>
            <a:pPr marL="228600">
              <a:spcAft>
                <a:spcPts val="0"/>
              </a:spcAft>
            </a:pPr>
            <a:r>
              <a:rPr lang="zh-CN" altLang="en-US" b="1" dirty="0">
                <a:latin typeface="等线" panose="02010600030101010101" pitchFamily="2" charset="-122"/>
              </a:rPr>
              <a:t>采用</a:t>
            </a:r>
            <a:r>
              <a:rPr lang="en-US" altLang="zh-CN" b="1" dirty="0">
                <a:latin typeface="等线" panose="02010600030101010101" pitchFamily="2" charset="-122"/>
              </a:rPr>
              <a:t>IGC-based profile </a:t>
            </a:r>
            <a:r>
              <a:rPr lang="zh-CN" altLang="en-US" b="1" dirty="0">
                <a:latin typeface="等线" panose="02010600030101010101" pitchFamily="2" charset="-122"/>
              </a:rPr>
              <a:t>对本项目数据进行分析</a:t>
            </a:r>
          </a:p>
        </p:txBody>
      </p:sp>
      <p:cxnSp>
        <p:nvCxnSpPr>
          <p:cNvPr id="10" name="直接箭头连接符 9">
            <a:extLst>
              <a:ext uri="{FF2B5EF4-FFF2-40B4-BE49-F238E27FC236}">
                <a16:creationId xmlns:a16="http://schemas.microsoft.com/office/drawing/2014/main" id="{5AFFF966-D103-4B6D-89E1-0F7557DE2E78}"/>
              </a:ext>
            </a:extLst>
          </p:cNvPr>
          <p:cNvCxnSpPr/>
          <p:nvPr/>
        </p:nvCxnSpPr>
        <p:spPr>
          <a:xfrm>
            <a:off x="3852151" y="2278293"/>
            <a:ext cx="233463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1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7E3AD4-BA46-4D25-A2A8-06B9B57EDBD1}"/>
              </a:ext>
            </a:extLst>
          </p:cNvPr>
          <p:cNvSpPr/>
          <p:nvPr/>
        </p:nvSpPr>
        <p:spPr>
          <a:xfrm>
            <a:off x="7367080" y="401545"/>
            <a:ext cx="4169924" cy="369332"/>
          </a:xfrm>
          <a:prstGeom prst="rect">
            <a:avLst/>
          </a:prstGeom>
        </p:spPr>
        <p:txBody>
          <a:bodyPr wrap="square">
            <a:spAutoFit/>
          </a:bodyPr>
          <a:lstStyle/>
          <a:p>
            <a:pPr lvl="0">
              <a:spcAft>
                <a:spcPts val="0"/>
              </a:spcAft>
            </a:pPr>
            <a:r>
              <a:rPr lang="en-US" altLang="zh-CN" b="1" dirty="0">
                <a:latin typeface="等线" panose="02010600030101010101" pitchFamily="2" charset="-122"/>
                <a:cs typeface="宋体" panose="02010600030101010101" pitchFamily="2" charset="-122"/>
              </a:rPr>
              <a:t>Method for metagenomic profiling</a:t>
            </a:r>
            <a:endParaRPr lang="zh-CN" altLang="zh-CN" b="1" dirty="0">
              <a:latin typeface="宋体" panose="02010600030101010101" pitchFamily="2" charset="-122"/>
              <a:cs typeface="宋体" panose="02010600030101010101" pitchFamily="2" charset="-122"/>
            </a:endParaRPr>
          </a:p>
        </p:txBody>
      </p:sp>
      <p:sp>
        <p:nvSpPr>
          <p:cNvPr id="5" name="矩形 4">
            <a:extLst>
              <a:ext uri="{FF2B5EF4-FFF2-40B4-BE49-F238E27FC236}">
                <a16:creationId xmlns:a16="http://schemas.microsoft.com/office/drawing/2014/main" id="{0F01E6D5-9338-47DD-BE6A-3FBFF1BEEEC0}"/>
              </a:ext>
            </a:extLst>
          </p:cNvPr>
          <p:cNvSpPr/>
          <p:nvPr/>
        </p:nvSpPr>
        <p:spPr>
          <a:xfrm>
            <a:off x="645268" y="1156928"/>
            <a:ext cx="6096000" cy="646331"/>
          </a:xfrm>
          <a:prstGeom prst="rect">
            <a:avLst/>
          </a:prstGeom>
        </p:spPr>
        <p:txBody>
          <a:bodyPr>
            <a:spAutoFit/>
          </a:bodyPr>
          <a:lstStyle/>
          <a:p>
            <a:pPr marL="228600">
              <a:spcAft>
                <a:spcPts val="0"/>
              </a:spcAft>
            </a:pPr>
            <a:endParaRPr lang="en-US" altLang="zh-CN" b="1" dirty="0">
              <a:latin typeface="等线" panose="02010600030101010101" pitchFamily="2" charset="-122"/>
            </a:endParaRPr>
          </a:p>
          <a:p>
            <a:pPr marL="514350" indent="-285750">
              <a:spcAft>
                <a:spcPts val="0"/>
              </a:spcAft>
              <a:buFont typeface="Wingdings" panose="05000000000000000000" pitchFamily="2" charset="2"/>
              <a:buChar char="ü"/>
            </a:pPr>
            <a:r>
              <a:rPr lang="en-US" altLang="zh-CN" b="1" dirty="0">
                <a:latin typeface="等线" panose="02010600030101010101" pitchFamily="2" charset="-122"/>
              </a:rPr>
              <a:t>IGC based profile </a:t>
            </a:r>
            <a:r>
              <a:rPr lang="zh-CN" altLang="en-US" b="1" dirty="0">
                <a:latin typeface="等线" panose="02010600030101010101" pitchFamily="2" charset="-122"/>
              </a:rPr>
              <a:t>对种口服益生菌物种的定量</a:t>
            </a:r>
            <a:endParaRPr lang="en-US" altLang="zh-CN" b="1" dirty="0">
              <a:latin typeface="等线" panose="02010600030101010101" pitchFamily="2" charset="-122"/>
            </a:endParaRPr>
          </a:p>
        </p:txBody>
      </p:sp>
      <p:graphicFrame>
        <p:nvGraphicFramePr>
          <p:cNvPr id="6" name="表格 5">
            <a:extLst>
              <a:ext uri="{FF2B5EF4-FFF2-40B4-BE49-F238E27FC236}">
                <a16:creationId xmlns:a16="http://schemas.microsoft.com/office/drawing/2014/main" id="{7DA5FBD6-FB0C-4949-A74D-C82B19ED7BEE}"/>
              </a:ext>
            </a:extLst>
          </p:cNvPr>
          <p:cNvGraphicFramePr>
            <a:graphicFrameLocks noGrp="1"/>
          </p:cNvGraphicFramePr>
          <p:nvPr>
            <p:extLst>
              <p:ext uri="{D42A27DB-BD31-4B8C-83A1-F6EECF244321}">
                <p14:modId xmlns:p14="http://schemas.microsoft.com/office/powerpoint/2010/main" val="2020247207"/>
              </p:ext>
            </p:extLst>
          </p:nvPr>
        </p:nvGraphicFramePr>
        <p:xfrm>
          <a:off x="1031131" y="1973907"/>
          <a:ext cx="10155678" cy="4252341"/>
        </p:xfrm>
        <a:graphic>
          <a:graphicData uri="http://schemas.openxmlformats.org/drawingml/2006/table">
            <a:tbl>
              <a:tblPr firstRow="1" bandRow="1">
                <a:tableStyleId>{5C22544A-7EE6-4342-B048-85BDC9FD1C3A}</a:tableStyleId>
              </a:tblPr>
              <a:tblGrid>
                <a:gridCol w="2533119">
                  <a:extLst>
                    <a:ext uri="{9D8B030D-6E8A-4147-A177-3AD203B41FA5}">
                      <a16:colId xmlns:a16="http://schemas.microsoft.com/office/drawing/2014/main" val="2447297334"/>
                    </a:ext>
                  </a:extLst>
                </a:gridCol>
                <a:gridCol w="2077793">
                  <a:extLst>
                    <a:ext uri="{9D8B030D-6E8A-4147-A177-3AD203B41FA5}">
                      <a16:colId xmlns:a16="http://schemas.microsoft.com/office/drawing/2014/main" val="3488544754"/>
                    </a:ext>
                  </a:extLst>
                </a:gridCol>
                <a:gridCol w="1916348">
                  <a:extLst>
                    <a:ext uri="{9D8B030D-6E8A-4147-A177-3AD203B41FA5}">
                      <a16:colId xmlns:a16="http://schemas.microsoft.com/office/drawing/2014/main" val="1273450781"/>
                    </a:ext>
                  </a:extLst>
                </a:gridCol>
                <a:gridCol w="3628418">
                  <a:extLst>
                    <a:ext uri="{9D8B030D-6E8A-4147-A177-3AD203B41FA5}">
                      <a16:colId xmlns:a16="http://schemas.microsoft.com/office/drawing/2014/main" val="2897186012"/>
                    </a:ext>
                  </a:extLst>
                </a:gridCol>
              </a:tblGrid>
              <a:tr h="398525">
                <a:tc>
                  <a:txBody>
                    <a:bodyPr/>
                    <a:lstStyle/>
                    <a:p>
                      <a:r>
                        <a:rPr lang="en-US" altLang="zh-CN" dirty="0"/>
                        <a:t>Species</a:t>
                      </a:r>
                      <a:endParaRPr lang="zh-CN" altLang="en-US" dirty="0"/>
                    </a:p>
                  </a:txBody>
                  <a:tcPr/>
                </a:tc>
                <a:tc>
                  <a:txBody>
                    <a:bodyPr/>
                    <a:lstStyle/>
                    <a:p>
                      <a:r>
                        <a:rPr lang="en-US" altLang="zh-CN" dirty="0"/>
                        <a:t>Total gene number </a:t>
                      </a:r>
                      <a:r>
                        <a:rPr lang="zh-CN" altLang="en-US" dirty="0"/>
                        <a:t> </a:t>
                      </a:r>
                      <a:r>
                        <a:rPr lang="en-US" altLang="zh-CN" dirty="0"/>
                        <a:t>(IGC)</a:t>
                      </a:r>
                      <a:endParaRPr lang="zh-CN" altLang="en-US" dirty="0"/>
                    </a:p>
                  </a:txBody>
                  <a:tcPr/>
                </a:tc>
                <a:tc>
                  <a:txBody>
                    <a:bodyPr/>
                    <a:lstStyle/>
                    <a:p>
                      <a:r>
                        <a:rPr lang="en-US" altLang="zh-CN" dirty="0"/>
                        <a:t>Annotated gene Number</a:t>
                      </a:r>
                    </a:p>
                    <a:p>
                      <a:r>
                        <a:rPr lang="en-US" altLang="zh-CN" dirty="0"/>
                        <a:t>In this study</a:t>
                      </a:r>
                      <a:endParaRPr lang="zh-CN" altLang="en-US" dirty="0"/>
                    </a:p>
                  </a:txBody>
                  <a:tcPr/>
                </a:tc>
                <a:tc>
                  <a:txBody>
                    <a:bodyPr/>
                    <a:lstStyle/>
                    <a:p>
                      <a:r>
                        <a:rPr lang="en-US" altLang="zh-CN" dirty="0"/>
                        <a:t>Baseline relative abundance</a:t>
                      </a:r>
                    </a:p>
                    <a:p>
                      <a:r>
                        <a:rPr lang="en-US" altLang="zh-CN" dirty="0"/>
                        <a:t> (Median, n=386)</a:t>
                      </a:r>
                      <a:endParaRPr lang="zh-CN" altLang="en-US" dirty="0"/>
                    </a:p>
                  </a:txBody>
                  <a:tcPr/>
                </a:tc>
                <a:extLst>
                  <a:ext uri="{0D108BD9-81ED-4DB2-BD59-A6C34878D82A}">
                    <a16:rowId xmlns:a16="http://schemas.microsoft.com/office/drawing/2014/main" val="629311104"/>
                  </a:ext>
                </a:extLst>
              </a:tr>
              <a:tr h="370840">
                <a:tc>
                  <a:txBody>
                    <a:bodyPr/>
                    <a:lstStyle/>
                    <a:p>
                      <a:pPr algn="l" fontAlgn="ctr"/>
                      <a:r>
                        <a:rPr lang="en-US" sz="1600" b="0" i="0" u="none" strike="noStrike" dirty="0">
                          <a:solidFill>
                            <a:srgbClr val="9C0006"/>
                          </a:solidFill>
                          <a:effectLst/>
                          <a:latin typeface="等线" panose="02010600030101010101" pitchFamily="2" charset="-122"/>
                          <a:ea typeface="等线" panose="02010600030101010101" pitchFamily="2" charset="-122"/>
                        </a:rPr>
                        <a:t>Bifidobacterium breve</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2618</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2480</a:t>
                      </a:r>
                    </a:p>
                  </a:txBody>
                  <a:tcPr marL="9525" marR="9525" marT="9525" marB="0" anchor="ctr"/>
                </a:tc>
                <a:tc>
                  <a:txBody>
                    <a:bodyPr/>
                    <a:lstStyle/>
                    <a:p>
                      <a:r>
                        <a:rPr lang="en-US" altLang="zh-CN" dirty="0">
                          <a:effectLst/>
                        </a:rPr>
                        <a:t>2.043989e-06</a:t>
                      </a:r>
                      <a:endParaRPr lang="zh-CN" altLang="en-US" dirty="0"/>
                    </a:p>
                  </a:txBody>
                  <a:tcPr/>
                </a:tc>
                <a:extLst>
                  <a:ext uri="{0D108BD9-81ED-4DB2-BD59-A6C34878D82A}">
                    <a16:rowId xmlns:a16="http://schemas.microsoft.com/office/drawing/2014/main" val="3954404733"/>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Bifidobacterium longum</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8552</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7626</a:t>
                      </a:r>
                    </a:p>
                  </a:txBody>
                  <a:tcPr marL="9525" marR="9525" marT="9525" marB="0" anchor="ctr"/>
                </a:tc>
                <a:tc>
                  <a:txBody>
                    <a:bodyPr/>
                    <a:lstStyle/>
                    <a:p>
                      <a:r>
                        <a:rPr lang="en-US" altLang="zh-CN" dirty="0">
                          <a:effectLst/>
                        </a:rPr>
                        <a:t>6.215054e-05 </a:t>
                      </a:r>
                      <a:endParaRPr lang="zh-CN" altLang="en-US" dirty="0"/>
                    </a:p>
                  </a:txBody>
                  <a:tcPr/>
                </a:tc>
                <a:extLst>
                  <a:ext uri="{0D108BD9-81ED-4DB2-BD59-A6C34878D82A}">
                    <a16:rowId xmlns:a16="http://schemas.microsoft.com/office/drawing/2014/main" val="2493469925"/>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casei</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2762</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2417</a:t>
                      </a:r>
                    </a:p>
                  </a:txBody>
                  <a:tcPr marL="9525" marR="9525" marT="9525" marB="0" anchor="ctr"/>
                </a:tc>
                <a:tc>
                  <a:txBody>
                    <a:bodyPr/>
                    <a:lstStyle/>
                    <a:p>
                      <a:r>
                        <a:rPr lang="en-US" altLang="zh-CN" dirty="0">
                          <a:effectLst/>
                        </a:rPr>
                        <a:t>3.244182e-08</a:t>
                      </a:r>
                      <a:endParaRPr lang="zh-CN" altLang="en-US" dirty="0"/>
                    </a:p>
                  </a:txBody>
                  <a:tcPr/>
                </a:tc>
                <a:extLst>
                  <a:ext uri="{0D108BD9-81ED-4DB2-BD59-A6C34878D82A}">
                    <a16:rowId xmlns:a16="http://schemas.microsoft.com/office/drawing/2014/main" val="2351954069"/>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crispatus</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3001</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2769</a:t>
                      </a:r>
                    </a:p>
                  </a:txBody>
                  <a:tcPr marL="9525" marR="9525" marT="9525" marB="0" anchor="ctr"/>
                </a:tc>
                <a:tc>
                  <a:txBody>
                    <a:bodyPr/>
                    <a:lstStyle/>
                    <a:p>
                      <a:r>
                        <a:rPr lang="en-US" altLang="zh-CN" dirty="0">
                          <a:effectLst/>
                        </a:rPr>
                        <a:t>0.000000e+00</a:t>
                      </a:r>
                      <a:endParaRPr lang="zh-CN" altLang="en-US" dirty="0"/>
                    </a:p>
                  </a:txBody>
                  <a:tcPr/>
                </a:tc>
                <a:extLst>
                  <a:ext uri="{0D108BD9-81ED-4DB2-BD59-A6C34878D82A}">
                    <a16:rowId xmlns:a16="http://schemas.microsoft.com/office/drawing/2014/main" val="598092750"/>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fermentum</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2320</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2215</a:t>
                      </a:r>
                    </a:p>
                  </a:txBody>
                  <a:tcPr marL="9525" marR="9525" marT="9525" marB="0" anchor="ctr"/>
                </a:tc>
                <a:tc>
                  <a:txBody>
                    <a:bodyPr/>
                    <a:lstStyle/>
                    <a:p>
                      <a:r>
                        <a:rPr lang="en-US" altLang="zh-CN" dirty="0">
                          <a:effectLst/>
                        </a:rPr>
                        <a:t>5.920996e-08 </a:t>
                      </a:r>
                      <a:endParaRPr lang="zh-CN" altLang="en-US" dirty="0"/>
                    </a:p>
                  </a:txBody>
                  <a:tcPr/>
                </a:tc>
                <a:extLst>
                  <a:ext uri="{0D108BD9-81ED-4DB2-BD59-A6C34878D82A}">
                    <a16:rowId xmlns:a16="http://schemas.microsoft.com/office/drawing/2014/main" val="2874589471"/>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gasseri</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3655</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3242</a:t>
                      </a:r>
                    </a:p>
                  </a:txBody>
                  <a:tcPr marL="9525" marR="9525" marT="9525" marB="0" anchor="ctr"/>
                </a:tc>
                <a:tc>
                  <a:txBody>
                    <a:bodyPr/>
                    <a:lstStyle/>
                    <a:p>
                      <a:r>
                        <a:rPr lang="en-US" altLang="zh-CN" dirty="0">
                          <a:effectLst/>
                        </a:rPr>
                        <a:t>8.530827e-08 </a:t>
                      </a:r>
                      <a:endParaRPr lang="zh-CN" altLang="en-US" dirty="0"/>
                    </a:p>
                  </a:txBody>
                  <a:tcPr/>
                </a:tc>
                <a:extLst>
                  <a:ext uri="{0D108BD9-81ED-4DB2-BD59-A6C34878D82A}">
                    <a16:rowId xmlns:a16="http://schemas.microsoft.com/office/drawing/2014/main" val="1573087187"/>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plantarum</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150</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148</a:t>
                      </a:r>
                    </a:p>
                  </a:txBody>
                  <a:tcPr marL="9525" marR="9525" marT="9525" marB="0" anchor="ctr"/>
                </a:tc>
                <a:tc>
                  <a:txBody>
                    <a:bodyPr/>
                    <a:lstStyle/>
                    <a:p>
                      <a:r>
                        <a:rPr lang="en-US" altLang="zh-CN" dirty="0">
                          <a:effectLst/>
                        </a:rPr>
                        <a:t>0.000000e+00</a:t>
                      </a:r>
                      <a:endParaRPr lang="zh-CN" altLang="en-US" dirty="0"/>
                    </a:p>
                  </a:txBody>
                  <a:tcPr/>
                </a:tc>
                <a:extLst>
                  <a:ext uri="{0D108BD9-81ED-4DB2-BD59-A6C34878D82A}">
                    <a16:rowId xmlns:a16="http://schemas.microsoft.com/office/drawing/2014/main" val="793298183"/>
                  </a:ext>
                </a:extLst>
              </a:tr>
              <a:tr h="370840">
                <a:tc>
                  <a:txBody>
                    <a:bodyPr/>
                    <a:lstStyle/>
                    <a:p>
                      <a:pPr algn="l" fontAlgn="ctr"/>
                      <a:r>
                        <a:rPr lang="en-US" sz="1600" b="0" i="0" u="none" strike="noStrike" dirty="0">
                          <a:solidFill>
                            <a:srgbClr val="9C0006"/>
                          </a:solidFill>
                          <a:effectLst/>
                          <a:latin typeface="等线" panose="02010600030101010101" pitchFamily="2" charset="-122"/>
                          <a:ea typeface="等线" panose="02010600030101010101" pitchFamily="2" charset="-122"/>
                        </a:rPr>
                        <a:t>Lactobacillus </a:t>
                      </a:r>
                      <a:r>
                        <a:rPr lang="en-US" sz="1600" b="0" i="0" u="none" strike="noStrike" dirty="0" err="1">
                          <a:solidFill>
                            <a:srgbClr val="9C0006"/>
                          </a:solidFill>
                          <a:effectLst/>
                          <a:latin typeface="等线" panose="02010600030101010101" pitchFamily="2" charset="-122"/>
                          <a:ea typeface="等线" panose="02010600030101010101" pitchFamily="2" charset="-122"/>
                        </a:rPr>
                        <a:t>rhamnosus</a:t>
                      </a:r>
                      <a:endParaRPr lang="en-US" sz="1600" b="0" i="0" u="none" strike="noStrike" dirty="0">
                        <a:solidFill>
                          <a:srgbClr val="9C0006"/>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31</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18</a:t>
                      </a:r>
                    </a:p>
                  </a:txBody>
                  <a:tcPr marL="9525" marR="9525" marT="9525" marB="0" anchor="ctr"/>
                </a:tc>
                <a:tc>
                  <a:txBody>
                    <a:bodyPr/>
                    <a:lstStyle/>
                    <a:p>
                      <a:r>
                        <a:rPr lang="en-US" altLang="zh-CN" dirty="0">
                          <a:effectLst/>
                        </a:rPr>
                        <a:t>0.000000e+00</a:t>
                      </a:r>
                      <a:endParaRPr lang="zh-CN" altLang="en-US" dirty="0"/>
                    </a:p>
                  </a:txBody>
                  <a:tcPr/>
                </a:tc>
                <a:extLst>
                  <a:ext uri="{0D108BD9-81ED-4DB2-BD59-A6C34878D82A}">
                    <a16:rowId xmlns:a16="http://schemas.microsoft.com/office/drawing/2014/main" val="2639678273"/>
                  </a:ext>
                </a:extLst>
              </a:tr>
              <a:tr h="370840">
                <a:tc>
                  <a:txBody>
                    <a:bodyPr/>
                    <a:lstStyle/>
                    <a:p>
                      <a:pPr algn="l" fontAlgn="ctr"/>
                      <a:r>
                        <a:rPr lang="en-US" sz="1600" b="0" i="0" u="none" strike="noStrike">
                          <a:solidFill>
                            <a:srgbClr val="9C0006"/>
                          </a:solidFill>
                          <a:effectLst/>
                          <a:latin typeface="等线" panose="02010600030101010101" pitchFamily="2" charset="-122"/>
                          <a:ea typeface="等线" panose="02010600030101010101" pitchFamily="2" charset="-122"/>
                        </a:rPr>
                        <a:t>Lactobacillus salivarius</a:t>
                      </a:r>
                    </a:p>
                  </a:txBody>
                  <a:tcPr marL="9525" marR="9525" marT="9525"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2668</a:t>
                      </a:r>
                    </a:p>
                  </a:txBody>
                  <a:tcPr marL="9525" marR="9525" marT="9525" marB="0" anchor="ctr"/>
                </a:tc>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2516</a:t>
                      </a:r>
                    </a:p>
                  </a:txBody>
                  <a:tcPr marL="9525" marR="9525" marT="9525" marB="0" anchor="ctr"/>
                </a:tc>
                <a:tc>
                  <a:txBody>
                    <a:bodyPr/>
                    <a:lstStyle/>
                    <a:p>
                      <a:r>
                        <a:rPr lang="en-US" altLang="zh-CN" dirty="0">
                          <a:effectLst/>
                        </a:rPr>
                        <a:t>7.788613e-08</a:t>
                      </a:r>
                      <a:endParaRPr lang="zh-CN" altLang="en-US" dirty="0"/>
                    </a:p>
                  </a:txBody>
                  <a:tcPr/>
                </a:tc>
                <a:extLst>
                  <a:ext uri="{0D108BD9-81ED-4DB2-BD59-A6C34878D82A}">
                    <a16:rowId xmlns:a16="http://schemas.microsoft.com/office/drawing/2014/main" val="3362029392"/>
                  </a:ext>
                </a:extLst>
              </a:tr>
            </a:tbl>
          </a:graphicData>
        </a:graphic>
      </p:graphicFrame>
      <p:cxnSp>
        <p:nvCxnSpPr>
          <p:cNvPr id="7" name="直接箭头连接符 6">
            <a:extLst>
              <a:ext uri="{FF2B5EF4-FFF2-40B4-BE49-F238E27FC236}">
                <a16:creationId xmlns:a16="http://schemas.microsoft.com/office/drawing/2014/main" id="{F720E3BF-924D-44AC-9002-A87C526A21EE}"/>
              </a:ext>
            </a:extLst>
          </p:cNvPr>
          <p:cNvCxnSpPr/>
          <p:nvPr/>
        </p:nvCxnSpPr>
        <p:spPr>
          <a:xfrm>
            <a:off x="6011692" y="1616812"/>
            <a:ext cx="233463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FA18D5E-3EEC-46B1-92F8-4AC352FAC886}"/>
              </a:ext>
            </a:extLst>
          </p:cNvPr>
          <p:cNvSpPr/>
          <p:nvPr/>
        </p:nvSpPr>
        <p:spPr>
          <a:xfrm>
            <a:off x="8138809" y="1433927"/>
            <a:ext cx="3728936" cy="369332"/>
          </a:xfrm>
          <a:prstGeom prst="rect">
            <a:avLst/>
          </a:prstGeom>
        </p:spPr>
        <p:txBody>
          <a:bodyPr wrap="square">
            <a:spAutoFit/>
          </a:bodyPr>
          <a:lstStyle/>
          <a:p>
            <a:pPr marL="228600">
              <a:spcAft>
                <a:spcPts val="0"/>
              </a:spcAft>
            </a:pPr>
            <a:r>
              <a:rPr lang="zh-CN" altLang="en-US" b="1" dirty="0">
                <a:latin typeface="等线" panose="02010600030101010101" pitchFamily="2" charset="-122"/>
              </a:rPr>
              <a:t>鼠李糖杆菌定殖如否？</a:t>
            </a:r>
            <a:r>
              <a:rPr lang="en-US" altLang="zh-CN" b="1" dirty="0">
                <a:latin typeface="等线" panose="02010600030101010101" pitchFamily="2" charset="-122"/>
              </a:rPr>
              <a:t>Pass by </a:t>
            </a:r>
            <a:r>
              <a:rPr lang="zh-CN" altLang="en-US" b="1" dirty="0">
                <a:latin typeface="等线" panose="02010600030101010101" pitchFamily="2" charset="-122"/>
              </a:rPr>
              <a:t>？</a:t>
            </a:r>
          </a:p>
        </p:txBody>
      </p:sp>
    </p:spTree>
    <p:extLst>
      <p:ext uri="{BB962C8B-B14F-4D97-AF65-F5344CB8AC3E}">
        <p14:creationId xmlns:p14="http://schemas.microsoft.com/office/powerpoint/2010/main" val="34816682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研究院新logo_20171030.potx" id="{F6BBE17B-ADE6-498C-92BC-E0C061E3C8EE}" vid="{668FCEBF-D3D7-4574-9D83-83A3629A2C5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BD0276035BE14DA27DE57E277408ED" ma:contentTypeVersion="2" ma:contentTypeDescription="Create a new document." ma:contentTypeScope="" ma:versionID="4614fb627db1349f65b51f1a2ad91822">
  <xsd:schema xmlns:xsd="http://www.w3.org/2001/XMLSchema" xmlns:xs="http://www.w3.org/2001/XMLSchema" xmlns:p="http://schemas.microsoft.com/office/2006/metadata/properties" xmlns:ns2="722e6fa1-dfee-4fce-8d36-de916d4f4d6e" targetNamespace="http://schemas.microsoft.com/office/2006/metadata/properties" ma:root="true" ma:fieldsID="26083c51e788b74917f5b46a71b9fb51" ns2:_="">
    <xsd:import namespace="722e6fa1-dfee-4fce-8d36-de916d4f4d6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e6fa1-dfee-4fce-8d36-de916d4f4d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5A209D-22E6-4AE1-875E-71D9683F14E9}">
  <ds:schemaRefs>
    <ds:schemaRef ds:uri="http://schemas.microsoft.com/sharepoint/v3/contenttype/forms"/>
  </ds:schemaRefs>
</ds:datastoreItem>
</file>

<file path=customXml/itemProps2.xml><?xml version="1.0" encoding="utf-8"?>
<ds:datastoreItem xmlns:ds="http://schemas.openxmlformats.org/officeDocument/2006/customXml" ds:itemID="{E7C61CB2-2927-469E-A05E-7AA87B8A3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2e6fa1-dfee-4fce-8d36-de916d4f4d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71FC81-1CCC-424A-8AEB-94E2EA781D7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22e6fa1-dfee-4fce-8d36-de916d4f4d6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3810</TotalTime>
  <Words>2165</Words>
  <Application>Microsoft Office PowerPoint</Application>
  <PresentationFormat>宽屏</PresentationFormat>
  <Paragraphs>474</Paragraphs>
  <Slides>23</Slides>
  <Notes>14</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等线</vt:lpstr>
      <vt:lpstr>等线</vt:lpstr>
      <vt:lpstr>宋体</vt:lpstr>
      <vt:lpstr>Microsoft YaHei</vt:lpstr>
      <vt:lpstr>Arial</vt:lpstr>
      <vt:lpstr>Calibri</vt:lpstr>
      <vt:lpstr>Times New Roman</vt:lpstr>
      <vt:lpstr>Wingdings</vt:lpstr>
      <vt:lpstr>Office 主题</vt:lpstr>
      <vt:lpstr>Document</vt:lpstr>
      <vt:lpstr>小檗碱联合益生菌治疗新发糖尿病 宏基因组研究项目进展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任华慧(Huahui Ren)</dc:creator>
  <cp:lastModifiedBy>任华慧(Huahui Ren)</cp:lastModifiedBy>
  <cp:revision>39</cp:revision>
  <dcterms:created xsi:type="dcterms:W3CDTF">2018-03-12T15:34:13Z</dcterms:created>
  <dcterms:modified xsi:type="dcterms:W3CDTF">2018-08-06T01:28:06Z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0x0101008DBD0276035BE14DA27DE57E277408ED</vt:lpwstr>
  </property>
</Properties>
</file>