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1CCC2C-CF04-4321-96FD-27E4C9E1DBB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264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86400"/>
            <a:ext cx="2628900" cy="4874400"/>
          </a:xfrm>
          <a:solidFill>
            <a:schemeClr val="bg2">
              <a:alpha val="65000"/>
            </a:schemeClr>
          </a:solidFill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86400"/>
            <a:ext cx="7734300" cy="4874400"/>
          </a:xfrm>
          <a:solidFill>
            <a:schemeClr val="bg2">
              <a:alpha val="65000"/>
            </a:schemeClr>
          </a:solidFill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88740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8740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16000"/>
            <a:ext cx="8280000" cy="673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29A7B94-1DE4-4C62-8205-51F9960086D1}"/>
              </a:ext>
            </a:extLst>
          </p:cNvPr>
          <p:cNvCxnSpPr>
            <a:cxnSpLocks/>
          </p:cNvCxnSpPr>
          <p:nvPr userDrawn="1"/>
        </p:nvCxnSpPr>
        <p:spPr>
          <a:xfrm>
            <a:off x="839788" y="2496439"/>
            <a:ext cx="5157787" cy="0"/>
          </a:xfrm>
          <a:prstGeom prst="line">
            <a:avLst/>
          </a:prstGeom>
          <a:ln w="22225">
            <a:solidFill>
              <a:schemeClr val="accent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FB3CEE-3015-44B5-A60C-2DC0A8581A9E}"/>
              </a:ext>
            </a:extLst>
          </p:cNvPr>
          <p:cNvCxnSpPr>
            <a:cxnSpLocks/>
          </p:cNvCxnSpPr>
          <p:nvPr userDrawn="1"/>
        </p:nvCxnSpPr>
        <p:spPr>
          <a:xfrm>
            <a:off x="6172200" y="2505075"/>
            <a:ext cx="5157787" cy="0"/>
          </a:xfrm>
          <a:prstGeom prst="line">
            <a:avLst/>
          </a:prstGeom>
          <a:ln w="22225">
            <a:solidFill>
              <a:schemeClr val="accent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0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5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1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6000"/>
            <a:ext cx="8280000" cy="6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04800"/>
            <a:ext cx="8874000" cy="4532400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050B-C559-4253-BED2-9784199C852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239B-7607-4179-BFA7-5B9F0D8F50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9E171B-9F68-4F45-977B-0BFD34D7CE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88" y="215152"/>
            <a:ext cx="2299866" cy="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A08731-D323-483B-997B-C75B1F6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miRAKT</a:t>
            </a:r>
            <a:r>
              <a:rPr lang="en-US" altLang="zh-CN" dirty="0"/>
              <a:t> on Yunnan Cohort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DC99BF-FC6A-4EC9-99C2-61D57735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Gut microbiotic profiles</a:t>
            </a:r>
          </a:p>
          <a:p>
            <a:pPr lvl="1"/>
            <a:r>
              <a:rPr lang="en-US" altLang="zh-CN" dirty="0"/>
              <a:t>Rank of diets intake</a:t>
            </a:r>
          </a:p>
          <a:p>
            <a:r>
              <a:rPr lang="en-US" altLang="zh-CN" dirty="0"/>
              <a:t>Previous result</a:t>
            </a:r>
          </a:p>
          <a:p>
            <a:pPr lvl="1"/>
            <a:r>
              <a:rPr lang="en-US" altLang="zh-CN" dirty="0"/>
              <a:t>PROTEST (</a:t>
            </a:r>
            <a:r>
              <a:rPr lang="en-US" altLang="zh-CN" i="1" dirty="0"/>
              <a:t>vegan</a:t>
            </a:r>
            <a:r>
              <a:rPr lang="en-US" altLang="zh-CN" dirty="0"/>
              <a:t>):</a:t>
            </a:r>
          </a:p>
          <a:p>
            <a:pPr lvl="2"/>
            <a:r>
              <a:rPr lang="en-US" altLang="zh-CN" dirty="0"/>
              <a:t>Correlation coefficient = 0.1089</a:t>
            </a:r>
          </a:p>
          <a:p>
            <a:pPr lvl="2"/>
            <a:r>
              <a:rPr lang="en-US" altLang="zh-CN" dirty="0"/>
              <a:t>Significance = 0.010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99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E7DA-21AB-4CE3-B728-6247F36E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miRAKT</a:t>
            </a:r>
            <a:r>
              <a:rPr lang="en-US" altLang="zh-CN" dirty="0"/>
              <a:t> on Yunnan Cohort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F360798-A3E7-443C-905E-8400EDDC9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46925"/>
              </p:ext>
            </p:extLst>
          </p:nvPr>
        </p:nvGraphicFramePr>
        <p:xfrm>
          <a:off x="838200" y="1504800"/>
          <a:ext cx="887400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354">
                  <a:extLst>
                    <a:ext uri="{9D8B030D-6E8A-4147-A177-3AD203B41FA5}">
                      <a16:colId xmlns:a16="http://schemas.microsoft.com/office/drawing/2014/main" val="1388132862"/>
                    </a:ext>
                  </a:extLst>
                </a:gridCol>
                <a:gridCol w="2036372">
                  <a:extLst>
                    <a:ext uri="{9D8B030D-6E8A-4147-A177-3AD203B41FA5}">
                      <a16:colId xmlns:a16="http://schemas.microsoft.com/office/drawing/2014/main" val="1725069591"/>
                    </a:ext>
                  </a:extLst>
                </a:gridCol>
                <a:gridCol w="1685242">
                  <a:extLst>
                    <a:ext uri="{9D8B030D-6E8A-4147-A177-3AD203B41FA5}">
                      <a16:colId xmlns:a16="http://schemas.microsoft.com/office/drawing/2014/main" val="1700580822"/>
                    </a:ext>
                  </a:extLst>
                </a:gridCol>
                <a:gridCol w="1860312">
                  <a:extLst>
                    <a:ext uri="{9D8B030D-6E8A-4147-A177-3AD203B41FA5}">
                      <a16:colId xmlns:a16="http://schemas.microsoft.com/office/drawing/2014/main" val="1295304659"/>
                    </a:ext>
                  </a:extLst>
                </a:gridCol>
                <a:gridCol w="1105720">
                  <a:extLst>
                    <a:ext uri="{9D8B030D-6E8A-4147-A177-3AD203B41FA5}">
                      <a16:colId xmlns:a16="http://schemas.microsoft.com/office/drawing/2014/main" val="834376516"/>
                    </a:ext>
                  </a:extLst>
                </a:gridCol>
              </a:tblGrid>
              <a:tr h="130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(microbiome)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(phenotype)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to compute the kernel of phenotype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Co-var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 value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4148073801"/>
                  </a:ext>
                </a:extLst>
              </a:tr>
              <a:tr h="130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microbiome (based on Bray-Curtis)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transformed dietary survey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3.25E-05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1924481608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microbiome (based on Bray-Curtis)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Original transformed dietary survey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0.000225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1328074991"/>
                  </a:ext>
                </a:extLst>
              </a:tr>
              <a:tr h="130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microbiome (based on Bray-Curtis)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Original transformed dietary survey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Living location (Urban/Village)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3.00E-05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3415360044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microbiome (based on Bray-Curtis)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Original transformed dietary survey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0.000189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3864580088"/>
                  </a:ext>
                </a:extLst>
              </a:tr>
              <a:tr h="130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matrix of microbiome (based on Bray-Curtis)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Original transformed dietary survey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Living location (Urban/Village)</a:t>
                      </a:r>
                      <a:endParaRPr lang="zh-CN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5.42E-05</a:t>
                      </a:r>
                      <a:endParaRPr lang="zh-CN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351" marR="49351" marT="0" marB="0" anchor="ctr"/>
                </a:tc>
                <a:extLst>
                  <a:ext uri="{0D108BD9-81ED-4DB2-BD59-A6C34878D82A}">
                    <a16:rowId xmlns:a16="http://schemas.microsoft.com/office/drawing/2014/main" val="106715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3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I" id="{65825D2E-008D-4786-965C-53E445D8E4A0}" vid="{55755568-7A69-44A2-A9FA-8524FFD2C6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BGI</Template>
  <TotalTime>12</TotalTime>
  <Words>149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miRAKT on Yunnan Cohort</vt:lpstr>
      <vt:lpstr>miRAKT on Yunnan Cohort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miRAKT on Yunnan Cohort</dc:title>
  <dc:creator>韩 默</dc:creator>
  <cp:lastModifiedBy>韩 默</cp:lastModifiedBy>
  <cp:revision>2</cp:revision>
  <dcterms:created xsi:type="dcterms:W3CDTF">2018-08-06T01:00:51Z</dcterms:created>
  <dcterms:modified xsi:type="dcterms:W3CDTF">2018-08-06T01:12:59Z</dcterms:modified>
</cp:coreProperties>
</file>