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F829-27EF-4EF8-8245-666776F5B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7E4F9-742D-4749-8942-DD0267075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EA008-463B-4D5D-9F48-A7216755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1A0-7A1B-4AFA-AD7B-914EEF250AC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AF745-5F0C-4040-8599-93D29447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EFE0A-3367-4956-B46D-23C50E3E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C9E-88F1-46B7-9E0E-F329BB21F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1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A80E-3E3E-4A59-BBCC-CA8C7BD8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A54FB-B42C-4E18-A92F-4ED5AD606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C1C9D-E918-40F3-ADB1-941743B1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1A0-7A1B-4AFA-AD7B-914EEF250AC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BBCAF-9B66-4CB2-AC0E-FAE10C99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589DE-66D9-4B5A-9CFB-927E02B0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C9E-88F1-46B7-9E0E-F329BB21F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9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F5ECB-2436-4779-AD58-44232319A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B6709-CC4B-496D-9866-5A8F3F43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77E5D-2025-44E3-B96B-2F65AD3F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1A0-7A1B-4AFA-AD7B-914EEF250AC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AEEBE-722F-4BD0-A5D5-3D8285BA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B9707-0D7F-4A65-BD74-DE1E7252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C9E-88F1-46B7-9E0E-F329BB21F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2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EC89-9DEE-4EAC-82DA-56ECA659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9AF3-4762-46F1-A56A-A42348234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2D158-C885-4077-91F5-56600446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1A0-7A1B-4AFA-AD7B-914EEF250AC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50E25-2059-42AE-9767-3E50F075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AD581-3463-44B7-87BA-FFFD66AD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C9E-88F1-46B7-9E0E-F329BB21F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1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BB2A-55BE-4230-8A43-C8DF149F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A9876-078E-430C-8496-9A0E971BF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3B76D-4DF1-487D-8EDF-8ACA0108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1A0-7A1B-4AFA-AD7B-914EEF250AC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F4FF1-B31F-40C9-902A-C705385D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C72B-67DB-40CF-972F-4007BEF5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C9E-88F1-46B7-9E0E-F329BB21F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7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C0AD-6773-4EC7-9430-742D28DD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1758-4D44-41AF-A026-4B64EA8D8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FD096-6C47-4826-8D7B-333A984D4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DC56C-5C65-42CA-A074-04C62FA5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1A0-7A1B-4AFA-AD7B-914EEF250AC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6BA2B-D224-4E63-BDDD-3F6563F6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423C6-D6E5-4575-80D4-8ADBBB1C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C9E-88F1-46B7-9E0E-F329BB21F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95B7-612A-4A07-8EC2-892C202A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DFC72-B6BB-4EBF-BFBC-7A0251E11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E1777-AE74-4626-9B64-7A54D06D0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F464E-F14D-44DB-B876-D7DA9B0CF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F3DE7-62FE-4DC0-BE91-F9C92E4CA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87151-5585-444D-9EA6-273CB466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1A0-7A1B-4AFA-AD7B-914EEF250AC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8A950-FB67-476D-B85C-7B76A971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CAE4A-E921-4A6F-AA82-CDAFA8B5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C9E-88F1-46B7-9E0E-F329BB21F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6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75A2-622A-4BEE-BA86-4A7358A1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65BF9-C204-405E-825F-E677D800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1A0-7A1B-4AFA-AD7B-914EEF250AC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EE143-DFBC-497A-ADC9-43CE8482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D0CFB-B8B6-456C-8A26-1F17B6B4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C9E-88F1-46B7-9E0E-F329BB21F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8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148877-8D1E-47AA-A8F6-93E343D4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1A0-7A1B-4AFA-AD7B-914EEF250AC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92B87-B689-47E8-9299-B070C188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B8BA5-7850-4AEA-AB3D-73C76A83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C9E-88F1-46B7-9E0E-F329BB21F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96F4-9250-44EE-BEB7-CB8E1DBE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9A47F-5C2A-498E-BFEC-1753EEA23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FD992-4591-44D1-B4E3-99D71427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8E298-BBED-4DDA-9D90-526C16C4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1A0-7A1B-4AFA-AD7B-914EEF250AC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6185D-BEAC-4458-BF38-8C2F9864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EDCDB-9720-4C97-A379-91B3B664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C9E-88F1-46B7-9E0E-F329BB21F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9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11AD-324C-45BE-8789-B1FD5CE72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040C0-3F39-4E8F-8668-73F81C160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CA970-E125-46FD-8714-C20C8C56D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4F66B-DC45-40A4-BF60-CEA80940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1A0-7A1B-4AFA-AD7B-914EEF250AC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040F7-2801-4F8F-9EEA-C2DD0876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FA041-9965-4913-9F0D-7A1BEE7B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C9E-88F1-46B7-9E0E-F329BB21F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93EAD-159F-4870-B6ED-83FDCF2B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558C0-2FEA-433F-8FA9-99A15DE70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1F141-DB1A-4FFB-BBE8-E4FF9C3E9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F1A0-7A1B-4AFA-AD7B-914EEF250AC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8E3B-E53C-4553-9B9A-94EC40FAE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9F11E-28C9-4EF2-80FF-7BD3EED22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0C9E-88F1-46B7-9E0E-F329BB21F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9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CAA257-BD1F-4BFF-A04A-12280D422DA5}"/>
              </a:ext>
            </a:extLst>
          </p:cNvPr>
          <p:cNvSpPr txBox="1"/>
          <p:nvPr/>
        </p:nvSpPr>
        <p:spPr>
          <a:xfrm>
            <a:off x="827590" y="535387"/>
            <a:ext cx="1075621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Data:  171 observations * 360 bacteria types(feature) </a:t>
            </a:r>
          </a:p>
          <a:p>
            <a:r>
              <a:rPr lang="en-US" sz="3200" dirty="0"/>
              <a:t>            171 observations * 2 health states</a:t>
            </a:r>
          </a:p>
          <a:p>
            <a:r>
              <a:rPr lang="en-US" sz="3200" dirty="0"/>
              <a:t>            </a:t>
            </a:r>
          </a:p>
          <a:p>
            <a:r>
              <a:rPr lang="en-US" sz="3200" dirty="0"/>
              <a:t>Method: Random Forest</a:t>
            </a:r>
          </a:p>
          <a:p>
            <a:endParaRPr lang="en-US" sz="3200" dirty="0"/>
          </a:p>
          <a:p>
            <a:r>
              <a:rPr lang="en-US" sz="3200" dirty="0"/>
              <a:t>Purpose:  Given a observation, we can use our model to classify</a:t>
            </a:r>
          </a:p>
          <a:p>
            <a:r>
              <a:rPr lang="en-US" sz="3200" dirty="0"/>
              <a:t>him to different health state.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20EB2-96DA-4787-8575-5BA8F2EE043F}"/>
              </a:ext>
            </a:extLst>
          </p:cNvPr>
          <p:cNvSpPr txBox="1"/>
          <p:nvPr/>
        </p:nvSpPr>
        <p:spPr>
          <a:xfrm>
            <a:off x="1487347" y="425948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09E3E-B3FD-497F-AFA5-61B6E49765F4}"/>
              </a:ext>
            </a:extLst>
          </p:cNvPr>
          <p:cNvSpPr txBox="1"/>
          <p:nvPr/>
        </p:nvSpPr>
        <p:spPr>
          <a:xfrm>
            <a:off x="827590" y="5706033"/>
            <a:ext cx="9838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ROC curve doesn’t work (with </a:t>
            </a:r>
            <a:r>
              <a:rPr lang="en-US" sz="3200" dirty="0" err="1"/>
              <a:t>mtry</a:t>
            </a:r>
            <a:r>
              <a:rPr lang="en-US" sz="3200" dirty="0"/>
              <a:t> as the parameter</a:t>
            </a:r>
            <a:r>
              <a:rPr lang="en-US" sz="2800" dirty="0"/>
              <a:t>)</a:t>
            </a:r>
          </a:p>
          <a:p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079E9C-6675-41FA-AE19-85410655F6C3}"/>
              </a:ext>
            </a:extLst>
          </p:cNvPr>
          <p:cNvSpPr txBox="1"/>
          <p:nvPr/>
        </p:nvSpPr>
        <p:spPr>
          <a:xfrm>
            <a:off x="827590" y="4426257"/>
            <a:ext cx="111616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Parameter:  the number of trees(500),  select </a:t>
            </a:r>
            <a:r>
              <a:rPr lang="en-US" sz="3200" dirty="0" err="1"/>
              <a:t>mtry</a:t>
            </a:r>
            <a:r>
              <a:rPr lang="en-US" sz="3200" dirty="0"/>
              <a:t> variables from </a:t>
            </a:r>
          </a:p>
          <a:p>
            <a:r>
              <a:rPr lang="en-US" sz="3200" dirty="0"/>
              <a:t>360, Node size(tree depth)</a:t>
            </a:r>
          </a:p>
        </p:txBody>
      </p:sp>
    </p:spTree>
    <p:extLst>
      <p:ext uri="{BB962C8B-B14F-4D97-AF65-F5344CB8AC3E}">
        <p14:creationId xmlns:p14="http://schemas.microsoft.com/office/powerpoint/2010/main" val="217139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8E53DC-887F-4BDC-B408-31326930A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05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4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9C9C2A3-04BE-41BE-A026-9B24E07921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535353"/>
              </p:ext>
            </p:extLst>
          </p:nvPr>
        </p:nvGraphicFramePr>
        <p:xfrm>
          <a:off x="2870562" y="1255854"/>
          <a:ext cx="5804521" cy="5191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Acrobat Document" r:id="rId3" imgW="2742992" imgH="2743200" progId="AcroExch.Document.DC">
                  <p:embed/>
                </p:oleObj>
              </mc:Choice>
              <mc:Fallback>
                <p:oleObj name="Acrobat Document" r:id="rId3" imgW="2742992" imgH="27432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0562" y="1255854"/>
                        <a:ext cx="5804521" cy="5191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1E9B520-2153-49FB-A7BD-938B8416067F}"/>
              </a:ext>
            </a:extLst>
          </p:cNvPr>
          <p:cNvSpPr txBox="1"/>
          <p:nvPr/>
        </p:nvSpPr>
        <p:spPr>
          <a:xfrm>
            <a:off x="4589362" y="732634"/>
            <a:ext cx="337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Error Analysis</a:t>
            </a:r>
          </a:p>
        </p:txBody>
      </p:sp>
    </p:spTree>
    <p:extLst>
      <p:ext uri="{BB962C8B-B14F-4D97-AF65-F5344CB8AC3E}">
        <p14:creationId xmlns:p14="http://schemas.microsoft.com/office/powerpoint/2010/main" val="219611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773D317-84ED-47E9-9BF8-D0BC7C053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646451"/>
              </p:ext>
            </p:extLst>
          </p:nvPr>
        </p:nvGraphicFramePr>
        <p:xfrm>
          <a:off x="2633282" y="1000987"/>
          <a:ext cx="5746789" cy="574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3" imgW="2742992" imgH="2743200" progId="AcroExch.Document.DC">
                  <p:embed/>
                </p:oleObj>
              </mc:Choice>
              <mc:Fallback>
                <p:oleObj name="Acrobat Document" r:id="rId3" imgW="2742992" imgH="27432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3282" y="1000987"/>
                        <a:ext cx="5746789" cy="5746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F9F7953-1F23-4087-AC26-FA84A54AE410}"/>
              </a:ext>
            </a:extLst>
          </p:cNvPr>
          <p:cNvSpPr txBox="1"/>
          <p:nvPr/>
        </p:nvSpPr>
        <p:spPr>
          <a:xfrm>
            <a:off x="1695691" y="539322"/>
            <a:ext cx="7142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Cross Validation: 10 fold, 9 fold for training, 1 for testing</a:t>
            </a:r>
          </a:p>
        </p:txBody>
      </p:sp>
    </p:spTree>
    <p:extLst>
      <p:ext uri="{BB962C8B-B14F-4D97-AF65-F5344CB8AC3E}">
        <p14:creationId xmlns:p14="http://schemas.microsoft.com/office/powerpoint/2010/main" val="277199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E4A3691-9082-4F4D-802F-6F9DB3BBB7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707547"/>
              </p:ext>
            </p:extLst>
          </p:nvPr>
        </p:nvGraphicFramePr>
        <p:xfrm>
          <a:off x="2777964" y="500626"/>
          <a:ext cx="6036158" cy="6036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Acrobat Document" r:id="rId3" imgW="2742992" imgH="2743200" progId="AcroExch.Document.DC">
                  <p:embed/>
                </p:oleObj>
              </mc:Choice>
              <mc:Fallback>
                <p:oleObj name="Acrobat Document" r:id="rId3" imgW="2742992" imgH="27432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7964" y="500626"/>
                        <a:ext cx="6036158" cy="60361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327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1A65C1-AE9C-4918-BBEE-C9B4D1FB7A26}"/>
              </a:ext>
            </a:extLst>
          </p:cNvPr>
          <p:cNvSpPr txBox="1"/>
          <p:nvPr/>
        </p:nvSpPr>
        <p:spPr>
          <a:xfrm>
            <a:off x="3549087" y="551677"/>
            <a:ext cx="5093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Variance Selection  </a:t>
            </a:r>
            <a:r>
              <a:rPr lang="en-US" sz="2400" dirty="0" err="1"/>
              <a:t>Yanmei’s</a:t>
            </a:r>
            <a:r>
              <a:rPr lang="en-US" sz="2400" dirty="0"/>
              <a:t> method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B4A23-2B60-444D-AF44-D873371A9AF9}"/>
              </a:ext>
            </a:extLst>
          </p:cNvPr>
          <p:cNvSpPr txBox="1"/>
          <p:nvPr/>
        </p:nvSpPr>
        <p:spPr>
          <a:xfrm>
            <a:off x="725258" y="1013342"/>
            <a:ext cx="109844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5-fold CV</a:t>
            </a:r>
            <a:r>
              <a:rPr lang="zh-CN" altLang="en-US" dirty="0"/>
              <a:t>中，原始的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会被分</a:t>
            </a:r>
            <a:r>
              <a:rPr lang="en-US" altLang="zh-CN" dirty="0"/>
              <a:t>5</a:t>
            </a:r>
            <a:r>
              <a:rPr lang="zh-CN" altLang="en-US" dirty="0"/>
              <a:t>次，每次分成</a:t>
            </a:r>
            <a:r>
              <a:rPr lang="en-US" altLang="zh-CN" dirty="0"/>
              <a:t>5</a:t>
            </a:r>
            <a:r>
              <a:rPr lang="zh-CN" altLang="en-US" dirty="0"/>
              <a:t>份。其中</a:t>
            </a:r>
            <a:r>
              <a:rPr lang="en-US" altLang="zh-CN" dirty="0"/>
              <a:t>4</a:t>
            </a:r>
            <a:r>
              <a:rPr lang="zh-CN" altLang="en-US" dirty="0"/>
              <a:t>份为训练集，</a:t>
            </a:r>
            <a:r>
              <a:rPr lang="en-US" altLang="zh-CN" dirty="0"/>
              <a:t>1</a:t>
            </a:r>
            <a:r>
              <a:rPr lang="zh-CN" altLang="en-US" dirty="0"/>
              <a:t>份为测试集。比如我们把</a:t>
            </a:r>
            <a:endParaRPr lang="en-US" altLang="zh-CN" dirty="0"/>
          </a:p>
          <a:p>
            <a:r>
              <a:rPr lang="zh-CN" altLang="en-US" dirty="0"/>
              <a:t>第一次的</a:t>
            </a:r>
            <a:r>
              <a:rPr lang="en-US" altLang="zh-CN" dirty="0"/>
              <a:t>CV</a:t>
            </a:r>
            <a:r>
              <a:rPr lang="zh-CN" altLang="en-US" dirty="0"/>
              <a:t>中的数据集记为</a:t>
            </a:r>
            <a:r>
              <a:rPr lang="en-US" altLang="zh-CN" dirty="0"/>
              <a:t>DataSet1 (DS1). </a:t>
            </a:r>
            <a:r>
              <a:rPr lang="zh-CN" altLang="en-US" dirty="0"/>
              <a:t>并且选择</a:t>
            </a:r>
            <a:r>
              <a:rPr lang="en-US" altLang="zh-CN" dirty="0"/>
              <a:t>X</a:t>
            </a:r>
            <a:r>
              <a:rPr lang="zh-CN" altLang="en-US" dirty="0"/>
              <a:t>的数目时基于</a:t>
            </a:r>
            <a:r>
              <a:rPr lang="en-US" altLang="zh-CN" dirty="0" err="1"/>
              <a:t>n.var</a:t>
            </a:r>
            <a:r>
              <a:rPr lang="zh-CN" altLang="en-US" dirty="0"/>
              <a:t>向量。对于</a:t>
            </a:r>
            <a:r>
              <a:rPr lang="en-US" altLang="zh-CN" dirty="0" err="1"/>
              <a:t>n.var</a:t>
            </a:r>
            <a:r>
              <a:rPr lang="zh-CN" altLang="en-US" dirty="0"/>
              <a:t>中的第一个元素，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360</a:t>
            </a:r>
            <a:r>
              <a:rPr lang="zh-CN" altLang="en-US" dirty="0"/>
              <a:t>，则使用</a:t>
            </a:r>
            <a:r>
              <a:rPr lang="en-US" altLang="zh-CN" dirty="0"/>
              <a:t>DS1</a:t>
            </a:r>
            <a:r>
              <a:rPr lang="zh-CN" altLang="en-US" dirty="0"/>
              <a:t>作为其训练集和测试集，得到每一个变量的重要程度（</a:t>
            </a:r>
            <a:r>
              <a:rPr lang="en-US" altLang="zh-CN" dirty="0"/>
              <a:t>importance</a:t>
            </a:r>
            <a:r>
              <a:rPr lang="zh-CN" altLang="en-US" dirty="0"/>
              <a:t>），并按照重要程度</a:t>
            </a:r>
            <a:endParaRPr lang="en-US" altLang="zh-CN" dirty="0"/>
          </a:p>
          <a:p>
            <a:r>
              <a:rPr lang="zh-CN" altLang="en-US" dirty="0"/>
              <a:t>从高到低对</a:t>
            </a:r>
            <a:r>
              <a:rPr lang="en-US" altLang="zh-CN" dirty="0"/>
              <a:t>DS1</a:t>
            </a:r>
            <a:r>
              <a:rPr lang="zh-CN" altLang="en-US" dirty="0"/>
              <a:t>中的变量</a:t>
            </a:r>
            <a:r>
              <a:rPr lang="en-US" altLang="zh-CN" dirty="0"/>
              <a:t>X</a:t>
            </a:r>
            <a:r>
              <a:rPr lang="zh-CN" altLang="en-US" dirty="0"/>
              <a:t>排序。对于</a:t>
            </a:r>
            <a:r>
              <a:rPr lang="en-US" altLang="zh-CN" dirty="0" err="1"/>
              <a:t>n.var</a:t>
            </a:r>
            <a:r>
              <a:rPr lang="zh-CN" altLang="en-US" dirty="0"/>
              <a:t>中第二个元素，比如</a:t>
            </a:r>
            <a:r>
              <a:rPr lang="en-US" altLang="zh-CN" dirty="0"/>
              <a:t>50</a:t>
            </a:r>
            <a:r>
              <a:rPr lang="zh-CN" altLang="en-US" dirty="0"/>
              <a:t>，从排序后的</a:t>
            </a:r>
            <a:r>
              <a:rPr lang="en-US" altLang="zh-CN" dirty="0"/>
              <a:t>DS1</a:t>
            </a:r>
            <a:r>
              <a:rPr lang="zh-CN" altLang="en-US" dirty="0"/>
              <a:t>中顺序选</a:t>
            </a:r>
            <a:r>
              <a:rPr lang="en-US" altLang="zh-CN" dirty="0"/>
              <a:t>50</a:t>
            </a:r>
            <a:r>
              <a:rPr lang="zh-CN" altLang="en-US" dirty="0"/>
              <a:t>个</a:t>
            </a:r>
            <a:r>
              <a:rPr lang="en-US" altLang="zh-CN" dirty="0"/>
              <a:t>X</a:t>
            </a:r>
            <a:r>
              <a:rPr lang="zh-CN" altLang="en-US" dirty="0"/>
              <a:t>，而</a:t>
            </a:r>
            <a:r>
              <a:rPr lang="en-US" altLang="zh-CN" dirty="0"/>
              <a:t>Y</a:t>
            </a:r>
            <a:r>
              <a:rPr lang="zh-CN" altLang="en-US" dirty="0"/>
              <a:t>不变</a:t>
            </a:r>
            <a:endParaRPr lang="en-US" altLang="zh-CN" dirty="0"/>
          </a:p>
          <a:p>
            <a:r>
              <a:rPr lang="zh-CN" altLang="en-US" dirty="0"/>
              <a:t>去做随机森林。以此类推，并将每次测试集的预测值写入</a:t>
            </a:r>
            <a:r>
              <a:rPr lang="en-US" altLang="zh-CN" dirty="0" err="1"/>
              <a:t>cv.pred</a:t>
            </a:r>
            <a:r>
              <a:rPr lang="zh-CN" altLang="en-US" dirty="0"/>
              <a:t>中。最终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  <a:r>
              <a:rPr lang="en-US" altLang="zh-CN" dirty="0"/>
              <a:t>CV</a:t>
            </a:r>
            <a:r>
              <a:rPr lang="zh-CN" altLang="en-US" dirty="0"/>
              <a:t>得到的</a:t>
            </a:r>
            <a:r>
              <a:rPr lang="en-US" altLang="zh-CN" dirty="0" err="1"/>
              <a:t>cv.pred</a:t>
            </a:r>
            <a:r>
              <a:rPr lang="zh-CN" altLang="en-US" dirty="0"/>
              <a:t>为</a:t>
            </a:r>
            <a:r>
              <a:rPr lang="en-US" altLang="zh-CN" dirty="0"/>
              <a:t>K</a:t>
            </a:r>
            <a:r>
              <a:rPr lang="zh-CN" altLang="en-US" dirty="0"/>
              <a:t>个向量，</a:t>
            </a:r>
            <a:endParaRPr lang="en-US" altLang="zh-CN" dirty="0"/>
          </a:p>
          <a:p>
            <a:r>
              <a:rPr lang="zh-CN" altLang="en-US" dirty="0"/>
              <a:t>每个向量有</a:t>
            </a:r>
            <a:r>
              <a:rPr lang="en-US" altLang="zh-CN" dirty="0"/>
              <a:t>m</a:t>
            </a:r>
            <a:r>
              <a:rPr lang="zh-CN" altLang="en-US" dirty="0"/>
              <a:t>个元素。</a:t>
            </a:r>
            <a:r>
              <a:rPr lang="en-US" altLang="zh-CN" dirty="0"/>
              <a:t>m</a:t>
            </a:r>
            <a:r>
              <a:rPr lang="zh-CN" altLang="en-US" dirty="0"/>
              <a:t>为测试集中样本的数目。则重复上面的过程</a:t>
            </a:r>
            <a:r>
              <a:rPr lang="en-US" altLang="zh-CN" dirty="0"/>
              <a:t>5</a:t>
            </a:r>
            <a:r>
              <a:rPr lang="zh-CN" altLang="en-US" dirty="0"/>
              <a:t>次，最终得到的</a:t>
            </a:r>
            <a:r>
              <a:rPr lang="en-US" altLang="zh-CN" dirty="0" err="1"/>
              <a:t>cv.pred</a:t>
            </a:r>
            <a:r>
              <a:rPr lang="zh-CN" altLang="en-US" dirty="0"/>
              <a:t>中有</a:t>
            </a:r>
            <a:r>
              <a:rPr lang="en-US" altLang="zh-CN" dirty="0"/>
              <a:t>K</a:t>
            </a:r>
            <a:r>
              <a:rPr lang="zh-CN" altLang="en-US" dirty="0"/>
              <a:t>个向量，</a:t>
            </a:r>
            <a:endParaRPr lang="en-US" altLang="zh-CN" dirty="0"/>
          </a:p>
          <a:p>
            <a:r>
              <a:rPr lang="zh-CN" altLang="en-US" dirty="0"/>
              <a:t>每个向量有全部样本的预测值。对</a:t>
            </a:r>
            <a:r>
              <a:rPr lang="en-US" altLang="zh-CN" dirty="0" err="1"/>
              <a:t>cv.pred</a:t>
            </a:r>
            <a:r>
              <a:rPr lang="zh-CN" altLang="en-US" dirty="0"/>
              <a:t>中的预测值求</a:t>
            </a:r>
            <a:r>
              <a:rPr lang="en-US" altLang="zh-CN" dirty="0"/>
              <a:t>error, </a:t>
            </a:r>
            <a:r>
              <a:rPr lang="zh-CN" altLang="en-US" dirty="0"/>
              <a:t>得到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error.</a:t>
            </a:r>
            <a:r>
              <a:rPr lang="zh-CN" altLang="en-US" dirty="0"/>
              <a:t>对应到折线图中的一条折线。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2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394AF3-9616-44A5-8C0C-F817A1134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344" y="596098"/>
            <a:ext cx="5456393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7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416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Office Theme</vt:lpstr>
      <vt:lpstr>Adobe 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Sha, Ningyu</dc:creator>
  <cp:lastModifiedBy>Sha, Ningyu</cp:lastModifiedBy>
  <cp:revision>11</cp:revision>
  <dcterms:created xsi:type="dcterms:W3CDTF">2017-11-13T01:01:33Z</dcterms:created>
  <dcterms:modified xsi:type="dcterms:W3CDTF">2017-12-04T02:02:19Z</dcterms:modified>
</cp:coreProperties>
</file>