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92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85B0-02AA-A8D5-BAA3-CE8DD276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80B00-DDD7-3635-8602-41960A7D1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7667F-EFD4-0D7A-B44D-A279A7E9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E5651-DC0D-1162-01C6-5D8BF7F4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FD13E-6D3D-1099-3CFB-2C532770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09766-0F34-69DC-3071-ECB9E316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E315D-1A4B-5A5E-C866-997E7E88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D9FB8-6F03-31D8-35F3-E37B7F9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B618E-16A9-38F7-FA7E-2E7C041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2E630-65B8-2E90-DEFB-28971D95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C7EE2-2B3C-6160-FA59-65F4B3E2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AE6D7-3B89-7715-0B55-3553FF7C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174E2-E034-7118-CF87-4EC0170E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75B05-4983-4721-0479-51D5C393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B5882-0463-0186-181A-A97B6A72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1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C2D3-26F6-36BD-67E9-76805211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C4561-9FE8-362A-EDEC-9EF4775D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FBF6-960E-097F-DCA6-3D056D7C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B283D-1472-C760-5FAF-D9BF9519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9EDAD-7EB5-2D8D-A142-91ADB5B6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6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64D61-2BFB-460E-F141-F7FE872E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00821-6525-F246-E187-7A1D6E0D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5BF3E-40F0-CCEB-6A38-EEAB2C91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AC19B-918C-FE70-5B25-70C876F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ADA9D-EA6C-B5DA-D935-2C2E2DDD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1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0C3B0-A5D4-26E9-7B37-E19B749F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D9211-0485-567C-CFAF-A0E2BE4A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BC0EB-49D9-E500-A719-F18EC76A7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98CFC-4AD0-6BCF-F163-4790BC08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FDC14-4684-086D-BA26-B73C612E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72547-23AD-1D4B-027C-2C010589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FED54-F273-CA07-DFF2-AEB0403D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7A16B-CD34-DC5B-8FCC-483069B8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2A674-8E96-4D85-8A21-4F926C57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86B3F5-38CB-D9E0-E00C-8149D2988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C0B18-927B-C89B-F648-CCBD9C7BD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B1D22B-061E-526B-E937-E3CA1A9F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9C39BA-51A0-F84D-BFE9-622E982B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C61ECB-2BF8-280C-7B1B-434025B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D84FE-C9B9-89C2-2266-1EC293FE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2E19E3-099E-E9B9-DBFC-75C0F42A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ED7F8E-C57E-8725-7D18-F3ABE4BC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65C3B-5CF8-6BF4-9069-E1D36F6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5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18F879-B011-2EFB-C44F-E031507C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9D63CB-4EB3-1438-0E2C-EFBFDFEF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40758-989A-3B78-0954-0B05621C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C6C7F-7992-2592-AFFC-315B76D9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D4F82-523E-2D78-5D3A-1D733999F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1F09B4-999D-CB39-3393-16537F72A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FF4A-5BF9-33FE-9724-BF127E0B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11A63-BD56-1CF4-F2EC-FCA25176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E1C62-4390-F676-A925-AA68FCC5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A3542-4C7B-692D-975B-66038009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BAB7-5B0A-21A6-E2C4-831113A05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339D7-61CF-3418-BC7F-48160E4FF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73732-2026-CA62-3B81-66BE5B4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ADACA-F59B-1ED0-B82E-D444E613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E2CE8-CBC6-6148-4AE8-71E831E0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86B75-E5E6-80BA-38BE-A311B98C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A736A-6975-855C-587F-ED8BEE67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BA273-3222-D38F-E49B-3E3D1672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09AA-6125-443B-AEAF-E7110D39095E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FAB27-EAEB-6373-E6AF-9ED5AB071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C1E28-B9C5-4379-C0AE-EB2E6680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B91D-14A5-4F8A-AB5D-8616D5CF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98D5C6-13A0-EFBF-EC9D-3A863EFF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[6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조</a:t>
            </a:r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]	</a:t>
            </a:r>
            <a:b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</a:br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주차 선행학습 </a:t>
            </a:r>
          </a:p>
        </p:txBody>
      </p:sp>
      <p:pic>
        <p:nvPicPr>
          <p:cNvPr id="7" name="Graphic 6" descr="로봇 개요">
            <a:extLst>
              <a:ext uri="{FF2B5EF4-FFF2-40B4-BE49-F238E27FC236}">
                <a16:creationId xmlns:a16="http://schemas.microsoft.com/office/drawing/2014/main" id="{45B909D6-2911-08EF-7E19-030D04C5C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0A083-9F91-150F-53B5-D609238C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10000"/>
              </a:lnSpc>
              <a:buNone/>
            </a:pPr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[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발표자</a:t>
            </a:r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] 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이주연</a:t>
            </a:r>
            <a:endParaRPr lang="en-US" altLang="ko-KR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 algn="ctr">
              <a:lnSpc>
                <a:spcPct val="210000"/>
              </a:lnSpc>
              <a:buNone/>
            </a:pPr>
            <a:r>
              <a:rPr lang="ko-KR" altLang="en-US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정지운</a:t>
            </a:r>
            <a:endParaRPr lang="en-US" altLang="ko-KR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 algn="ctr">
              <a:lnSpc>
                <a:spcPct val="210000"/>
              </a:lnSpc>
              <a:buNone/>
            </a:pP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김현중</a:t>
            </a:r>
            <a:endParaRPr lang="en-US" altLang="ko-KR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 algn="ctr">
              <a:lnSpc>
                <a:spcPct val="210000"/>
              </a:lnSpc>
              <a:buNone/>
            </a:pP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이민형</a:t>
            </a:r>
          </a:p>
        </p:txBody>
      </p:sp>
    </p:spTree>
    <p:extLst>
      <p:ext uri="{BB962C8B-B14F-4D97-AF65-F5344CB8AC3E}">
        <p14:creationId xmlns:p14="http://schemas.microsoft.com/office/powerpoint/2010/main" val="32628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7FE02BE-9FB2-DD6C-99E5-8BF2E6D5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-apple-system"/>
              </a:rPr>
              <a:t>Bean </a:t>
            </a:r>
            <a:r>
              <a:rPr lang="ko-KR" altLang="en-US" b="1" i="0">
                <a:effectLst/>
                <a:latin typeface="-apple-system"/>
              </a:rPr>
              <a:t>주입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988DFC-8875-F7EE-13EA-F582A69E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715175" cy="39085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Spring Bean</a:t>
            </a:r>
            <a:r>
              <a:rPr lang="ko-KR" altLang="en-US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은 </a:t>
            </a: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Spring</a:t>
            </a:r>
            <a:r>
              <a:rPr lang="ko-KR" altLang="en-US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의해 생성되고 관리되는 객체</a:t>
            </a: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Spring</a:t>
            </a:r>
            <a:r>
              <a:rPr lang="ko-KR" altLang="en-US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은 </a:t>
            </a: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</a:t>
            </a:r>
            <a:r>
              <a:rPr lang="ko-KR" altLang="en-US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생성 및 관리를 위해 스프링 컨테이너를 제공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Spring</a:t>
            </a:r>
            <a:r>
              <a:rPr lang="ko-KR" altLang="en-US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은 </a:t>
            </a: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 </a:t>
            </a:r>
            <a:r>
              <a:rPr lang="ko-KR" altLang="en-US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간의 의존성을 자동으로 주입</a:t>
            </a: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Spring</a:t>
            </a:r>
            <a:r>
              <a:rPr lang="ko-KR" altLang="en-US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은 </a:t>
            </a: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</a:t>
            </a:r>
            <a:r>
              <a:rPr lang="ko-KR" altLang="en-US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생명주기를 관리</a:t>
            </a:r>
            <a:r>
              <a:rPr lang="en-US" altLang="ko-KR" sz="20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sz="2000" b="0" i="0" dirty="0">
              <a:effectLst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2051" name="Picture 3" descr="Spring - Resolving ambiguity by using @Qualifier">
            <a:extLst>
              <a:ext uri="{FF2B5EF4-FFF2-40B4-BE49-F238E27FC236}">
                <a16:creationId xmlns:a16="http://schemas.microsoft.com/office/drawing/2014/main" id="{16EFB4F6-23AE-ED0D-49CE-1216F23E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554143"/>
            <a:ext cx="6155141" cy="37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8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9207B1-9939-7E13-169D-D9C25FCD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en-US" altLang="ko-KR" b="1" i="0">
                <a:effectLst/>
                <a:latin typeface="-apple-system"/>
              </a:rPr>
              <a:t>Bean</a:t>
            </a:r>
            <a:r>
              <a:rPr lang="ko-KR" altLang="en-US" b="1" i="0">
                <a:effectLst/>
                <a:latin typeface="-apple-system"/>
              </a:rPr>
              <a:t>과</a:t>
            </a:r>
            <a:r>
              <a:rPr lang="en-US" altLang="ko-KR" b="1" i="0">
                <a:effectLst/>
                <a:latin typeface="-apple-system"/>
              </a:rPr>
              <a:t> Component </a:t>
            </a:r>
            <a:r>
              <a:rPr lang="ko-KR" altLang="en-US" b="1" i="0">
                <a:effectLst/>
                <a:latin typeface="-apple-system"/>
              </a:rPr>
              <a:t>차이</a:t>
            </a:r>
            <a:endParaRPr lang="ko-KR" altLang="en-US" dirty="0"/>
          </a:p>
        </p:txBody>
      </p:sp>
      <p:sp>
        <p:nvSpPr>
          <p:cNvPr id="3080" name="Freeform: Shape 3086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3F73067-D998-7C24-1B7E-1F24E5E9B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742008"/>
              </p:ext>
            </p:extLst>
          </p:nvPr>
        </p:nvGraphicFramePr>
        <p:xfrm>
          <a:off x="838200" y="4054464"/>
          <a:ext cx="10515600" cy="2647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594592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40012113"/>
                    </a:ext>
                  </a:extLst>
                </a:gridCol>
              </a:tblGrid>
              <a:tr h="5651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@Bean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@Component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800052477"/>
                  </a:ext>
                </a:extLst>
              </a:tr>
              <a:tr h="95216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개발자가 컨트롤이 불가능한 외부 라이브러리들을 </a:t>
                      </a:r>
                      <a:r>
                        <a:rPr lang="en-US" altLang="ko-KR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Bean</a:t>
                      </a:r>
                      <a:r>
                        <a:rPr lang="ko-KR" altLang="en-US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으로 등록하고 싶은 경우 사용된다</a:t>
                      </a:r>
                      <a:r>
                        <a:rPr lang="en-US" altLang="ko-KR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개발자가 직접 컨트롤이 가능한 클래스들의 경우에 사용된다</a:t>
                      </a:r>
                      <a:r>
                        <a:rPr lang="en-US" altLang="ko-KR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512465558"/>
                  </a:ext>
                </a:extLst>
              </a:tr>
              <a:tr h="56510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메소드 또는 </a:t>
                      </a:r>
                      <a:r>
                        <a:rPr lang="ko-KR" altLang="en-US" dirty="0" err="1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어노테이션</a:t>
                      </a:r>
                      <a:r>
                        <a:rPr lang="ko-KR" altLang="en-US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단위에 붙일 수 있다</a:t>
                      </a:r>
                      <a:r>
                        <a:rPr lang="en-US" altLang="ko-KR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클래스 또는 인터페이스 단위에 붙일 수 있다</a:t>
                      </a:r>
                      <a:r>
                        <a:rPr lang="en-US" altLang="ko-KR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669596495"/>
                  </a:ext>
                </a:extLst>
              </a:tr>
              <a:tr h="56510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@Configuration</a:t>
                      </a:r>
                      <a:r>
                        <a:rPr lang="ko-KR" altLang="en-US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</a:t>
                      </a:r>
                      <a:r>
                        <a:rPr lang="ko-KR" altLang="en-US" dirty="0" err="1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어노테이션이</a:t>
                      </a:r>
                      <a:r>
                        <a:rPr lang="ko-KR" altLang="en-US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필요하다</a:t>
                      </a:r>
                      <a:r>
                        <a:rPr lang="en-US" altLang="ko-KR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@Configuration </a:t>
                      </a:r>
                      <a:r>
                        <a:rPr lang="ko-KR" altLang="en-US" dirty="0" err="1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어노테이션이</a:t>
                      </a:r>
                      <a:r>
                        <a:rPr lang="ko-KR" altLang="en-US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필요 없다</a:t>
                      </a:r>
                      <a:r>
                        <a:rPr lang="en-US" altLang="ko-KR" dirty="0">
                          <a:effectLst/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2687098609"/>
                  </a:ext>
                </a:extLst>
              </a:tr>
            </a:tbl>
          </a:graphicData>
        </a:graphic>
      </p:graphicFrame>
      <p:pic>
        <p:nvPicPr>
          <p:cNvPr id="3074" name="Picture 2" descr="Spring - Resolving ambiguity by using @Qualifier">
            <a:extLst>
              <a:ext uri="{FF2B5EF4-FFF2-40B4-BE49-F238E27FC236}">
                <a16:creationId xmlns:a16="http://schemas.microsoft.com/office/drawing/2014/main" id="{62822C1F-67C4-1B5C-4B82-6A5CE6B2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55" y="2007705"/>
            <a:ext cx="3239238" cy="1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revisited: Difference between @Component, @Service, @Controller, and  @Repository in Spring">
            <a:extLst>
              <a:ext uri="{FF2B5EF4-FFF2-40B4-BE49-F238E27FC236}">
                <a16:creationId xmlns:a16="http://schemas.microsoft.com/office/drawing/2014/main" id="{C5A443E6-2D22-01A9-ECFF-EC5C3F7C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69" y="2007704"/>
            <a:ext cx="3239238" cy="186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7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56FFA-4F58-5B0B-A134-808E5656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Field Injection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과 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Constructor Injection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차이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F9490-C684-0525-97B6-952E90E2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Field Injection</a:t>
            </a:r>
          </a:p>
          <a:p>
            <a:endParaRPr lang="ko-KR" alt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5629A13-6B85-639F-4241-C582E04BF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83" y="2495549"/>
            <a:ext cx="9465193" cy="132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3BF18-E5AA-9CA3-A19A-AC1E30ECF224}"/>
              </a:ext>
            </a:extLst>
          </p:cNvPr>
          <p:cNvSpPr txBox="1"/>
          <p:nvPr/>
        </p:nvSpPr>
        <p:spPr>
          <a:xfrm>
            <a:off x="1102783" y="4136589"/>
            <a:ext cx="8585200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클래스의 필드로 의존성을 주입하는 방식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주로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@Autowired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와 같은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어노테이션을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필드 위에 선언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코드가 간결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단일 책임의 원칙 위반 등 여러 문제를 야기하여 권장하지 않는 방식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56FFA-4F58-5B0B-A134-808E5656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Field Injection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과 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Constructor Injection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차이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F9490-C684-0525-97B6-952E90E2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Constructor Injection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3BF18-E5AA-9CA3-A19A-AC1E30ECF224}"/>
              </a:ext>
            </a:extLst>
          </p:cNvPr>
          <p:cNvSpPr txBox="1"/>
          <p:nvPr/>
        </p:nvSpPr>
        <p:spPr>
          <a:xfrm>
            <a:off x="950382" y="5059919"/>
            <a:ext cx="858520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의존성 주입을 클래스 생성 시점에 수행하기 때문에 불변성을 유지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객체 초기화 시점이 명확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F2328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의존성이 명확하여 클래스 의존성 관리 용이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1386B0-151C-7510-6C19-404560D97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82" y="2372519"/>
            <a:ext cx="10515599" cy="25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9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Freeform: Shape 512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26136B-91CA-D961-774B-5A68EAC9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ko-KR" sz="4100" b="1" i="0">
                <a:effectLst/>
                <a:latin typeface="-apple-system"/>
              </a:rPr>
              <a:t>@Primary</a:t>
            </a:r>
            <a:r>
              <a:rPr lang="ko-KR" altLang="en-US" sz="4100" b="1" i="0">
                <a:effectLst/>
                <a:latin typeface="-apple-system"/>
              </a:rPr>
              <a:t>와 </a:t>
            </a:r>
            <a:r>
              <a:rPr lang="en-US" altLang="ko-KR" sz="4100" b="1" i="0">
                <a:effectLst/>
                <a:latin typeface="-apple-system"/>
              </a:rPr>
              <a:t>@Qualifier annotation</a:t>
            </a:r>
            <a:endParaRPr lang="ko-KR" altLang="en-US" sz="4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A9771-B891-719D-C9D3-A727AE48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2623381"/>
            <a:ext cx="4724400" cy="3785886"/>
          </a:xfrm>
        </p:spPr>
        <p:txBody>
          <a:bodyPr>
            <a:normAutofit/>
          </a:bodyPr>
          <a:lstStyle/>
          <a:p>
            <a:r>
              <a:rPr lang="en-US" altLang="ko-KR" sz="1600" b="1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@Primary</a:t>
            </a:r>
          </a:p>
          <a:p>
            <a:pPr marL="0" indent="0">
              <a:buNone/>
            </a:pP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여러 </a:t>
            </a: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</a:t>
            </a: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 존재할 때</a:t>
            </a: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@Primary </a:t>
            </a:r>
            <a:r>
              <a:rPr lang="ko-KR" altLang="en-US" sz="1600" b="0" i="0" dirty="0" err="1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어노테이션이</a:t>
            </a: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붙은 </a:t>
            </a: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</a:t>
            </a: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 우선순위를 갖는다</a:t>
            </a: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1600" b="0" i="0" dirty="0">
              <a:effectLst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sz="1600" b="1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@Qualifier</a:t>
            </a:r>
          </a:p>
          <a:p>
            <a:pPr marL="0" indent="0">
              <a:buNone/>
            </a:pP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</a:t>
            </a: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추가 구분자를 붙여주는 방식</a:t>
            </a:r>
          </a:p>
          <a:p>
            <a:pPr marL="0" indent="0">
              <a:buNone/>
            </a:pP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같은 타입의 </a:t>
            </a: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</a:t>
            </a: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 여러 개 있으면 추가 구분자를 통해 </a:t>
            </a: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</a:t>
            </a: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주입</a:t>
            </a:r>
            <a:endParaRPr lang="en-US" altLang="ko-KR" sz="1600" b="0" i="0" dirty="0">
              <a:effectLst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indent="0">
              <a:buNone/>
            </a:pPr>
            <a:endParaRPr lang="ko-KR" altLang="en-US" sz="1600" b="0" i="0" dirty="0">
              <a:effectLst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sz="1600" b="1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@Primary</a:t>
            </a:r>
            <a:r>
              <a:rPr lang="ko-KR" altLang="en-US" sz="1600" b="1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와 </a:t>
            </a:r>
            <a:r>
              <a:rPr lang="en-US" altLang="ko-KR" sz="1600" b="1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@Qualifier</a:t>
            </a:r>
            <a:r>
              <a:rPr lang="ko-KR" altLang="en-US" sz="1600" b="1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우선 순위</a:t>
            </a:r>
          </a:p>
          <a:p>
            <a:pPr marL="0" indent="0">
              <a:buNone/>
            </a:pP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@Qualifier</a:t>
            </a: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 </a:t>
            </a: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@Primary</a:t>
            </a:r>
            <a:r>
              <a:rPr lang="ko-KR" altLang="en-US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보다 높은 우선 순위를 가진다</a:t>
            </a:r>
            <a:r>
              <a:rPr lang="en-US" altLang="ko-KR" sz="1600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  <p:pic>
        <p:nvPicPr>
          <p:cNvPr id="5122" name="Picture 2" descr="Spring - Resolving ambiguity by using @Qualifier">
            <a:extLst>
              <a:ext uri="{FF2B5EF4-FFF2-40B4-BE49-F238E27FC236}">
                <a16:creationId xmlns:a16="http://schemas.microsoft.com/office/drawing/2014/main" id="{E9FF2C5C-497A-9235-61EF-3528CDA0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7333" y="999768"/>
            <a:ext cx="6310679" cy="45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9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241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나눔스퀘어OTF_ac Bold</vt:lpstr>
      <vt:lpstr>나눔스퀘어OTF_ac ExtraBold</vt:lpstr>
      <vt:lpstr>맑은 고딕</vt:lpstr>
      <vt:lpstr>Arial</vt:lpstr>
      <vt:lpstr>Office 테마</vt:lpstr>
      <vt:lpstr>[6조]  2주차 선행학습 </vt:lpstr>
      <vt:lpstr>Bean 주입</vt:lpstr>
      <vt:lpstr>Bean과 Component 차이</vt:lpstr>
      <vt:lpstr>Field Injection과 Constructor Injection 차이</vt:lpstr>
      <vt:lpstr>Field Injection과 Constructor Injection 차이</vt:lpstr>
      <vt:lpstr>@Primary와 @Qualifier annotation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[6조]  2주차 선행학습 </dc:title>
  <dc:creator>이주연</dc:creator>
  <cp:lastModifiedBy>이주연</cp:lastModifiedBy>
  <cp:revision>2</cp:revision>
  <dcterms:created xsi:type="dcterms:W3CDTF">2023-09-15T09:37:57Z</dcterms:created>
  <dcterms:modified xsi:type="dcterms:W3CDTF">2023-09-15T10:10:43Z</dcterms:modified>
</cp:coreProperties>
</file>