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19724a606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19724a606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9724a606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9724a606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a24321e8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a24321e8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9724a606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9724a606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986a934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986a934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986a934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986a934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1986a934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1986a934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986a9349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986a9349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9724a606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9724a606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94ac5d87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94ac5d87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94ac5d8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94ac5d8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9724a60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9724a60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9724a606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9724a606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a24321e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a24321e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9724a606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9724a606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a24321e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1a24321e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97550" y="1651000"/>
            <a:ext cx="4913400" cy="13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시장 분석</a:t>
            </a:r>
            <a:r>
              <a:rPr lang="ko" sz="2800"/>
              <a:t>과</a:t>
            </a:r>
            <a:endParaRPr sz="28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제안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5050" y="33497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부트캠프 18기 이주연</a:t>
            </a:r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437025" y="3095075"/>
            <a:ext cx="46623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401" name="Google Shape;401;p22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2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연도별 게임의 트렌드가 있을까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444" y="1063225"/>
            <a:ext cx="4550400" cy="326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/>
          <p:nvPr/>
        </p:nvSpPr>
        <p:spPr>
          <a:xfrm>
            <a:off x="919319" y="1253850"/>
            <a:ext cx="4814025" cy="2791400"/>
          </a:xfrm>
          <a:custGeom>
            <a:rect b="b" l="l" r="r" t="t"/>
            <a:pathLst>
              <a:path extrusionOk="0" h="111656" w="192561">
                <a:moveTo>
                  <a:pt x="106897" y="0"/>
                </a:moveTo>
                <a:lnTo>
                  <a:pt x="106897" y="90057"/>
                </a:lnTo>
                <a:lnTo>
                  <a:pt x="0" y="90057"/>
                </a:lnTo>
                <a:lnTo>
                  <a:pt x="138381" y="111656"/>
                </a:lnTo>
                <a:lnTo>
                  <a:pt x="192561" y="111656"/>
                </a:lnTo>
                <a:close/>
              </a:path>
            </a:pathLst>
          </a:custGeom>
          <a:solidFill>
            <a:srgbClr val="0B6374">
              <a:alpha val="69180"/>
            </a:srgbClr>
          </a:solidFill>
          <a:ln>
            <a:noFill/>
          </a:ln>
        </p:spPr>
      </p:sp>
      <p:pic>
        <p:nvPicPr>
          <p:cNvPr id="405" name="Google Shape;4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844" y="1099830"/>
            <a:ext cx="2947700" cy="2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2"/>
          <p:cNvSpPr txBox="1"/>
          <p:nvPr>
            <p:ph idx="1" type="body"/>
          </p:nvPr>
        </p:nvSpPr>
        <p:spPr>
          <a:xfrm>
            <a:off x="808141" y="3803402"/>
            <a:ext cx="30765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연도에 관계없이 Action이 항상 우세</a:t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787356" y="3959702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413" name="Google Shape;413;p23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3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연도별 게임의 트렌드가 있을까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3"/>
          <p:cNvSpPr txBox="1"/>
          <p:nvPr>
            <p:ph idx="1" type="body"/>
          </p:nvPr>
        </p:nvSpPr>
        <p:spPr>
          <a:xfrm>
            <a:off x="539191" y="1214827"/>
            <a:ext cx="30765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연도에 따라 DS나 Wii가 우세한 구간이 있음.</a:t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518406" y="1371127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841" y="974950"/>
            <a:ext cx="4954559" cy="355156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>
            <p:ph idx="1" type="body"/>
          </p:nvPr>
        </p:nvSpPr>
        <p:spPr>
          <a:xfrm>
            <a:off x="539191" y="1875977"/>
            <a:ext cx="30765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시간이 지날수록 두 플랫폼의 게임 수가 줄어들고 있음.</a:t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518406" y="2032277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2185175" y="1525500"/>
            <a:ext cx="47736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인기가 많은 게임 분석</a:t>
            </a:r>
            <a:endParaRPr sz="3000"/>
          </a:p>
        </p:txBody>
      </p:sp>
      <p:cxnSp>
        <p:nvCxnSpPr>
          <p:cNvPr id="425" name="Google Shape;425;p24"/>
          <p:cNvCxnSpPr/>
          <p:nvPr/>
        </p:nvCxnSpPr>
        <p:spPr>
          <a:xfrm>
            <a:off x="2246375" y="2274375"/>
            <a:ext cx="46512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24"/>
          <p:cNvSpPr txBox="1"/>
          <p:nvPr>
            <p:ph idx="4294967295" type="body"/>
          </p:nvPr>
        </p:nvSpPr>
        <p:spPr>
          <a:xfrm>
            <a:off x="2233625" y="24993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인기가 많은 게임이란 무엇인가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293799" y="26524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 txBox="1"/>
          <p:nvPr>
            <p:ph idx="4294967295" type="body"/>
          </p:nvPr>
        </p:nvSpPr>
        <p:spPr>
          <a:xfrm>
            <a:off x="2233625" y="28722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왜 인기가 많은가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3795822" y="30253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 txBox="1"/>
          <p:nvPr>
            <p:ph idx="4294967295" type="body"/>
          </p:nvPr>
        </p:nvSpPr>
        <p:spPr>
          <a:xfrm>
            <a:off x="2233625" y="32451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어떤 인사이트를 도출할 수 있는가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431" name="Google Shape;431;p24"/>
          <p:cNvSpPr/>
          <p:nvPr/>
        </p:nvSpPr>
        <p:spPr>
          <a:xfrm>
            <a:off x="3195187" y="33982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5863909" y="1411194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1489413" y="3357558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5902013" y="3357550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489413" y="1419503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25"/>
          <p:cNvPicPr preferRelativeResize="0"/>
          <p:nvPr/>
        </p:nvPicPr>
        <p:blipFill rotWithShape="1">
          <a:blip r:embed="rId3">
            <a:alphaModFix/>
          </a:blip>
          <a:srcRect b="0" l="1867" r="1867" t="0"/>
          <a:stretch/>
        </p:blipFill>
        <p:spPr>
          <a:xfrm>
            <a:off x="1481112" y="1237251"/>
            <a:ext cx="2529321" cy="188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5"/>
          <p:cNvPicPr preferRelativeResize="0"/>
          <p:nvPr/>
        </p:nvPicPr>
        <p:blipFill rotWithShape="1">
          <a:blip r:embed="rId4">
            <a:alphaModFix/>
          </a:blip>
          <a:srcRect b="0" l="1867" r="1867" t="0"/>
          <a:stretch/>
        </p:blipFill>
        <p:spPr>
          <a:xfrm>
            <a:off x="5857485" y="1232378"/>
            <a:ext cx="2529325" cy="18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5"/>
          <p:cNvPicPr preferRelativeResize="0"/>
          <p:nvPr/>
        </p:nvPicPr>
        <p:blipFill rotWithShape="1">
          <a:blip r:embed="rId5">
            <a:alphaModFix/>
          </a:blip>
          <a:srcRect b="0" l="1867" r="1867" t="0"/>
          <a:stretch/>
        </p:blipFill>
        <p:spPr>
          <a:xfrm>
            <a:off x="1481112" y="3176370"/>
            <a:ext cx="2529321" cy="188295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5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444" name="Google Shape;444;p25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25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인기가 많은 게임에 대한 분석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472602" y="898750"/>
            <a:ext cx="1530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인기가 많은 게임</a:t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451806" y="1055052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5"/>
          <p:cNvSpPr txBox="1"/>
          <p:nvPr>
            <p:ph idx="1" type="body"/>
          </p:nvPr>
        </p:nvSpPr>
        <p:spPr>
          <a:xfrm>
            <a:off x="1827045" y="898750"/>
            <a:ext cx="5784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→  각 </a:t>
            </a:r>
            <a:r>
              <a:rPr lang="ko"/>
              <a:t>지역에서 한 해 평균 매출금액보다 높은 매출을 기록한 게임.</a:t>
            </a:r>
            <a:endParaRPr/>
          </a:p>
        </p:txBody>
      </p:sp>
      <p:pic>
        <p:nvPicPr>
          <p:cNvPr id="449" name="Google Shape;449;p25"/>
          <p:cNvPicPr preferRelativeResize="0"/>
          <p:nvPr/>
        </p:nvPicPr>
        <p:blipFill rotWithShape="1">
          <a:blip r:embed="rId6">
            <a:alphaModFix/>
          </a:blip>
          <a:srcRect b="0" l="1867" r="1867" t="0"/>
          <a:stretch/>
        </p:blipFill>
        <p:spPr>
          <a:xfrm>
            <a:off x="5822357" y="3176360"/>
            <a:ext cx="2599580" cy="188295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5"/>
          <p:cNvSpPr/>
          <p:nvPr/>
        </p:nvSpPr>
        <p:spPr>
          <a:xfrm>
            <a:off x="565267" y="1719690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북미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4863199" y="1719690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유럽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565267" y="3733369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일본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863199" y="3733369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기타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/>
          <p:nvPr/>
        </p:nvSpPr>
        <p:spPr>
          <a:xfrm>
            <a:off x="5863909" y="1411194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1487375" y="3357550"/>
            <a:ext cx="16470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5902013" y="3357550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1489413" y="1419503"/>
            <a:ext cx="1644900" cy="164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26"/>
          <p:cNvPicPr preferRelativeResize="0"/>
          <p:nvPr/>
        </p:nvPicPr>
        <p:blipFill rotWithShape="1">
          <a:blip r:embed="rId3">
            <a:alphaModFix/>
          </a:blip>
          <a:srcRect b="0" l="209" r="199" t="0"/>
          <a:stretch/>
        </p:blipFill>
        <p:spPr>
          <a:xfrm>
            <a:off x="1362962" y="1237251"/>
            <a:ext cx="2529321" cy="188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6"/>
          <p:cNvPicPr preferRelativeResize="0"/>
          <p:nvPr/>
        </p:nvPicPr>
        <p:blipFill rotWithShape="1">
          <a:blip r:embed="rId4">
            <a:alphaModFix/>
          </a:blip>
          <a:srcRect b="0" l="59" r="59" t="0"/>
          <a:stretch/>
        </p:blipFill>
        <p:spPr>
          <a:xfrm>
            <a:off x="5741147" y="1232378"/>
            <a:ext cx="2529325" cy="18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6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1379984" y="3176370"/>
            <a:ext cx="2529321" cy="188295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6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466" name="Google Shape;466;p26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6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인기가 많은 게임에 대한 분석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472596" y="898750"/>
            <a:ext cx="51882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각 지역의 인기 게임들의 플랫폼 비율</a:t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451806" y="1055052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7125" y="3176350"/>
            <a:ext cx="2824450" cy="18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6"/>
          <p:cNvSpPr/>
          <p:nvPr/>
        </p:nvSpPr>
        <p:spPr>
          <a:xfrm>
            <a:off x="565267" y="1719690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북미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4863199" y="1719690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유럽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26"/>
          <p:cNvSpPr/>
          <p:nvPr/>
        </p:nvSpPr>
        <p:spPr>
          <a:xfrm>
            <a:off x="565267" y="3733369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일본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4863199" y="3733369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기타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13" y="1292059"/>
            <a:ext cx="6779726" cy="33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7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481" name="Google Shape;481;p27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7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인기가 많은 게임에 대한 분석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472596" y="974950"/>
            <a:ext cx="51882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플랫폼별 출시 게임의 장르</a:t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51806" y="1131252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27"/>
          <p:cNvCxnSpPr/>
          <p:nvPr/>
        </p:nvCxnSpPr>
        <p:spPr>
          <a:xfrm flipH="1" rot="10800000">
            <a:off x="1610775" y="3047550"/>
            <a:ext cx="375300" cy="82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7"/>
          <p:cNvCxnSpPr/>
          <p:nvPr/>
        </p:nvCxnSpPr>
        <p:spPr>
          <a:xfrm>
            <a:off x="1995175" y="3056825"/>
            <a:ext cx="192300" cy="113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7"/>
          <p:cNvCxnSpPr/>
          <p:nvPr/>
        </p:nvCxnSpPr>
        <p:spPr>
          <a:xfrm flipH="1" rot="10800000">
            <a:off x="2187350" y="1967775"/>
            <a:ext cx="201300" cy="220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7"/>
          <p:cNvCxnSpPr/>
          <p:nvPr/>
        </p:nvCxnSpPr>
        <p:spPr>
          <a:xfrm>
            <a:off x="2397850" y="1958550"/>
            <a:ext cx="174000" cy="211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7"/>
          <p:cNvCxnSpPr/>
          <p:nvPr/>
        </p:nvCxnSpPr>
        <p:spPr>
          <a:xfrm flipH="1" rot="10800000">
            <a:off x="2580900" y="3166550"/>
            <a:ext cx="183000" cy="89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7"/>
          <p:cNvCxnSpPr/>
          <p:nvPr/>
        </p:nvCxnSpPr>
        <p:spPr>
          <a:xfrm>
            <a:off x="2773100" y="3175800"/>
            <a:ext cx="192300" cy="41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7"/>
          <p:cNvCxnSpPr/>
          <p:nvPr/>
        </p:nvCxnSpPr>
        <p:spPr>
          <a:xfrm>
            <a:off x="2974450" y="3578475"/>
            <a:ext cx="174000" cy="63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7"/>
          <p:cNvCxnSpPr/>
          <p:nvPr/>
        </p:nvCxnSpPr>
        <p:spPr>
          <a:xfrm flipH="1" rot="10800000">
            <a:off x="3157475" y="4008675"/>
            <a:ext cx="366000" cy="20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7"/>
          <p:cNvCxnSpPr/>
          <p:nvPr/>
        </p:nvCxnSpPr>
        <p:spPr>
          <a:xfrm>
            <a:off x="3541875" y="4008625"/>
            <a:ext cx="183000" cy="15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7"/>
          <p:cNvCxnSpPr/>
          <p:nvPr/>
        </p:nvCxnSpPr>
        <p:spPr>
          <a:xfrm flipH="1" rot="10800000">
            <a:off x="3724925" y="3166725"/>
            <a:ext cx="384300" cy="99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4118450" y="3166650"/>
            <a:ext cx="375300" cy="4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7"/>
          <p:cNvCxnSpPr/>
          <p:nvPr/>
        </p:nvCxnSpPr>
        <p:spPr>
          <a:xfrm flipH="1" rot="10800000">
            <a:off x="4512000" y="1912800"/>
            <a:ext cx="183000" cy="128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/>
          <p:nvPr/>
        </p:nvCxnSpPr>
        <p:spPr>
          <a:xfrm flipH="1" rot="10800000">
            <a:off x="4704200" y="1711350"/>
            <a:ext cx="174000" cy="19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7"/>
          <p:cNvCxnSpPr/>
          <p:nvPr/>
        </p:nvCxnSpPr>
        <p:spPr>
          <a:xfrm>
            <a:off x="4896400" y="1720600"/>
            <a:ext cx="192300" cy="167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7"/>
          <p:cNvCxnSpPr/>
          <p:nvPr/>
        </p:nvCxnSpPr>
        <p:spPr>
          <a:xfrm flipH="1" rot="10800000">
            <a:off x="5097750" y="2763925"/>
            <a:ext cx="174000" cy="59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7"/>
          <p:cNvCxnSpPr/>
          <p:nvPr/>
        </p:nvCxnSpPr>
        <p:spPr>
          <a:xfrm>
            <a:off x="5253325" y="2791400"/>
            <a:ext cx="228900" cy="57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>
            <a:off x="5491275" y="3367975"/>
            <a:ext cx="155700" cy="84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7"/>
          <p:cNvCxnSpPr/>
          <p:nvPr/>
        </p:nvCxnSpPr>
        <p:spPr>
          <a:xfrm flipH="1" rot="10800000">
            <a:off x="5674325" y="4136925"/>
            <a:ext cx="375300" cy="8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7"/>
          <p:cNvCxnSpPr/>
          <p:nvPr/>
        </p:nvCxnSpPr>
        <p:spPr>
          <a:xfrm flipH="1" rot="10800000">
            <a:off x="6067875" y="2681450"/>
            <a:ext cx="549000" cy="143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7"/>
          <p:cNvCxnSpPr/>
          <p:nvPr/>
        </p:nvCxnSpPr>
        <p:spPr>
          <a:xfrm>
            <a:off x="6626150" y="2699875"/>
            <a:ext cx="201300" cy="110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7"/>
          <p:cNvCxnSpPr/>
          <p:nvPr/>
        </p:nvCxnSpPr>
        <p:spPr>
          <a:xfrm flipH="1" rot="10800000">
            <a:off x="6836650" y="2086800"/>
            <a:ext cx="164700" cy="17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7"/>
          <p:cNvCxnSpPr/>
          <p:nvPr/>
        </p:nvCxnSpPr>
        <p:spPr>
          <a:xfrm>
            <a:off x="7019700" y="2086675"/>
            <a:ext cx="183000" cy="113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7"/>
          <p:cNvCxnSpPr/>
          <p:nvPr/>
        </p:nvCxnSpPr>
        <p:spPr>
          <a:xfrm>
            <a:off x="7211875" y="3221550"/>
            <a:ext cx="183000" cy="5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508" name="Google Shape;5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413" y="1292059"/>
            <a:ext cx="6779726" cy="337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7"/>
          <p:cNvSpPr/>
          <p:nvPr/>
        </p:nvSpPr>
        <p:spPr>
          <a:xfrm>
            <a:off x="5866525" y="3587625"/>
            <a:ext cx="1729800" cy="741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3931000" y="2647950"/>
            <a:ext cx="1729800" cy="166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1734500" y="2699875"/>
            <a:ext cx="1038600" cy="161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type="title"/>
          </p:nvPr>
        </p:nvSpPr>
        <p:spPr>
          <a:xfrm>
            <a:off x="757713" y="751731"/>
            <a:ext cx="74547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어떤 게임을 설계해야 하는가</a:t>
            </a:r>
            <a:endParaRPr sz="4000"/>
          </a:p>
        </p:txBody>
      </p:sp>
      <p:cxnSp>
        <p:nvCxnSpPr>
          <p:cNvPr id="517" name="Google Shape;517;p28"/>
          <p:cNvCxnSpPr/>
          <p:nvPr/>
        </p:nvCxnSpPr>
        <p:spPr>
          <a:xfrm>
            <a:off x="800463" y="1965156"/>
            <a:ext cx="73692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8"/>
          <p:cNvSpPr txBox="1"/>
          <p:nvPr>
            <p:ph idx="4294967295" type="body"/>
          </p:nvPr>
        </p:nvSpPr>
        <p:spPr>
          <a:xfrm>
            <a:off x="901863" y="2118556"/>
            <a:ext cx="71664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602">
                <a:solidFill>
                  <a:srgbClr val="C3EEEE"/>
                </a:solidFill>
              </a:rPr>
              <a:t>회사의 메인 타겟과 고려사항</a:t>
            </a:r>
            <a:endParaRPr sz="1602">
              <a:solidFill>
                <a:srgbClr val="C3EEEE"/>
              </a:solidFill>
            </a:endParaRPr>
          </a:p>
        </p:txBody>
      </p:sp>
      <p:sp>
        <p:nvSpPr>
          <p:cNvPr id="519" name="Google Shape;519;p28"/>
          <p:cNvSpPr txBox="1"/>
          <p:nvPr>
            <p:ph idx="4294967295" type="body"/>
          </p:nvPr>
        </p:nvSpPr>
        <p:spPr>
          <a:xfrm>
            <a:off x="2146713" y="2522456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502">
                <a:solidFill>
                  <a:schemeClr val="accent4"/>
                </a:solidFill>
              </a:rPr>
              <a:t>세계 시장 /  다수의 이용자  / 다수의 경쟁 상대</a:t>
            </a:r>
            <a:endParaRPr sz="1502">
              <a:solidFill>
                <a:schemeClr val="accent4"/>
              </a:solidFill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2437041" y="2683916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 txBox="1"/>
          <p:nvPr>
            <p:ph idx="4294967295" type="body"/>
          </p:nvPr>
        </p:nvSpPr>
        <p:spPr>
          <a:xfrm>
            <a:off x="2146713" y="2841568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02">
                <a:solidFill>
                  <a:srgbClr val="FFFFFF"/>
                </a:solidFill>
              </a:rPr>
              <a:t>Action, Sports 장르 / PS, XBOX 플랫폼 출시</a:t>
            </a:r>
            <a:endParaRPr sz="1502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>
              <a:solidFill>
                <a:srgbClr val="FFFFFF"/>
              </a:solidFill>
            </a:endParaRPr>
          </a:p>
        </p:txBody>
      </p:sp>
      <p:sp>
        <p:nvSpPr>
          <p:cNvPr id="522" name="Google Shape;522;p28"/>
          <p:cNvSpPr txBox="1"/>
          <p:nvPr>
            <p:ph idx="4294967295" type="body"/>
          </p:nvPr>
        </p:nvSpPr>
        <p:spPr>
          <a:xfrm>
            <a:off x="2146713" y="3436481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502">
                <a:solidFill>
                  <a:schemeClr val="accent4"/>
                </a:solidFill>
              </a:rPr>
              <a:t>일본 시장 / 소수의 이용자 / 소수의 경쟁 상대</a:t>
            </a:r>
            <a:endParaRPr sz="1502">
              <a:solidFill>
                <a:schemeClr val="accent4"/>
              </a:solidFill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2490829" y="3597941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 txBox="1"/>
          <p:nvPr>
            <p:ph idx="4294967295" type="body"/>
          </p:nvPr>
        </p:nvSpPr>
        <p:spPr>
          <a:xfrm>
            <a:off x="2146713" y="3755593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02">
                <a:solidFill>
                  <a:srgbClr val="FFFFFF"/>
                </a:solidFill>
              </a:rPr>
              <a:t>RPG, Action 장르 / PS, 닌텐도 플랫폼 출시 </a:t>
            </a:r>
            <a:endParaRPr sz="1502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title"/>
          </p:nvPr>
        </p:nvSpPr>
        <p:spPr>
          <a:xfrm>
            <a:off x="844650" y="1826700"/>
            <a:ext cx="74547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The End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643100" y="1629950"/>
            <a:ext cx="58578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데이터셋 항목 분석</a:t>
            </a:r>
            <a:endParaRPr sz="4000"/>
          </a:p>
        </p:txBody>
      </p:sp>
      <p:cxnSp>
        <p:nvCxnSpPr>
          <p:cNvPr id="285" name="Google Shape;285;p14"/>
          <p:cNvCxnSpPr/>
          <p:nvPr/>
        </p:nvCxnSpPr>
        <p:spPr>
          <a:xfrm>
            <a:off x="1721250" y="2647950"/>
            <a:ext cx="57015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4"/>
          <p:cNvSpPr txBox="1"/>
          <p:nvPr>
            <p:ph idx="4294967295" type="body"/>
          </p:nvPr>
        </p:nvSpPr>
        <p:spPr>
          <a:xfrm>
            <a:off x="1440150" y="2801350"/>
            <a:ext cx="6263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602">
                <a:solidFill>
                  <a:srgbClr val="C3EEEE"/>
                </a:solidFill>
              </a:rPr>
              <a:t>데이터의 항목들을 살펴보고 유의미한 정보만 남기는 작업</a:t>
            </a:r>
            <a:endParaRPr sz="1602">
              <a:solidFill>
                <a:srgbClr val="C3EEE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데이터셋 항목 분석</a:t>
            </a:r>
            <a:endParaRPr sz="20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641888" y="3141050"/>
            <a:ext cx="4005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Un</a:t>
            </a:r>
            <a:r>
              <a:rPr lang="ko"/>
              <a:t>named:  0 항목(index)</a:t>
            </a:r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" y="1022675"/>
            <a:ext cx="6243277" cy="19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749" y="1022675"/>
            <a:ext cx="1974651" cy="19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/>
          <p:nvPr/>
        </p:nvSpPr>
        <p:spPr>
          <a:xfrm>
            <a:off x="722925" y="1038675"/>
            <a:ext cx="440400" cy="194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5758400" y="1927775"/>
            <a:ext cx="324000" cy="15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5758400" y="2826100"/>
            <a:ext cx="324000" cy="15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5434400" y="2477100"/>
            <a:ext cx="324000" cy="15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3078675" y="1038675"/>
            <a:ext cx="324000" cy="194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6884350" y="1969325"/>
            <a:ext cx="1275600" cy="34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7220850" y="1163300"/>
            <a:ext cx="257700" cy="10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1641888" y="3473800"/>
            <a:ext cx="4005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Year 항목 형식(실수형식)</a:t>
            </a:r>
            <a:endParaRPr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4612388" y="3141050"/>
            <a:ext cx="25551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Sales 항목에 문자 ‘K’, ‘M’ 포함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4612388" y="3473800"/>
            <a:ext cx="4005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Year/Genre/Publisher 항목 결측치</a:t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1533713" y="329735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1533713" y="363010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4534088" y="329735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4534088" y="363010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데이터셋 항목 분석</a:t>
            </a:r>
            <a:endParaRPr sz="2000"/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1303032" y="3141050"/>
            <a:ext cx="6188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Name 항목이 같지만 Platform이 다름. 그 중 비어있는 결측치 존재.</a:t>
            </a:r>
            <a:endParaRPr/>
          </a:p>
        </p:txBody>
      </p:sp>
      <p:cxnSp>
        <p:nvCxnSpPr>
          <p:cNvPr id="316" name="Google Shape;316;p16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1303013" y="3473800"/>
            <a:ext cx="6792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ko" sz="1312"/>
              <a:t>같은 게임이지만 Platform만 다른 게임이므로 같은 값의 Year와 Publisher를 넣어줌.</a:t>
            </a:r>
            <a:endParaRPr sz="1312"/>
          </a:p>
        </p:txBody>
      </p:sp>
      <p:sp>
        <p:nvSpPr>
          <p:cNvPr id="318" name="Google Shape;318;p16"/>
          <p:cNvSpPr/>
          <p:nvPr/>
        </p:nvSpPr>
        <p:spPr>
          <a:xfrm>
            <a:off x="1194838" y="329735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1194838" y="363010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12" y="1072024"/>
            <a:ext cx="6754600" cy="84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312" y="2012116"/>
            <a:ext cx="6754599" cy="879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/>
          <p:nvPr/>
        </p:nvSpPr>
        <p:spPr>
          <a:xfrm>
            <a:off x="2510125" y="1131800"/>
            <a:ext cx="616200" cy="7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3126325" y="1645250"/>
            <a:ext cx="4884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4686475" y="1645100"/>
            <a:ext cx="4239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3126325" y="2617950"/>
            <a:ext cx="4884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4179625" y="2617800"/>
            <a:ext cx="9306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데이터셋 항목 분석</a:t>
            </a:r>
            <a:endParaRPr sz="2000"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1527082" y="2748850"/>
            <a:ext cx="61881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Publisher 항목에 Unknown 이라는 값 존재. 결측치와 같음.</a:t>
            </a:r>
            <a:endParaRPr/>
          </a:p>
        </p:txBody>
      </p:sp>
      <p:cxnSp>
        <p:nvCxnSpPr>
          <p:cNvPr id="333" name="Google Shape;333;p17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527063" y="3081600"/>
            <a:ext cx="6792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ko" sz="1312"/>
              <a:t>2016년 이후의 항목은 단 4개로 전체 데이터에 비해 굉장히 적은 수의 데이터.</a:t>
            </a:r>
            <a:endParaRPr sz="1312"/>
          </a:p>
        </p:txBody>
      </p:sp>
      <p:sp>
        <p:nvSpPr>
          <p:cNvPr id="335" name="Google Shape;335;p17"/>
          <p:cNvSpPr/>
          <p:nvPr/>
        </p:nvSpPr>
        <p:spPr>
          <a:xfrm>
            <a:off x="1418888" y="290515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1418888" y="3237900"/>
            <a:ext cx="78300" cy="78300"/>
          </a:xfrm>
          <a:prstGeom prst="ellipse">
            <a:avLst/>
          </a:prstGeom>
          <a:solidFill>
            <a:srgbClr val="81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 b="0" l="5740" r="0" t="0"/>
          <a:stretch/>
        </p:blipFill>
        <p:spPr>
          <a:xfrm>
            <a:off x="1213175" y="1090950"/>
            <a:ext cx="7325777" cy="1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 b="57279" l="0" r="0" t="1532"/>
          <a:stretch/>
        </p:blipFill>
        <p:spPr>
          <a:xfrm>
            <a:off x="451800" y="1090950"/>
            <a:ext cx="699900" cy="140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7"/>
          <p:cNvSpPr/>
          <p:nvPr/>
        </p:nvSpPr>
        <p:spPr>
          <a:xfrm>
            <a:off x="4319900" y="1090950"/>
            <a:ext cx="347400" cy="140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1944150" y="1378813"/>
            <a:ext cx="52557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데이터 정보 분석</a:t>
            </a:r>
            <a:endParaRPr sz="4000"/>
          </a:p>
        </p:txBody>
      </p:sp>
      <p:cxnSp>
        <p:nvCxnSpPr>
          <p:cNvPr id="345" name="Google Shape;345;p18"/>
          <p:cNvCxnSpPr/>
          <p:nvPr/>
        </p:nvCxnSpPr>
        <p:spPr>
          <a:xfrm>
            <a:off x="1896900" y="2592238"/>
            <a:ext cx="53502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18"/>
          <p:cNvSpPr txBox="1"/>
          <p:nvPr>
            <p:ph idx="4294967295" type="body"/>
          </p:nvPr>
        </p:nvSpPr>
        <p:spPr>
          <a:xfrm>
            <a:off x="1980300" y="2745638"/>
            <a:ext cx="51834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602">
                <a:solidFill>
                  <a:srgbClr val="C3EEEE"/>
                </a:solidFill>
              </a:rPr>
              <a:t>데이터의 항목들이 가진 정보를 이용하여 활용 가능한 새로운 정보 도출</a:t>
            </a:r>
            <a:endParaRPr sz="1602">
              <a:solidFill>
                <a:srgbClr val="C3EEE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1142863" y="1525500"/>
            <a:ext cx="68583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지역에 따라 선호하는 게임 장르</a:t>
            </a:r>
            <a:endParaRPr sz="3000"/>
          </a:p>
        </p:txBody>
      </p:sp>
      <p:cxnSp>
        <p:nvCxnSpPr>
          <p:cNvPr id="352" name="Google Shape;352;p19"/>
          <p:cNvCxnSpPr/>
          <p:nvPr/>
        </p:nvCxnSpPr>
        <p:spPr>
          <a:xfrm>
            <a:off x="1467600" y="2274375"/>
            <a:ext cx="62088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19"/>
          <p:cNvSpPr txBox="1"/>
          <p:nvPr>
            <p:ph idx="4294967295" type="body"/>
          </p:nvPr>
        </p:nvSpPr>
        <p:spPr>
          <a:xfrm>
            <a:off x="2233650" y="24993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지역은 어떤 기준으로 나누었는가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3197428" y="26524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idx="4294967295" type="body"/>
          </p:nvPr>
        </p:nvSpPr>
        <p:spPr>
          <a:xfrm>
            <a:off x="2233650" y="28722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선호하는 장르는 무엇인가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3502228" y="30253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 txBox="1"/>
          <p:nvPr>
            <p:ph idx="4294967295" type="body"/>
          </p:nvPr>
        </p:nvSpPr>
        <p:spPr>
          <a:xfrm>
            <a:off x="2233650" y="324510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지역에 따라서 선호하는 게임 장르가 다를까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2834463" y="339825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24" y="941338"/>
            <a:ext cx="2821370" cy="211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747" y="941343"/>
            <a:ext cx="2821379" cy="211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794" y="3004311"/>
            <a:ext cx="2821379" cy="2111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0747" y="3004334"/>
            <a:ext cx="2821379" cy="211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 txBox="1"/>
          <p:nvPr>
            <p:ph type="title"/>
          </p:nvPr>
        </p:nvSpPr>
        <p:spPr>
          <a:xfrm>
            <a:off x="451800" y="306550"/>
            <a:ext cx="45504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데이터 정보 분석</a:t>
            </a:r>
            <a:endParaRPr sz="2000"/>
          </a:p>
        </p:txBody>
      </p:sp>
      <p:cxnSp>
        <p:nvCxnSpPr>
          <p:cNvPr id="368" name="Google Shape;368;p20"/>
          <p:cNvCxnSpPr/>
          <p:nvPr/>
        </p:nvCxnSpPr>
        <p:spPr>
          <a:xfrm>
            <a:off x="369800" y="898754"/>
            <a:ext cx="82476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0"/>
          <p:cNvSpPr txBox="1"/>
          <p:nvPr/>
        </p:nvSpPr>
        <p:spPr>
          <a:xfrm>
            <a:off x="2516341" y="412825"/>
            <a:ext cx="443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202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지역에 따라서 선호하는 게임 장르가 다를까</a:t>
            </a:r>
            <a:endParaRPr b="1" sz="1202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505054" y="1737344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북미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802986" y="1737344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유럽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505054" y="3789398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일본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4802986" y="3789398"/>
            <a:ext cx="797688" cy="248238"/>
          </a:xfrm>
          <a:prstGeom prst="flowChartTerminator">
            <a:avLst/>
          </a:prstGeom>
          <a:solidFill>
            <a:srgbClr val="FFFFFF">
              <a:alpha val="29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기타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20"/>
          <p:cNvSpPr/>
          <p:nvPr/>
        </p:nvSpPr>
        <p:spPr>
          <a:xfrm rot="2700000">
            <a:off x="1613190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 rot="2700000">
            <a:off x="3299990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 rot="2700000">
            <a:off x="3707893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 rot="2700000">
            <a:off x="5935627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rot="2700000">
            <a:off x="7622427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 rot="2700000">
            <a:off x="8030330" y="2578596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 rot="2700000">
            <a:off x="5935627" y="4645881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 rot="2700000">
            <a:off x="7622427" y="4645881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 rot="2700000">
            <a:off x="8030330" y="4645881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 rot="2700000">
            <a:off x="1606446" y="4645881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 rot="2700000">
            <a:off x="3072746" y="4623375"/>
            <a:ext cx="176918" cy="487055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 rot="2700000">
            <a:off x="3701149" y="4645881"/>
            <a:ext cx="176918" cy="333472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type="title"/>
          </p:nvPr>
        </p:nvSpPr>
        <p:spPr>
          <a:xfrm>
            <a:off x="2185175" y="1711950"/>
            <a:ext cx="47736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00"/>
              <a:t>연도별 게임의 트렌드</a:t>
            </a:r>
            <a:endParaRPr sz="3000"/>
          </a:p>
        </p:txBody>
      </p:sp>
      <p:cxnSp>
        <p:nvCxnSpPr>
          <p:cNvPr id="391" name="Google Shape;391;p21"/>
          <p:cNvCxnSpPr/>
          <p:nvPr/>
        </p:nvCxnSpPr>
        <p:spPr>
          <a:xfrm>
            <a:off x="2246400" y="2460825"/>
            <a:ext cx="4651200" cy="0"/>
          </a:xfrm>
          <a:prstGeom prst="straightConnector1">
            <a:avLst/>
          </a:prstGeom>
          <a:noFill/>
          <a:ln cap="flat" cmpd="sng" w="19050">
            <a:solidFill>
              <a:srgbClr val="81A4A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1"/>
          <p:cNvSpPr txBox="1"/>
          <p:nvPr>
            <p:ph idx="4294967295" type="body"/>
          </p:nvPr>
        </p:nvSpPr>
        <p:spPr>
          <a:xfrm>
            <a:off x="2233663" y="268575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트렌드는 어떤 것을 기준으로 파악했는가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2935210" y="283890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4294967295" type="body"/>
          </p:nvPr>
        </p:nvSpPr>
        <p:spPr>
          <a:xfrm>
            <a:off x="2233663" y="3058650"/>
            <a:ext cx="46767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ko" sz="1302">
                <a:solidFill>
                  <a:schemeClr val="accent4"/>
                </a:solidFill>
              </a:rPr>
              <a:t>연도별로 트렌드가 존재하는가</a:t>
            </a:r>
            <a:endParaRPr sz="1302">
              <a:solidFill>
                <a:schemeClr val="accent4"/>
              </a:solidFill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3316210" y="3211800"/>
            <a:ext cx="66600" cy="66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