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114d37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d114d37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d114d37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d114d37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114d37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d114d37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114d37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114d37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d114d37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d114d37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d114d372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d114d37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d114d37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d114d37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114d37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d114d37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d114d372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d114d372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f21cb7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f21cb7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f21cb7b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f21cb7b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f21cb7b2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f21cb7b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f21cb7b2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f21cb7b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d114d37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d114d37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114d37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114d37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114d37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d114d37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114d3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d114d3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38638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200"/>
              <a:t>풍력발전기 발전량 예측을 위한 머신러닝 모델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7800" y="3146288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부트캠프 18기 이주연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2018년부터 2020년까지의 기상정보를 학습 데이터,  2021년을 검증 데이터,</a:t>
            </a:r>
            <a:br>
              <a:rPr lang="ko" sz="1500"/>
            </a:br>
            <a:r>
              <a:rPr lang="ko" sz="1500"/>
              <a:t>가장 최근인 2022년의 데이터를 평가 데이터로 나누었다.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데이터 특성들이 가진 값의 크기로 인한 영향을 받지 않도록 표준화를 진행하였다.</a:t>
            </a:r>
            <a:endParaRPr sz="1500"/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</a:t>
            </a:r>
            <a:r>
              <a:rPr b="1" lang="ko" sz="2800"/>
              <a:t>.  모델링 및 모델 해석</a:t>
            </a:r>
            <a:endParaRPr b="1" sz="2800"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데이터 분리 및 모델선택</a:t>
            </a:r>
            <a:endParaRPr b="1" sz="2000"/>
          </a:p>
        </p:txBody>
      </p:sp>
      <p:cxnSp>
        <p:nvCxnSpPr>
          <p:cNvPr id="220" name="Google Shape;220;p22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27299" l="0" r="27625" t="0"/>
          <a:stretch/>
        </p:blipFill>
        <p:spPr>
          <a:xfrm>
            <a:off x="4530775" y="1932090"/>
            <a:ext cx="3827974" cy="141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27625" t="83653"/>
          <a:stretch/>
        </p:blipFill>
        <p:spPr>
          <a:xfrm>
            <a:off x="4530775" y="3289322"/>
            <a:ext cx="3827974" cy="31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75" y="3745150"/>
            <a:ext cx="2701200" cy="8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단순한 선형회귀 모델을 기준모델로 사용하여 앞으로의 모델이 기준모델의 지표보다 더 나아지는지 확인해보고 개선해 나가도록 한다.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회귀 문제에 사용할 수 있는 다양한 모델</a:t>
            </a:r>
            <a:r>
              <a:rPr lang="ko" sz="1500">
                <a:solidFill>
                  <a:srgbClr val="B7B7B7"/>
                </a:solidFill>
              </a:rPr>
              <a:t>(</a:t>
            </a:r>
            <a:r>
              <a:rPr lang="ko" sz="1500">
                <a:solidFill>
                  <a:srgbClr val="B7B7B7"/>
                </a:solidFill>
              </a:rPr>
              <a:t>Ridge Regression, Lasso Regression, Random Forest, XGBoost</a:t>
            </a:r>
            <a:r>
              <a:rPr lang="ko" sz="1500">
                <a:solidFill>
                  <a:srgbClr val="B7B7B7"/>
                </a:solidFill>
              </a:rPr>
              <a:t>)</a:t>
            </a:r>
            <a:r>
              <a:rPr lang="ko" sz="1500"/>
              <a:t>에 적용해보고 최적의 모델을 선택한다.</a:t>
            </a:r>
            <a:endParaRPr sz="1500"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기준 모델 생성, 모델 비교</a:t>
            </a:r>
            <a:endParaRPr b="1" sz="2000"/>
          </a:p>
        </p:txBody>
      </p:sp>
      <p:cxnSp>
        <p:nvCxnSpPr>
          <p:cNvPr id="231" name="Google Shape;231;p23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750" y="2058424"/>
            <a:ext cx="2651746" cy="77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 b="0" l="0" r="32691" t="0"/>
          <a:stretch/>
        </p:blipFill>
        <p:spPr>
          <a:xfrm>
            <a:off x="6521525" y="2988075"/>
            <a:ext cx="1629525" cy="7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 rotWithShape="1">
          <a:blip r:embed="rId5">
            <a:alphaModFix/>
          </a:blip>
          <a:srcRect b="0" l="0" r="33761" t="0"/>
          <a:stretch/>
        </p:blipFill>
        <p:spPr>
          <a:xfrm>
            <a:off x="4817100" y="2988075"/>
            <a:ext cx="1603625" cy="7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6">
            <a:alphaModFix/>
          </a:blip>
          <a:srcRect b="0" l="0" r="32696" t="0"/>
          <a:stretch/>
        </p:blipFill>
        <p:spPr>
          <a:xfrm>
            <a:off x="4817100" y="3824275"/>
            <a:ext cx="1629525" cy="7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7">
            <a:alphaModFix/>
          </a:blip>
          <a:srcRect b="0" l="0" r="35191" t="0"/>
          <a:stretch/>
        </p:blipFill>
        <p:spPr>
          <a:xfrm>
            <a:off x="6551725" y="3824800"/>
            <a:ext cx="1569125" cy="7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RandomForest</a:t>
            </a:r>
            <a:br>
              <a:rPr lang="ko" sz="1500"/>
            </a:br>
            <a:r>
              <a:rPr lang="ko" sz="1500"/>
              <a:t>RandomSearchCV로 대략의 하이퍼파라미터를 찾은 후 값을 확인해 보고 GridSearchCV로 조정하여 성능을 올리고자 함.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검증데이터에 비해 훈련데이터의 지표가 더 좋았기 때문에 과적합이라고 보고 하이퍼 파라미터를 조정하였다.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훈련데이터의 학습이 덜 이루어졌지만 검증데이터의 예측율이 나아지지는 않았다.</a:t>
            </a:r>
            <a:endParaRPr sz="1500"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모델 선택</a:t>
            </a:r>
            <a:endParaRPr b="1" sz="2000"/>
          </a:p>
        </p:txBody>
      </p:sp>
      <p:cxnSp>
        <p:nvCxnSpPr>
          <p:cNvPr id="244" name="Google Shape;244;p24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200" y="3387699"/>
            <a:ext cx="3828551" cy="85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00" y="2363588"/>
            <a:ext cx="3828549" cy="88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XGBoost</a:t>
            </a:r>
            <a:br>
              <a:rPr lang="ko" sz="1500"/>
            </a:br>
            <a:r>
              <a:rPr lang="ko" sz="1500"/>
              <a:t>마찬가지로, </a:t>
            </a:r>
            <a:r>
              <a:rPr lang="ko" sz="1500"/>
              <a:t>RandomSearchCV로 대략의 하이퍼파라미터를 찾은 후 값을 확인해 보고 GridSearchCV로 조정하여 성능을 올리고자 함.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훈련데이터의 지표가 떨어지면서 검증데이터의 지표가 조금 올랐기 때문에 XGBoost모델을 선택한다.</a:t>
            </a:r>
            <a:endParaRPr sz="1500"/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모델 선택</a:t>
            </a:r>
            <a:endParaRPr b="1" sz="2000"/>
          </a:p>
        </p:txBody>
      </p:sp>
      <p:cxnSp>
        <p:nvCxnSpPr>
          <p:cNvPr id="254" name="Google Shape;254;p25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310" y="3368573"/>
            <a:ext cx="3764398" cy="84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310" y="2290533"/>
            <a:ext cx="3764401" cy="86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선택한 모델에 훈련데이터를 학습시킨 후 특성 중요도를 확인해보고 중요하지 않은 항목들은 삭제하여 일반화 성능을 높인다.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특성들이 날씨와 관련되어 있기 때문에 특성간 관계성이 높다고 볼 수 있어 항목을 하나씩 없애서 중요도를 살펴보는 </a:t>
            </a:r>
            <a:r>
              <a:rPr lang="ko" sz="1500"/>
              <a:t>Drop-</a:t>
            </a:r>
            <a:r>
              <a:rPr lang="ko" sz="1500"/>
              <a:t>Column Importance를 활용한다.</a:t>
            </a:r>
            <a:endParaRPr sz="1500"/>
          </a:p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63" name="Google Shape;263;p26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모델 적용 후 특성 중요도 확인</a:t>
            </a:r>
            <a:endParaRPr b="1" sz="2000"/>
          </a:p>
        </p:txBody>
      </p:sp>
      <p:cxnSp>
        <p:nvCxnSpPr>
          <p:cNvPr id="264" name="Google Shape;264;p26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550" y="1884550"/>
            <a:ext cx="3527550" cy="30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483275" y="1898600"/>
            <a:ext cx="4211700" cy="29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1373703" y="1865913"/>
            <a:ext cx="3501572" cy="2896513"/>
            <a:chOff x="1374403" y="1884550"/>
            <a:chExt cx="3501572" cy="2896513"/>
          </a:xfrm>
        </p:grpSpPr>
        <p:sp>
          <p:nvSpPr>
            <p:cNvPr id="268" name="Google Shape;268;p26"/>
            <p:cNvSpPr/>
            <p:nvPr/>
          </p:nvSpPr>
          <p:spPr>
            <a:xfrm>
              <a:off x="3866250" y="1889988"/>
              <a:ext cx="1009725" cy="2891075"/>
            </a:xfrm>
            <a:custGeom>
              <a:rect b="b" l="l" r="r" t="t"/>
              <a:pathLst>
                <a:path extrusionOk="0" h="115643" w="40389">
                  <a:moveTo>
                    <a:pt x="40389" y="4833"/>
                  </a:moveTo>
                  <a:lnTo>
                    <a:pt x="0" y="0"/>
                  </a:lnTo>
                  <a:lnTo>
                    <a:pt x="0" y="115643"/>
                  </a:lnTo>
                  <a:lnTo>
                    <a:pt x="40072" y="30778"/>
                  </a:lnTo>
                  <a:close/>
                </a:path>
              </a:pathLst>
            </a:custGeom>
            <a:solidFill>
              <a:srgbClr val="82C7A5">
                <a:alpha val="49690"/>
              </a:srgbClr>
            </a:solidFill>
            <a:ln>
              <a:noFill/>
            </a:ln>
          </p:spPr>
        </p:sp>
        <p:pic>
          <p:nvPicPr>
            <p:cNvPr id="269" name="Google Shape;269;p26"/>
            <p:cNvPicPr preferRelativeResize="0"/>
            <p:nvPr/>
          </p:nvPicPr>
          <p:blipFill rotWithShape="1">
            <a:blip r:embed="rId3">
              <a:alphaModFix/>
            </a:blip>
            <a:srcRect b="73532" l="0" r="80412" t="0"/>
            <a:stretch/>
          </p:blipFill>
          <p:spPr>
            <a:xfrm>
              <a:off x="1374403" y="1884550"/>
              <a:ext cx="2502698" cy="289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26"/>
          <p:cNvGrpSpPr/>
          <p:nvPr/>
        </p:nvGrpSpPr>
        <p:grpSpPr>
          <a:xfrm>
            <a:off x="2478601" y="1868138"/>
            <a:ext cx="2370774" cy="2902900"/>
            <a:chOff x="2479301" y="1886775"/>
            <a:chExt cx="2370774" cy="2902900"/>
          </a:xfrm>
        </p:grpSpPr>
        <p:sp>
          <p:nvSpPr>
            <p:cNvPr id="271" name="Google Shape;271;p26"/>
            <p:cNvSpPr/>
            <p:nvPr/>
          </p:nvSpPr>
          <p:spPr>
            <a:xfrm>
              <a:off x="3866250" y="1886775"/>
              <a:ext cx="983825" cy="2902900"/>
            </a:xfrm>
            <a:custGeom>
              <a:rect b="b" l="l" r="r" t="t"/>
              <a:pathLst>
                <a:path extrusionOk="0" h="116116" w="39353">
                  <a:moveTo>
                    <a:pt x="39008" y="59503"/>
                  </a:moveTo>
                  <a:lnTo>
                    <a:pt x="0" y="0"/>
                  </a:lnTo>
                  <a:lnTo>
                    <a:pt x="0" y="115643"/>
                  </a:lnTo>
                  <a:lnTo>
                    <a:pt x="39353" y="116116"/>
                  </a:lnTo>
                  <a:close/>
                </a:path>
              </a:pathLst>
            </a:custGeom>
            <a:solidFill>
              <a:srgbClr val="82C7A5">
                <a:alpha val="49690"/>
              </a:srgbClr>
            </a:solidFill>
            <a:ln>
              <a:noFill/>
            </a:ln>
          </p:spPr>
        </p:sp>
        <p:pic>
          <p:nvPicPr>
            <p:cNvPr id="272" name="Google Shape;272;p26"/>
            <p:cNvPicPr preferRelativeResize="0"/>
            <p:nvPr/>
          </p:nvPicPr>
          <p:blipFill rotWithShape="1">
            <a:blip r:embed="rId3">
              <a:alphaModFix/>
            </a:blip>
            <a:srcRect b="3955" l="0" r="80412" t="48727"/>
            <a:stretch/>
          </p:blipFill>
          <p:spPr>
            <a:xfrm>
              <a:off x="2479301" y="1889975"/>
              <a:ext cx="1397800" cy="2891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특성 중요도에 따라 영향이 없는 항목들(그래프에서는 0)과 성능에 더 안좋은 영향을 미치는 항목들(그래프에서는 음수)을 삭제한 후 모델에 다시 학습시킨다.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항목 삭제 후의 모델의 검증지표가 좋아진 것을 알 수 있다.</a:t>
            </a:r>
            <a:endParaRPr sz="1500"/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모델 재학습</a:t>
            </a:r>
            <a:endParaRPr b="1" sz="2000"/>
          </a:p>
        </p:txBody>
      </p:sp>
      <p:cxnSp>
        <p:nvCxnSpPr>
          <p:cNvPr id="280" name="Google Shape;280;p27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76" y="2192999"/>
            <a:ext cx="3177775" cy="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 rotWithShape="1">
          <a:blip r:embed="rId4">
            <a:alphaModFix/>
          </a:blip>
          <a:srcRect b="0" l="0" r="46077" t="19244"/>
          <a:stretch/>
        </p:blipFill>
        <p:spPr>
          <a:xfrm>
            <a:off x="5055275" y="3335450"/>
            <a:ext cx="3177774" cy="10599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598350" y="1913213"/>
            <a:ext cx="4054800" cy="18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평가 데이터를 적용한 결과, 훈련 데이터에 비해 지표가 많이 떨어졌음을 알 수 있었다.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실제 값과 예측 값에서의 차이도 큰 것을 확인하였다.</a:t>
            </a:r>
            <a:endParaRPr sz="1500"/>
          </a:p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3.  모델링 및 모델 해석</a:t>
            </a:r>
            <a:endParaRPr b="1" sz="2800"/>
          </a:p>
        </p:txBody>
      </p:sp>
      <p:sp>
        <p:nvSpPr>
          <p:cNvPr id="289" name="Google Shape;289;p28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평가 데이터 적용</a:t>
            </a:r>
            <a:endParaRPr b="1" sz="2000"/>
          </a:p>
        </p:txBody>
      </p:sp>
      <p:cxnSp>
        <p:nvCxnSpPr>
          <p:cNvPr id="290" name="Google Shape;290;p28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" name="Google Shape;2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449" y="3687375"/>
            <a:ext cx="2570501" cy="11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900" y="1865075"/>
            <a:ext cx="2501849" cy="30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598350" y="1818450"/>
            <a:ext cx="7841700" cy="28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풍력발전량에 영향을 미치는 특성들은 바람과 관련된 항목 말고도 일교차와 같은 항목도 영향을 주는 것을 알 수 있었다.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모델을 통하여 대략적인 발전량을 예측해 볼 수 있었으며, 성능 개선을 통해 발전기의 안정적 운영을 기대해 볼 수 있을 것이다.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성능 개선안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/>
              <a:t>지역을 세분화하여 지역의 정확한 기상데이터와 세분화된 발전량을 가지고 학습한다면 더 좋은 성능을 얻을 수 있을 것이다.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/>
              <a:t>전문적 지식을 통해 바람에 영향을 주는 항목들을 더 추가할 수 있다면 일반화가 잘 된 모델을 만들 수 있을 것이다.</a:t>
            </a:r>
            <a:endParaRPr sz="1500"/>
          </a:p>
        </p:txBody>
      </p:sp>
      <p:sp>
        <p:nvSpPr>
          <p:cNvPr id="298" name="Google Shape;29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Arial"/>
                <a:ea typeface="Arial"/>
                <a:cs typeface="Arial"/>
                <a:sym typeface="Arial"/>
              </a:rPr>
              <a:t>풍력발전기 발전량 예측을 위한 머신러닝 모델</a:t>
            </a:r>
            <a:endParaRPr b="1" sz="2800"/>
          </a:p>
        </p:txBody>
      </p:sp>
      <p:sp>
        <p:nvSpPr>
          <p:cNvPr id="299" name="Google Shape;299;p29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마치며</a:t>
            </a:r>
            <a:endParaRPr b="1" sz="2000"/>
          </a:p>
        </p:txBody>
      </p:sp>
      <p:cxnSp>
        <p:nvCxnSpPr>
          <p:cNvPr id="300" name="Google Shape;300;p29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79215" y="630805"/>
            <a:ext cx="45870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514375" y="1222530"/>
            <a:ext cx="65190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687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ko" sz="2020"/>
              <a:t>문제 정의 및 데이터 선정 이유</a:t>
            </a:r>
            <a:endParaRPr sz="202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	</a:t>
            </a:r>
            <a:r>
              <a:rPr lang="ko" sz="1420">
                <a:solidFill>
                  <a:srgbClr val="B7B7B7"/>
                </a:solidFill>
              </a:rPr>
              <a:t>해결하고자 하는 문제를 정의하고 프로젝트에 사용할 데이터셋을 선정</a:t>
            </a:r>
            <a:endParaRPr sz="142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/>
          </a:p>
          <a:p>
            <a:pPr indent="-35687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ko" sz="2020"/>
              <a:t>데이터 전처리, EDA</a:t>
            </a:r>
            <a:endParaRPr sz="202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>
                <a:solidFill>
                  <a:srgbClr val="B7B7B7"/>
                </a:solidFill>
              </a:rPr>
              <a:t>데이터셋을 머신러닝 모델링에 적합하게 전처리, EDA 진행</a:t>
            </a:r>
            <a:endParaRPr sz="142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/>
          </a:p>
          <a:p>
            <a:pPr indent="-35687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ko" sz="2020"/>
              <a:t>모델링 및 모델 해석</a:t>
            </a:r>
            <a:endParaRPr sz="202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>
                <a:solidFill>
                  <a:srgbClr val="B7B7B7"/>
                </a:solidFill>
              </a:rPr>
              <a:t>문제 유형에 맞는 최적의 모델을 선정 및 학습 후 성능을 확인</a:t>
            </a:r>
            <a:endParaRPr sz="1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05375" y="1940274"/>
            <a:ext cx="76173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재생에너지 설비규모가 확대됨에 따라 </a:t>
            </a:r>
            <a:r>
              <a:rPr b="1" lang="ko" sz="1600"/>
              <a:t>안정적 계통 운영을 위한 정확한 재생에너지 발전량 예측의 중요성</a:t>
            </a:r>
            <a:r>
              <a:rPr lang="ko" sz="1600"/>
              <a:t>이 점차 커지고 있다.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그 중에서도 </a:t>
            </a:r>
            <a:r>
              <a:rPr b="1" lang="ko" sz="1600"/>
              <a:t>풍력발전</a:t>
            </a:r>
            <a:r>
              <a:rPr lang="ko" sz="1600"/>
              <a:t>은 예측하기 어려운 </a:t>
            </a:r>
            <a:r>
              <a:rPr b="1" lang="ko" sz="1600"/>
              <a:t>불확실성</a:t>
            </a:r>
            <a:r>
              <a:rPr lang="ko" sz="1600"/>
              <a:t>이 있기 때문에 전력망에 풍력발전의 비중이 커지면 추가적인 전력시스템 균형 장치가 필요하다.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풍력발전 예측이 정확하면 풍력발전의 불확실성으로 인한 </a:t>
            </a:r>
            <a:r>
              <a:rPr b="1" lang="ko" sz="1600"/>
              <a:t>재정적 및 기술적 위험도를 감소</a:t>
            </a:r>
            <a:r>
              <a:rPr lang="ko" sz="1600"/>
              <a:t>시켜준다.</a:t>
            </a:r>
            <a:endParaRPr sz="14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3333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AutoNum type="arabicPeriod"/>
            </a:pPr>
            <a:r>
              <a:rPr b="1" lang="ko" sz="2800"/>
              <a:t>문제 정의</a:t>
            </a:r>
            <a:r>
              <a:rPr b="1" lang="ko" sz="2800">
                <a:solidFill>
                  <a:srgbClr val="B7B7B7"/>
                </a:solidFill>
              </a:rPr>
              <a:t> 및 데이터 선정 이유</a:t>
            </a:r>
            <a:endParaRPr b="1" sz="2800">
              <a:solidFill>
                <a:srgbClr val="B7B7B7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261430" y="4391160"/>
            <a:ext cx="17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출처 : RESEAT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5"/>
          <p:cNvCxnSpPr/>
          <p:nvPr/>
        </p:nvCxnSpPr>
        <p:spPr>
          <a:xfrm>
            <a:off x="1277240" y="4687565"/>
            <a:ext cx="1018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5"/>
          <p:cNvSpPr txBox="1"/>
          <p:nvPr>
            <p:ph type="title"/>
          </p:nvPr>
        </p:nvSpPr>
        <p:spPr>
          <a:xfrm>
            <a:off x="1261415" y="1247450"/>
            <a:ext cx="6378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날씨에 따른 제주도 풍력 발전기 발전량 예측</a:t>
            </a:r>
            <a:endParaRPr b="1" sz="2300"/>
          </a:p>
        </p:txBody>
      </p:sp>
      <p:cxnSp>
        <p:nvCxnSpPr>
          <p:cNvPr id="151" name="Google Shape;151;p15"/>
          <p:cNvCxnSpPr/>
          <p:nvPr/>
        </p:nvCxnSpPr>
        <p:spPr>
          <a:xfrm>
            <a:off x="1277250" y="1974810"/>
            <a:ext cx="67227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05375" y="2035224"/>
            <a:ext cx="76173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제주도의 기상상황 데이터 : 기상청 기상자료개방포털 데이터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&gt; 정부에서 운영하는 기관에서 제공되는 데이터이기 때문에 신뢰도가 높다.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&gt; 시간대별로 기록되어 있어 발전량 데이터와 시간대를 일치시킬 수 있다.</a:t>
            </a:r>
            <a:br>
              <a:rPr lang="ko" sz="1600"/>
            </a:br>
            <a:r>
              <a:rPr lang="ko" sz="1600"/>
              <a:t>&gt; 어느 정도 정제되어 있다.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풍력발전기의 발전량 데이터 : 제주에너지공사에서 제공되는 데이터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&gt; 제주도 내 많은 풍력발전기 운영중</a:t>
            </a:r>
            <a:endParaRPr sz="16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600"/>
              <a:t>&gt; 제주특별자치도청 산하 공기업이기 때문에 신뢰도가 높다.</a:t>
            </a:r>
            <a:endParaRPr sz="16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052550" y="3333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AutoNum type="arabicPeriod"/>
            </a:pPr>
            <a:r>
              <a:rPr b="1" lang="ko" sz="2800">
                <a:solidFill>
                  <a:srgbClr val="B7B7B7"/>
                </a:solidFill>
              </a:rPr>
              <a:t>문제 정의 및 </a:t>
            </a:r>
            <a:r>
              <a:rPr b="1" lang="ko" sz="2800"/>
              <a:t>데이터 선정 이유</a:t>
            </a:r>
            <a:endParaRPr b="1" sz="2800"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61415" y="1247450"/>
            <a:ext cx="6378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날씨에 따른 제주도 풍력 발전기 발전량 예측</a:t>
            </a:r>
            <a:endParaRPr b="1" sz="2300"/>
          </a:p>
        </p:txBody>
      </p:sp>
      <p:cxnSp>
        <p:nvCxnSpPr>
          <p:cNvPr id="159" name="Google Shape;159;p16"/>
          <p:cNvCxnSpPr/>
          <p:nvPr/>
        </p:nvCxnSpPr>
        <p:spPr>
          <a:xfrm>
            <a:off x="1277250" y="1974810"/>
            <a:ext cx="67227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98340" y="1791925"/>
            <a:ext cx="40548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제주도의 동, 서, 남, 북 지점(성산, 고산, 서귀포, 제주)에서 따로 측정된 기록들이었다.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일단위 기록이 1년씩 끊어져 있어 이를 2018년 10월부터 2022년 12월 까지 관측지점별로 묶고 결측치와 이상치를 확인하였다.(2018년 10월부터인 이유는 일단위 발전량 데이터가 이 시점부터 존재하기 때문이다.)</a:t>
            </a:r>
            <a:endParaRPr sz="1500"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B7B7B7"/>
                </a:solidFill>
              </a:rPr>
              <a:t>2.  </a:t>
            </a:r>
            <a:r>
              <a:rPr b="1" lang="ko" sz="2800"/>
              <a:t>데이터 전처리</a:t>
            </a:r>
            <a:r>
              <a:rPr b="1" lang="ko" sz="2800">
                <a:solidFill>
                  <a:srgbClr val="B7B7B7"/>
                </a:solidFill>
              </a:rPr>
              <a:t>, EDA</a:t>
            </a:r>
            <a:endParaRPr b="1" sz="2800"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기상정보 데이터</a:t>
            </a:r>
            <a:endParaRPr b="1" sz="2000"/>
          </a:p>
        </p:txBody>
      </p:sp>
      <p:cxnSp>
        <p:nvCxnSpPr>
          <p:cNvPr id="167" name="Google Shape;167;p17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15" y="1818450"/>
            <a:ext cx="3425523" cy="30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>
            <a:off x="5100345" y="1846830"/>
            <a:ext cx="474600" cy="286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98340" y="1791925"/>
            <a:ext cx="40548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온도나 풍속같은 무조건 0으로 채워주면 이상치가 될만한 결측치들은 이상치를 최소화하기 위해 최소값이나 이전 행의 값을 넣어주었고 안개나 비, 눈과 관련된 결측치들은 0으로 그 값을 채워주었다.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땅 속 토양의 온도를 측정하는 것을 말하는 지중온도 항목들은 결측치가 너무 많을 뿐더러 풍력과 관련이 없을 것이라고 판단하여 제거해 주었다.</a:t>
            </a:r>
            <a:endParaRPr sz="1500"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B7B7B7"/>
                </a:solidFill>
              </a:rPr>
              <a:t>2.  </a:t>
            </a:r>
            <a:r>
              <a:rPr b="1" lang="ko" sz="2800"/>
              <a:t>데이터 전처리</a:t>
            </a:r>
            <a:r>
              <a:rPr b="1" lang="ko" sz="2800">
                <a:solidFill>
                  <a:srgbClr val="B7B7B7"/>
                </a:solidFill>
              </a:rPr>
              <a:t>, EDA</a:t>
            </a:r>
            <a:endParaRPr b="1" sz="2800"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기상정보 데이터</a:t>
            </a:r>
            <a:endParaRPr b="1" sz="2000"/>
          </a:p>
        </p:txBody>
      </p:sp>
      <p:cxnSp>
        <p:nvCxnSpPr>
          <p:cNvPr id="177" name="Google Shape;177;p18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350" y="1823725"/>
            <a:ext cx="1727503" cy="307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002" y="1823725"/>
            <a:ext cx="1773573" cy="276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6481000" y="3258750"/>
            <a:ext cx="1631100" cy="9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4729350" y="3025750"/>
            <a:ext cx="1631100" cy="79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시각 관련 항목들은 ‘12:00’의 형태를 ‘:’만 빼고 표시해준 값(1200)이었는데 발전량에 영향을 주지 않을 것이라고 판단하여 제거해 주었다.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강수량이나 안개 계속시간 같은 날씨에 영향을 받는 항목들의 결측치는 0으로 대체하였다.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지점별로 결측치가 조금씩 달랐기 때문에 결측치가 많은 항목들은 다른 지점들 값의 평균을 내어 채워주었다.</a:t>
            </a:r>
            <a:endParaRPr sz="1500"/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B7B7B7"/>
                </a:solidFill>
              </a:rPr>
              <a:t>2.  </a:t>
            </a:r>
            <a:r>
              <a:rPr b="1" lang="ko" sz="2800"/>
              <a:t>데이터 전처리</a:t>
            </a:r>
            <a:r>
              <a:rPr b="1" lang="ko" sz="2800">
                <a:solidFill>
                  <a:srgbClr val="B7B7B7"/>
                </a:solidFill>
              </a:rPr>
              <a:t>, EDA</a:t>
            </a:r>
            <a:endParaRPr b="1" sz="2800"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기상정보 데이터</a:t>
            </a:r>
            <a:endParaRPr b="1" sz="2000"/>
          </a:p>
        </p:txBody>
      </p:sp>
      <p:cxnSp>
        <p:nvCxnSpPr>
          <p:cNvPr id="189" name="Google Shape;189;p19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350" y="1823725"/>
            <a:ext cx="1727503" cy="307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002" y="1823725"/>
            <a:ext cx="1773573" cy="276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6481000" y="4358175"/>
            <a:ext cx="1631100" cy="23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729350" y="2343975"/>
            <a:ext cx="1631100" cy="66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발전량 데이터는 분기별로 가시리, 김녕, 동복북촌, 신창, 행원에 설치된 발전기의 발전량 정보를 담고 있었다.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분기별로 나뉘어져 있는 데이터들을 날짜 순서에 맞게 합쳐 주었다.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전체 발전량이 따로 기록되어 있지 않은 파일들은 5곳의 발전량을 더해 전체 발전량 항목을 만들어 주었다.</a:t>
            </a:r>
            <a:endParaRPr sz="1500"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B7B7B7"/>
                </a:solidFill>
              </a:rPr>
              <a:t>2.  </a:t>
            </a:r>
            <a:r>
              <a:rPr b="1" lang="ko" sz="2800"/>
              <a:t>데이터 전처리</a:t>
            </a:r>
            <a:r>
              <a:rPr b="1" lang="ko" sz="2800">
                <a:solidFill>
                  <a:srgbClr val="B7B7B7"/>
                </a:solidFill>
              </a:rPr>
              <a:t>, EDA</a:t>
            </a:r>
            <a:endParaRPr b="1" sz="2800"/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발전량 데이터</a:t>
            </a:r>
            <a:endParaRPr b="1" sz="2000"/>
          </a:p>
        </p:txBody>
      </p:sp>
      <p:cxnSp>
        <p:nvCxnSpPr>
          <p:cNvPr id="201" name="Google Shape;201;p20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50" y="1999675"/>
            <a:ext cx="3729349" cy="24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7784300" y="1999675"/>
            <a:ext cx="552300" cy="236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598350" y="1791925"/>
            <a:ext cx="4054800" cy="30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제주에너지공사의 발전기 위치를 보면 특정 지점의 기상데이터를 쓰기에는 적절해보이지 않는다. 기상데이터 지점들의 평균을 제주도의 기상 상황이라고 보고 과정을 진행한다.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발전량데이터의 일부는 전체 발전량만 표시되어 있기 때문에 지점이 아닌 전체 발전량을 타겟으로 정한다.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기상정보에 대기 중의 습도와 바람의 영향을 받는 일교차</a:t>
            </a:r>
            <a:r>
              <a:rPr lang="ko" sz="1500">
                <a:solidFill>
                  <a:srgbClr val="999999"/>
                </a:solidFill>
              </a:rPr>
              <a:t>(일 최고기온과 일 최저기온의 차이)</a:t>
            </a:r>
            <a:r>
              <a:rPr lang="ko" sz="1500"/>
              <a:t> 항목을 추가해준다. </a:t>
            </a:r>
            <a:endParaRPr sz="1500"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B7B7B7"/>
                </a:solidFill>
              </a:rPr>
              <a:t>2.  데이터 전처리, </a:t>
            </a:r>
            <a:r>
              <a:rPr b="1" lang="ko" sz="2800">
                <a:solidFill>
                  <a:srgbClr val="FFFFFF"/>
                </a:solidFill>
              </a:rPr>
              <a:t>EDA</a:t>
            </a:r>
            <a:endParaRPr b="1" sz="2800"/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059940" y="1231650"/>
            <a:ext cx="63789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기상정보</a:t>
            </a:r>
            <a:r>
              <a:rPr b="1" lang="ko" sz="2000"/>
              <a:t> 데이터 &amp; 발전량 데이터</a:t>
            </a:r>
            <a:endParaRPr b="1" sz="2000"/>
          </a:p>
        </p:txBody>
      </p:sp>
      <p:cxnSp>
        <p:nvCxnSpPr>
          <p:cNvPr id="211" name="Google Shape;211;p21"/>
          <p:cNvCxnSpPr/>
          <p:nvPr/>
        </p:nvCxnSpPr>
        <p:spPr>
          <a:xfrm>
            <a:off x="785250" y="1750435"/>
            <a:ext cx="7573500" cy="0"/>
          </a:xfrm>
          <a:prstGeom prst="straightConnector1">
            <a:avLst/>
          </a:prstGeom>
          <a:noFill/>
          <a:ln cap="flat" cmpd="sng" w="19050">
            <a:solidFill>
              <a:srgbClr val="91C5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50" y="1858650"/>
            <a:ext cx="3683250" cy="29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