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10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29199bcf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29199bcf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9199b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9199b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29199bc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29199bc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9199bc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9199bc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9199bc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9199bc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9199bc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9199bc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9199bcf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9199bcf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9199bc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9199bc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2abfa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2abfa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ko.wikipedia.org/wiki/%ED%81%B4%EB%9D%BC%EC%9D%B4%EC%96%B8%ED%8A%B8_%EC%84%9C%EB%B2%84_%EB%AA%A8%EB%8D%B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hyperlink" Target="https://ko.wikipedia.org/wiki/HTTP" TargetMode="External"/><Relationship Id="rId6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lien.net/cs2/bbs/board.php?bo_table=use&amp;wr_id=818912&amp;page=3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blog.xrtml.org/post/is-not-ajax_211.html" TargetMode="External"/><Relationship Id="rId6" Type="http://schemas.openxmlformats.org/officeDocument/2006/relationships/hyperlink" Target="http://blog.outsider.ne.kr/312" TargetMode="External"/><Relationship Id="rId7" Type="http://schemas.openxmlformats.org/officeDocument/2006/relationships/hyperlink" Target="http://www.w3schools.com/tags/ref_httpmethods.asp" TargetMode="External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schools.com/js/tryit.asp?filename=tryjs_myfirst" TargetMode="External"/><Relationship Id="rId4" Type="http://schemas.openxmlformats.org/officeDocument/2006/relationships/hyperlink" Target="https://ko.wikipedia.org/wiki/HTML" TargetMode="External"/><Relationship Id="rId5" Type="http://schemas.openxmlformats.org/officeDocument/2006/relationships/hyperlink" Target="https://opentutorials.org/course/1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tardis.readthedocs.org/en/latest/architecture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OneQ Web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Ep 1. 웹 환경의 이해 - OneQ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-1015308_640.jpg"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25" y="445300"/>
            <a:ext cx="4252899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 차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웹 환경의 이해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server, client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http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request, response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Frontend(html, css, javascript)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Backend(웹서버, 데이터 베이스 서버, 웹 프레임 워크)</a:t>
            </a:r>
            <a:b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ko"/>
              <a:t>oneq.kr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 &amp; Client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클라이언트와 서버로 나뉘는 </a:t>
            </a:r>
            <a:r>
              <a:rPr b="1"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네트워크 아키텍처</a:t>
            </a: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를 나타낸다.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서버 : 특별한 서비스를 제공하는 컴퓨터.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클라이언트 : 서비스를 사용하는 사용자 혹은 사용자의 단말기.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서버의 주소 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○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URL(IP와 Port로 구성)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○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ex) 192.168.0.1:80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서버의 종류(port)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○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웹 서버(80)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○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데이터베이스 서버(mysql:3306)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○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DNS 서버(1023, 53)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○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FTP 서버(21)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○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ssh 서버(22)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○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메일 서버(110,25,143)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○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etc.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500px-Client-server-model.svg.png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275" y="1582700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11700" y="4682175"/>
            <a:ext cx="8253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출처 : </a:t>
            </a:r>
            <a:r>
              <a:rPr lang="ko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https://ko.wikipedia.org/wiki/%ED%81%B4%EB%9D%BC%EC%9D%B4%EC%96%B8%ED%8A%B8_%EC%84%9C%EB%B2%84_%EB%AA%A8%EB%8D%B8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yper</a:t>
            </a:r>
            <a:r>
              <a:rPr b="1"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ext </a:t>
            </a:r>
            <a:r>
              <a:rPr b="1"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ransfer </a:t>
            </a:r>
            <a:r>
              <a:rPr b="1"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rotocol)는 WWW 상에서 정보를 주고받을 수 있는 </a:t>
            </a:r>
            <a:r>
              <a:rPr b="1"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프로토콜</a:t>
            </a: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이다.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TCP와 UDP 통신을 통해 서버의 80번 포트로 접속한다.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71C5C334EA82DB90CCE9B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000" y="3696100"/>
            <a:ext cx="57150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-567944_1280.png"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025" y="1639263"/>
            <a:ext cx="1250951" cy="14757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11700" y="4682175"/>
            <a:ext cx="8253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출처 : </a:t>
            </a:r>
            <a:r>
              <a:rPr lang="ko" sz="800" u="sng">
                <a:solidFill>
                  <a:schemeClr val="hlink"/>
                </a:solidFill>
                <a:hlinkClick r:id="rId5"/>
              </a:rPr>
              <a:t>https://ko.wikipedia.org/wiki/HTTP</a:t>
            </a:r>
            <a:endParaRPr sz="800">
              <a:solidFill>
                <a:srgbClr val="252525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3510425" y="2882200"/>
            <a:ext cx="1507500" cy="8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6"/>
          <p:cNvCxnSpPr/>
          <p:nvPr/>
        </p:nvCxnSpPr>
        <p:spPr>
          <a:xfrm flipH="1" rot="10800000">
            <a:off x="4599150" y="3077625"/>
            <a:ext cx="5793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" name="Google Shape;86;p16"/>
          <p:cNvCxnSpPr>
            <a:stCxn id="81" idx="0"/>
          </p:cNvCxnSpPr>
          <p:nvPr/>
        </p:nvCxnSpPr>
        <p:spPr>
          <a:xfrm rot="10800000">
            <a:off x="5590200" y="3161500"/>
            <a:ext cx="1473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6"/>
          <p:cNvCxnSpPr/>
          <p:nvPr/>
        </p:nvCxnSpPr>
        <p:spPr>
          <a:xfrm rot="10800000">
            <a:off x="6002050" y="3028775"/>
            <a:ext cx="914100" cy="7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6399500" y="2889150"/>
            <a:ext cx="1465800" cy="7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" name="Google Shape;89;p16"/>
          <p:cNvSpPr txBox="1"/>
          <p:nvPr/>
        </p:nvSpPr>
        <p:spPr>
          <a:xfrm>
            <a:off x="3510425" y="3077625"/>
            <a:ext cx="1151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12121"/>
                </a:solidFill>
                <a:highlight>
                  <a:schemeClr val="accent1"/>
                </a:highlight>
              </a:rPr>
              <a:t>Hallo</a:t>
            </a:r>
            <a:r>
              <a:rPr lang="ko">
                <a:highlight>
                  <a:schemeClr val="accent1"/>
                </a:highlight>
              </a:rPr>
              <a:t>!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264950" y="3271750"/>
            <a:ext cx="614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안녕!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974924" y="3248525"/>
            <a:ext cx="1216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12121"/>
                </a:solidFill>
                <a:highlight>
                  <a:schemeClr val="accent1"/>
                </a:highlight>
              </a:rPr>
              <a:t>こんにちは</a:t>
            </a:r>
            <a:r>
              <a:rPr lang="ko">
                <a:highlight>
                  <a:schemeClr val="accent1"/>
                </a:highlight>
              </a:rPr>
              <a:t>!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494275" y="3161500"/>
            <a:ext cx="1151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Hello!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002050" y="3248525"/>
            <a:ext cx="1403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12121"/>
                </a:solidFill>
                <a:highlight>
                  <a:schemeClr val="accent1"/>
                </a:highlight>
              </a:rPr>
              <a:t>Здравствуйте!</a:t>
            </a:r>
            <a:endParaRPr>
              <a:solidFill>
                <a:srgbClr val="212121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descr="87_55169d565acf8_1303.jpg"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0025" y="1271450"/>
            <a:ext cx="2065657" cy="154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Request, Response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Request : 서버로의 요청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GET - 정보를 가져오는 역활</a:t>
            </a:r>
            <a:br>
              <a:rPr lang="ko" sz="800">
                <a:latin typeface="Arial"/>
                <a:ea typeface="Arial"/>
                <a:cs typeface="Arial"/>
                <a:sym typeface="Arial"/>
              </a:rPr>
            </a:br>
            <a:r>
              <a:rPr lang="ko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http://www.clien.net/cs2/bbs/board.php?bo_table=use&amp;wr_id=818912&amp;page=3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POST - 정보를 수정, 입력하는 역활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Response : 서버로 부터의 응답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html, javascript, css, image, etc.</a:t>
            </a:r>
            <a:endParaRPr sz="1000"/>
          </a:p>
        </p:txBody>
      </p:sp>
      <p:pic>
        <p:nvPicPr>
          <p:cNvPr descr="XPQlr0QXX291A7SyScZMb1ZKU.jpg"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425" y="1926025"/>
            <a:ext cx="4846349" cy="20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11700" y="4682175"/>
            <a:ext cx="8253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출처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이미지 : </a:t>
            </a:r>
            <a:r>
              <a:rPr lang="ko" sz="800" u="sng">
                <a:solidFill>
                  <a:schemeClr val="hlink"/>
                </a:solidFill>
                <a:hlinkClick r:id="rId5"/>
              </a:rPr>
              <a:t>http://blog.xrtml.org/post/is-not-ajax_211.html</a:t>
            </a:r>
            <a:r>
              <a:rPr lang="ko" sz="800">
                <a:solidFill>
                  <a:schemeClr val="dk1"/>
                </a:solidFill>
              </a:rPr>
              <a:t>,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 - 설명 : </a:t>
            </a:r>
            <a:r>
              <a:rPr lang="ko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6"/>
              </a:rPr>
              <a:t>http://blog.outsider.ne.kr/312</a:t>
            </a:r>
            <a:r>
              <a:rPr lang="ko" sz="800">
                <a:solidFill>
                  <a:schemeClr val="dk1"/>
                </a:solidFill>
              </a:rPr>
              <a:t> (한글), </a:t>
            </a:r>
            <a:r>
              <a:rPr lang="ko" sz="800" u="sng">
                <a:solidFill>
                  <a:schemeClr val="hlink"/>
                </a:solidFill>
                <a:hlinkClick r:id="rId7"/>
              </a:rPr>
              <a:t>http://www.w3schools.com/tags/ref_httpmethods.asp</a:t>
            </a:r>
            <a:r>
              <a:rPr lang="ko" sz="800">
                <a:solidFill>
                  <a:schemeClr val="dk1"/>
                </a:solidFill>
              </a:rPr>
              <a:t>(English)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descr="Untitled.png" id="103" name="Google Shape;10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0500" y="1970225"/>
            <a:ext cx="1857000" cy="12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Frontend(HTML, css, javascript)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사용자가 브라우저에서 정보를 보고, 웹 서버에게 특정 정보를 요청(request)하기 위한 사전 작업을 수행</a:t>
            </a:r>
            <a:endParaRPr sz="1000"/>
          </a:p>
          <a:p>
            <a:pPr indent="-2921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ld Standard TT"/>
              <a:buChar char="●"/>
            </a:pPr>
            <a:r>
              <a:rPr lang="ko" sz="1000"/>
              <a:t>HTML(Hyper Text Markup Language)</a:t>
            </a:r>
            <a:endParaRPr sz="10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ld Standard TT"/>
              <a:buChar char="○"/>
            </a:pPr>
            <a:r>
              <a:rPr lang="ko" sz="1000"/>
              <a:t>웹 페이지를 구조적으로 나타내는 문서 </a:t>
            </a:r>
            <a:endParaRPr sz="10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데이터</a:t>
            </a:r>
            <a:endParaRPr sz="1000"/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ld Standard TT"/>
              <a:buChar char="●"/>
            </a:pPr>
            <a:r>
              <a:rPr lang="ko" sz="1000"/>
              <a:t>CSS</a:t>
            </a:r>
            <a:endParaRPr sz="10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ld Standard TT"/>
              <a:buChar char="○"/>
            </a:pPr>
            <a:r>
              <a:rPr lang="ko" sz="1000"/>
              <a:t>HTML 파일을 이쁘게 꾸며주는 역활</a:t>
            </a:r>
            <a:endParaRPr sz="10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디자인</a:t>
            </a:r>
            <a:endParaRPr sz="1000"/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JavaScript</a:t>
            </a:r>
            <a:endParaRPr sz="10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객체 기반의 스크립트 프로그래밍 언어</a:t>
            </a:r>
            <a:endParaRPr sz="10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사용자의 편의성을 보장</a:t>
            </a:r>
            <a:endParaRPr sz="10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동작</a:t>
            </a:r>
            <a:endParaRPr sz="10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http://www.w3schools.com/js/tryit.asp?filename=tryjs_myfirst</a:t>
            </a:r>
            <a:endParaRPr sz="1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" name="Google Shape;110;p18"/>
          <p:cNvSpPr txBox="1"/>
          <p:nvPr/>
        </p:nvSpPr>
        <p:spPr>
          <a:xfrm>
            <a:off x="311700" y="4682175"/>
            <a:ext cx="8253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출처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</a:t>
            </a:r>
            <a:r>
              <a:rPr lang="ko" sz="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https://ko.wikipedia.org/wiki/HTML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추천 강좌 : </a:t>
            </a:r>
            <a:r>
              <a:rPr lang="ko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https://opentutorials.org/course/1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240px-HTML.svg.png"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200" y="1723375"/>
            <a:ext cx="1734925" cy="202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75px-CSS-shade.svg.png"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6805" y="1723375"/>
            <a:ext cx="1778320" cy="20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33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웹 프레임 워크(Django, Ruby on Rails, ASP.NET, etc.)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웹 개발을 보다 편리하게 만들어 주는 도구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생산성 향상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정신 건강에 좋음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하지만 유행이 있음 ㅡㅡ;;</a:t>
            </a:r>
            <a:endParaRPr sz="1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Backend(웹 서버, DB서버, 웹 프레임 워크)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000"/>
              <a:t>사용자의 요청을 받아서, 저장되어 있는 정보를 바탕으로 각 사용자에게 적합한 페이지를 전송.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웹 서버(Apache, IIS, nginx, GWS, etc.)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사용자의 요청에 맞게 데이터(HTML, image, etc.)를 전송해주는 프로그램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>
                <a:highlight>
                  <a:schemeClr val="accent1"/>
                </a:highlight>
              </a:rPr>
              <a:t>데이터 베이스(MySql, Oracle, MsSql, </a:t>
            </a:r>
            <a:r>
              <a:rPr lang="ko" sz="1000">
                <a:highlight>
                  <a:schemeClr val="accent1"/>
                </a:highlight>
                <a:latin typeface="Dotum"/>
                <a:ea typeface="Dotum"/>
                <a:cs typeface="Dotum"/>
                <a:sym typeface="Dotum"/>
              </a:rPr>
              <a:t>PostgreSQL, LightSql, MongoDB, etc.)</a:t>
            </a:r>
            <a:endParaRPr sz="1000">
              <a:highlight>
                <a:schemeClr val="accen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사용자의 정보를 저장하는 저장소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스크립트 엔진(php, jsp, asp)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웹서버에서 사용자의 요청을 분석해주는 프로그램</a:t>
            </a:r>
            <a:endParaRPr sz="1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" name="Google Shape;120;p19"/>
          <p:cNvSpPr txBox="1"/>
          <p:nvPr/>
        </p:nvSpPr>
        <p:spPr>
          <a:xfrm>
            <a:off x="311700" y="4682175"/>
            <a:ext cx="8253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출처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이미지 :  </a:t>
            </a:r>
            <a:r>
              <a:rPr lang="ko" sz="800" u="sng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https://mytardis.readthedocs.org/en/latest/architecture.html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DjangoArchitecture-JeffCroft.png" id="121" name="Google Shape;121;p19"/>
          <p:cNvPicPr preferRelativeResize="0"/>
          <p:nvPr/>
        </p:nvPicPr>
        <p:blipFill rotWithShape="1">
          <a:blip r:embed="rId4">
            <a:alphaModFix/>
          </a:blip>
          <a:srcRect b="10440" l="35257" r="35821" t="21453"/>
          <a:stretch/>
        </p:blipFill>
        <p:spPr>
          <a:xfrm>
            <a:off x="6162672" y="1284975"/>
            <a:ext cx="2585902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0615_557da9035d6e6.png"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5025" y="2275125"/>
            <a:ext cx="3833450" cy="201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1_5516a02165563_2137.jpg"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9300" y="1620199"/>
            <a:ext cx="4100974" cy="30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oneq.kr Overview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커뮤니티의 베스트 글을 정리하여 보여주는 사이트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3995675" y="4424700"/>
            <a:ext cx="3834000" cy="43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Cloud Service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Google Compute Engine</a:t>
            </a:r>
            <a:endParaRPr sz="1000"/>
          </a:p>
        </p:txBody>
      </p:sp>
      <p:sp>
        <p:nvSpPr>
          <p:cNvPr id="131" name="Google Shape;131;p20"/>
          <p:cNvSpPr/>
          <p:nvPr/>
        </p:nvSpPr>
        <p:spPr>
          <a:xfrm>
            <a:off x="3995675" y="3900125"/>
            <a:ext cx="3834000" cy="439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Ubuntu 14.04</a:t>
            </a:r>
            <a:endParaRPr sz="1000"/>
          </a:p>
        </p:txBody>
      </p:sp>
      <p:sp>
        <p:nvSpPr>
          <p:cNvPr id="132" name="Google Shape;132;p20"/>
          <p:cNvSpPr/>
          <p:nvPr/>
        </p:nvSpPr>
        <p:spPr>
          <a:xfrm>
            <a:off x="5398025" y="2335663"/>
            <a:ext cx="12984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Apache 2</a:t>
            </a:r>
            <a:endParaRPr sz="1000"/>
          </a:p>
        </p:txBody>
      </p:sp>
      <p:sp>
        <p:nvSpPr>
          <p:cNvPr id="133" name="Google Shape;133;p20"/>
          <p:cNvSpPr/>
          <p:nvPr/>
        </p:nvSpPr>
        <p:spPr>
          <a:xfrm>
            <a:off x="6832175" y="2326150"/>
            <a:ext cx="997500" cy="14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MySql</a:t>
            </a:r>
            <a:endParaRPr sz="1000"/>
          </a:p>
        </p:txBody>
      </p:sp>
      <p:sp>
        <p:nvSpPr>
          <p:cNvPr id="134" name="Google Shape;134;p20"/>
          <p:cNvSpPr/>
          <p:nvPr/>
        </p:nvSpPr>
        <p:spPr>
          <a:xfrm>
            <a:off x="5394575" y="2850975"/>
            <a:ext cx="1305300" cy="43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Django 1.8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995675" y="2326275"/>
            <a:ext cx="1266600" cy="9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Beautiful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Soup 4</a:t>
            </a:r>
            <a:endParaRPr sz="1000"/>
          </a:p>
        </p:txBody>
      </p:sp>
      <p:sp>
        <p:nvSpPr>
          <p:cNvPr id="136" name="Google Shape;136;p20"/>
          <p:cNvSpPr/>
          <p:nvPr/>
        </p:nvSpPr>
        <p:spPr>
          <a:xfrm>
            <a:off x="4246200" y="1364138"/>
            <a:ext cx="3133500" cy="656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Internet</a:t>
            </a:r>
            <a:endParaRPr/>
          </a:p>
        </p:txBody>
      </p:sp>
      <p:cxnSp>
        <p:nvCxnSpPr>
          <p:cNvPr id="137" name="Google Shape;137;p20"/>
          <p:cNvCxnSpPr>
            <a:stCxn id="135" idx="0"/>
            <a:endCxn id="136" idx="4"/>
          </p:cNvCxnSpPr>
          <p:nvPr/>
        </p:nvCxnSpPr>
        <p:spPr>
          <a:xfrm flipH="1" rot="10800000">
            <a:off x="4628975" y="2102175"/>
            <a:ext cx="531300" cy="22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8" name="Google Shape;138;p20"/>
          <p:cNvCxnSpPr>
            <a:stCxn id="132" idx="0"/>
            <a:endCxn id="136" idx="1"/>
          </p:cNvCxnSpPr>
          <p:nvPr/>
        </p:nvCxnSpPr>
        <p:spPr>
          <a:xfrm rot="10800000">
            <a:off x="5812925" y="2019463"/>
            <a:ext cx="234300" cy="31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descr="meeting-1015313_640.jpg"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388" y="157063"/>
            <a:ext cx="1189125" cy="11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3995675" y="3375550"/>
            <a:ext cx="2704200" cy="43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Python 2.7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Next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Python을 이용한 웹 크롤링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개발환경 구축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BeautifulSoup 4.x, Scrapy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사이트 구조 분석 방법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lang="ko" sz="1050">
                <a:solidFill>
                  <a:srgbClr val="252525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특정 사이트 데이터 취득</a:t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