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85" r:id="rId3"/>
    <p:sldId id="399" r:id="rId4"/>
    <p:sldId id="398" r:id="rId5"/>
    <p:sldId id="400" r:id="rId6"/>
    <p:sldId id="401" r:id="rId7"/>
    <p:sldId id="402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2468-4795-412C-9176-D7466A7E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30A37-5E02-4816-BF84-1589B94C6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73C1-8FB7-4F5E-B690-F65031FF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8B2D-27FD-440E-930D-1E7F9561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E758-48F1-40EB-9155-316F5D0A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985A-0DD4-463F-A112-8F808DDB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C6602-E59F-4A87-9B67-A16D1813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AD61-F1A5-47A6-9A4F-2096DEC4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7309-D7FC-4808-9CB8-392F2454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90BE-F9B5-42CC-A2D8-8B29D4E4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D8DE3-6417-4DA8-87BB-7B5EC975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94570-4A36-4DA1-AF9A-5FB70687C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BEF2-7955-4134-8B6B-16AFC2A2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AF06-4F54-446D-A223-8A41EA26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1BF3-43EE-41C7-A6C9-99A8ED1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844406" y="-864501"/>
            <a:ext cx="977953" cy="3156693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70538" y="3688697"/>
            <a:ext cx="10312295" cy="1485992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5333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7592" y="6279762"/>
            <a:ext cx="10312296" cy="370205"/>
          </a:xfrm>
        </p:spPr>
        <p:txBody>
          <a:bodyPr anchor="ctr">
            <a:noAutofit/>
          </a:bodyPr>
          <a:lstStyle>
            <a:lvl1pPr marL="0" indent="0">
              <a:buNone/>
              <a:defRPr sz="1467" b="1" spc="10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707592" y="3258479"/>
            <a:ext cx="10312296" cy="336549"/>
          </a:xfrm>
        </p:spPr>
        <p:txBody>
          <a:bodyPr anchor="ctr">
            <a:noAutofit/>
          </a:bodyPr>
          <a:lstStyle>
            <a:lvl1pPr marL="0" indent="0">
              <a:buNone/>
              <a:defRPr sz="24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1545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0845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8213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0405" y="619181"/>
            <a:ext cx="6080772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00405" y="2172540"/>
            <a:ext cx="6080772" cy="372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 marL="990575" indent="-380990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2pPr>
            <a:lvl3pPr marL="1523962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3pPr>
            <a:lvl4pPr marL="2133547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4pPr>
            <a:lvl5pPr marL="2743131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430745" y="0"/>
            <a:ext cx="476125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7071" y="6215357"/>
            <a:ext cx="516263" cy="705284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2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01DE-D748-496D-942A-E7EE7310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6A99-20EA-4848-97C4-5315FD3C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ECAE-A8C4-432F-882F-A3635728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B66C-7E23-4AA1-9F9F-DAA54244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D4F8-30D6-4130-8F97-B530FD14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77B3-75F2-4EA2-BB0C-6EDDE080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2421-FD8B-4CF9-9B8F-B14614A6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5EEF-2605-4A9F-BE58-91F55B21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109A-4C49-4C34-8F5E-B767A42F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4F6F-97B3-409B-BD22-BD1DE8DB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FBF-10FE-42CF-9EEA-419156E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FA2F-D853-4D3C-9171-345AB55A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57C1-90BE-4C0D-B038-3E8AE3BA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2C4A6-870E-4C5F-88F5-F237DA6D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12B88-FAED-46EC-BB11-19E51FEE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7EDB-9432-4DDF-AC39-C72592DF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4C2B-9D42-4E94-9AED-E8B13E6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2FCE-3BAB-40C8-A6E1-AC8C2B49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36D80-AFFD-4E3B-A71F-5C39FF0D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19CCC-B2A3-443F-8890-B98739E37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1551F-6511-4501-BF4B-3A78A1579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4EA77-7E23-4321-BE25-09C492F8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2C303-06B9-4FA6-A8CC-A252340B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D1D97-16DD-4584-80F1-9FBC1530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02A0-2BA4-4F14-9BBF-5F3BA85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E1A34-812E-4E35-A975-E3E94323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481E-F1F5-418F-AAB8-B79C769A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5D44A-5456-40D9-9065-1635D1D9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E2399-6C38-47BD-8208-0EE8ED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63B04-F098-4AD0-A194-8F72267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B89F1-9C41-48AF-AF9A-F24F1610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3ECF-03D2-4114-943B-ECACF2EC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AB3E-84A5-489A-982A-074F6524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B1142-94D8-416D-B859-1CB244FF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9BA86-D98A-4342-9B5C-1750A137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792B2-2DC9-4131-BD4F-3D9DAF03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1492-BCED-4D3F-9A3C-8DFCAE76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94CC-C45A-4855-A7DF-7B693564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2DD54-07B9-4BAF-AA2D-DDA26866B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5506-B60F-4BE7-81FF-B1D13A80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A461-FDD7-4EB6-81E2-826AC9A0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A2D5-FCF9-4EB7-942A-1C4B50B3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58F28-4AC4-42C7-8E65-5D25B36E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683D0-F377-4A12-830D-94D8E862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4968D-6D0F-4357-8B39-32D53031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F2C4-FC8F-42B7-A6CF-1D8F5345D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50F-9530-47F8-9C4A-164608A2371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0C09-9AA1-4FF7-BD89-C6B9B914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E235-D065-4EBE-9966-69FC7966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40F6-3D75-4238-9A67-B48A2C3D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Glomeruli Detection using Transfer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 BLOOMINGTON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BFA48-3E06-4685-9EDB-6149B47C6125}"/>
              </a:ext>
            </a:extLst>
          </p:cNvPr>
          <p:cNvSpPr txBox="1"/>
          <p:nvPr/>
        </p:nvSpPr>
        <p:spPr>
          <a:xfrm>
            <a:off x="9182101" y="5957500"/>
            <a:ext cx="292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Yash Kumar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Jashjeet</a:t>
            </a:r>
            <a:r>
              <a:rPr lang="en-US" sz="2400" dirty="0">
                <a:solidFill>
                  <a:schemeClr val="bg1"/>
                </a:solidFill>
              </a:rPr>
              <a:t> Singh Madan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5A5A7A-B943-4826-9D35-8C5DF4DC4C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Center for Network Science (Indiana University, Bloomington)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591" y="3032696"/>
            <a:ext cx="10059084" cy="875880"/>
          </a:xfrm>
        </p:spPr>
        <p:txBody>
          <a:bodyPr/>
          <a:lstStyle/>
          <a:p>
            <a:r>
              <a:rPr lang="en-US" sz="3733" dirty="0"/>
              <a:t>Object Detection using </a:t>
            </a:r>
            <a:r>
              <a:rPr lang="en-US" sz="3733" dirty="0" err="1"/>
              <a:t>MaskRCNN</a:t>
            </a:r>
            <a:r>
              <a:rPr lang="en-US" sz="3733" dirty="0"/>
              <a:t> (</a:t>
            </a:r>
            <a:r>
              <a:rPr lang="en-US" sz="3733" dirty="0" err="1"/>
              <a:t>Keras</a:t>
            </a:r>
            <a:r>
              <a:rPr lang="en-US" sz="3733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7465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4" y="420507"/>
            <a:ext cx="10480944" cy="1039091"/>
          </a:xfrm>
        </p:spPr>
        <p:txBody>
          <a:bodyPr/>
          <a:lstStyle/>
          <a:p>
            <a:r>
              <a:rPr lang="en-US" sz="3200" dirty="0"/>
              <a:t>Methodology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1901EA-B220-410D-AAF9-D7F15972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87" y="1566673"/>
            <a:ext cx="9994735" cy="46033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Manually annotate train images in XML format that provide bounding boxes for glomeruli in cell images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Create masks for glomeruli in cells and label them as 1 while the rest of the background as 0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Create unique identifier of multiple masks in a single cell image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Run </a:t>
            </a:r>
            <a:r>
              <a:rPr lang="en-US" dirty="0" err="1"/>
              <a:t>MaskRCNN</a:t>
            </a:r>
            <a:r>
              <a:rPr lang="en-US" dirty="0"/>
              <a:t> on the train images and load weights of pre trained </a:t>
            </a:r>
            <a:r>
              <a:rPr lang="en-US" dirty="0" err="1"/>
              <a:t>mask_rcnn_coco</a:t>
            </a:r>
            <a:r>
              <a:rPr lang="en-US" dirty="0"/>
              <a:t> model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Evaluate the model on test images using Mean Precision value</a:t>
            </a:r>
          </a:p>
        </p:txBody>
      </p:sp>
    </p:spTree>
    <p:extLst>
      <p:ext uri="{BB962C8B-B14F-4D97-AF65-F5344CB8AC3E}">
        <p14:creationId xmlns:p14="http://schemas.microsoft.com/office/powerpoint/2010/main" val="24098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4" y="420507"/>
            <a:ext cx="10480944" cy="1039091"/>
          </a:xfrm>
        </p:spPr>
        <p:txBody>
          <a:bodyPr/>
          <a:lstStyle/>
          <a:p>
            <a:r>
              <a:rPr lang="en-US" sz="3200" dirty="0"/>
              <a:t>Creating masks for input cell image</a:t>
            </a:r>
          </a:p>
        </p:txBody>
      </p:sp>
      <p:pic>
        <p:nvPicPr>
          <p:cNvPr id="6" name="Picture 5" descr="A fabric surface&#10;&#10;Description automatically generated">
            <a:extLst>
              <a:ext uri="{FF2B5EF4-FFF2-40B4-BE49-F238E27FC236}">
                <a16:creationId xmlns:a16="http://schemas.microsoft.com/office/drawing/2014/main" id="{DD9FD339-3322-4BAD-B5B7-2610DA4C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4" y="2181226"/>
            <a:ext cx="4799542" cy="2699742"/>
          </a:xfrm>
          <a:prstGeom prst="rect">
            <a:avLst/>
          </a:prstGeom>
        </p:spPr>
      </p:pic>
      <p:pic>
        <p:nvPicPr>
          <p:cNvPr id="8" name="Picture 7" descr="A close up of a rug&#10;&#10;Description automatically generated">
            <a:extLst>
              <a:ext uri="{FF2B5EF4-FFF2-40B4-BE49-F238E27FC236}">
                <a16:creationId xmlns:a16="http://schemas.microsoft.com/office/drawing/2014/main" id="{46752F7E-4F93-4EA8-BCF8-963795345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0421"/>
            <a:ext cx="5294898" cy="3099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EA2D9-77E8-4D8C-AB4B-72A487206A5D}"/>
              </a:ext>
            </a:extLst>
          </p:cNvPr>
          <p:cNvSpPr txBox="1"/>
          <p:nvPr/>
        </p:nvSpPr>
        <p:spPr>
          <a:xfrm>
            <a:off x="2095500" y="512953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cell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3E497-5E26-43D9-9C10-CA6C6672EA2D}"/>
              </a:ext>
            </a:extLst>
          </p:cNvPr>
          <p:cNvSpPr txBox="1"/>
          <p:nvPr/>
        </p:nvSpPr>
        <p:spPr>
          <a:xfrm>
            <a:off x="8201024" y="513905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Masked glomeruli</a:t>
            </a:r>
          </a:p>
        </p:txBody>
      </p:sp>
    </p:spTree>
    <p:extLst>
      <p:ext uri="{BB962C8B-B14F-4D97-AF65-F5344CB8AC3E}">
        <p14:creationId xmlns:p14="http://schemas.microsoft.com/office/powerpoint/2010/main" val="302490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4" y="420507"/>
            <a:ext cx="10480944" cy="1039091"/>
          </a:xfrm>
        </p:spPr>
        <p:txBody>
          <a:bodyPr/>
          <a:lstStyle/>
          <a:p>
            <a:r>
              <a:rPr lang="en-US" sz="3200" dirty="0"/>
              <a:t>Unique identifier for multiple masks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EA2D9-77E8-4D8C-AB4B-72A487206A5D}"/>
              </a:ext>
            </a:extLst>
          </p:cNvPr>
          <p:cNvSpPr txBox="1"/>
          <p:nvPr/>
        </p:nvSpPr>
        <p:spPr>
          <a:xfrm>
            <a:off x="2095500" y="512953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cell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3E497-5E26-43D9-9C10-CA6C6672EA2D}"/>
              </a:ext>
            </a:extLst>
          </p:cNvPr>
          <p:cNvSpPr txBox="1"/>
          <p:nvPr/>
        </p:nvSpPr>
        <p:spPr>
          <a:xfrm>
            <a:off x="7905749" y="5139059"/>
            <a:ext cx="238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Mask glomeruli</a:t>
            </a:r>
          </a:p>
        </p:txBody>
      </p:sp>
      <p:pic>
        <p:nvPicPr>
          <p:cNvPr id="4" name="Picture 3" descr="A picture containing fabric, rug&#10;&#10;Description automatically generated">
            <a:extLst>
              <a:ext uri="{FF2B5EF4-FFF2-40B4-BE49-F238E27FC236}">
                <a16:creationId xmlns:a16="http://schemas.microsoft.com/office/drawing/2014/main" id="{942CE88B-905F-40EC-966E-B5A1B384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185416"/>
            <a:ext cx="4800600" cy="2700338"/>
          </a:xfrm>
          <a:prstGeom prst="rect">
            <a:avLst/>
          </a:prstGeom>
        </p:spPr>
      </p:pic>
      <p:pic>
        <p:nvPicPr>
          <p:cNvPr id="7" name="Picture 6" descr="A picture containing fabric, rug&#10;&#10;Description automatically generated">
            <a:extLst>
              <a:ext uri="{FF2B5EF4-FFF2-40B4-BE49-F238E27FC236}">
                <a16:creationId xmlns:a16="http://schemas.microsoft.com/office/drawing/2014/main" id="{1366264E-4923-4F9F-A82B-93F6001C5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133088"/>
            <a:ext cx="4868037" cy="27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4" y="420507"/>
            <a:ext cx="10480944" cy="1039091"/>
          </a:xfrm>
        </p:spPr>
        <p:txBody>
          <a:bodyPr/>
          <a:lstStyle/>
          <a:p>
            <a:r>
              <a:rPr lang="en-US" sz="3200" dirty="0"/>
              <a:t>Model Parameters and Running Time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2597BD1-F7F6-44C6-965C-FC276E76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6946"/>
              </p:ext>
            </p:extLst>
          </p:nvPr>
        </p:nvGraphicFramePr>
        <p:xfrm>
          <a:off x="1574800" y="1757890"/>
          <a:ext cx="8740776" cy="235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0388">
                  <a:extLst>
                    <a:ext uri="{9D8B030D-6E8A-4147-A177-3AD203B41FA5}">
                      <a16:colId xmlns:a16="http://schemas.microsoft.com/office/drawing/2014/main" val="2090992513"/>
                    </a:ext>
                  </a:extLst>
                </a:gridCol>
                <a:gridCol w="4370388">
                  <a:extLst>
                    <a:ext uri="{9D8B030D-6E8A-4147-A177-3AD203B41FA5}">
                      <a16:colId xmlns:a16="http://schemas.microsoft.com/office/drawing/2014/main" val="2048490958"/>
                    </a:ext>
                  </a:extLst>
                </a:gridCol>
              </a:tblGrid>
              <a:tr h="58922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315295"/>
                  </a:ext>
                </a:extLst>
              </a:tr>
              <a:tr h="5892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Train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041959"/>
                  </a:ext>
                </a:extLst>
              </a:tr>
              <a:tr h="5892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Test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658857"/>
                  </a:ext>
                </a:extLst>
              </a:tr>
              <a:tr h="5892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Epochs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1539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74A035-58E4-4AB7-95FD-58CCD5D807E4}"/>
              </a:ext>
            </a:extLst>
          </p:cNvPr>
          <p:cNvSpPr txBox="1"/>
          <p:nvPr/>
        </p:nvSpPr>
        <p:spPr>
          <a:xfrm>
            <a:off x="2118175" y="4543425"/>
            <a:ext cx="764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running time is 65 sec per train image per epoch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running time for 5 epoch is 7 hours approx. </a:t>
            </a:r>
          </a:p>
        </p:txBody>
      </p:sp>
    </p:spTree>
    <p:extLst>
      <p:ext uri="{BB962C8B-B14F-4D97-AF65-F5344CB8AC3E}">
        <p14:creationId xmlns:p14="http://schemas.microsoft.com/office/powerpoint/2010/main" val="378702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4" y="420507"/>
            <a:ext cx="10480944" cy="1039091"/>
          </a:xfrm>
        </p:spPr>
        <p:txBody>
          <a:bodyPr/>
          <a:lstStyle/>
          <a:p>
            <a:r>
              <a:rPr lang="en-US" sz="3200" dirty="0"/>
              <a:t>Model Results on Test Images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C5DC6A7B-3DF1-461A-83E4-2E6A8D24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54" y="1342686"/>
            <a:ext cx="3747771" cy="231392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4604E-90C3-4CDD-BA31-6FAF46FEA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54" y="3656613"/>
            <a:ext cx="3747771" cy="2313927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3CAC5AF-191F-4536-9580-7FC97EF08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2686"/>
            <a:ext cx="3747771" cy="23139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69EED0-4CAC-4E57-A6C8-BA4469E83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75" y="3627316"/>
            <a:ext cx="3747771" cy="231392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A6A8B-9DB2-4BB6-ABE8-5D948B8DDDB2}"/>
              </a:ext>
            </a:extLst>
          </p:cNvPr>
          <p:cNvCxnSpPr/>
          <p:nvPr/>
        </p:nvCxnSpPr>
        <p:spPr>
          <a:xfrm>
            <a:off x="5286375" y="2499649"/>
            <a:ext cx="749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8B14CB-162A-46EA-AA85-9F4B6D50A86F}"/>
              </a:ext>
            </a:extLst>
          </p:cNvPr>
          <p:cNvCxnSpPr/>
          <p:nvPr/>
        </p:nvCxnSpPr>
        <p:spPr>
          <a:xfrm>
            <a:off x="5280250" y="4784279"/>
            <a:ext cx="749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6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4" y="420507"/>
            <a:ext cx="10480944" cy="1039091"/>
          </a:xfrm>
        </p:spPr>
        <p:txBody>
          <a:bodyPr/>
          <a:lstStyle/>
          <a:p>
            <a:r>
              <a:rPr lang="en-US" sz="3200" dirty="0"/>
              <a:t>Drawbacks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5AB2BE0-C488-423D-B7E5-4829E932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87" y="1566673"/>
            <a:ext cx="9994735" cy="4603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Running time is exponential with increase in number of train images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Currently, number of training images taken is very small. It works well for other object detection datasets where training images are greater than 150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Mean precision value for test images is </a:t>
            </a:r>
            <a:r>
              <a:rPr lang="en-US" b="1" dirty="0"/>
              <a:t>70%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7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Glomeruli Detection using Transfer Learning</vt:lpstr>
      <vt:lpstr>Object Detection using MaskRCNN (Keras)</vt:lpstr>
      <vt:lpstr>Methodology</vt:lpstr>
      <vt:lpstr>Creating masks for input cell image</vt:lpstr>
      <vt:lpstr>Unique identifier for multiple masks </vt:lpstr>
      <vt:lpstr>Model Parameters and Running Time</vt:lpstr>
      <vt:lpstr>Model Results on Test Images</vt:lpstr>
      <vt:lpstr>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Glomeruli Detection using Transfer Learning</dc:title>
  <dc:creator>Yash Kumar</dc:creator>
  <cp:lastModifiedBy>Yash Kumar</cp:lastModifiedBy>
  <cp:revision>5</cp:revision>
  <dcterms:created xsi:type="dcterms:W3CDTF">2020-05-05T22:20:14Z</dcterms:created>
  <dcterms:modified xsi:type="dcterms:W3CDTF">2020-05-05T23:04:54Z</dcterms:modified>
</cp:coreProperties>
</file>