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07" r:id="rId4"/>
    <p:sldId id="265" r:id="rId5"/>
    <p:sldId id="306" r:id="rId6"/>
    <p:sldId id="305" r:id="rId7"/>
    <p:sldId id="308" r:id="rId8"/>
    <p:sldId id="350" r:id="rId9"/>
    <p:sldId id="343" r:id="rId10"/>
    <p:sldId id="310" r:id="rId11"/>
    <p:sldId id="352" r:id="rId12"/>
    <p:sldId id="351" r:id="rId13"/>
    <p:sldId id="353" r:id="rId14"/>
    <p:sldId id="354" r:id="rId15"/>
    <p:sldId id="355" r:id="rId16"/>
    <p:sldId id="356" r:id="rId17"/>
    <p:sldId id="358" r:id="rId18"/>
    <p:sldId id="362" r:id="rId19"/>
    <p:sldId id="357" r:id="rId20"/>
    <p:sldId id="291" r:id="rId21"/>
    <p:sldId id="334" r:id="rId22"/>
    <p:sldId id="365" r:id="rId23"/>
    <p:sldId id="292" r:id="rId24"/>
    <p:sldId id="326" r:id="rId25"/>
    <p:sldId id="366" r:id="rId26"/>
    <p:sldId id="367" r:id="rId27"/>
    <p:sldId id="321" r:id="rId28"/>
    <p:sldId id="322" r:id="rId29"/>
    <p:sldId id="325" r:id="rId30"/>
    <p:sldId id="346" r:id="rId31"/>
    <p:sldId id="363" r:id="rId32"/>
    <p:sldId id="364" r:id="rId33"/>
    <p:sldId id="302" r:id="rId34"/>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F7A"/>
    <a:srgbClr val="C05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p:cViewPr varScale="1">
        <p:scale>
          <a:sx n="87" d="100"/>
          <a:sy n="87" d="100"/>
        </p:scale>
        <p:origin x="131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5" name="Holder 5"/>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黑体"/>
                <a:cs typeface="黑体"/>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黑体"/>
                <a:cs typeface="黑体"/>
              </a:defRPr>
            </a:lvl1pPr>
          </a:lstStyle>
          <a:p>
            <a:endParaRPr/>
          </a:p>
        </p:txBody>
      </p:sp>
      <p:sp>
        <p:nvSpPr>
          <p:cNvPr id="4" name="Holder 4"/>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5" name="Holder 5"/>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黑体"/>
                <a:cs typeface="黑体"/>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6" name="Holder 6"/>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黑体"/>
                <a:cs typeface="黑体"/>
              </a:defRPr>
            </a:lvl1pPr>
          </a:lstStyle>
          <a:p>
            <a:endParaRPr/>
          </a:p>
        </p:txBody>
      </p:sp>
      <p:sp>
        <p:nvSpPr>
          <p:cNvPr id="3" name="Holder 3"/>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4" name="Holder 4"/>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3" name="Holder 3"/>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603500"/>
            <a:ext cx="144780" cy="4025900"/>
          </a:xfrm>
          <a:custGeom>
            <a:avLst/>
            <a:gdLst/>
            <a:ahLst/>
            <a:cxnLst/>
            <a:rect l="l" t="t" r="r" b="b"/>
            <a:pathLst>
              <a:path w="144780" h="4025900">
                <a:moveTo>
                  <a:pt x="0" y="4025900"/>
                </a:moveTo>
                <a:lnTo>
                  <a:pt x="144462" y="4025900"/>
                </a:lnTo>
                <a:lnTo>
                  <a:pt x="144462" y="0"/>
                </a:lnTo>
                <a:lnTo>
                  <a:pt x="0" y="0"/>
                </a:lnTo>
                <a:lnTo>
                  <a:pt x="0" y="4025900"/>
                </a:lnTo>
                <a:close/>
              </a:path>
            </a:pathLst>
          </a:custGeom>
          <a:solidFill>
            <a:srgbClr val="AA0F53"/>
          </a:solidFill>
        </p:spPr>
        <p:txBody>
          <a:bodyPr wrap="square" lIns="0" tIns="0" rIns="0" bIns="0" rtlCol="0"/>
          <a:lstStyle/>
          <a:p>
            <a:endParaRPr/>
          </a:p>
        </p:txBody>
      </p:sp>
      <p:sp>
        <p:nvSpPr>
          <p:cNvPr id="2" name="Holder 2"/>
          <p:cNvSpPr>
            <a:spLocks noGrp="1"/>
          </p:cNvSpPr>
          <p:nvPr>
            <p:ph type="title"/>
          </p:nvPr>
        </p:nvSpPr>
        <p:spPr>
          <a:xfrm>
            <a:off x="78739" y="299669"/>
            <a:ext cx="8986520" cy="452120"/>
          </a:xfrm>
          <a:prstGeom prst="rect">
            <a:avLst/>
          </a:prstGeom>
        </p:spPr>
        <p:txBody>
          <a:bodyPr wrap="square" lIns="0" tIns="0" rIns="0" bIns="0">
            <a:spAutoFit/>
          </a:bodyPr>
          <a:lstStyle>
            <a:lvl1pPr>
              <a:defRPr sz="2800" b="0" i="0">
                <a:solidFill>
                  <a:schemeClr val="bg1"/>
                </a:solidFill>
                <a:latin typeface="黑体"/>
                <a:cs typeface="黑体"/>
              </a:defRPr>
            </a:lvl1pPr>
          </a:lstStyle>
          <a:p>
            <a:endParaRPr/>
          </a:p>
        </p:txBody>
      </p:sp>
      <p:sp>
        <p:nvSpPr>
          <p:cNvPr id="3" name="Holder 3"/>
          <p:cNvSpPr>
            <a:spLocks noGrp="1"/>
          </p:cNvSpPr>
          <p:nvPr>
            <p:ph type="body" idx="1"/>
          </p:nvPr>
        </p:nvSpPr>
        <p:spPr>
          <a:xfrm>
            <a:off x="542544" y="1347543"/>
            <a:ext cx="7809865" cy="4242435"/>
          </a:xfrm>
          <a:prstGeom prst="rect">
            <a:avLst/>
          </a:prstGeom>
        </p:spPr>
        <p:txBody>
          <a:bodyPr wrap="square" lIns="0" tIns="0" rIns="0" bIns="0">
            <a:spAutoFit/>
          </a:bodyPr>
          <a:lstStyle>
            <a:lvl1pPr>
              <a:defRPr sz="2400" b="0" i="0">
                <a:solidFill>
                  <a:schemeClr val="tx1"/>
                </a:solidFill>
                <a:latin typeface="黑体"/>
                <a:cs typeface="黑体"/>
              </a:defRPr>
            </a:lvl1pPr>
          </a:lstStyle>
          <a:p>
            <a:endParaRPr/>
          </a:p>
        </p:txBody>
      </p:sp>
      <p:sp>
        <p:nvSpPr>
          <p:cNvPr id="4" name="Holder 4"/>
          <p:cNvSpPr>
            <a:spLocks noGrp="1"/>
          </p:cNvSpPr>
          <p:nvPr>
            <p:ph type="ftr" sz="quarter" idx="5"/>
          </p:nvPr>
        </p:nvSpPr>
        <p:spPr>
          <a:xfrm>
            <a:off x="1112316" y="6162547"/>
            <a:ext cx="128905" cy="655320"/>
          </a:xfrm>
          <a:prstGeom prst="rect">
            <a:avLst/>
          </a:prstGeom>
        </p:spPr>
        <p:txBody>
          <a:bodyPr wrap="square" lIns="0" tIns="0" rIns="0" bIns="0">
            <a:spAutoFit/>
          </a:bodyPr>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5" name="Holder 5"/>
          <p:cNvSpPr>
            <a:spLocks noGrp="1"/>
          </p:cNvSpPr>
          <p:nvPr>
            <p:ph type="dt" sz="half" idx="6"/>
          </p:nvPr>
        </p:nvSpPr>
        <p:spPr>
          <a:xfrm>
            <a:off x="1256182" y="6290706"/>
            <a:ext cx="2435860" cy="436245"/>
          </a:xfrm>
          <a:prstGeom prst="rect">
            <a:avLst/>
          </a:prstGeom>
        </p:spPr>
        <p:txBody>
          <a:bodyPr wrap="square" lIns="0" tIns="0" rIns="0" bIns="0">
            <a:spAutoFit/>
          </a:bodyPr>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18" Type="http://schemas.openxmlformats.org/officeDocument/2006/relationships/oleObject" Target="../embeddings/oleObject13.bin"/><Relationship Id="rId26" Type="http://schemas.openxmlformats.org/officeDocument/2006/relationships/oleObject" Target="../embeddings/oleObject18.bin"/><Relationship Id="rId3" Type="http://schemas.openxmlformats.org/officeDocument/2006/relationships/oleObject" Target="../embeddings/oleObject6.bin"/><Relationship Id="rId21" Type="http://schemas.openxmlformats.org/officeDocument/2006/relationships/image" Target="../media/image25.wmf"/><Relationship Id="rId7" Type="http://schemas.openxmlformats.org/officeDocument/2006/relationships/oleObject" Target="../embeddings/oleObject8.bin"/><Relationship Id="rId12" Type="http://schemas.openxmlformats.org/officeDocument/2006/relationships/oleObject" Target="../embeddings/oleObject10.bin"/><Relationship Id="rId17" Type="http://schemas.openxmlformats.org/officeDocument/2006/relationships/image" Target="../media/image23.wmf"/><Relationship Id="rId25" Type="http://schemas.openxmlformats.org/officeDocument/2006/relationships/image" Target="../media/image26.wmf"/><Relationship Id="rId2" Type="http://schemas.openxmlformats.org/officeDocument/2006/relationships/slideLayout" Target="../slideLayouts/slideLayout5.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image" Target="../media/image28.png"/><Relationship Id="rId24" Type="http://schemas.openxmlformats.org/officeDocument/2006/relationships/oleObject" Target="../embeddings/oleObject17.bin"/><Relationship Id="rId5" Type="http://schemas.openxmlformats.org/officeDocument/2006/relationships/oleObject" Target="../embeddings/oleObject7.bin"/><Relationship Id="rId15" Type="http://schemas.openxmlformats.org/officeDocument/2006/relationships/image" Target="../media/image22.wmf"/><Relationship Id="rId23" Type="http://schemas.openxmlformats.org/officeDocument/2006/relationships/oleObject" Target="../embeddings/oleObject16.bin"/><Relationship Id="rId10" Type="http://schemas.openxmlformats.org/officeDocument/2006/relationships/image" Target="../media/image20.wmf"/><Relationship Id="rId19" Type="http://schemas.openxmlformats.org/officeDocument/2006/relationships/image" Target="../media/image24.wmf"/><Relationship Id="rId4" Type="http://schemas.openxmlformats.org/officeDocument/2006/relationships/image" Target="../media/image17.wmf"/><Relationship Id="rId9" Type="http://schemas.openxmlformats.org/officeDocument/2006/relationships/oleObject" Target="../embeddings/oleObject9.bin"/><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2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3.wmf"/><Relationship Id="rId3" Type="http://schemas.openxmlformats.org/officeDocument/2006/relationships/image" Target="../media/image34.png"/><Relationship Id="rId7" Type="http://schemas.openxmlformats.org/officeDocument/2006/relationships/image" Target="../media/image30.wmf"/><Relationship Id="rId12"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oleObject" Target="../embeddings/oleObject25.bin"/><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1.wmf"/><Relationship Id="rId1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9.wmf"/><Relationship Id="rId3" Type="http://schemas.openxmlformats.org/officeDocument/2006/relationships/image" Target="../media/image40.png"/><Relationship Id="rId7" Type="http://schemas.openxmlformats.org/officeDocument/2006/relationships/image" Target="../media/image36.wmf"/><Relationship Id="rId12" Type="http://schemas.openxmlformats.org/officeDocument/2006/relationships/oleObject" Target="../embeddings/oleObject30.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oleObject" Target="../embeddings/oleObject27.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7.wmf"/><Relationship Id="rId1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32.bin"/><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www.yelp.com/dataset/challenge" TargetMode="External"/><Relationship Id="rId2" Type="http://schemas.openxmlformats.org/officeDocument/2006/relationships/image" Target="../media/image44.png"/><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hyperlink" Target="https://github.com/rekiksab/Yelp-Data-Challenge-2013/tree/master/yelp_challenge/yelp_phoenix_academic_dataset" TargetMode="Externa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52.wmf"/><Relationship Id="rId5" Type="http://schemas.openxmlformats.org/officeDocument/2006/relationships/oleObject" Target="../embeddings/oleObject34.bin"/><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p:nvPr/>
        </p:nvSpPr>
        <p:spPr>
          <a:xfrm>
            <a:off x="550593" y="1828800"/>
            <a:ext cx="8376821" cy="1188000"/>
          </a:xfrm>
          <a:prstGeom prst="rect">
            <a:avLst/>
          </a:prstGeom>
          <a:solidFill>
            <a:srgbClr val="AB1243"/>
          </a:solidFill>
        </p:spPr>
        <p:txBody>
          <a:bodyPr vert="horz" wrap="square" lIns="0" tIns="311150" rIns="0" bIns="0" rtlCol="0">
            <a:spAutoFit/>
          </a:bodyPr>
          <a:lstStyle/>
          <a:p>
            <a:pPr algn="ctr">
              <a:lnSpc>
                <a:spcPct val="100000"/>
              </a:lnSpc>
              <a:spcBef>
                <a:spcPts val="2450"/>
              </a:spcBef>
            </a:pPr>
            <a:endParaRPr lang="en-US" sz="2800" spc="-15" dirty="0">
              <a:solidFill>
                <a:srgbClr val="FFFFFF"/>
              </a:solidFill>
              <a:latin typeface="黑体"/>
            </a:endParaRPr>
          </a:p>
        </p:txBody>
      </p:sp>
      <p:sp>
        <p:nvSpPr>
          <p:cNvPr id="12" name="文本框 11">
            <a:extLst>
              <a:ext uri="{FF2B5EF4-FFF2-40B4-BE49-F238E27FC236}">
                <a16:creationId xmlns:a16="http://schemas.microsoft.com/office/drawing/2014/main" id="{9B87437F-3B12-4A6D-8CCD-1F652789B931}"/>
              </a:ext>
            </a:extLst>
          </p:cNvPr>
          <p:cNvSpPr txBox="1"/>
          <p:nvPr/>
        </p:nvSpPr>
        <p:spPr>
          <a:xfrm>
            <a:off x="7007761" y="5454730"/>
            <a:ext cx="1905000" cy="646331"/>
          </a:xfrm>
          <a:prstGeom prst="rect">
            <a:avLst/>
          </a:prstGeom>
          <a:noFill/>
        </p:spPr>
        <p:txBody>
          <a:bodyPr wrap="square" rtlCol="0">
            <a:spAutoFit/>
          </a:bodyPr>
          <a:lstStyle/>
          <a:p>
            <a:r>
              <a:rPr lang="zh-CN" altLang="en-US" b="1" dirty="0"/>
              <a:t>汇报人：江聚勇</a:t>
            </a:r>
            <a:endParaRPr lang="en-US" altLang="zh-CN" b="1" dirty="0"/>
          </a:p>
          <a:p>
            <a:r>
              <a:rPr lang="zh-CN" altLang="en-US" b="1" dirty="0"/>
              <a:t>导    师： </a:t>
            </a:r>
            <a:r>
              <a:rPr lang="zh-CN" altLang="en-US" b="1" dirty="0" smtClean="0"/>
              <a:t>张    凯</a:t>
            </a:r>
            <a:endParaRPr lang="zh-CN" altLang="en-US" b="1" dirty="0"/>
          </a:p>
        </p:txBody>
      </p:sp>
      <p:sp>
        <p:nvSpPr>
          <p:cNvPr id="13" name="文本框 12">
            <a:extLst>
              <a:ext uri="{FF2B5EF4-FFF2-40B4-BE49-F238E27FC236}">
                <a16:creationId xmlns:a16="http://schemas.microsoft.com/office/drawing/2014/main" id="{6BEF864B-C2C0-42E1-98AB-837FCDD138C8}"/>
              </a:ext>
            </a:extLst>
          </p:cNvPr>
          <p:cNvSpPr txBox="1"/>
          <p:nvPr/>
        </p:nvSpPr>
        <p:spPr>
          <a:xfrm>
            <a:off x="381000" y="1945746"/>
            <a:ext cx="8763000" cy="954107"/>
          </a:xfrm>
          <a:prstGeom prst="rect">
            <a:avLst/>
          </a:prstGeom>
          <a:noFill/>
        </p:spPr>
        <p:txBody>
          <a:bodyPr wrap="square" rtlCol="0">
            <a:spAutoFit/>
          </a:bodyPr>
          <a:lstStyle/>
          <a:p>
            <a:pPr algn="ctr">
              <a:lnSpc>
                <a:spcPct val="100000"/>
              </a:lnSpc>
              <a:spcBef>
                <a:spcPts val="2450"/>
              </a:spcBef>
            </a:pPr>
            <a:r>
              <a:rPr lang="en-US" altLang="zh-CN" sz="2800" spc="-15" dirty="0" smtClean="0">
                <a:solidFill>
                  <a:srgbClr val="FFFFFF"/>
                </a:solidFill>
                <a:latin typeface="黑体"/>
              </a:rPr>
              <a:t>Hierarchical </a:t>
            </a:r>
            <a:r>
              <a:rPr lang="en-US" altLang="zh-CN" sz="2800" spc="-15" dirty="0">
                <a:solidFill>
                  <a:srgbClr val="FFFFFF"/>
                </a:solidFill>
                <a:latin typeface="黑体"/>
              </a:rPr>
              <a:t>Attention Networks for Document Classification</a:t>
            </a:r>
          </a:p>
        </p:txBody>
      </p:sp>
      <p:sp>
        <p:nvSpPr>
          <p:cNvPr id="6" name="矩形 5"/>
          <p:cNvSpPr/>
          <p:nvPr/>
        </p:nvSpPr>
        <p:spPr>
          <a:xfrm>
            <a:off x="3780678" y="4009364"/>
            <a:ext cx="2162922" cy="461665"/>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Oct </a:t>
            </a:r>
            <a:r>
              <a:rPr lang="en-US" altLang="zh-CN" sz="2400" dirty="0" smtClean="0">
                <a:latin typeface="微软雅黑" panose="020B0503020204020204" pitchFamily="34" charset="-122"/>
                <a:ea typeface="微软雅黑" panose="020B0503020204020204" pitchFamily="34" charset="-122"/>
              </a:rPr>
              <a:t>10, 2019</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2 Sentence Composition</a:t>
            </a:r>
            <a:endParaRPr sz="2800" dirty="0">
              <a:latin typeface="黑体"/>
              <a:cs typeface="黑体"/>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17392"/>
          <a:stretch/>
        </p:blipFill>
        <p:spPr>
          <a:xfrm>
            <a:off x="2209800" y="2400681"/>
            <a:ext cx="5240305" cy="3601752"/>
          </a:xfrm>
          <a:prstGeom prst="rect">
            <a:avLst/>
          </a:prstGeom>
        </p:spPr>
      </p:pic>
      <p:sp>
        <p:nvSpPr>
          <p:cNvPr id="6" name="文本框 5"/>
          <p:cNvSpPr txBox="1"/>
          <p:nvPr/>
        </p:nvSpPr>
        <p:spPr>
          <a:xfrm>
            <a:off x="2133600" y="5943600"/>
            <a:ext cx="5715000" cy="369332"/>
          </a:xfrm>
          <a:prstGeom prst="rect">
            <a:avLst/>
          </a:prstGeom>
          <a:noFill/>
        </p:spPr>
        <p:txBody>
          <a:bodyPr wrap="square" rtlCol="0">
            <a:spAutoFit/>
          </a:bodyPr>
          <a:lstStyle/>
          <a:p>
            <a:r>
              <a:rPr lang="en-US" altLang="zh-CN" dirty="0" smtClean="0"/>
              <a:t>Sentence composition with convolutional neural network</a:t>
            </a:r>
            <a:endParaRPr lang="zh-CN" altLang="en-US" dirty="0"/>
          </a:p>
        </p:txBody>
      </p:sp>
      <p:sp>
        <p:nvSpPr>
          <p:cNvPr id="7" name="文本框 6"/>
          <p:cNvSpPr txBox="1"/>
          <p:nvPr/>
        </p:nvSpPr>
        <p:spPr>
          <a:xfrm>
            <a:off x="381000" y="982186"/>
            <a:ext cx="8610600" cy="1477328"/>
          </a:xfrm>
          <a:prstGeom prst="rect">
            <a:avLst/>
          </a:prstGeom>
          <a:noFill/>
        </p:spPr>
        <p:txBody>
          <a:bodyPr wrap="square" rtlCol="0">
            <a:spAutoFit/>
          </a:bodyPr>
          <a:lstStyle/>
          <a:p>
            <a:r>
              <a:rPr lang="zh-CN" altLang="en-US" dirty="0" smtClean="0"/>
              <a:t>      词</a:t>
            </a:r>
            <a:r>
              <a:rPr lang="zh-CN" altLang="en-US" dirty="0"/>
              <a:t>向量是从语料库中使用</a:t>
            </a:r>
            <a:r>
              <a:rPr lang="en-US" altLang="zh-CN" dirty="0"/>
              <a:t>Word2vec</a:t>
            </a:r>
            <a:r>
              <a:rPr lang="zh-CN" altLang="en-US" dirty="0"/>
              <a:t>模型训练出来的，保存在词嵌入矩阵中</a:t>
            </a:r>
            <a:r>
              <a:rPr lang="zh-CN" altLang="en-US" dirty="0" smtClean="0"/>
              <a:t>。使用</a:t>
            </a:r>
            <a:r>
              <a:rPr lang="en-US" altLang="zh-CN" dirty="0"/>
              <a:t>CNN/LSTM</a:t>
            </a:r>
            <a:r>
              <a:rPr lang="zh-CN" altLang="en-US" dirty="0"/>
              <a:t>模型学习句子表示</a:t>
            </a:r>
            <a:r>
              <a:rPr lang="zh-CN" altLang="en-US" dirty="0" smtClean="0"/>
              <a:t>，将</a:t>
            </a:r>
            <a:r>
              <a:rPr lang="zh-CN" altLang="en-US" dirty="0"/>
              <a:t>变长的句子表示成相同维度的向量，以消除句子长度不同所带来的不便</a:t>
            </a:r>
            <a:r>
              <a:rPr lang="zh-CN" altLang="en-US" dirty="0" smtClean="0"/>
              <a:t>。从而，</a:t>
            </a:r>
            <a:r>
              <a:rPr lang="en-US" altLang="zh-CN" dirty="0" smtClean="0"/>
              <a:t>GRU</a:t>
            </a:r>
            <a:r>
              <a:rPr lang="zh-CN" altLang="en-US" dirty="0"/>
              <a:t>模型的输入是长度相同的句子向量。卷积模型如下图所示，</a:t>
            </a:r>
            <a:r>
              <a:rPr lang="en-US" altLang="zh-CN" dirty="0"/>
              <a:t>filter</a:t>
            </a:r>
            <a:r>
              <a:rPr lang="zh-CN" altLang="en-US" dirty="0"/>
              <a:t>的宽度分别取</a:t>
            </a:r>
            <a:r>
              <a:rPr lang="en-US" altLang="zh-CN" dirty="0"/>
              <a:t>1</a:t>
            </a:r>
            <a:r>
              <a:rPr lang="zh-CN" altLang="en-US" dirty="0"/>
              <a:t>，</a:t>
            </a:r>
            <a:r>
              <a:rPr lang="en-US" altLang="zh-CN" dirty="0"/>
              <a:t>2</a:t>
            </a:r>
            <a:r>
              <a:rPr lang="zh-CN" altLang="en-US" dirty="0"/>
              <a:t>，</a:t>
            </a:r>
            <a:r>
              <a:rPr lang="en-US" altLang="zh-CN" dirty="0"/>
              <a:t>3</a:t>
            </a:r>
            <a:r>
              <a:rPr lang="zh-CN" altLang="en-US" dirty="0"/>
              <a:t>来编码</a:t>
            </a:r>
            <a:r>
              <a:rPr lang="en-US" altLang="zh-CN" dirty="0"/>
              <a:t>unigrams</a:t>
            </a:r>
            <a:r>
              <a:rPr lang="zh-CN" altLang="en-US" dirty="0"/>
              <a:t>，</a:t>
            </a:r>
            <a:r>
              <a:rPr lang="en-US" altLang="zh-CN" dirty="0"/>
              <a:t>bigrams</a:t>
            </a:r>
            <a:r>
              <a:rPr lang="zh-CN" altLang="en-US" dirty="0"/>
              <a:t>和</a:t>
            </a:r>
            <a:r>
              <a:rPr lang="en-US" altLang="zh-CN" dirty="0"/>
              <a:t>trigrams</a:t>
            </a:r>
            <a:r>
              <a:rPr lang="zh-CN" altLang="en-US" dirty="0"/>
              <a:t>的语义信息。最后使用一个</a:t>
            </a:r>
            <a:r>
              <a:rPr lang="en-US" altLang="zh-CN" dirty="0"/>
              <a:t>Average</a:t>
            </a:r>
            <a:r>
              <a:rPr lang="zh-CN" altLang="en-US" dirty="0"/>
              <a:t>层捕获全局信息并转化为固定长度的输出向量</a:t>
            </a:r>
            <a:r>
              <a:rPr lang="zh-CN" altLang="en-US" dirty="0" smtClean="0"/>
              <a:t>。</a:t>
            </a:r>
            <a:endParaRPr lang="zh-CN" altLang="en-US" dirty="0"/>
          </a:p>
        </p:txBody>
      </p:sp>
    </p:spTree>
    <p:extLst>
      <p:ext uri="{BB962C8B-B14F-4D97-AF65-F5344CB8AC3E}">
        <p14:creationId xmlns:p14="http://schemas.microsoft.com/office/powerpoint/2010/main" val="2591805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3692042"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3 Document Modeling</a:t>
            </a:r>
            <a:endParaRPr sz="2800" dirty="0">
              <a:latin typeface="黑体"/>
              <a:cs typeface="黑体"/>
            </a:endParaRPr>
          </a:p>
        </p:txBody>
      </p:sp>
      <p:sp>
        <p:nvSpPr>
          <p:cNvPr id="4" name="文本框 3"/>
          <p:cNvSpPr txBox="1"/>
          <p:nvPr/>
        </p:nvSpPr>
        <p:spPr>
          <a:xfrm>
            <a:off x="457200" y="990600"/>
            <a:ext cx="7848600" cy="1200329"/>
          </a:xfrm>
          <a:prstGeom prst="rect">
            <a:avLst/>
          </a:prstGeom>
          <a:noFill/>
        </p:spPr>
        <p:txBody>
          <a:bodyPr wrap="square" rtlCol="0">
            <a:spAutoFit/>
          </a:bodyPr>
          <a:lstStyle/>
          <a:p>
            <a:r>
              <a:rPr lang="zh-CN" altLang="en-US" dirty="0" smtClean="0"/>
              <a:t>     使用</a:t>
            </a:r>
            <a:r>
              <a:rPr lang="en-US" altLang="zh-CN" dirty="0"/>
              <a:t>GRU</a:t>
            </a:r>
            <a:r>
              <a:rPr lang="zh-CN" altLang="en-US" dirty="0"/>
              <a:t>模型，输入</a:t>
            </a:r>
            <a:r>
              <a:rPr lang="zh-CN" altLang="en-US" dirty="0" smtClean="0"/>
              <a:t>是定长</a:t>
            </a:r>
            <a:r>
              <a:rPr lang="zh-CN" altLang="en-US" dirty="0"/>
              <a:t>的句子向量，输出固定长度的文本向量，这里会对最后每个单元的输出向量进行取平均操作，虽然会忽略句子顺序的信息，但是相对来说较为简单方便，如下图所示，其中</a:t>
            </a:r>
            <a:r>
              <a:rPr lang="en-US" altLang="zh-CN" dirty="0"/>
              <a:t>GNN</a:t>
            </a:r>
            <a:r>
              <a:rPr lang="zh-CN" altLang="en-US" dirty="0"/>
              <a:t>代表</a:t>
            </a:r>
            <a:r>
              <a:rPr lang="en-US" altLang="zh-CN" dirty="0"/>
              <a:t>GRU</a:t>
            </a:r>
            <a:r>
              <a:rPr lang="zh-CN" altLang="en-US" dirty="0"/>
              <a:t>的一个基础计算</a:t>
            </a:r>
            <a:r>
              <a:rPr lang="zh-CN" altLang="en-US" dirty="0" smtClean="0"/>
              <a:t>单元</a:t>
            </a:r>
            <a:r>
              <a:rPr lang="zh-CN" altLang="en-US" dirty="0"/>
              <a:t>。</a:t>
            </a: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b="24448"/>
          <a:stretch/>
        </p:blipFill>
        <p:spPr>
          <a:xfrm>
            <a:off x="838200" y="2514600"/>
            <a:ext cx="7725853" cy="2044033"/>
          </a:xfrm>
          <a:prstGeom prst="rect">
            <a:avLst/>
          </a:prstGeom>
        </p:spPr>
      </p:pic>
      <p:sp>
        <p:nvSpPr>
          <p:cNvPr id="7" name="文本框 6"/>
          <p:cNvSpPr txBox="1"/>
          <p:nvPr/>
        </p:nvSpPr>
        <p:spPr>
          <a:xfrm>
            <a:off x="2057400" y="4800600"/>
            <a:ext cx="6248400" cy="369332"/>
          </a:xfrm>
          <a:prstGeom prst="rect">
            <a:avLst/>
          </a:prstGeom>
          <a:noFill/>
        </p:spPr>
        <p:txBody>
          <a:bodyPr wrap="square" rtlCol="0">
            <a:spAutoFit/>
          </a:bodyPr>
          <a:lstStyle/>
          <a:p>
            <a:r>
              <a:rPr lang="en-US" altLang="zh-CN" dirty="0" smtClean="0"/>
              <a:t>Document modeling with gated recurrent  neural network</a:t>
            </a:r>
            <a:endParaRPr lang="zh-CN" altLang="en-US" dirty="0"/>
          </a:p>
        </p:txBody>
      </p:sp>
    </p:spTree>
    <p:extLst>
      <p:ext uri="{BB962C8B-B14F-4D97-AF65-F5344CB8AC3E}">
        <p14:creationId xmlns:p14="http://schemas.microsoft.com/office/powerpoint/2010/main" val="1298697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2702814" y="1700781"/>
            <a:ext cx="6408000" cy="1800000"/>
          </a:xfrm>
          <a:prstGeom prst="rect">
            <a:avLst/>
          </a:prstGeom>
          <a:solidFill>
            <a:srgbClr val="AB1243"/>
          </a:solidFill>
        </p:spPr>
        <p:txBody>
          <a:bodyPr vert="horz" wrap="square" lIns="0" tIns="108585" rIns="0" bIns="0" rtlCol="0">
            <a:spAutoFit/>
          </a:bodyPr>
          <a:lstStyle/>
          <a:p>
            <a:pPr marL="232410" marR="362585">
              <a:lnSpc>
                <a:spcPct val="120000"/>
              </a:lnSpc>
              <a:spcBef>
                <a:spcPts val="855"/>
              </a:spcBef>
            </a:pPr>
            <a:r>
              <a:rPr lang="en-US" altLang="zh-CN" sz="4000" dirty="0"/>
              <a:t> </a:t>
            </a:r>
            <a:endParaRPr lang="zh-CN" altLang="en-US" sz="4000" dirty="0"/>
          </a:p>
        </p:txBody>
      </p:sp>
      <p:sp>
        <p:nvSpPr>
          <p:cNvPr id="5" name="object 5"/>
          <p:cNvSpPr txBox="1"/>
          <p:nvPr/>
        </p:nvSpPr>
        <p:spPr>
          <a:xfrm>
            <a:off x="356488" y="1700777"/>
            <a:ext cx="2346325" cy="1801368"/>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lang="en-US" altLang="zh-CN" sz="7200" dirty="0" smtClean="0">
                <a:solidFill>
                  <a:srgbClr val="FFFFFF"/>
                </a:solidFill>
                <a:latin typeface="Times New Roman"/>
                <a:cs typeface="Times New Roman"/>
              </a:rPr>
              <a:t>2.2</a:t>
            </a:r>
            <a:endParaRPr sz="7200" dirty="0">
              <a:latin typeface="Times New Roman"/>
              <a:cs typeface="Times New Roman"/>
            </a:endParaRPr>
          </a:p>
        </p:txBody>
      </p:sp>
      <p:sp>
        <p:nvSpPr>
          <p:cNvPr id="11" name="文本框 10">
            <a:extLst>
              <a:ext uri="{FF2B5EF4-FFF2-40B4-BE49-F238E27FC236}">
                <a16:creationId xmlns:a16="http://schemas.microsoft.com/office/drawing/2014/main" id="{D584A39F-E62B-44F8-A101-F93C0F7B564F}"/>
              </a:ext>
            </a:extLst>
          </p:cNvPr>
          <p:cNvSpPr txBox="1"/>
          <p:nvPr/>
        </p:nvSpPr>
        <p:spPr>
          <a:xfrm>
            <a:off x="2968142" y="3833915"/>
            <a:ext cx="1447800" cy="707886"/>
          </a:xfrm>
          <a:prstGeom prst="rect">
            <a:avLst/>
          </a:prstGeom>
          <a:noFill/>
        </p:spPr>
        <p:txBody>
          <a:bodyPr wrap="square" rtlCol="0">
            <a:spAutoFit/>
          </a:bodyPr>
          <a:lstStyle/>
          <a:p>
            <a:r>
              <a:rPr lang="zh-CN" altLang="en-US" sz="4000" dirty="0">
                <a:solidFill>
                  <a:schemeClr val="bg1"/>
                </a:solidFill>
                <a:latin typeface="黑体"/>
                <a:ea typeface="+mj-ea"/>
              </a:rPr>
              <a:t>引言</a:t>
            </a:r>
          </a:p>
        </p:txBody>
      </p:sp>
      <p:sp>
        <p:nvSpPr>
          <p:cNvPr id="13" name="文本框 12">
            <a:extLst>
              <a:ext uri="{FF2B5EF4-FFF2-40B4-BE49-F238E27FC236}">
                <a16:creationId xmlns:a16="http://schemas.microsoft.com/office/drawing/2014/main" id="{FBE5A182-2C89-47CD-843F-66B54C945702}"/>
              </a:ext>
            </a:extLst>
          </p:cNvPr>
          <p:cNvSpPr txBox="1"/>
          <p:nvPr/>
        </p:nvSpPr>
        <p:spPr>
          <a:xfrm>
            <a:off x="2673505" y="2362200"/>
            <a:ext cx="7238698" cy="58477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With-Attention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4848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43200" y="1720850"/>
            <a:ext cx="4114800" cy="4775293"/>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smtClean="0">
                <a:solidFill>
                  <a:srgbClr val="FFFFFF"/>
                </a:solidFill>
                <a:latin typeface="黑体"/>
                <a:cs typeface="黑体"/>
              </a:rPr>
              <a:t> </a:t>
            </a:r>
            <a:r>
              <a:rPr lang="en-US" altLang="zh-CN" sz="2800" spc="-5" dirty="0">
                <a:solidFill>
                  <a:srgbClr val="FFFFFF"/>
                </a:solidFill>
                <a:latin typeface="黑体"/>
                <a:cs typeface="黑体"/>
              </a:rPr>
              <a:t>1 </a:t>
            </a:r>
            <a:r>
              <a:rPr lang="en-US" altLang="zh-CN" sz="2800" spc="-5" dirty="0" smtClean="0">
                <a:solidFill>
                  <a:srgbClr val="FFFFFF"/>
                </a:solidFill>
                <a:latin typeface="黑体"/>
                <a:cs typeface="黑体"/>
              </a:rPr>
              <a:t>Model Architecture</a:t>
            </a:r>
            <a:endParaRPr sz="2800" dirty="0">
              <a:latin typeface="黑体"/>
              <a:cs typeface="黑体"/>
            </a:endParaRPr>
          </a:p>
        </p:txBody>
      </p:sp>
      <p:sp>
        <p:nvSpPr>
          <p:cNvPr id="22" name="文本框 21"/>
          <p:cNvSpPr txBox="1"/>
          <p:nvPr/>
        </p:nvSpPr>
        <p:spPr>
          <a:xfrm>
            <a:off x="381000" y="990600"/>
            <a:ext cx="8305800" cy="923330"/>
          </a:xfrm>
          <a:prstGeom prst="rect">
            <a:avLst/>
          </a:prstGeom>
          <a:noFill/>
        </p:spPr>
        <p:txBody>
          <a:bodyPr wrap="square" rtlCol="0">
            <a:spAutoFit/>
          </a:bodyPr>
          <a:lstStyle/>
          <a:p>
            <a:r>
              <a:rPr lang="en-US" altLang="zh-CN" dirty="0" smtClean="0"/>
              <a:t>      </a:t>
            </a:r>
            <a:r>
              <a:rPr lang="en-US" altLang="zh-CN" dirty="0" smtClean="0">
                <a:latin typeface="微软雅黑" panose="020B0503020204020204" pitchFamily="34" charset="-122"/>
                <a:ea typeface="微软雅黑" panose="020B0503020204020204" pitchFamily="34" charset="-122"/>
              </a:rPr>
              <a:t>The </a:t>
            </a:r>
            <a:r>
              <a:rPr lang="en-US" altLang="zh-CN" dirty="0">
                <a:latin typeface="微软雅黑" panose="020B0503020204020204" pitchFamily="34" charset="-122"/>
                <a:ea typeface="微软雅黑" panose="020B0503020204020204" pitchFamily="34" charset="-122"/>
              </a:rPr>
              <a:t>overall architecture of the Hierarchical </a:t>
            </a:r>
            <a:r>
              <a:rPr lang="en-US" altLang="zh-CN" dirty="0" smtClean="0">
                <a:latin typeface="微软雅黑" panose="020B0503020204020204" pitchFamily="34" charset="-122"/>
                <a:ea typeface="微软雅黑" panose="020B0503020204020204" pitchFamily="34" charset="-122"/>
              </a:rPr>
              <a:t>Attention Network </a:t>
            </a:r>
            <a:r>
              <a:rPr lang="en-US" altLang="zh-CN" dirty="0">
                <a:latin typeface="微软雅黑" panose="020B0503020204020204" pitchFamily="34" charset="-122"/>
                <a:ea typeface="微软雅黑" panose="020B0503020204020204" pitchFamily="34" charset="-122"/>
              </a:rPr>
              <a:t>(HAN) </a:t>
            </a:r>
            <a:r>
              <a:rPr lang="en-US" altLang="zh-CN" dirty="0" smtClean="0">
                <a:latin typeface="微软雅黑" panose="020B0503020204020204" pitchFamily="34" charset="-122"/>
                <a:ea typeface="微软雅黑" panose="020B0503020204020204" pitchFamily="34" charset="-122"/>
              </a:rPr>
              <a:t>consists of </a:t>
            </a:r>
            <a:r>
              <a:rPr lang="en-US" altLang="zh-CN" dirty="0">
                <a:latin typeface="微软雅黑" panose="020B0503020204020204" pitchFamily="34" charset="-122"/>
                <a:ea typeface="微软雅黑" panose="020B0503020204020204" pitchFamily="34" charset="-122"/>
              </a:rPr>
              <a:t>several parts: a word sequence encoder, </a:t>
            </a:r>
            <a:r>
              <a:rPr lang="en-US" altLang="zh-CN" dirty="0" smtClean="0">
                <a:latin typeface="微软雅黑" panose="020B0503020204020204" pitchFamily="34" charset="-122"/>
                <a:ea typeface="微软雅黑" panose="020B0503020204020204" pitchFamily="34" charset="-122"/>
              </a:rPr>
              <a:t>a word-level </a:t>
            </a:r>
            <a:r>
              <a:rPr lang="en-US" altLang="zh-CN" dirty="0">
                <a:latin typeface="微软雅黑" panose="020B0503020204020204" pitchFamily="34" charset="-122"/>
                <a:ea typeface="微软雅黑" panose="020B0503020204020204" pitchFamily="34" charset="-122"/>
              </a:rPr>
              <a:t>attention </a:t>
            </a:r>
            <a:r>
              <a:rPr lang="en-US" altLang="zh-CN" dirty="0" smtClean="0">
                <a:latin typeface="微软雅黑" panose="020B0503020204020204" pitchFamily="34" charset="-122"/>
                <a:ea typeface="微软雅黑" panose="020B0503020204020204" pitchFamily="34" charset="-122"/>
              </a:rPr>
              <a:t>layer, a </a:t>
            </a:r>
            <a:r>
              <a:rPr lang="en-US" altLang="zh-CN" dirty="0">
                <a:latin typeface="微软雅黑" panose="020B0503020204020204" pitchFamily="34" charset="-122"/>
                <a:ea typeface="微软雅黑" panose="020B0503020204020204" pitchFamily="34" charset="-122"/>
              </a:rPr>
              <a:t>sentence encoder and </a:t>
            </a:r>
            <a:r>
              <a:rPr lang="en-US" altLang="zh-CN" dirty="0" smtClean="0">
                <a:latin typeface="微软雅黑" panose="020B0503020204020204" pitchFamily="34" charset="-122"/>
                <a:ea typeface="微软雅黑" panose="020B0503020204020204" pitchFamily="34" charset="-122"/>
              </a:rPr>
              <a:t>a sentence-level </a:t>
            </a:r>
            <a:r>
              <a:rPr lang="en-US" altLang="zh-CN" dirty="0">
                <a:latin typeface="微软雅黑" panose="020B0503020204020204" pitchFamily="34" charset="-122"/>
                <a:ea typeface="微软雅黑" panose="020B0503020204020204" pitchFamily="34" charset="-122"/>
              </a:rPr>
              <a:t>attention layer.</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83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95400" y="1185226"/>
            <a:ext cx="6285084" cy="3539174"/>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52578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smtClean="0">
                <a:solidFill>
                  <a:srgbClr val="FFFFFF"/>
                </a:solidFill>
                <a:latin typeface="黑体"/>
                <a:cs typeface="黑体"/>
              </a:rPr>
              <a:t> </a:t>
            </a:r>
            <a:r>
              <a:rPr lang="en-US" altLang="zh-CN" sz="2800" spc="-5" dirty="0">
                <a:solidFill>
                  <a:srgbClr val="FFFFFF"/>
                </a:solidFill>
                <a:latin typeface="黑体"/>
                <a:cs typeface="黑体"/>
              </a:rPr>
              <a:t>2 </a:t>
            </a:r>
            <a:r>
              <a:rPr lang="en-US" altLang="zh-CN" sz="2800" spc="-5" dirty="0" smtClean="0">
                <a:solidFill>
                  <a:srgbClr val="FFFFFF"/>
                </a:solidFill>
                <a:latin typeface="黑体"/>
                <a:cs typeface="黑体"/>
              </a:rPr>
              <a:t>GRU-Based Sequence Encoder</a:t>
            </a:r>
            <a:endParaRPr sz="2800" dirty="0">
              <a:latin typeface="黑体"/>
              <a:cs typeface="黑体"/>
            </a:endParaRPr>
          </a:p>
        </p:txBody>
      </p:sp>
      <p:sp>
        <p:nvSpPr>
          <p:cNvPr id="7" name="文本框 6"/>
          <p:cNvSpPr txBox="1"/>
          <p:nvPr/>
        </p:nvSpPr>
        <p:spPr>
          <a:xfrm>
            <a:off x="381000" y="982186"/>
            <a:ext cx="8610600" cy="369332"/>
          </a:xfrm>
          <a:prstGeom prst="rect">
            <a:avLst/>
          </a:prstGeom>
          <a:noFill/>
        </p:spPr>
        <p:txBody>
          <a:bodyPr wrap="square" rtlCol="0">
            <a:spAutoFit/>
          </a:bodyPr>
          <a:lstStyle/>
          <a:p>
            <a:r>
              <a:rPr lang="zh-CN" altLang="en-US" dirty="0" smtClean="0"/>
              <a:t>      </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520885279"/>
              </p:ext>
            </p:extLst>
          </p:nvPr>
        </p:nvGraphicFramePr>
        <p:xfrm>
          <a:off x="2819400" y="4700588"/>
          <a:ext cx="4211638" cy="1855787"/>
        </p:xfrm>
        <a:graphic>
          <a:graphicData uri="http://schemas.openxmlformats.org/presentationml/2006/ole">
            <mc:AlternateContent xmlns:mc="http://schemas.openxmlformats.org/markup-compatibility/2006">
              <mc:Choice xmlns:v="urn:schemas-microsoft-com:vml" Requires="v">
                <p:oleObj spid="_x0000_s13356" name="Equation" r:id="rId4" imgW="2247840" imgH="990360" progId="Equation.DSMT4">
                  <p:embed/>
                </p:oleObj>
              </mc:Choice>
              <mc:Fallback>
                <p:oleObj name="Equation" r:id="rId4" imgW="2247840" imgH="990360" progId="Equation.DSMT4">
                  <p:embed/>
                  <p:pic>
                    <p:nvPicPr>
                      <p:cNvPr id="0" name=""/>
                      <p:cNvPicPr/>
                      <p:nvPr/>
                    </p:nvPicPr>
                    <p:blipFill>
                      <a:blip r:embed="rId5"/>
                      <a:stretch>
                        <a:fillRect/>
                      </a:stretch>
                    </p:blipFill>
                    <p:spPr>
                      <a:xfrm>
                        <a:off x="2819400" y="4700588"/>
                        <a:ext cx="4211638" cy="1855787"/>
                      </a:xfrm>
                      <a:prstGeom prst="rect">
                        <a:avLst/>
                      </a:prstGeom>
                    </p:spPr>
                  </p:pic>
                </p:oleObj>
              </mc:Fallback>
            </mc:AlternateContent>
          </a:graphicData>
        </a:graphic>
      </p:graphicFrame>
    </p:spTree>
    <p:extLst>
      <p:ext uri="{BB962C8B-B14F-4D97-AF65-F5344CB8AC3E}">
        <p14:creationId xmlns:p14="http://schemas.microsoft.com/office/powerpoint/2010/main" val="3421836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572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3 Hierarchical </a:t>
            </a:r>
            <a:r>
              <a:rPr lang="en-US" altLang="zh-CN" sz="2800" spc="-5" dirty="0">
                <a:solidFill>
                  <a:srgbClr val="FFFFFF"/>
                </a:solidFill>
                <a:latin typeface="黑体"/>
                <a:cs typeface="黑体"/>
              </a:rPr>
              <a:t>Attention</a:t>
            </a:r>
            <a:endParaRPr sz="2800" dirty="0">
              <a:latin typeface="黑体"/>
              <a:cs typeface="黑体"/>
            </a:endParaRP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b="18938"/>
          <a:stretch/>
        </p:blipFill>
        <p:spPr>
          <a:xfrm>
            <a:off x="999508" y="2474162"/>
            <a:ext cx="5029200" cy="2971800"/>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199144711"/>
              </p:ext>
            </p:extLst>
          </p:nvPr>
        </p:nvGraphicFramePr>
        <p:xfrm>
          <a:off x="6248400" y="2971800"/>
          <a:ext cx="1660358" cy="1752600"/>
        </p:xfrm>
        <a:graphic>
          <a:graphicData uri="http://schemas.openxmlformats.org/presentationml/2006/ole">
            <mc:AlternateContent xmlns:mc="http://schemas.openxmlformats.org/markup-compatibility/2006">
              <mc:Choice xmlns:v="urn:schemas-microsoft-com:vml" Requires="v">
                <p:oleObj spid="_x0000_s14420" name="Equation" r:id="rId4" imgW="1143000" imgH="1206360" progId="Equation.DSMT4">
                  <p:embed/>
                </p:oleObj>
              </mc:Choice>
              <mc:Fallback>
                <p:oleObj name="Equation" r:id="rId4" imgW="1143000" imgH="1206360" progId="Equation.DSMT4">
                  <p:embed/>
                  <p:pic>
                    <p:nvPicPr>
                      <p:cNvPr id="0" name=""/>
                      <p:cNvPicPr/>
                      <p:nvPr/>
                    </p:nvPicPr>
                    <p:blipFill>
                      <a:blip r:embed="rId5"/>
                      <a:stretch>
                        <a:fillRect/>
                      </a:stretch>
                    </p:blipFill>
                    <p:spPr>
                      <a:xfrm>
                        <a:off x="6248400" y="2971800"/>
                        <a:ext cx="1660358" cy="1752600"/>
                      </a:xfrm>
                      <a:prstGeom prst="rect">
                        <a:avLst/>
                      </a:prstGeom>
                    </p:spPr>
                  </p:pic>
                </p:oleObj>
              </mc:Fallback>
            </mc:AlternateContent>
          </a:graphicData>
        </a:graphic>
      </p:graphicFrame>
      <p:sp>
        <p:nvSpPr>
          <p:cNvPr id="10" name="文本框 9"/>
          <p:cNvSpPr txBox="1"/>
          <p:nvPr/>
        </p:nvSpPr>
        <p:spPr>
          <a:xfrm>
            <a:off x="685800" y="990600"/>
            <a:ext cx="8001000" cy="923330"/>
          </a:xfrm>
          <a:prstGeom prst="rect">
            <a:avLst/>
          </a:prstGeom>
          <a:noFill/>
        </p:spPr>
        <p:txBody>
          <a:bodyPr wrap="square" rtlCol="0">
            <a:spAutoFit/>
          </a:bodyPr>
          <a:lstStyle/>
          <a:p>
            <a:r>
              <a:rPr lang="en-US" altLang="zh-CN" dirty="0" smtClean="0"/>
              <a:t>       </a:t>
            </a:r>
            <a:r>
              <a:rPr lang="en-US" altLang="zh-CN" dirty="0" smtClean="0">
                <a:latin typeface="微软雅黑" panose="020B0503020204020204" pitchFamily="34" charset="-122"/>
                <a:ea typeface="微软雅黑" panose="020B0503020204020204" pitchFamily="34" charset="-122"/>
              </a:rPr>
              <a:t>Vectors </a:t>
            </a:r>
            <a:r>
              <a:rPr lang="en-US" altLang="zh-CN" dirty="0">
                <a:latin typeface="微软雅黑" panose="020B0503020204020204" pitchFamily="34" charset="-122"/>
                <a:ea typeface="微软雅黑" panose="020B0503020204020204" pitchFamily="34" charset="-122"/>
              </a:rPr>
              <a:t>in the hidden state sequence </a:t>
            </a:r>
            <a:r>
              <a:rPr lang="en-US" altLang="zh-CN" dirty="0" err="1">
                <a:latin typeface="微软雅黑" panose="020B0503020204020204" pitchFamily="34" charset="-122"/>
                <a:ea typeface="微软雅黑" panose="020B0503020204020204" pitchFamily="34" charset="-122"/>
              </a:rPr>
              <a:t>ht</a:t>
            </a:r>
            <a:r>
              <a:rPr lang="en-US" altLang="zh-CN" dirty="0">
                <a:latin typeface="微软雅黑" panose="020B0503020204020204" pitchFamily="34" charset="-122"/>
                <a:ea typeface="微软雅黑" panose="020B0503020204020204" pitchFamily="34" charset="-122"/>
              </a:rPr>
              <a:t> are fed into </a:t>
            </a:r>
            <a:r>
              <a:rPr lang="en-US" altLang="zh-CN" dirty="0" smtClean="0">
                <a:latin typeface="微软雅黑" panose="020B0503020204020204" pitchFamily="34" charset="-122"/>
                <a:ea typeface="微软雅黑" panose="020B0503020204020204" pitchFamily="34" charset="-122"/>
              </a:rPr>
              <a:t>the learnable </a:t>
            </a:r>
            <a:r>
              <a:rPr lang="en-US" altLang="zh-CN" dirty="0">
                <a:latin typeface="微软雅黑" panose="020B0503020204020204" pitchFamily="34" charset="-122"/>
                <a:ea typeface="微软雅黑" panose="020B0503020204020204" pitchFamily="34" charset="-122"/>
              </a:rPr>
              <a:t>function a(</a:t>
            </a:r>
            <a:r>
              <a:rPr lang="en-US" altLang="zh-CN" dirty="0" err="1">
                <a:latin typeface="微软雅黑" panose="020B0503020204020204" pitchFamily="34" charset="-122"/>
                <a:ea typeface="微软雅黑" panose="020B0503020204020204" pitchFamily="34" charset="-122"/>
              </a:rPr>
              <a:t>ht</a:t>
            </a:r>
            <a:r>
              <a:rPr lang="en-US" altLang="zh-CN" dirty="0">
                <a:latin typeface="微软雅黑" panose="020B0503020204020204" pitchFamily="34" charset="-122"/>
                <a:ea typeface="微软雅黑" panose="020B0503020204020204" pitchFamily="34" charset="-122"/>
              </a:rPr>
              <a:t>) to produce </a:t>
            </a:r>
            <a:r>
              <a:rPr lang="en-US" altLang="zh-CN" dirty="0" smtClean="0">
                <a:latin typeface="微软雅黑" panose="020B0503020204020204" pitchFamily="34" charset="-122"/>
                <a:ea typeface="微软雅黑" panose="020B0503020204020204" pitchFamily="34" charset="-122"/>
              </a:rPr>
              <a:t>a probability vector. </a:t>
            </a:r>
            <a:r>
              <a:rPr lang="en-US" altLang="zh-CN" dirty="0">
                <a:latin typeface="微软雅黑" panose="020B0503020204020204" pitchFamily="34" charset="-122"/>
                <a:ea typeface="微软雅黑" panose="020B0503020204020204" pitchFamily="34" charset="-122"/>
              </a:rPr>
              <a:t>The vector c is computed as a weighted average of </a:t>
            </a:r>
            <a:r>
              <a:rPr lang="en-US" altLang="zh-CN" dirty="0" err="1">
                <a:latin typeface="微软雅黑" panose="020B0503020204020204" pitchFamily="34" charset="-122"/>
                <a:ea typeface="微软雅黑" panose="020B0503020204020204" pitchFamily="34" charset="-122"/>
              </a:rPr>
              <a:t>ht</a:t>
            </a:r>
            <a:r>
              <a:rPr lang="en-US" altLang="zh-CN" dirty="0">
                <a:latin typeface="微软雅黑" panose="020B0503020204020204" pitchFamily="34" charset="-122"/>
                <a:ea typeface="微软雅黑" panose="020B0503020204020204" pitchFamily="34" charset="-122"/>
              </a:rPr>
              <a:t>, with weighting </a:t>
            </a:r>
            <a:r>
              <a:rPr lang="en-US" altLang="zh-CN" dirty="0" smtClean="0">
                <a:latin typeface="微软雅黑" panose="020B0503020204020204" pitchFamily="34" charset="-122"/>
                <a:ea typeface="微软雅黑" panose="020B0503020204020204" pitchFamily="34" charset="-122"/>
              </a:rPr>
              <a:t>given by    .  </a:t>
            </a:r>
            <a:endParaRPr lang="zh-CN" altLang="en-US" dirty="0">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520996426"/>
              </p:ext>
            </p:extLst>
          </p:nvPr>
        </p:nvGraphicFramePr>
        <p:xfrm>
          <a:off x="6553200" y="1581150"/>
          <a:ext cx="304800" cy="279400"/>
        </p:xfrm>
        <a:graphic>
          <a:graphicData uri="http://schemas.openxmlformats.org/presentationml/2006/ole">
            <mc:AlternateContent xmlns:mc="http://schemas.openxmlformats.org/markup-compatibility/2006">
              <mc:Choice xmlns:v="urn:schemas-microsoft-com:vml" Requires="v">
                <p:oleObj spid="_x0000_s14421" name="Equation" r:id="rId6" imgW="152280" imgH="139680" progId="Equation.DSMT4">
                  <p:embed/>
                </p:oleObj>
              </mc:Choice>
              <mc:Fallback>
                <p:oleObj name="Equation" r:id="rId6" imgW="152280" imgH="139680" progId="Equation.DSMT4">
                  <p:embed/>
                  <p:pic>
                    <p:nvPicPr>
                      <p:cNvPr id="0" name=""/>
                      <p:cNvPicPr/>
                      <p:nvPr/>
                    </p:nvPicPr>
                    <p:blipFill>
                      <a:blip r:embed="rId7"/>
                      <a:stretch>
                        <a:fillRect/>
                      </a:stretch>
                    </p:blipFill>
                    <p:spPr>
                      <a:xfrm>
                        <a:off x="6553200" y="1581150"/>
                        <a:ext cx="304800" cy="279400"/>
                      </a:xfrm>
                      <a:prstGeom prst="rect">
                        <a:avLst/>
                      </a:prstGeom>
                    </p:spPr>
                  </p:pic>
                </p:oleObj>
              </mc:Fallback>
            </mc:AlternateContent>
          </a:graphicData>
        </a:graphic>
      </p:graphicFrame>
    </p:spTree>
    <p:extLst>
      <p:ext uri="{BB962C8B-B14F-4D97-AF65-F5344CB8AC3E}">
        <p14:creationId xmlns:p14="http://schemas.microsoft.com/office/powerpoint/2010/main" val="437771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572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3 Hierarchical </a:t>
            </a:r>
            <a:r>
              <a:rPr lang="en-US" altLang="zh-CN" sz="2800" spc="-5" dirty="0">
                <a:solidFill>
                  <a:srgbClr val="FFFFFF"/>
                </a:solidFill>
                <a:latin typeface="黑体"/>
                <a:cs typeface="黑体"/>
              </a:rPr>
              <a:t>Attention</a:t>
            </a:r>
            <a:endParaRPr sz="2800" dirty="0">
              <a:latin typeface="黑体"/>
              <a:cs typeface="黑体"/>
            </a:endParaRPr>
          </a:p>
        </p:txBody>
      </p:sp>
      <p:sp>
        <p:nvSpPr>
          <p:cNvPr id="3" name="文本框 2"/>
          <p:cNvSpPr txBox="1"/>
          <p:nvPr/>
        </p:nvSpPr>
        <p:spPr>
          <a:xfrm>
            <a:off x="495300" y="914400"/>
            <a:ext cx="8318500" cy="1200329"/>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Assume </a:t>
            </a:r>
            <a:r>
              <a:rPr lang="en-US" altLang="zh-CN" dirty="0">
                <a:latin typeface="微软雅黑" panose="020B0503020204020204" pitchFamily="34" charset="-122"/>
                <a:ea typeface="微软雅黑" panose="020B0503020204020204" pitchFamily="34" charset="-122"/>
              </a:rPr>
              <a:t>that a document has L </a:t>
            </a:r>
            <a:r>
              <a:rPr lang="en-US" altLang="zh-CN" dirty="0" smtClean="0">
                <a:latin typeface="微软雅黑" panose="020B0503020204020204" pitchFamily="34" charset="-122"/>
                <a:ea typeface="微软雅黑" panose="020B0503020204020204" pitchFamily="34" charset="-122"/>
              </a:rPr>
              <a:t>sentences      </a:t>
            </a:r>
            <a:r>
              <a:rPr lang="en-US" altLang="zh-CN" dirty="0">
                <a:latin typeface="微软雅黑" panose="020B0503020204020204" pitchFamily="34" charset="-122"/>
                <a:ea typeface="微软雅黑" panose="020B0503020204020204" pitchFamily="34" charset="-122"/>
              </a:rPr>
              <a:t>and each sentence contains  </a:t>
            </a:r>
            <a:r>
              <a:rPr lang="en-US" altLang="zh-CN" dirty="0" smtClean="0">
                <a:latin typeface="微软雅黑" panose="020B0503020204020204" pitchFamily="34" charset="-122"/>
                <a:ea typeface="微软雅黑" panose="020B0503020204020204" pitchFamily="34" charset="-122"/>
              </a:rPr>
              <a:t>    words.     with                represents </a:t>
            </a:r>
            <a:r>
              <a:rPr lang="en-US" altLang="zh-CN" dirty="0">
                <a:latin typeface="微软雅黑" panose="020B0503020204020204" pitchFamily="34" charset="-122"/>
                <a:ea typeface="微软雅黑" panose="020B0503020204020204" pitchFamily="34" charset="-122"/>
              </a:rPr>
              <a:t>the words in the </a:t>
            </a:r>
            <a:r>
              <a:rPr lang="en-US" altLang="zh-CN" dirty="0" err="1" smtClean="0">
                <a:latin typeface="微软雅黑" panose="020B0503020204020204" pitchFamily="34" charset="-122"/>
                <a:ea typeface="微软雅黑" panose="020B0503020204020204" pitchFamily="34" charset="-122"/>
              </a:rPr>
              <a:t>i-th</a:t>
            </a:r>
            <a:r>
              <a:rPr lang="en-US" altLang="zh-CN" dirty="0" smtClean="0">
                <a:latin typeface="微软雅黑" panose="020B0503020204020204" pitchFamily="34" charset="-122"/>
                <a:ea typeface="微软雅黑" panose="020B0503020204020204" pitchFamily="34" charset="-122"/>
              </a:rPr>
              <a:t> sentence. The </a:t>
            </a:r>
            <a:r>
              <a:rPr lang="en-US" altLang="zh-CN" dirty="0">
                <a:latin typeface="微软雅黑" panose="020B0503020204020204" pitchFamily="34" charset="-122"/>
                <a:ea typeface="微软雅黑" panose="020B0503020204020204" pitchFamily="34" charset="-122"/>
              </a:rPr>
              <a:t>proposed </a:t>
            </a:r>
            <a:r>
              <a:rPr lang="en-US" altLang="zh-CN" dirty="0" smtClean="0">
                <a:latin typeface="微软雅黑" panose="020B0503020204020204" pitchFamily="34" charset="-122"/>
                <a:ea typeface="微软雅黑" panose="020B0503020204020204" pitchFamily="34" charset="-122"/>
              </a:rPr>
              <a:t>model projects </a:t>
            </a:r>
            <a:r>
              <a:rPr lang="en-US" altLang="zh-CN" dirty="0">
                <a:latin typeface="微软雅黑" panose="020B0503020204020204" pitchFamily="34" charset="-122"/>
                <a:ea typeface="微软雅黑" panose="020B0503020204020204" pitchFamily="34" charset="-122"/>
              </a:rPr>
              <a:t>the raw document </a:t>
            </a:r>
            <a:r>
              <a:rPr lang="en-US" altLang="zh-CN" dirty="0" smtClean="0">
                <a:latin typeface="微软雅黑" panose="020B0503020204020204" pitchFamily="34" charset="-122"/>
                <a:ea typeface="微软雅黑" panose="020B0503020204020204" pitchFamily="34" charset="-122"/>
              </a:rPr>
              <a:t>into a </a:t>
            </a:r>
            <a:r>
              <a:rPr lang="en-US" altLang="zh-CN" dirty="0">
                <a:latin typeface="微软雅黑" panose="020B0503020204020204" pitchFamily="34" charset="-122"/>
                <a:ea typeface="微软雅黑" panose="020B0503020204020204" pitchFamily="34" charset="-122"/>
              </a:rPr>
              <a:t>vector </a:t>
            </a:r>
            <a:r>
              <a:rPr lang="en-US" altLang="zh-CN" dirty="0" smtClean="0">
                <a:latin typeface="微软雅黑" panose="020B0503020204020204" pitchFamily="34" charset="-122"/>
                <a:ea typeface="微软雅黑" panose="020B0503020204020204" pitchFamily="34" charset="-122"/>
              </a:rPr>
              <a:t>representation</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56529395"/>
              </p:ext>
            </p:extLst>
          </p:nvPr>
        </p:nvGraphicFramePr>
        <p:xfrm>
          <a:off x="5562600" y="808892"/>
          <a:ext cx="307975" cy="503959"/>
        </p:xfrm>
        <a:graphic>
          <a:graphicData uri="http://schemas.openxmlformats.org/presentationml/2006/ole">
            <mc:AlternateContent xmlns:mc="http://schemas.openxmlformats.org/markup-compatibility/2006">
              <mc:Choice xmlns:v="urn:schemas-microsoft-com:vml" Requires="v">
                <p:oleObj spid="_x0000_s15859" name="Equation" r:id="rId3" imgW="139680" imgH="228600" progId="Equation.DSMT4">
                  <p:embed/>
                </p:oleObj>
              </mc:Choice>
              <mc:Fallback>
                <p:oleObj name="Equation" r:id="rId3" imgW="139680" imgH="228600" progId="Equation.DSMT4">
                  <p:embed/>
                  <p:pic>
                    <p:nvPicPr>
                      <p:cNvPr id="0" name=""/>
                      <p:cNvPicPr/>
                      <p:nvPr/>
                    </p:nvPicPr>
                    <p:blipFill>
                      <a:blip r:embed="rId4"/>
                      <a:stretch>
                        <a:fillRect/>
                      </a:stretch>
                    </p:blipFill>
                    <p:spPr>
                      <a:xfrm>
                        <a:off x="5562600" y="808892"/>
                        <a:ext cx="307975" cy="50395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98061337"/>
              </p:ext>
            </p:extLst>
          </p:nvPr>
        </p:nvGraphicFramePr>
        <p:xfrm>
          <a:off x="1600200" y="1224945"/>
          <a:ext cx="212460" cy="347663"/>
        </p:xfrm>
        <a:graphic>
          <a:graphicData uri="http://schemas.openxmlformats.org/presentationml/2006/ole">
            <mc:AlternateContent xmlns:mc="http://schemas.openxmlformats.org/markup-compatibility/2006">
              <mc:Choice xmlns:v="urn:schemas-microsoft-com:vml" Requires="v">
                <p:oleObj spid="_x0000_s15860" name="Equation" r:id="rId5" imgW="139680" imgH="228600" progId="Equation.DSMT4">
                  <p:embed/>
                </p:oleObj>
              </mc:Choice>
              <mc:Fallback>
                <p:oleObj name="Equation" r:id="rId5" imgW="139680" imgH="228600" progId="Equation.DSMT4">
                  <p:embed/>
                  <p:pic>
                    <p:nvPicPr>
                      <p:cNvPr id="0" name=""/>
                      <p:cNvPicPr/>
                      <p:nvPr/>
                    </p:nvPicPr>
                    <p:blipFill>
                      <a:blip r:embed="rId6"/>
                      <a:stretch>
                        <a:fillRect/>
                      </a:stretch>
                    </p:blipFill>
                    <p:spPr>
                      <a:xfrm>
                        <a:off x="1600200" y="1224945"/>
                        <a:ext cx="212460" cy="3476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28690564"/>
              </p:ext>
            </p:extLst>
          </p:nvPr>
        </p:nvGraphicFramePr>
        <p:xfrm>
          <a:off x="2667000" y="1192341"/>
          <a:ext cx="330200" cy="371475"/>
        </p:xfrm>
        <a:graphic>
          <a:graphicData uri="http://schemas.openxmlformats.org/presentationml/2006/ole">
            <mc:AlternateContent xmlns:mc="http://schemas.openxmlformats.org/markup-compatibility/2006">
              <mc:Choice xmlns:v="urn:schemas-microsoft-com:vml" Requires="v">
                <p:oleObj spid="_x0000_s15861" name="Equation" r:id="rId7" imgW="203040" imgH="228600" progId="Equation.DSMT4">
                  <p:embed/>
                </p:oleObj>
              </mc:Choice>
              <mc:Fallback>
                <p:oleObj name="Equation" r:id="rId7" imgW="203040" imgH="228600" progId="Equation.DSMT4">
                  <p:embed/>
                  <p:pic>
                    <p:nvPicPr>
                      <p:cNvPr id="0" name=""/>
                      <p:cNvPicPr/>
                      <p:nvPr/>
                    </p:nvPicPr>
                    <p:blipFill>
                      <a:blip r:embed="rId8"/>
                      <a:stretch>
                        <a:fillRect/>
                      </a:stretch>
                    </p:blipFill>
                    <p:spPr>
                      <a:xfrm>
                        <a:off x="2667000" y="1192341"/>
                        <a:ext cx="330200" cy="37147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33460521"/>
              </p:ext>
            </p:extLst>
          </p:nvPr>
        </p:nvGraphicFramePr>
        <p:xfrm>
          <a:off x="3580728" y="1212978"/>
          <a:ext cx="887413" cy="330200"/>
        </p:xfrm>
        <a:graphic>
          <a:graphicData uri="http://schemas.openxmlformats.org/presentationml/2006/ole">
            <mc:AlternateContent xmlns:mc="http://schemas.openxmlformats.org/markup-compatibility/2006">
              <mc:Choice xmlns:v="urn:schemas-microsoft-com:vml" Requires="v">
                <p:oleObj spid="_x0000_s15862" name="Equation" r:id="rId9" imgW="545760" imgH="203040" progId="Equation.DSMT4">
                  <p:embed/>
                </p:oleObj>
              </mc:Choice>
              <mc:Fallback>
                <p:oleObj name="Equation" r:id="rId9" imgW="545760" imgH="203040" progId="Equation.DSMT4">
                  <p:embed/>
                  <p:pic>
                    <p:nvPicPr>
                      <p:cNvPr id="0" name=""/>
                      <p:cNvPicPr/>
                      <p:nvPr/>
                    </p:nvPicPr>
                    <p:blipFill>
                      <a:blip r:embed="rId10"/>
                      <a:stretch>
                        <a:fillRect/>
                      </a:stretch>
                    </p:blipFill>
                    <p:spPr>
                      <a:xfrm>
                        <a:off x="3580728" y="1212978"/>
                        <a:ext cx="887413" cy="330200"/>
                      </a:xfrm>
                      <a:prstGeom prst="rect">
                        <a:avLst/>
                      </a:prstGeom>
                    </p:spPr>
                  </p:pic>
                </p:oleObj>
              </mc:Fallback>
            </mc:AlternateContent>
          </a:graphicData>
        </a:graphic>
      </p:graphicFrame>
      <p:sp>
        <p:nvSpPr>
          <p:cNvPr id="13" name="矩形 12"/>
          <p:cNvSpPr/>
          <p:nvPr/>
        </p:nvSpPr>
        <p:spPr>
          <a:xfrm>
            <a:off x="304800" y="2114729"/>
            <a:ext cx="8153400" cy="4170885"/>
          </a:xfrm>
          <a:prstGeom prst="rect">
            <a:avLst/>
          </a:prstGeom>
        </p:spPr>
        <p:txBody>
          <a:bodyPr wrap="square">
            <a:spAutoFit/>
          </a:bodyPr>
          <a:lstStyle/>
          <a:p>
            <a:pPr marR="5080">
              <a:lnSpc>
                <a:spcPct val="120000"/>
              </a:lnSpc>
              <a:spcBef>
                <a:spcPts val="100"/>
              </a:spcBef>
              <a:buClr>
                <a:srgbClr val="9A3847"/>
              </a:buClr>
              <a:tabLst>
                <a:tab pos="355600" algn="l"/>
              </a:tabLst>
            </a:pPr>
            <a:r>
              <a:rPr lang="en-US" altLang="zh-CN" b="1" dirty="0" smtClean="0">
                <a:latin typeface="微软雅黑" panose="020B0503020204020204" pitchFamily="34" charset="-122"/>
                <a:ea typeface="微软雅黑" panose="020B0503020204020204" pitchFamily="34" charset="-122"/>
              </a:rPr>
              <a:t>Word Encoder</a:t>
            </a:r>
          </a:p>
          <a:p>
            <a:pPr marR="508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Given a sentence with </a:t>
            </a:r>
            <a:r>
              <a:rPr lang="en-US" altLang="zh-CN" dirty="0" smtClean="0">
                <a:latin typeface="微软雅黑" panose="020B0503020204020204" pitchFamily="34" charset="-122"/>
                <a:ea typeface="微软雅黑" panose="020B0503020204020204" pitchFamily="34" charset="-122"/>
              </a:rPr>
              <a:t>words       ,              ,first </a:t>
            </a:r>
            <a:r>
              <a:rPr lang="en-US" altLang="zh-CN" dirty="0">
                <a:latin typeface="微软雅黑" panose="020B0503020204020204" pitchFamily="34" charset="-122"/>
                <a:ea typeface="微软雅黑" panose="020B0503020204020204" pitchFamily="34" charset="-122"/>
              </a:rPr>
              <a:t>embed the words to </a:t>
            </a:r>
            <a:r>
              <a:rPr lang="en-US" altLang="zh-CN" dirty="0" smtClean="0">
                <a:latin typeface="微软雅黑" panose="020B0503020204020204" pitchFamily="34" charset="-122"/>
                <a:ea typeface="微软雅黑" panose="020B0503020204020204" pitchFamily="34" charset="-122"/>
              </a:rPr>
              <a:t>vectors through </a:t>
            </a:r>
            <a:r>
              <a:rPr lang="en-US" altLang="zh-CN" dirty="0">
                <a:latin typeface="微软雅黑" panose="020B0503020204020204" pitchFamily="34" charset="-122"/>
                <a:ea typeface="微软雅黑" panose="020B0503020204020204" pitchFamily="34" charset="-122"/>
              </a:rPr>
              <a:t>an embedding </a:t>
            </a:r>
            <a:r>
              <a:rPr lang="en-US" altLang="zh-CN" dirty="0" smtClean="0">
                <a:latin typeface="微软雅黑" panose="020B0503020204020204" pitchFamily="34" charset="-122"/>
                <a:ea typeface="微软雅黑" panose="020B0503020204020204" pitchFamily="34" charset="-122"/>
              </a:rPr>
              <a:t>matrix      .</a:t>
            </a:r>
          </a:p>
          <a:p>
            <a:pPr marR="5080">
              <a:lnSpc>
                <a:spcPct val="120000"/>
              </a:lnSpc>
              <a:spcBef>
                <a:spcPts val="100"/>
              </a:spcBef>
              <a:buClr>
                <a:srgbClr val="9A3847"/>
              </a:buClr>
              <a:tabLst>
                <a:tab pos="355600" algn="l"/>
              </a:tabLst>
            </a:pPr>
            <a:endParaRPr lang="en-US" altLang="zh-CN" dirty="0">
              <a:latin typeface="微软雅黑" panose="020B0503020204020204" pitchFamily="34" charset="-122"/>
              <a:ea typeface="微软雅黑" panose="020B0503020204020204" pitchFamily="34" charset="-122"/>
            </a:endParaRPr>
          </a:p>
          <a:p>
            <a:pPr marR="5080">
              <a:lnSpc>
                <a:spcPct val="120000"/>
              </a:lnSpc>
              <a:spcBef>
                <a:spcPts val="100"/>
              </a:spcBef>
              <a:buClr>
                <a:srgbClr val="9A3847"/>
              </a:buCl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Use </a:t>
            </a:r>
            <a:r>
              <a:rPr lang="en-US" altLang="zh-CN" dirty="0">
                <a:latin typeface="微软雅黑" panose="020B0503020204020204" pitchFamily="34" charset="-122"/>
                <a:ea typeface="微软雅黑" panose="020B0503020204020204" pitchFamily="34" charset="-122"/>
              </a:rPr>
              <a:t>a bidirectional GRU </a:t>
            </a:r>
            <a:r>
              <a:rPr lang="en-US" altLang="zh-CN" dirty="0" smtClean="0">
                <a:latin typeface="微软雅黑" panose="020B0503020204020204" pitchFamily="34" charset="-122"/>
                <a:ea typeface="微软雅黑" panose="020B0503020204020204" pitchFamily="34" charset="-122"/>
              </a:rPr>
              <a:t>to </a:t>
            </a:r>
            <a:r>
              <a:rPr lang="en-US" altLang="zh-CN" dirty="0">
                <a:latin typeface="微软雅黑" panose="020B0503020204020204" pitchFamily="34" charset="-122"/>
                <a:ea typeface="微软雅黑" panose="020B0503020204020204" pitchFamily="34" charset="-122"/>
              </a:rPr>
              <a:t>get annotations of words by summarizing </a:t>
            </a:r>
            <a:r>
              <a:rPr lang="en-US" altLang="zh-CN" dirty="0" smtClean="0">
                <a:latin typeface="微软雅黑" panose="020B0503020204020204" pitchFamily="34" charset="-122"/>
                <a:ea typeface="微软雅黑" panose="020B0503020204020204" pitchFamily="34" charset="-122"/>
              </a:rPr>
              <a:t>information from </a:t>
            </a:r>
            <a:r>
              <a:rPr lang="en-US" altLang="zh-CN" dirty="0">
                <a:latin typeface="微软雅黑" panose="020B0503020204020204" pitchFamily="34" charset="-122"/>
                <a:ea typeface="微软雅黑" panose="020B0503020204020204" pitchFamily="34" charset="-122"/>
              </a:rPr>
              <a:t>both directions for words. The bidirectional GRU contains the </a:t>
            </a:r>
            <a:r>
              <a:rPr lang="en-US" altLang="zh-CN" dirty="0" smtClean="0">
                <a:latin typeface="微软雅黑" panose="020B0503020204020204" pitchFamily="34" charset="-122"/>
                <a:ea typeface="微软雅黑" panose="020B0503020204020204" pitchFamily="34" charset="-122"/>
              </a:rPr>
              <a:t>forward GRU     </a:t>
            </a:r>
            <a:r>
              <a:rPr lang="en-US" altLang="zh-CN" dirty="0">
                <a:latin typeface="微软雅黑" panose="020B0503020204020204" pitchFamily="34" charset="-122"/>
                <a:ea typeface="微软雅黑" panose="020B0503020204020204" pitchFamily="34" charset="-122"/>
              </a:rPr>
              <a:t>which reads the sentence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from  </a:t>
            </a:r>
            <a:r>
              <a:rPr lang="en-US" altLang="zh-CN" dirty="0" smtClean="0">
                <a:latin typeface="微软雅黑" panose="020B0503020204020204" pitchFamily="34" charset="-122"/>
                <a:ea typeface="微软雅黑" panose="020B0503020204020204" pitchFamily="34" charset="-122"/>
              </a:rPr>
              <a:t>    to    </a:t>
            </a:r>
            <a:r>
              <a:rPr lang="en-US" altLang="zh-CN" dirty="0">
                <a:latin typeface="微软雅黑" panose="020B0503020204020204" pitchFamily="34" charset="-122"/>
                <a:ea typeface="微软雅黑" panose="020B0503020204020204" pitchFamily="34" charset="-122"/>
              </a:rPr>
              <a:t>and a backward GRU  </a:t>
            </a:r>
            <a:r>
              <a:rPr lang="en-US" altLang="zh-CN" dirty="0" smtClean="0">
                <a:latin typeface="微软雅黑" panose="020B0503020204020204" pitchFamily="34" charset="-122"/>
                <a:ea typeface="微软雅黑" panose="020B0503020204020204" pitchFamily="34" charset="-122"/>
              </a:rPr>
              <a:t>   which </a:t>
            </a:r>
            <a:r>
              <a:rPr lang="en-US" altLang="zh-CN" dirty="0">
                <a:latin typeface="微软雅黑" panose="020B0503020204020204" pitchFamily="34" charset="-122"/>
                <a:ea typeface="微软雅黑" panose="020B0503020204020204" pitchFamily="34" charset="-122"/>
              </a:rPr>
              <a:t>reads from  </a:t>
            </a:r>
            <a:r>
              <a:rPr lang="en-US" altLang="zh-CN" dirty="0" smtClean="0">
                <a:latin typeface="微软雅黑" panose="020B0503020204020204" pitchFamily="34" charset="-122"/>
                <a:ea typeface="微软雅黑" panose="020B0503020204020204" pitchFamily="34" charset="-122"/>
              </a:rPr>
              <a:t>     to       :</a:t>
            </a:r>
          </a:p>
          <a:p>
            <a:pPr marR="5080">
              <a:lnSpc>
                <a:spcPct val="120000"/>
              </a:lnSpc>
              <a:spcBef>
                <a:spcPts val="100"/>
              </a:spcBef>
              <a:buClr>
                <a:srgbClr val="9A3847"/>
              </a:buCl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a:lnSpc>
                <a:spcPct val="120000"/>
              </a:lnSpc>
              <a:spcBef>
                <a:spcPts val="100"/>
              </a:spcBef>
              <a:buClr>
                <a:srgbClr val="9A3847"/>
              </a:buClr>
              <a:tabLst>
                <a:tab pos="355600" algn="l"/>
              </a:tabLst>
            </a:pPr>
            <a:endParaRPr lang="en-US" altLang="zh-CN" dirty="0" smtClean="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rotWithShape="1">
          <a:blip r:embed="rId11"/>
          <a:srcRect t="32109"/>
          <a:stretch/>
        </p:blipFill>
        <p:spPr>
          <a:xfrm>
            <a:off x="3244850" y="5257800"/>
            <a:ext cx="2819400" cy="805581"/>
          </a:xfrm>
          <a:prstGeom prst="rect">
            <a:avLst/>
          </a:prstGeom>
        </p:spPr>
      </p:pic>
      <p:pic>
        <p:nvPicPr>
          <p:cNvPr id="19" name="图片 18"/>
          <p:cNvPicPr>
            <a:picLocks noChangeAspect="1"/>
          </p:cNvPicPr>
          <p:nvPr/>
        </p:nvPicPr>
        <p:blipFill rotWithShape="1">
          <a:blip r:embed="rId11"/>
          <a:srcRect b="67604"/>
          <a:stretch/>
        </p:blipFill>
        <p:spPr>
          <a:xfrm>
            <a:off x="3244850" y="3301865"/>
            <a:ext cx="2819400" cy="384399"/>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2305782036"/>
              </p:ext>
            </p:extLst>
          </p:nvPr>
        </p:nvGraphicFramePr>
        <p:xfrm>
          <a:off x="3970055" y="2471911"/>
          <a:ext cx="380965" cy="428586"/>
        </p:xfrm>
        <a:graphic>
          <a:graphicData uri="http://schemas.openxmlformats.org/presentationml/2006/ole">
            <mc:AlternateContent xmlns:mc="http://schemas.openxmlformats.org/markup-compatibility/2006">
              <mc:Choice xmlns:v="urn:schemas-microsoft-com:vml" Requires="v">
                <p:oleObj spid="_x0000_s15863" name="Equation" r:id="rId12" imgW="203040" imgH="228600" progId="Equation.DSMT4">
                  <p:embed/>
                </p:oleObj>
              </mc:Choice>
              <mc:Fallback>
                <p:oleObj name="Equation" r:id="rId12" imgW="203040" imgH="228600" progId="Equation.DSMT4">
                  <p:embed/>
                  <p:pic>
                    <p:nvPicPr>
                      <p:cNvPr id="0" name=""/>
                      <p:cNvPicPr/>
                      <p:nvPr/>
                    </p:nvPicPr>
                    <p:blipFill>
                      <a:blip r:embed="rId13"/>
                      <a:stretch>
                        <a:fillRect/>
                      </a:stretch>
                    </p:blipFill>
                    <p:spPr>
                      <a:xfrm>
                        <a:off x="3970055" y="2471911"/>
                        <a:ext cx="380965" cy="428586"/>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20911945"/>
              </p:ext>
            </p:extLst>
          </p:nvPr>
        </p:nvGraphicFramePr>
        <p:xfrm>
          <a:off x="4397649" y="2510032"/>
          <a:ext cx="887413" cy="330200"/>
        </p:xfrm>
        <a:graphic>
          <a:graphicData uri="http://schemas.openxmlformats.org/presentationml/2006/ole">
            <mc:AlternateContent xmlns:mc="http://schemas.openxmlformats.org/markup-compatibility/2006">
              <mc:Choice xmlns:v="urn:schemas-microsoft-com:vml" Requires="v">
                <p:oleObj spid="_x0000_s15864" name="Equation" r:id="rId9" imgW="545760" imgH="203040" progId="Equation.DSMT4">
                  <p:embed/>
                </p:oleObj>
              </mc:Choice>
              <mc:Fallback>
                <p:oleObj name="Equation" r:id="rId9" imgW="545760" imgH="203040" progId="Equation.DSMT4">
                  <p:embed/>
                  <p:pic>
                    <p:nvPicPr>
                      <p:cNvPr id="12" name="对象 11"/>
                      <p:cNvPicPr/>
                      <p:nvPr/>
                    </p:nvPicPr>
                    <p:blipFill>
                      <a:blip r:embed="rId10"/>
                      <a:stretch>
                        <a:fillRect/>
                      </a:stretch>
                    </p:blipFill>
                    <p:spPr>
                      <a:xfrm>
                        <a:off x="4397649" y="2510032"/>
                        <a:ext cx="887413" cy="330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55213358"/>
              </p:ext>
            </p:extLst>
          </p:nvPr>
        </p:nvGraphicFramePr>
        <p:xfrm>
          <a:off x="4608576" y="2826352"/>
          <a:ext cx="316230" cy="379476"/>
        </p:xfrm>
        <a:graphic>
          <a:graphicData uri="http://schemas.openxmlformats.org/presentationml/2006/ole">
            <mc:AlternateContent xmlns:mc="http://schemas.openxmlformats.org/markup-compatibility/2006">
              <mc:Choice xmlns:v="urn:schemas-microsoft-com:vml" Requires="v">
                <p:oleObj spid="_x0000_s15865" name="Equation" r:id="rId14" imgW="190440" imgH="228600" progId="Equation.DSMT4">
                  <p:embed/>
                </p:oleObj>
              </mc:Choice>
              <mc:Fallback>
                <p:oleObj name="Equation" r:id="rId14" imgW="190440" imgH="228600" progId="Equation.DSMT4">
                  <p:embed/>
                  <p:pic>
                    <p:nvPicPr>
                      <p:cNvPr id="0" name=""/>
                      <p:cNvPicPr/>
                      <p:nvPr/>
                    </p:nvPicPr>
                    <p:blipFill>
                      <a:blip r:embed="rId15"/>
                      <a:stretch>
                        <a:fillRect/>
                      </a:stretch>
                    </p:blipFill>
                    <p:spPr>
                      <a:xfrm>
                        <a:off x="4608576" y="2826352"/>
                        <a:ext cx="316230" cy="37947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17817042"/>
              </p:ext>
            </p:extLst>
          </p:nvPr>
        </p:nvGraphicFramePr>
        <p:xfrm>
          <a:off x="6352200" y="4443980"/>
          <a:ext cx="298450" cy="488373"/>
        </p:xfrm>
        <a:graphic>
          <a:graphicData uri="http://schemas.openxmlformats.org/presentationml/2006/ole">
            <mc:AlternateContent xmlns:mc="http://schemas.openxmlformats.org/markup-compatibility/2006">
              <mc:Choice xmlns:v="urn:schemas-microsoft-com:vml" Requires="v">
                <p:oleObj spid="_x0000_s15866" name="Equation" r:id="rId16" imgW="139680" imgH="228600" progId="Equation.DSMT4">
                  <p:embed/>
                </p:oleObj>
              </mc:Choice>
              <mc:Fallback>
                <p:oleObj name="Equation" r:id="rId16" imgW="139680" imgH="228600" progId="Equation.DSMT4">
                  <p:embed/>
                  <p:pic>
                    <p:nvPicPr>
                      <p:cNvPr id="0" name=""/>
                      <p:cNvPicPr/>
                      <p:nvPr/>
                    </p:nvPicPr>
                    <p:blipFill>
                      <a:blip r:embed="rId17"/>
                      <a:stretch>
                        <a:fillRect/>
                      </a:stretch>
                    </p:blipFill>
                    <p:spPr>
                      <a:xfrm>
                        <a:off x="6352200" y="4443980"/>
                        <a:ext cx="298450" cy="48837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842248864"/>
              </p:ext>
            </p:extLst>
          </p:nvPr>
        </p:nvGraphicFramePr>
        <p:xfrm>
          <a:off x="7161452" y="4502430"/>
          <a:ext cx="330200" cy="371475"/>
        </p:xfrm>
        <a:graphic>
          <a:graphicData uri="http://schemas.openxmlformats.org/presentationml/2006/ole">
            <mc:AlternateContent xmlns:mc="http://schemas.openxmlformats.org/markup-compatibility/2006">
              <mc:Choice xmlns:v="urn:schemas-microsoft-com:vml" Requires="v">
                <p:oleObj spid="_x0000_s15867" name="Equation" r:id="rId18" imgW="203040" imgH="228600" progId="Equation.DSMT4">
                  <p:embed/>
                </p:oleObj>
              </mc:Choice>
              <mc:Fallback>
                <p:oleObj name="Equation" r:id="rId18" imgW="203040" imgH="228600" progId="Equation.DSMT4">
                  <p:embed/>
                  <p:pic>
                    <p:nvPicPr>
                      <p:cNvPr id="0" name=""/>
                      <p:cNvPicPr/>
                      <p:nvPr/>
                    </p:nvPicPr>
                    <p:blipFill>
                      <a:blip r:embed="rId19"/>
                      <a:stretch>
                        <a:fillRect/>
                      </a:stretch>
                    </p:blipFill>
                    <p:spPr>
                      <a:xfrm>
                        <a:off x="7161452" y="4502430"/>
                        <a:ext cx="330200" cy="3714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743688242"/>
              </p:ext>
            </p:extLst>
          </p:nvPr>
        </p:nvGraphicFramePr>
        <p:xfrm>
          <a:off x="7798545" y="4496760"/>
          <a:ext cx="352761" cy="352761"/>
        </p:xfrm>
        <a:graphic>
          <a:graphicData uri="http://schemas.openxmlformats.org/presentationml/2006/ole">
            <mc:AlternateContent xmlns:mc="http://schemas.openxmlformats.org/markup-compatibility/2006">
              <mc:Choice xmlns:v="urn:schemas-microsoft-com:vml" Requires="v">
                <p:oleObj spid="_x0000_s15868" name="Equation" r:id="rId20" imgW="228600" imgH="228600" progId="Equation.DSMT4">
                  <p:embed/>
                </p:oleObj>
              </mc:Choice>
              <mc:Fallback>
                <p:oleObj name="Equation" r:id="rId20" imgW="228600" imgH="228600" progId="Equation.DSMT4">
                  <p:embed/>
                  <p:pic>
                    <p:nvPicPr>
                      <p:cNvPr id="0" name=""/>
                      <p:cNvPicPr/>
                      <p:nvPr/>
                    </p:nvPicPr>
                    <p:blipFill>
                      <a:blip r:embed="rId21"/>
                      <a:stretch>
                        <a:fillRect/>
                      </a:stretch>
                    </p:blipFill>
                    <p:spPr>
                      <a:xfrm>
                        <a:off x="7798545" y="4496760"/>
                        <a:ext cx="352761" cy="352761"/>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592237757"/>
              </p:ext>
            </p:extLst>
          </p:nvPr>
        </p:nvGraphicFramePr>
        <p:xfrm>
          <a:off x="4967693" y="4812927"/>
          <a:ext cx="352761" cy="352761"/>
        </p:xfrm>
        <a:graphic>
          <a:graphicData uri="http://schemas.openxmlformats.org/presentationml/2006/ole">
            <mc:AlternateContent xmlns:mc="http://schemas.openxmlformats.org/markup-compatibility/2006">
              <mc:Choice xmlns:v="urn:schemas-microsoft-com:vml" Requires="v">
                <p:oleObj spid="_x0000_s15869" name="Equation" r:id="rId22" imgW="228600" imgH="228600" progId="Equation.DSMT4">
                  <p:embed/>
                </p:oleObj>
              </mc:Choice>
              <mc:Fallback>
                <p:oleObj name="Equation" r:id="rId22" imgW="228600" imgH="228600" progId="Equation.DSMT4">
                  <p:embed/>
                  <p:pic>
                    <p:nvPicPr>
                      <p:cNvPr id="22" name="对象 21"/>
                      <p:cNvPicPr/>
                      <p:nvPr/>
                    </p:nvPicPr>
                    <p:blipFill>
                      <a:blip r:embed="rId21"/>
                      <a:stretch>
                        <a:fillRect/>
                      </a:stretch>
                    </p:blipFill>
                    <p:spPr>
                      <a:xfrm>
                        <a:off x="4967693" y="4812927"/>
                        <a:ext cx="352761" cy="352761"/>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482833489"/>
              </p:ext>
            </p:extLst>
          </p:nvPr>
        </p:nvGraphicFramePr>
        <p:xfrm>
          <a:off x="5650281" y="4812927"/>
          <a:ext cx="330200" cy="371475"/>
        </p:xfrm>
        <a:graphic>
          <a:graphicData uri="http://schemas.openxmlformats.org/presentationml/2006/ole">
            <mc:AlternateContent xmlns:mc="http://schemas.openxmlformats.org/markup-compatibility/2006">
              <mc:Choice xmlns:v="urn:schemas-microsoft-com:vml" Requires="v">
                <p:oleObj spid="_x0000_s15870" name="Equation" r:id="rId23" imgW="203040" imgH="228600" progId="Equation.DSMT4">
                  <p:embed/>
                </p:oleObj>
              </mc:Choice>
              <mc:Fallback>
                <p:oleObj name="Equation" r:id="rId23" imgW="203040" imgH="228600" progId="Equation.DSMT4">
                  <p:embed/>
                  <p:pic>
                    <p:nvPicPr>
                      <p:cNvPr id="21" name="对象 20"/>
                      <p:cNvPicPr/>
                      <p:nvPr/>
                    </p:nvPicPr>
                    <p:blipFill>
                      <a:blip r:embed="rId19"/>
                      <a:stretch>
                        <a:fillRect/>
                      </a:stretch>
                    </p:blipFill>
                    <p:spPr>
                      <a:xfrm>
                        <a:off x="5650281" y="4812927"/>
                        <a:ext cx="330200" cy="371475"/>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345727666"/>
              </p:ext>
            </p:extLst>
          </p:nvPr>
        </p:nvGraphicFramePr>
        <p:xfrm>
          <a:off x="3231885" y="4416404"/>
          <a:ext cx="325863" cy="515949"/>
        </p:xfrm>
        <a:graphic>
          <a:graphicData uri="http://schemas.openxmlformats.org/presentationml/2006/ole">
            <mc:AlternateContent xmlns:mc="http://schemas.openxmlformats.org/markup-compatibility/2006">
              <mc:Choice xmlns:v="urn:schemas-microsoft-com:vml" Requires="v">
                <p:oleObj spid="_x0000_s15871" name="Equation" r:id="rId24" imgW="152280" imgH="241200" progId="Equation.DSMT4">
                  <p:embed/>
                </p:oleObj>
              </mc:Choice>
              <mc:Fallback>
                <p:oleObj name="Equation" r:id="rId24" imgW="152280" imgH="241200" progId="Equation.DSMT4">
                  <p:embed/>
                  <p:pic>
                    <p:nvPicPr>
                      <p:cNvPr id="0" name=""/>
                      <p:cNvPicPr/>
                      <p:nvPr/>
                    </p:nvPicPr>
                    <p:blipFill>
                      <a:blip r:embed="rId25"/>
                      <a:stretch>
                        <a:fillRect/>
                      </a:stretch>
                    </p:blipFill>
                    <p:spPr>
                      <a:xfrm>
                        <a:off x="3231885" y="4416404"/>
                        <a:ext cx="325863" cy="515949"/>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739804994"/>
              </p:ext>
            </p:extLst>
          </p:nvPr>
        </p:nvGraphicFramePr>
        <p:xfrm>
          <a:off x="2643172" y="4775200"/>
          <a:ext cx="304800" cy="482600"/>
        </p:xfrm>
        <a:graphic>
          <a:graphicData uri="http://schemas.openxmlformats.org/presentationml/2006/ole">
            <mc:AlternateContent xmlns:mc="http://schemas.openxmlformats.org/markup-compatibility/2006">
              <mc:Choice xmlns:v="urn:schemas-microsoft-com:vml" Requires="v">
                <p:oleObj spid="_x0000_s15872" name="Equation" r:id="rId26" imgW="152280" imgH="241200" progId="Equation.DSMT4">
                  <p:embed/>
                </p:oleObj>
              </mc:Choice>
              <mc:Fallback>
                <p:oleObj name="Equation" r:id="rId26" imgW="152280" imgH="241200" progId="Equation.DSMT4">
                  <p:embed/>
                  <p:pic>
                    <p:nvPicPr>
                      <p:cNvPr id="0" name=""/>
                      <p:cNvPicPr/>
                      <p:nvPr/>
                    </p:nvPicPr>
                    <p:blipFill>
                      <a:blip r:embed="rId27"/>
                      <a:stretch>
                        <a:fillRect/>
                      </a:stretch>
                    </p:blipFill>
                    <p:spPr>
                      <a:xfrm>
                        <a:off x="2643172" y="4775200"/>
                        <a:ext cx="304800" cy="482600"/>
                      </a:xfrm>
                      <a:prstGeom prst="rect">
                        <a:avLst/>
                      </a:prstGeom>
                    </p:spPr>
                  </p:pic>
                </p:oleObj>
              </mc:Fallback>
            </mc:AlternateContent>
          </a:graphicData>
        </a:graphic>
      </p:graphicFrame>
    </p:spTree>
    <p:extLst>
      <p:ext uri="{BB962C8B-B14F-4D97-AF65-F5344CB8AC3E}">
        <p14:creationId xmlns:p14="http://schemas.microsoft.com/office/powerpoint/2010/main" val="2624479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572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3 Hierarchical </a:t>
            </a:r>
            <a:r>
              <a:rPr lang="en-US" altLang="zh-CN" sz="2800" spc="-5" dirty="0">
                <a:solidFill>
                  <a:srgbClr val="FFFFFF"/>
                </a:solidFill>
                <a:latin typeface="黑体"/>
                <a:cs typeface="黑体"/>
              </a:rPr>
              <a:t>Attention</a:t>
            </a:r>
            <a:endParaRPr sz="2800" dirty="0">
              <a:latin typeface="黑体"/>
              <a:cs typeface="黑体"/>
            </a:endParaRPr>
          </a:p>
        </p:txBody>
      </p:sp>
      <p:sp>
        <p:nvSpPr>
          <p:cNvPr id="13" name="矩形 12"/>
          <p:cNvSpPr/>
          <p:nvPr/>
        </p:nvSpPr>
        <p:spPr>
          <a:xfrm>
            <a:off x="266700" y="990600"/>
            <a:ext cx="8610600" cy="5513304"/>
          </a:xfrm>
          <a:prstGeom prst="rect">
            <a:avLst/>
          </a:prstGeom>
        </p:spPr>
        <p:txBody>
          <a:bodyPr wrap="square">
            <a:spAutoFit/>
          </a:bodyPr>
          <a:lstStyle/>
          <a:p>
            <a:pPr marR="5080">
              <a:lnSpc>
                <a:spcPct val="120000"/>
              </a:lnSpc>
              <a:spcBef>
                <a:spcPts val="100"/>
              </a:spcBef>
              <a:buClr>
                <a:srgbClr val="9A3847"/>
              </a:buClr>
              <a:tabLst>
                <a:tab pos="355600" algn="l"/>
              </a:tabLst>
            </a:pPr>
            <a:r>
              <a:rPr lang="en-US" altLang="zh-CN" b="1" dirty="0" smtClean="0">
                <a:latin typeface="微软雅黑" panose="020B0503020204020204" pitchFamily="34" charset="-122"/>
                <a:ea typeface="微软雅黑" panose="020B0503020204020204" pitchFamily="34" charset="-122"/>
              </a:rPr>
              <a:t>Word Attention</a:t>
            </a:r>
            <a:endParaRPr lang="en-US" altLang="zh-CN" dirty="0" smtClean="0">
              <a:latin typeface="微软雅黑" panose="020B0503020204020204" pitchFamily="34" charset="-122"/>
              <a:ea typeface="微软雅黑" panose="020B0503020204020204" pitchFamily="34" charset="-122"/>
            </a:endParaRPr>
          </a:p>
          <a:p>
            <a:pPr marR="5080">
              <a:lnSpc>
                <a:spcPct val="120000"/>
              </a:lnSpc>
              <a:spcBef>
                <a:spcPts val="100"/>
              </a:spcBef>
              <a:buClr>
                <a:srgbClr val="9A3847"/>
              </a:buClr>
              <a:tabLst>
                <a:tab pos="355600" algn="l"/>
              </a:tabLst>
            </a:pPr>
            <a:r>
              <a:rPr lang="en-US" altLang="zh-CN" dirty="0"/>
              <a:t> </a:t>
            </a:r>
            <a:r>
              <a:rPr lang="en-US" altLang="zh-CN" dirty="0" smtClean="0"/>
              <a:t>      </a:t>
            </a:r>
            <a:r>
              <a:rPr lang="en-US" altLang="zh-CN" dirty="0">
                <a:latin typeface="微软雅黑" panose="020B0503020204020204" pitchFamily="34" charset="-122"/>
                <a:ea typeface="微软雅黑" panose="020B0503020204020204" pitchFamily="34" charset="-122"/>
              </a:rPr>
              <a:t>Not all words contribute equally to the representation of the sentence meaning. Hence, using attention mechanism to extract such words that are important to the meaning of the sentence and aggregate </a:t>
            </a:r>
            <a:r>
              <a:rPr lang="en-US" altLang="zh-CN" dirty="0" smtClean="0">
                <a:latin typeface="微软雅黑" panose="020B0503020204020204" pitchFamily="34" charset="-122"/>
                <a:ea typeface="微软雅黑" panose="020B0503020204020204" pitchFamily="34" charset="-122"/>
              </a:rPr>
              <a:t>the representation </a:t>
            </a:r>
            <a:r>
              <a:rPr lang="en-US" altLang="zh-CN" dirty="0">
                <a:latin typeface="微软雅黑" panose="020B0503020204020204" pitchFamily="34" charset="-122"/>
                <a:ea typeface="微软雅黑" panose="020B0503020204020204" pitchFamily="34" charset="-122"/>
              </a:rPr>
              <a:t>of those informative words to form a sentence vector.</a:t>
            </a: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Feed </a:t>
            </a:r>
            <a:r>
              <a:rPr lang="en-US" altLang="zh-CN" dirty="0">
                <a:latin typeface="微软雅黑" panose="020B0503020204020204" pitchFamily="34" charset="-122"/>
                <a:ea typeface="微软雅黑" panose="020B0503020204020204" pitchFamily="34" charset="-122"/>
              </a:rPr>
              <a:t>the word annotation  </a:t>
            </a:r>
            <a:r>
              <a:rPr lang="en-US" altLang="zh-CN" dirty="0" smtClean="0">
                <a:latin typeface="微软雅黑" panose="020B0503020204020204" pitchFamily="34" charset="-122"/>
                <a:ea typeface="微软雅黑" panose="020B0503020204020204" pitchFamily="34" charset="-122"/>
              </a:rPr>
              <a:t>   through a </a:t>
            </a:r>
            <a:r>
              <a:rPr lang="en-US" altLang="zh-CN" dirty="0">
                <a:latin typeface="微软雅黑" panose="020B0503020204020204" pitchFamily="34" charset="-122"/>
                <a:ea typeface="微软雅黑" panose="020B0503020204020204" pitchFamily="34" charset="-122"/>
              </a:rPr>
              <a:t>one-layer </a:t>
            </a:r>
            <a:r>
              <a:rPr lang="en-US" altLang="zh-CN" dirty="0" smtClean="0">
                <a:latin typeface="微软雅黑" panose="020B0503020204020204" pitchFamily="34" charset="-122"/>
                <a:ea typeface="微软雅黑" panose="020B0503020204020204" pitchFamily="34" charset="-122"/>
              </a:rPr>
              <a:t>MLP(</a:t>
            </a:r>
            <a:r>
              <a:rPr lang="zh-CN" altLang="en-US" dirty="0">
                <a:latin typeface="微软雅黑" panose="020B0503020204020204" pitchFamily="34" charset="-122"/>
                <a:ea typeface="微软雅黑" panose="020B0503020204020204" pitchFamily="34" charset="-122"/>
              </a:rPr>
              <a:t>多层感知机</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to get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as a hidden </a:t>
            </a:r>
            <a:r>
              <a:rPr lang="en-US" altLang="zh-CN" dirty="0" smtClean="0">
                <a:latin typeface="微软雅黑" panose="020B0503020204020204" pitchFamily="34" charset="-122"/>
                <a:ea typeface="微软雅黑" panose="020B0503020204020204" pitchFamily="34" charset="-122"/>
              </a:rPr>
              <a:t>representation of      .</a:t>
            </a: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Measure </a:t>
            </a:r>
            <a:r>
              <a:rPr lang="en-US" altLang="zh-CN" dirty="0">
                <a:latin typeface="微软雅黑" panose="020B0503020204020204" pitchFamily="34" charset="-122"/>
                <a:ea typeface="微软雅黑" panose="020B0503020204020204" pitchFamily="34" charset="-122"/>
              </a:rPr>
              <a:t>the importance </a:t>
            </a:r>
            <a:r>
              <a:rPr lang="en-US" altLang="zh-CN" dirty="0" smtClean="0">
                <a:latin typeface="微软雅黑" panose="020B0503020204020204" pitchFamily="34" charset="-122"/>
                <a:ea typeface="微软雅黑" panose="020B0503020204020204" pitchFamily="34" charset="-122"/>
              </a:rPr>
              <a:t>of the </a:t>
            </a:r>
            <a:r>
              <a:rPr lang="en-US" altLang="zh-CN" dirty="0">
                <a:latin typeface="微软雅黑" panose="020B0503020204020204" pitchFamily="34" charset="-122"/>
                <a:ea typeface="微软雅黑" panose="020B0503020204020204" pitchFamily="34" charset="-122"/>
              </a:rPr>
              <a:t>word as the similarity of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with a word </a:t>
            </a:r>
            <a:r>
              <a:rPr lang="en-US" altLang="zh-CN" dirty="0" smtClean="0">
                <a:latin typeface="微软雅黑" panose="020B0503020204020204" pitchFamily="34" charset="-122"/>
                <a:ea typeface="微软雅黑" panose="020B0503020204020204" pitchFamily="34" charset="-122"/>
              </a:rPr>
              <a:t>level context </a:t>
            </a:r>
            <a:r>
              <a:rPr lang="en-US" altLang="zh-CN" dirty="0">
                <a:latin typeface="微软雅黑" panose="020B0503020204020204" pitchFamily="34" charset="-122"/>
                <a:ea typeface="微软雅黑" panose="020B0503020204020204" pitchFamily="34" charset="-122"/>
              </a:rPr>
              <a:t>vector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 get a normalized </a:t>
            </a:r>
            <a:r>
              <a:rPr lang="en-US" altLang="zh-CN" dirty="0" smtClean="0">
                <a:latin typeface="微软雅黑" panose="020B0503020204020204" pitchFamily="34" charset="-122"/>
                <a:ea typeface="微软雅黑" panose="020B0503020204020204" pitchFamily="34" charset="-122"/>
              </a:rPr>
              <a:t>importance weight     through </a:t>
            </a:r>
            <a:r>
              <a:rPr lang="en-US" altLang="zh-CN" dirty="0">
                <a:latin typeface="微软雅黑" panose="020B0503020204020204" pitchFamily="34" charset="-122"/>
                <a:ea typeface="微软雅黑" panose="020B0503020204020204" pitchFamily="34" charset="-122"/>
              </a:rPr>
              <a:t>a </a:t>
            </a:r>
            <a:r>
              <a:rPr lang="en-US" altLang="zh-CN" dirty="0" err="1">
                <a:latin typeface="微软雅黑" panose="020B0503020204020204" pitchFamily="34" charset="-122"/>
                <a:ea typeface="微软雅黑" panose="020B0503020204020204" pitchFamily="34" charset="-122"/>
              </a:rPr>
              <a:t>softmax</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function.</a:t>
            </a: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Compute </a:t>
            </a:r>
            <a:r>
              <a:rPr lang="en-US" altLang="zh-CN" dirty="0">
                <a:latin typeface="微软雅黑" panose="020B0503020204020204" pitchFamily="34" charset="-122"/>
                <a:ea typeface="微软雅黑" panose="020B0503020204020204" pitchFamily="34" charset="-122"/>
              </a:rPr>
              <a:t>the sentence vector  </a:t>
            </a:r>
            <a:r>
              <a:rPr lang="en-US" altLang="zh-CN" dirty="0" smtClean="0">
                <a:latin typeface="微软雅黑" panose="020B0503020204020204" pitchFamily="34" charset="-122"/>
                <a:ea typeface="微软雅黑" panose="020B0503020204020204" pitchFamily="34" charset="-122"/>
              </a:rPr>
              <a:t>  as </a:t>
            </a:r>
            <a:r>
              <a:rPr lang="en-US" altLang="zh-CN" dirty="0">
                <a:latin typeface="微软雅黑" panose="020B0503020204020204" pitchFamily="34" charset="-122"/>
                <a:ea typeface="微软雅黑" panose="020B0503020204020204" pitchFamily="34" charset="-122"/>
              </a:rPr>
              <a:t>a weighted sum of the word </a:t>
            </a:r>
            <a:r>
              <a:rPr lang="en-US" altLang="zh-CN" dirty="0" smtClean="0">
                <a:latin typeface="微软雅黑" panose="020B0503020204020204" pitchFamily="34" charset="-122"/>
                <a:ea typeface="微软雅黑" panose="020B0503020204020204" pitchFamily="34" charset="-122"/>
              </a:rPr>
              <a:t>annotations based </a:t>
            </a:r>
            <a:r>
              <a:rPr lang="en-US" altLang="zh-CN" dirty="0">
                <a:latin typeface="微软雅黑" panose="020B0503020204020204" pitchFamily="34" charset="-122"/>
                <a:ea typeface="微软雅黑" panose="020B0503020204020204" pitchFamily="34" charset="-122"/>
              </a:rPr>
              <a:t>on the weights.</a:t>
            </a:r>
            <a:endParaRPr lang="en-US" altLang="zh-CN" dirty="0" smtClean="0">
              <a:latin typeface="微软雅黑" panose="020B0503020204020204" pitchFamily="34" charset="-122"/>
              <a:ea typeface="微软雅黑" panose="020B0503020204020204" pitchFamily="34" charset="-122"/>
            </a:endParaRPr>
          </a:p>
          <a:p>
            <a:pPr marR="5080">
              <a:lnSpc>
                <a:spcPct val="120000"/>
              </a:lnSpc>
              <a:spcBef>
                <a:spcPts val="100"/>
              </a:spcBef>
              <a:buClr>
                <a:srgbClr val="9A3847"/>
              </a:buClr>
              <a:tabLst>
                <a:tab pos="355600" algn="l"/>
              </a:tabLst>
            </a:pPr>
            <a:endParaRPr lang="en-US" altLang="zh-CN" dirty="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rotWithShape="1">
          <a:blip r:embed="rId3"/>
          <a:srcRect t="66524"/>
          <a:stretch/>
        </p:blipFill>
        <p:spPr>
          <a:xfrm>
            <a:off x="3792006" y="6114831"/>
            <a:ext cx="2449305" cy="456522"/>
          </a:xfrm>
          <a:prstGeom prst="rect">
            <a:avLst/>
          </a:prstGeom>
        </p:spPr>
      </p:pic>
      <p:pic>
        <p:nvPicPr>
          <p:cNvPr id="16" name="图片 15"/>
          <p:cNvPicPr>
            <a:picLocks noChangeAspect="1"/>
          </p:cNvPicPr>
          <p:nvPr/>
        </p:nvPicPr>
        <p:blipFill rotWithShape="1">
          <a:blip r:embed="rId3"/>
          <a:srcRect b="73898"/>
          <a:stretch/>
        </p:blipFill>
        <p:spPr>
          <a:xfrm>
            <a:off x="3581399" y="3328439"/>
            <a:ext cx="2449305" cy="355962"/>
          </a:xfrm>
          <a:prstGeom prst="rect">
            <a:avLst/>
          </a:prstGeom>
        </p:spPr>
      </p:pic>
      <p:pic>
        <p:nvPicPr>
          <p:cNvPr id="19" name="图片 18"/>
          <p:cNvPicPr>
            <a:picLocks noChangeAspect="1"/>
          </p:cNvPicPr>
          <p:nvPr/>
        </p:nvPicPr>
        <p:blipFill rotWithShape="1">
          <a:blip r:embed="rId3"/>
          <a:srcRect t="21466" b="33832"/>
          <a:stretch/>
        </p:blipFill>
        <p:spPr>
          <a:xfrm>
            <a:off x="3581400" y="4625760"/>
            <a:ext cx="2449305" cy="609600"/>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3819924422"/>
              </p:ext>
            </p:extLst>
          </p:nvPr>
        </p:nvGraphicFramePr>
        <p:xfrm>
          <a:off x="3577897" y="2648234"/>
          <a:ext cx="311150" cy="430823"/>
        </p:xfrm>
        <a:graphic>
          <a:graphicData uri="http://schemas.openxmlformats.org/presentationml/2006/ole">
            <mc:AlternateContent xmlns:mc="http://schemas.openxmlformats.org/markup-compatibility/2006">
              <mc:Choice xmlns:v="urn:schemas-microsoft-com:vml" Requires="v">
                <p:oleObj spid="_x0000_s17648" name="Equation" r:id="rId4" imgW="164880" imgH="228600" progId="Equation.DSMT4">
                  <p:embed/>
                </p:oleObj>
              </mc:Choice>
              <mc:Fallback>
                <p:oleObj name="Equation" r:id="rId4" imgW="164880" imgH="228600" progId="Equation.DSMT4">
                  <p:embed/>
                  <p:pic>
                    <p:nvPicPr>
                      <p:cNvPr id="0" name=""/>
                      <p:cNvPicPr/>
                      <p:nvPr/>
                    </p:nvPicPr>
                    <p:blipFill>
                      <a:blip r:embed="rId5"/>
                      <a:stretch>
                        <a:fillRect/>
                      </a:stretch>
                    </p:blipFill>
                    <p:spPr>
                      <a:xfrm>
                        <a:off x="3577897" y="2648234"/>
                        <a:ext cx="311150" cy="43082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36096001"/>
              </p:ext>
            </p:extLst>
          </p:nvPr>
        </p:nvGraphicFramePr>
        <p:xfrm>
          <a:off x="8681720" y="2659538"/>
          <a:ext cx="317500" cy="408214"/>
        </p:xfrm>
        <a:graphic>
          <a:graphicData uri="http://schemas.openxmlformats.org/presentationml/2006/ole">
            <mc:AlternateContent xmlns:mc="http://schemas.openxmlformats.org/markup-compatibility/2006">
              <mc:Choice xmlns:v="urn:schemas-microsoft-com:vml" Requires="v">
                <p:oleObj spid="_x0000_s17649" name="Equation" r:id="rId6" imgW="177480" imgH="228600" progId="Equation.DSMT4">
                  <p:embed/>
                </p:oleObj>
              </mc:Choice>
              <mc:Fallback>
                <p:oleObj name="Equation" r:id="rId6" imgW="177480" imgH="228600" progId="Equation.DSMT4">
                  <p:embed/>
                  <p:pic>
                    <p:nvPicPr>
                      <p:cNvPr id="0" name=""/>
                      <p:cNvPicPr/>
                      <p:nvPr/>
                    </p:nvPicPr>
                    <p:blipFill>
                      <a:blip r:embed="rId7"/>
                      <a:stretch>
                        <a:fillRect/>
                      </a:stretch>
                    </p:blipFill>
                    <p:spPr>
                      <a:xfrm>
                        <a:off x="8681720" y="2659538"/>
                        <a:ext cx="317500" cy="408214"/>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76167296"/>
              </p:ext>
            </p:extLst>
          </p:nvPr>
        </p:nvGraphicFramePr>
        <p:xfrm>
          <a:off x="2514600" y="3962400"/>
          <a:ext cx="355600" cy="457200"/>
        </p:xfrm>
        <a:graphic>
          <a:graphicData uri="http://schemas.openxmlformats.org/presentationml/2006/ole">
            <mc:AlternateContent xmlns:mc="http://schemas.openxmlformats.org/markup-compatibility/2006">
              <mc:Choice xmlns:v="urn:schemas-microsoft-com:vml" Requires="v">
                <p:oleObj spid="_x0000_s17650" name="Equation" r:id="rId8" imgW="177480" imgH="228600" progId="Equation.DSMT4">
                  <p:embed/>
                </p:oleObj>
              </mc:Choice>
              <mc:Fallback>
                <p:oleObj name="Equation" r:id="rId8" imgW="177480" imgH="228600" progId="Equation.DSMT4">
                  <p:embed/>
                  <p:pic>
                    <p:nvPicPr>
                      <p:cNvPr id="0" name=""/>
                      <p:cNvPicPr/>
                      <p:nvPr/>
                    </p:nvPicPr>
                    <p:blipFill>
                      <a:blip r:embed="rId9"/>
                      <a:stretch>
                        <a:fillRect/>
                      </a:stretch>
                    </p:blipFill>
                    <p:spPr>
                      <a:xfrm>
                        <a:off x="2514600" y="3962400"/>
                        <a:ext cx="355600" cy="4572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928957545"/>
              </p:ext>
            </p:extLst>
          </p:nvPr>
        </p:nvGraphicFramePr>
        <p:xfrm>
          <a:off x="7312998" y="4030980"/>
          <a:ext cx="323850" cy="388620"/>
        </p:xfrm>
        <a:graphic>
          <a:graphicData uri="http://schemas.openxmlformats.org/presentationml/2006/ole">
            <mc:AlternateContent xmlns:mc="http://schemas.openxmlformats.org/markup-compatibility/2006">
              <mc:Choice xmlns:v="urn:schemas-microsoft-com:vml" Requires="v">
                <p:oleObj spid="_x0000_s17651" name="Equation" r:id="rId10" imgW="190440" imgH="228600" progId="Equation.DSMT4">
                  <p:embed/>
                </p:oleObj>
              </mc:Choice>
              <mc:Fallback>
                <p:oleObj name="Equation" r:id="rId10" imgW="190440" imgH="228600" progId="Equation.DSMT4">
                  <p:embed/>
                  <p:pic>
                    <p:nvPicPr>
                      <p:cNvPr id="0" name=""/>
                      <p:cNvPicPr/>
                      <p:nvPr/>
                    </p:nvPicPr>
                    <p:blipFill>
                      <a:blip r:embed="rId11"/>
                      <a:stretch>
                        <a:fillRect/>
                      </a:stretch>
                    </p:blipFill>
                    <p:spPr>
                      <a:xfrm>
                        <a:off x="7312998" y="4030980"/>
                        <a:ext cx="323850" cy="38862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60041846"/>
              </p:ext>
            </p:extLst>
          </p:nvPr>
        </p:nvGraphicFramePr>
        <p:xfrm>
          <a:off x="3947581" y="5370258"/>
          <a:ext cx="252461" cy="413118"/>
        </p:xfrm>
        <a:graphic>
          <a:graphicData uri="http://schemas.openxmlformats.org/presentationml/2006/ole">
            <mc:AlternateContent xmlns:mc="http://schemas.openxmlformats.org/markup-compatibility/2006">
              <mc:Choice xmlns:v="urn:schemas-microsoft-com:vml" Requires="v">
                <p:oleObj spid="_x0000_s17652" name="Equation" r:id="rId12" imgW="139680" imgH="228600" progId="Equation.DSMT4">
                  <p:embed/>
                </p:oleObj>
              </mc:Choice>
              <mc:Fallback>
                <p:oleObj name="Equation" r:id="rId12" imgW="139680" imgH="228600" progId="Equation.DSMT4">
                  <p:embed/>
                  <p:pic>
                    <p:nvPicPr>
                      <p:cNvPr id="0" name=""/>
                      <p:cNvPicPr/>
                      <p:nvPr/>
                    </p:nvPicPr>
                    <p:blipFill>
                      <a:blip r:embed="rId13"/>
                      <a:stretch>
                        <a:fillRect/>
                      </a:stretch>
                    </p:blipFill>
                    <p:spPr>
                      <a:xfrm>
                        <a:off x="3947581" y="5370258"/>
                        <a:ext cx="252461" cy="413118"/>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723173430"/>
              </p:ext>
            </p:extLst>
          </p:nvPr>
        </p:nvGraphicFramePr>
        <p:xfrm>
          <a:off x="3636431" y="3014714"/>
          <a:ext cx="311150" cy="430823"/>
        </p:xfrm>
        <a:graphic>
          <a:graphicData uri="http://schemas.openxmlformats.org/presentationml/2006/ole">
            <mc:AlternateContent xmlns:mc="http://schemas.openxmlformats.org/markup-compatibility/2006">
              <mc:Choice xmlns:v="urn:schemas-microsoft-com:vml" Requires="v">
                <p:oleObj spid="_x0000_s17653" name="Equation" r:id="rId14" imgW="164880" imgH="228600" progId="Equation.DSMT4">
                  <p:embed/>
                </p:oleObj>
              </mc:Choice>
              <mc:Fallback>
                <p:oleObj name="Equation" r:id="rId14" imgW="164880" imgH="228600" progId="Equation.DSMT4">
                  <p:embed/>
                  <p:pic>
                    <p:nvPicPr>
                      <p:cNvPr id="9" name="对象 8"/>
                      <p:cNvPicPr/>
                      <p:nvPr/>
                    </p:nvPicPr>
                    <p:blipFill>
                      <a:blip r:embed="rId5"/>
                      <a:stretch>
                        <a:fillRect/>
                      </a:stretch>
                    </p:blipFill>
                    <p:spPr>
                      <a:xfrm>
                        <a:off x="3636431" y="3014714"/>
                        <a:ext cx="311150" cy="430823"/>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801965663"/>
              </p:ext>
            </p:extLst>
          </p:nvPr>
        </p:nvGraphicFramePr>
        <p:xfrm>
          <a:off x="6843098" y="3652055"/>
          <a:ext cx="317500" cy="408214"/>
        </p:xfrm>
        <a:graphic>
          <a:graphicData uri="http://schemas.openxmlformats.org/presentationml/2006/ole">
            <mc:AlternateContent xmlns:mc="http://schemas.openxmlformats.org/markup-compatibility/2006">
              <mc:Choice xmlns:v="urn:schemas-microsoft-com:vml" Requires="v">
                <p:oleObj spid="_x0000_s17654" name="Equation" r:id="rId15" imgW="177480" imgH="228600" progId="Equation.DSMT4">
                  <p:embed/>
                </p:oleObj>
              </mc:Choice>
              <mc:Fallback>
                <p:oleObj name="Equation" r:id="rId15" imgW="177480" imgH="228600" progId="Equation.DSMT4">
                  <p:embed/>
                  <p:pic>
                    <p:nvPicPr>
                      <p:cNvPr id="10" name="对象 9"/>
                      <p:cNvPicPr/>
                      <p:nvPr/>
                    </p:nvPicPr>
                    <p:blipFill>
                      <a:blip r:embed="rId7"/>
                      <a:stretch>
                        <a:fillRect/>
                      </a:stretch>
                    </p:blipFill>
                    <p:spPr>
                      <a:xfrm>
                        <a:off x="6843098" y="3652055"/>
                        <a:ext cx="317500" cy="408214"/>
                      </a:xfrm>
                      <a:prstGeom prst="rect">
                        <a:avLst/>
                      </a:prstGeom>
                    </p:spPr>
                  </p:pic>
                </p:oleObj>
              </mc:Fallback>
            </mc:AlternateContent>
          </a:graphicData>
        </a:graphic>
      </p:graphicFrame>
    </p:spTree>
    <p:extLst>
      <p:ext uri="{BB962C8B-B14F-4D97-AF65-F5344CB8AC3E}">
        <p14:creationId xmlns:p14="http://schemas.microsoft.com/office/powerpoint/2010/main" val="3225514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572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3 Hierarchical </a:t>
            </a:r>
            <a:r>
              <a:rPr lang="en-US" altLang="zh-CN" sz="2800" spc="-5" dirty="0">
                <a:solidFill>
                  <a:srgbClr val="FFFFFF"/>
                </a:solidFill>
                <a:latin typeface="黑体"/>
                <a:cs typeface="黑体"/>
              </a:rPr>
              <a:t>Attention</a:t>
            </a:r>
            <a:endParaRPr sz="2800" dirty="0">
              <a:latin typeface="黑体"/>
              <a:cs typeface="黑体"/>
            </a:endParaRPr>
          </a:p>
        </p:txBody>
      </p:sp>
      <p:sp>
        <p:nvSpPr>
          <p:cNvPr id="13" name="矩形 12"/>
          <p:cNvSpPr/>
          <p:nvPr/>
        </p:nvSpPr>
        <p:spPr>
          <a:xfrm>
            <a:off x="381000" y="1017505"/>
            <a:ext cx="8610600" cy="4528932"/>
          </a:xfrm>
          <a:prstGeom prst="rect">
            <a:avLst/>
          </a:prstGeom>
        </p:spPr>
        <p:txBody>
          <a:bodyPr wrap="square">
            <a:spAutoFit/>
          </a:bodyPr>
          <a:lstStyle/>
          <a:p>
            <a:pPr marR="5080">
              <a:lnSpc>
                <a:spcPct val="120000"/>
              </a:lnSpc>
              <a:spcBef>
                <a:spcPts val="100"/>
              </a:spcBef>
              <a:buClr>
                <a:srgbClr val="9A3847"/>
              </a:buClr>
              <a:tabLst>
                <a:tab pos="355600" algn="l"/>
              </a:tabLst>
            </a:pPr>
            <a:r>
              <a:rPr lang="en-US" altLang="zh-CN" b="1" dirty="0" smtClean="0">
                <a:latin typeface="微软雅黑" panose="020B0503020204020204" pitchFamily="34" charset="-122"/>
                <a:ea typeface="微软雅黑" panose="020B0503020204020204" pitchFamily="34" charset="-122"/>
              </a:rPr>
              <a:t>Sentence Encoder</a:t>
            </a: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Using </a:t>
            </a:r>
            <a:r>
              <a:rPr lang="en-US" altLang="zh-CN" dirty="0">
                <a:latin typeface="微软雅黑" panose="020B0503020204020204" pitchFamily="34" charset="-122"/>
                <a:ea typeface="微软雅黑" panose="020B0503020204020204" pitchFamily="34" charset="-122"/>
              </a:rPr>
              <a:t>a bidirectional GRU to encode the </a:t>
            </a:r>
            <a:r>
              <a:rPr lang="en-US" altLang="zh-CN" dirty="0" smtClean="0">
                <a:latin typeface="微软雅黑" panose="020B0503020204020204" pitchFamily="34" charset="-122"/>
                <a:ea typeface="微软雅黑" panose="020B0503020204020204" pitchFamily="34" charset="-122"/>
              </a:rPr>
              <a:t>sentences.</a:t>
            </a: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Concatenate      and      to get an annotation of sentence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i.e.,                 .</a:t>
            </a:r>
          </a:p>
          <a:p>
            <a:pPr marR="5080">
              <a:lnSpc>
                <a:spcPct val="120000"/>
              </a:lnSpc>
              <a:spcBef>
                <a:spcPts val="100"/>
              </a:spcBef>
              <a:buClr>
                <a:srgbClr val="9A3847"/>
              </a:buClr>
              <a:tabLst>
                <a:tab pos="355600" algn="l"/>
              </a:tabLst>
            </a:pPr>
            <a:r>
              <a:rPr lang="en-US" altLang="zh-CN" dirty="0" smtClean="0">
                <a:latin typeface="微软雅黑" panose="020B0503020204020204" pitchFamily="34" charset="-122"/>
                <a:ea typeface="微软雅黑" panose="020B0503020204020204" pitchFamily="34" charset="-122"/>
              </a:rPr>
              <a:t>summarizes </a:t>
            </a:r>
            <a:r>
              <a:rPr lang="en-US" altLang="zh-CN" dirty="0">
                <a:latin typeface="微软雅黑" panose="020B0503020204020204" pitchFamily="34" charset="-122"/>
                <a:ea typeface="微软雅黑" panose="020B0503020204020204" pitchFamily="34" charset="-122"/>
              </a:rPr>
              <a:t>the neighbor sentences around sentence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but still focus on sentence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p>
          <a:p>
            <a:pPr marR="5080">
              <a:lnSpc>
                <a:spcPct val="120000"/>
              </a:lnSpc>
              <a:spcBef>
                <a:spcPts val="100"/>
              </a:spcBef>
              <a:buClr>
                <a:srgbClr val="9A3847"/>
              </a:buClr>
              <a:tabLst>
                <a:tab pos="355600" algn="l"/>
              </a:tabLst>
            </a:pPr>
            <a:r>
              <a:rPr lang="en-US" altLang="zh-CN" b="1" dirty="0">
                <a:latin typeface="微软雅黑" panose="020B0503020204020204" pitchFamily="34" charset="-122"/>
                <a:ea typeface="微软雅黑" panose="020B0503020204020204" pitchFamily="34" charset="-122"/>
              </a:rPr>
              <a:t>Sentence </a:t>
            </a:r>
            <a:r>
              <a:rPr lang="en-US" altLang="zh-CN" b="1" dirty="0" smtClean="0">
                <a:latin typeface="微软雅黑" panose="020B0503020204020204" pitchFamily="34" charset="-122"/>
                <a:ea typeface="微软雅黑" panose="020B0503020204020204" pitchFamily="34" charset="-122"/>
              </a:rPr>
              <a:t>Attention</a:t>
            </a:r>
            <a:endParaRPr lang="en-US" altLang="zh-CN" dirty="0" smtClean="0">
              <a:latin typeface="微软雅黑" panose="020B0503020204020204" pitchFamily="34" charset="-122"/>
              <a:ea typeface="微软雅黑" panose="020B0503020204020204" pitchFamily="34" charset="-122"/>
            </a:endParaRPr>
          </a:p>
          <a:p>
            <a:pPr marR="5080">
              <a:lnSpc>
                <a:spcPct val="120000"/>
              </a:lnSpc>
              <a:spcBef>
                <a:spcPts val="100"/>
              </a:spcBef>
              <a:buClr>
                <a:srgbClr val="9A3847"/>
              </a:buClr>
              <a:tabLst>
                <a:tab pos="355600" algn="l"/>
              </a:tabLst>
            </a:pPr>
            <a:r>
              <a:rPr lang="en-US" altLang="zh-CN" dirty="0" smtClean="0">
                <a:latin typeface="微软雅黑" panose="020B0503020204020204" pitchFamily="34" charset="-122"/>
                <a:ea typeface="微软雅黑" panose="020B0503020204020204" pitchFamily="34" charset="-122"/>
              </a:rPr>
              <a:t>    To </a:t>
            </a:r>
            <a:r>
              <a:rPr lang="en-US" altLang="zh-CN" dirty="0">
                <a:latin typeface="微软雅黑" panose="020B0503020204020204" pitchFamily="34" charset="-122"/>
                <a:ea typeface="微软雅黑" panose="020B0503020204020204" pitchFamily="34" charset="-122"/>
              </a:rPr>
              <a:t>reward sentences that </a:t>
            </a:r>
            <a:r>
              <a:rPr lang="en-US" altLang="zh-CN" dirty="0" smtClean="0">
                <a:latin typeface="微软雅黑" panose="020B0503020204020204" pitchFamily="34" charset="-122"/>
                <a:ea typeface="微软雅黑" panose="020B0503020204020204" pitchFamily="34" charset="-122"/>
              </a:rPr>
              <a:t>are clues </a:t>
            </a:r>
            <a:r>
              <a:rPr lang="en-US" altLang="zh-CN" dirty="0">
                <a:latin typeface="微软雅黑" panose="020B0503020204020204" pitchFamily="34" charset="-122"/>
                <a:ea typeface="微软雅黑" panose="020B0503020204020204" pitchFamily="34" charset="-122"/>
              </a:rPr>
              <a:t>to correctly classify a document, </a:t>
            </a:r>
            <a:r>
              <a:rPr lang="en-US" altLang="zh-CN" dirty="0" smtClean="0">
                <a:latin typeface="微软雅黑" panose="020B0503020204020204" pitchFamily="34" charset="-122"/>
                <a:ea typeface="微软雅黑" panose="020B0503020204020204" pitchFamily="34" charset="-122"/>
              </a:rPr>
              <a:t>using attention </a:t>
            </a:r>
            <a:r>
              <a:rPr lang="en-US" altLang="zh-CN" dirty="0">
                <a:latin typeface="微软雅黑" panose="020B0503020204020204" pitchFamily="34" charset="-122"/>
                <a:ea typeface="微软雅黑" panose="020B0503020204020204" pitchFamily="34" charset="-122"/>
              </a:rPr>
              <a:t>mechanism and introduce a sentence </a:t>
            </a:r>
            <a:r>
              <a:rPr lang="en-US" altLang="zh-CN" dirty="0" smtClean="0">
                <a:latin typeface="微软雅黑" panose="020B0503020204020204" pitchFamily="34" charset="-122"/>
                <a:ea typeface="微软雅黑" panose="020B0503020204020204" pitchFamily="34" charset="-122"/>
              </a:rPr>
              <a:t>level context </a:t>
            </a:r>
            <a:r>
              <a:rPr lang="en-US" altLang="zh-CN" dirty="0">
                <a:latin typeface="微软雅黑" panose="020B0503020204020204" pitchFamily="34" charset="-122"/>
                <a:ea typeface="微软雅黑" panose="020B0503020204020204" pitchFamily="34" charset="-122"/>
              </a:rPr>
              <a:t>vector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and use the vector to measure </a:t>
            </a:r>
            <a:r>
              <a:rPr lang="en-US" altLang="zh-CN" dirty="0" smtClean="0">
                <a:latin typeface="微软雅黑" panose="020B0503020204020204" pitchFamily="34" charset="-122"/>
                <a:ea typeface="微软雅黑" panose="020B0503020204020204" pitchFamily="34" charset="-122"/>
              </a:rPr>
              <a:t>the importance </a:t>
            </a:r>
            <a:r>
              <a:rPr lang="en-US" altLang="zh-CN" dirty="0">
                <a:latin typeface="微软雅黑" panose="020B0503020204020204" pitchFamily="34" charset="-122"/>
                <a:ea typeface="微软雅黑" panose="020B0503020204020204" pitchFamily="34" charset="-122"/>
              </a:rPr>
              <a:t>of the </a:t>
            </a:r>
            <a:r>
              <a:rPr lang="en-US" altLang="zh-CN" dirty="0" smtClean="0">
                <a:latin typeface="微软雅黑" panose="020B0503020204020204" pitchFamily="34" charset="-122"/>
                <a:ea typeface="微软雅黑" panose="020B0503020204020204" pitchFamily="34" charset="-122"/>
              </a:rPr>
              <a:t>sentences.</a:t>
            </a:r>
            <a:endParaRPr lang="en-US" altLang="zh-CN" dirty="0">
              <a:latin typeface="微软雅黑" panose="020B0503020204020204" pitchFamily="34" charset="-122"/>
              <a:ea typeface="微软雅黑" panose="020B0503020204020204" pitchFamily="34" charset="-122"/>
            </a:endParaRPr>
          </a:p>
          <a:p>
            <a:pPr marR="5080">
              <a:lnSpc>
                <a:spcPct val="120000"/>
              </a:lnSpc>
              <a:spcBef>
                <a:spcPts val="100"/>
              </a:spcBef>
              <a:buClr>
                <a:srgbClr val="9A3847"/>
              </a:buClr>
              <a:tabLst>
                <a:tab pos="355600" algn="l"/>
              </a:tabLst>
            </a:pP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3390900" y="1785593"/>
            <a:ext cx="2362200" cy="844284"/>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3019776733"/>
              </p:ext>
            </p:extLst>
          </p:nvPr>
        </p:nvGraphicFramePr>
        <p:xfrm>
          <a:off x="7696200" y="2723958"/>
          <a:ext cx="1113817" cy="425276"/>
        </p:xfrm>
        <a:graphic>
          <a:graphicData uri="http://schemas.openxmlformats.org/presentationml/2006/ole">
            <mc:AlternateContent xmlns:mc="http://schemas.openxmlformats.org/markup-compatibility/2006">
              <mc:Choice xmlns:v="urn:schemas-microsoft-com:vml" Requires="v">
                <p:oleObj spid="_x0000_s20644" name="Equation" r:id="rId4" imgW="698400" imgH="266400" progId="Equation.DSMT4">
                  <p:embed/>
                </p:oleObj>
              </mc:Choice>
              <mc:Fallback>
                <p:oleObj name="Equation" r:id="rId4" imgW="698400" imgH="266400" progId="Equation.DSMT4">
                  <p:embed/>
                  <p:pic>
                    <p:nvPicPr>
                      <p:cNvPr id="0" name=""/>
                      <p:cNvPicPr/>
                      <p:nvPr/>
                    </p:nvPicPr>
                    <p:blipFill>
                      <a:blip r:embed="rId5"/>
                      <a:stretch>
                        <a:fillRect/>
                      </a:stretch>
                    </p:blipFill>
                    <p:spPr>
                      <a:xfrm>
                        <a:off x="7696200" y="2723958"/>
                        <a:ext cx="1113817" cy="425276"/>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59966961"/>
              </p:ext>
            </p:extLst>
          </p:nvPr>
        </p:nvGraphicFramePr>
        <p:xfrm>
          <a:off x="8837308" y="2714560"/>
          <a:ext cx="279400" cy="457200"/>
        </p:xfrm>
        <a:graphic>
          <a:graphicData uri="http://schemas.openxmlformats.org/presentationml/2006/ole">
            <mc:AlternateContent xmlns:mc="http://schemas.openxmlformats.org/markup-compatibility/2006">
              <mc:Choice xmlns:v="urn:schemas-microsoft-com:vml" Requires="v">
                <p:oleObj spid="_x0000_s20645" name="Equation" r:id="rId6" imgW="139680" imgH="228600" progId="Equation.DSMT4">
                  <p:embed/>
                </p:oleObj>
              </mc:Choice>
              <mc:Fallback>
                <p:oleObj name="Equation" r:id="rId6" imgW="139680" imgH="228600" progId="Equation.DSMT4">
                  <p:embed/>
                  <p:pic>
                    <p:nvPicPr>
                      <p:cNvPr id="0" name=""/>
                      <p:cNvPicPr/>
                      <p:nvPr/>
                    </p:nvPicPr>
                    <p:blipFill>
                      <a:blip r:embed="rId7"/>
                      <a:stretch>
                        <a:fillRect/>
                      </a:stretch>
                    </p:blipFill>
                    <p:spPr>
                      <a:xfrm>
                        <a:off x="8837308" y="2714560"/>
                        <a:ext cx="279400" cy="457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94002725"/>
              </p:ext>
            </p:extLst>
          </p:nvPr>
        </p:nvGraphicFramePr>
        <p:xfrm>
          <a:off x="2286000" y="2705478"/>
          <a:ext cx="263042" cy="438404"/>
        </p:xfrm>
        <a:graphic>
          <a:graphicData uri="http://schemas.openxmlformats.org/presentationml/2006/ole">
            <mc:AlternateContent xmlns:mc="http://schemas.openxmlformats.org/markup-compatibility/2006">
              <mc:Choice xmlns:v="urn:schemas-microsoft-com:vml" Requires="v">
                <p:oleObj spid="_x0000_s20646" name="Equation" r:id="rId8" imgW="152280" imgH="253800" progId="Equation.DSMT4">
                  <p:embed/>
                </p:oleObj>
              </mc:Choice>
              <mc:Fallback>
                <p:oleObj name="Equation" r:id="rId8" imgW="152280" imgH="253800" progId="Equation.DSMT4">
                  <p:embed/>
                  <p:pic>
                    <p:nvPicPr>
                      <p:cNvPr id="0" name=""/>
                      <p:cNvPicPr/>
                      <p:nvPr/>
                    </p:nvPicPr>
                    <p:blipFill>
                      <a:blip r:embed="rId9"/>
                      <a:stretch>
                        <a:fillRect/>
                      </a:stretch>
                    </p:blipFill>
                    <p:spPr>
                      <a:xfrm>
                        <a:off x="2286000" y="2705478"/>
                        <a:ext cx="263042" cy="4384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82913698"/>
              </p:ext>
            </p:extLst>
          </p:nvPr>
        </p:nvGraphicFramePr>
        <p:xfrm>
          <a:off x="3082067" y="2699113"/>
          <a:ext cx="308833" cy="463249"/>
        </p:xfrm>
        <a:graphic>
          <a:graphicData uri="http://schemas.openxmlformats.org/presentationml/2006/ole">
            <mc:AlternateContent xmlns:mc="http://schemas.openxmlformats.org/markup-compatibility/2006">
              <mc:Choice xmlns:v="urn:schemas-microsoft-com:vml" Requires="v">
                <p:oleObj spid="_x0000_s20647" name="Equation" r:id="rId10" imgW="177480" imgH="266400" progId="Equation.DSMT4">
                  <p:embed/>
                </p:oleObj>
              </mc:Choice>
              <mc:Fallback>
                <p:oleObj name="Equation" r:id="rId10" imgW="177480" imgH="266400" progId="Equation.DSMT4">
                  <p:embed/>
                  <p:pic>
                    <p:nvPicPr>
                      <p:cNvPr id="0" name=""/>
                      <p:cNvPicPr/>
                      <p:nvPr/>
                    </p:nvPicPr>
                    <p:blipFill>
                      <a:blip r:embed="rId11"/>
                      <a:stretch>
                        <a:fillRect/>
                      </a:stretch>
                    </p:blipFill>
                    <p:spPr>
                      <a:xfrm>
                        <a:off x="3082067" y="2699113"/>
                        <a:ext cx="308833" cy="4632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25163152"/>
              </p:ext>
            </p:extLst>
          </p:nvPr>
        </p:nvGraphicFramePr>
        <p:xfrm>
          <a:off x="7848600" y="4403177"/>
          <a:ext cx="304800" cy="422030"/>
        </p:xfrm>
        <a:graphic>
          <a:graphicData uri="http://schemas.openxmlformats.org/presentationml/2006/ole">
            <mc:AlternateContent xmlns:mc="http://schemas.openxmlformats.org/markup-compatibility/2006">
              <mc:Choice xmlns:v="urn:schemas-microsoft-com:vml" Requires="v">
                <p:oleObj spid="_x0000_s20648" name="Equation" r:id="rId12" imgW="164880" imgH="228600" progId="Equation.DSMT4">
                  <p:embed/>
                </p:oleObj>
              </mc:Choice>
              <mc:Fallback>
                <p:oleObj name="Equation" r:id="rId12" imgW="164880" imgH="228600" progId="Equation.DSMT4">
                  <p:embed/>
                  <p:pic>
                    <p:nvPicPr>
                      <p:cNvPr id="0" name=""/>
                      <p:cNvPicPr/>
                      <p:nvPr/>
                    </p:nvPicPr>
                    <p:blipFill>
                      <a:blip r:embed="rId13"/>
                      <a:stretch>
                        <a:fillRect/>
                      </a:stretch>
                    </p:blipFill>
                    <p:spPr>
                      <a:xfrm>
                        <a:off x="7848600" y="4403177"/>
                        <a:ext cx="304800" cy="422030"/>
                      </a:xfrm>
                      <a:prstGeom prst="rect">
                        <a:avLst/>
                      </a:prstGeom>
                    </p:spPr>
                  </p:pic>
                </p:oleObj>
              </mc:Fallback>
            </mc:AlternateContent>
          </a:graphicData>
        </a:graphic>
      </p:graphicFrame>
      <p:pic>
        <p:nvPicPr>
          <p:cNvPr id="14" name="图片 13"/>
          <p:cNvPicPr>
            <a:picLocks noChangeAspect="1"/>
          </p:cNvPicPr>
          <p:nvPr/>
        </p:nvPicPr>
        <p:blipFill>
          <a:blip r:embed="rId14"/>
          <a:stretch>
            <a:fillRect/>
          </a:stretch>
        </p:blipFill>
        <p:spPr>
          <a:xfrm>
            <a:off x="3716955" y="5257800"/>
            <a:ext cx="2013285" cy="1348346"/>
          </a:xfrm>
          <a:prstGeom prst="rect">
            <a:avLst/>
          </a:prstGeom>
        </p:spPr>
      </p:pic>
      <p:sp>
        <p:nvSpPr>
          <p:cNvPr id="10" name="圆角矩形 9"/>
          <p:cNvSpPr/>
          <p:nvPr/>
        </p:nvSpPr>
        <p:spPr>
          <a:xfrm>
            <a:off x="4513634" y="3465179"/>
            <a:ext cx="4296383"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 is </a:t>
            </a:r>
            <a:r>
              <a:rPr lang="en-US" altLang="zh-CN" dirty="0"/>
              <a:t>the document vector that summarizes</a:t>
            </a:r>
          </a:p>
          <a:p>
            <a:pPr algn="ctr"/>
            <a:r>
              <a:rPr lang="en-US" altLang="zh-CN" dirty="0"/>
              <a:t>all the information of sentences in a </a:t>
            </a:r>
            <a:r>
              <a:rPr lang="en-US" altLang="zh-CN" dirty="0" smtClean="0"/>
              <a:t>document</a:t>
            </a:r>
            <a:r>
              <a:rPr lang="en-US" altLang="zh-CN" dirty="0"/>
              <a:t>.</a:t>
            </a:r>
            <a:endParaRPr lang="zh-CN" altLang="en-US" dirty="0"/>
          </a:p>
        </p:txBody>
      </p:sp>
    </p:spTree>
    <p:extLst>
      <p:ext uri="{BB962C8B-B14F-4D97-AF65-F5344CB8AC3E}">
        <p14:creationId xmlns:p14="http://schemas.microsoft.com/office/powerpoint/2010/main" val="178278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5862" y="365314"/>
            <a:ext cx="4718538"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4 Document </a:t>
            </a:r>
            <a:r>
              <a:rPr lang="en-US" altLang="zh-CN" sz="2800" spc="-5" dirty="0" smtClean="0">
                <a:solidFill>
                  <a:srgbClr val="FFFFFF"/>
                </a:solidFill>
                <a:latin typeface="黑体"/>
                <a:cs typeface="黑体"/>
              </a:rPr>
              <a:t>Classification</a:t>
            </a:r>
            <a:endParaRPr sz="2800" dirty="0">
              <a:latin typeface="黑体"/>
              <a:cs typeface="黑体"/>
            </a:endParaRPr>
          </a:p>
        </p:txBody>
      </p:sp>
      <p:sp>
        <p:nvSpPr>
          <p:cNvPr id="10" name="文本框 9"/>
          <p:cNvSpPr txBox="1"/>
          <p:nvPr/>
        </p:nvSpPr>
        <p:spPr>
          <a:xfrm>
            <a:off x="381000" y="1030849"/>
            <a:ext cx="8229600" cy="2470420"/>
          </a:xfrm>
          <a:prstGeom prst="rect">
            <a:avLst/>
          </a:prstGeom>
          <a:noFill/>
        </p:spPr>
        <p:txBody>
          <a:bodyPr wrap="square" rtlCol="0">
            <a:spAutoFit/>
          </a:bodyPr>
          <a:lstStyle/>
          <a:p>
            <a:pPr marR="5080" lvl="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The document vector v is a high level representation of the document and can be used as features for document classification :</a:t>
            </a:r>
          </a:p>
          <a:p>
            <a:pPr marR="5080" lvl="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lvl="0">
              <a:lnSpc>
                <a:spcPct val="120000"/>
              </a:lnSpc>
              <a:spcBef>
                <a:spcPts val="100"/>
              </a:spcBef>
              <a:buClr>
                <a:srgbClr val="9A3847"/>
              </a:buCl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lvl="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Using </a:t>
            </a:r>
            <a:r>
              <a:rPr lang="en-US" altLang="zh-CN" dirty="0">
                <a:latin typeface="微软雅黑" panose="020B0503020204020204" pitchFamily="34" charset="-122"/>
                <a:ea typeface="微软雅黑" panose="020B0503020204020204" pitchFamily="34" charset="-122"/>
              </a:rPr>
              <a:t>the negative log likelihood of the correct labels as training loss, where j is the label of document </a:t>
            </a:r>
            <a:r>
              <a:rPr lang="en-US" altLang="zh-CN" dirty="0" smtClean="0">
                <a:latin typeface="微软雅黑" panose="020B0503020204020204" pitchFamily="34" charset="-122"/>
                <a:ea typeface="微软雅黑" panose="020B0503020204020204" pitchFamily="34" charset="-122"/>
              </a:rPr>
              <a:t>d :</a:t>
            </a:r>
          </a:p>
          <a:p>
            <a:pPr marR="5080" lvl="0" indent="-342900">
              <a:lnSpc>
                <a:spcPct val="120000"/>
              </a:lnSpc>
              <a:spcBef>
                <a:spcPts val="100"/>
              </a:spcBef>
              <a:buClr>
                <a:srgbClr val="9A3847"/>
              </a:buClr>
              <a:buFont typeface="Wingdings"/>
              <a:buChar char=""/>
              <a:tabLst>
                <a:tab pos="355600" algn="l"/>
              </a:tabLst>
            </a:pPr>
            <a:endParaRPr lang="zh-CN" altLang="en-US" dirty="0">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86496016"/>
              </p:ext>
            </p:extLst>
          </p:nvPr>
        </p:nvGraphicFramePr>
        <p:xfrm>
          <a:off x="3352800" y="1877328"/>
          <a:ext cx="2514600" cy="445062"/>
        </p:xfrm>
        <a:graphic>
          <a:graphicData uri="http://schemas.openxmlformats.org/presentationml/2006/ole">
            <mc:AlternateContent xmlns:mc="http://schemas.openxmlformats.org/markup-compatibility/2006">
              <mc:Choice xmlns:v="urn:schemas-microsoft-com:vml" Requires="v">
                <p:oleObj spid="_x0000_s16467" name="Equation" r:id="rId3" imgW="1434960" imgH="253800" progId="Equation.DSMT4">
                  <p:embed/>
                </p:oleObj>
              </mc:Choice>
              <mc:Fallback>
                <p:oleObj name="Equation" r:id="rId3" imgW="1434960" imgH="253800" progId="Equation.DSMT4">
                  <p:embed/>
                  <p:pic>
                    <p:nvPicPr>
                      <p:cNvPr id="0" name=""/>
                      <p:cNvPicPr/>
                      <p:nvPr/>
                    </p:nvPicPr>
                    <p:blipFill>
                      <a:blip r:embed="rId4"/>
                      <a:stretch>
                        <a:fillRect/>
                      </a:stretch>
                    </p:blipFill>
                    <p:spPr>
                      <a:xfrm>
                        <a:off x="3352800" y="1877328"/>
                        <a:ext cx="2514600" cy="44506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05394234"/>
              </p:ext>
            </p:extLst>
          </p:nvPr>
        </p:nvGraphicFramePr>
        <p:xfrm>
          <a:off x="3733800" y="3216772"/>
          <a:ext cx="1601611" cy="568993"/>
        </p:xfrm>
        <a:graphic>
          <a:graphicData uri="http://schemas.openxmlformats.org/presentationml/2006/ole">
            <mc:AlternateContent xmlns:mc="http://schemas.openxmlformats.org/markup-compatibility/2006">
              <mc:Choice xmlns:v="urn:schemas-microsoft-com:vml" Requires="v">
                <p:oleObj spid="_x0000_s16468" name="Equation" r:id="rId5" imgW="965160" imgH="342720" progId="Equation.DSMT4">
                  <p:embed/>
                </p:oleObj>
              </mc:Choice>
              <mc:Fallback>
                <p:oleObj name="Equation" r:id="rId5" imgW="965160" imgH="342720" progId="Equation.DSMT4">
                  <p:embed/>
                  <p:pic>
                    <p:nvPicPr>
                      <p:cNvPr id="0" name=""/>
                      <p:cNvPicPr/>
                      <p:nvPr/>
                    </p:nvPicPr>
                    <p:blipFill>
                      <a:blip r:embed="rId6"/>
                      <a:stretch>
                        <a:fillRect/>
                      </a:stretch>
                    </p:blipFill>
                    <p:spPr>
                      <a:xfrm>
                        <a:off x="3733800" y="3216772"/>
                        <a:ext cx="1601611" cy="568993"/>
                      </a:xfrm>
                      <a:prstGeom prst="rect">
                        <a:avLst/>
                      </a:prstGeom>
                    </p:spPr>
                  </p:pic>
                </p:oleObj>
              </mc:Fallback>
            </mc:AlternateContent>
          </a:graphicData>
        </a:graphic>
      </p:graphicFrame>
    </p:spTree>
    <p:extLst>
      <p:ext uri="{BB962C8B-B14F-4D97-AF65-F5344CB8AC3E}">
        <p14:creationId xmlns:p14="http://schemas.microsoft.com/office/powerpoint/2010/main" val="16456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4666"/>
            <a:ext cx="144780" cy="1838960"/>
          </a:xfrm>
          <a:custGeom>
            <a:avLst/>
            <a:gdLst/>
            <a:ahLst/>
            <a:cxnLst/>
            <a:rect l="l" t="t" r="r" b="b"/>
            <a:pathLst>
              <a:path w="144780" h="1838960">
                <a:moveTo>
                  <a:pt x="0" y="1838833"/>
                </a:moveTo>
                <a:lnTo>
                  <a:pt x="144462" y="1838833"/>
                </a:lnTo>
                <a:lnTo>
                  <a:pt x="144462" y="0"/>
                </a:lnTo>
                <a:lnTo>
                  <a:pt x="0" y="0"/>
                </a:lnTo>
                <a:lnTo>
                  <a:pt x="0" y="1838833"/>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477520" y="1219200"/>
            <a:ext cx="8190945" cy="3890168"/>
          </a:xfrm>
          <a:prstGeom prst="rect">
            <a:avLst/>
          </a:prstGeom>
        </p:spPr>
        <p:txBody>
          <a:bodyPr vert="horz" wrap="square" lIns="0" tIns="12065" rIns="0" bIns="0" rtlCol="0">
            <a:spAutoFit/>
          </a:bodyPr>
          <a:lstStyle/>
          <a:p>
            <a:r>
              <a:rPr spc="-5" dirty="0" smtClean="0">
                <a:solidFill>
                  <a:srgbClr val="000000"/>
                </a:solidFill>
                <a:latin typeface="微软雅黑" panose="020B0503020204020204" pitchFamily="34" charset="-122"/>
                <a:ea typeface="微软雅黑" panose="020B0503020204020204" pitchFamily="34" charset="-122"/>
                <a:cs typeface="Times New Roman"/>
              </a:rPr>
              <a:t>1</a:t>
            </a:r>
            <a:r>
              <a:rPr spc="-65" dirty="0" smtClean="0">
                <a:solidFill>
                  <a:srgbClr val="000000"/>
                </a:solidFill>
                <a:latin typeface="微软雅黑" panose="020B0503020204020204" pitchFamily="34" charset="-122"/>
                <a:ea typeface="微软雅黑" panose="020B0503020204020204" pitchFamily="34" charset="-122"/>
                <a:cs typeface="Times New Roman"/>
              </a:rPr>
              <a:t> </a:t>
            </a:r>
            <a:r>
              <a:rPr lang="en-US" altLang="zh-CN" spc="-65" dirty="0">
                <a:solidFill>
                  <a:srgbClr val="000000"/>
                </a:solidFill>
                <a:latin typeface="微软雅黑" panose="020B0503020204020204" pitchFamily="34" charset="-122"/>
                <a:ea typeface="微软雅黑" panose="020B0503020204020204" pitchFamily="34" charset="-122"/>
                <a:cs typeface="Times New Roman"/>
              </a:rPr>
              <a:t>Introduction</a:t>
            </a:r>
            <a:br>
              <a:rPr lang="en-US" altLang="zh-CN" spc="-65" dirty="0">
                <a:solidFill>
                  <a:srgbClr val="000000"/>
                </a:solidFill>
                <a:latin typeface="微软雅黑" panose="020B0503020204020204" pitchFamily="34" charset="-122"/>
                <a:ea typeface="微软雅黑" panose="020B0503020204020204" pitchFamily="34" charset="-122"/>
                <a:cs typeface="Times New Roman"/>
              </a:rPr>
            </a:br>
            <a:r>
              <a:rPr lang="en-US" altLang="zh-CN" spc="-65" dirty="0">
                <a:solidFill>
                  <a:srgbClr val="000000"/>
                </a:solidFill>
                <a:latin typeface="微软雅黑" panose="020B0503020204020204" pitchFamily="34" charset="-122"/>
                <a:ea typeface="微软雅黑" panose="020B0503020204020204" pitchFamily="34" charset="-122"/>
                <a:cs typeface="Times New Roman"/>
              </a:rPr>
              <a:t/>
            </a:r>
            <a:br>
              <a:rPr lang="en-US" altLang="zh-CN" spc="-65" dirty="0">
                <a:solidFill>
                  <a:srgbClr val="000000"/>
                </a:solidFill>
                <a:latin typeface="微软雅黑" panose="020B0503020204020204" pitchFamily="34" charset="-122"/>
                <a:ea typeface="微软雅黑" panose="020B0503020204020204" pitchFamily="34" charset="-122"/>
                <a:cs typeface="Times New Roman"/>
              </a:rPr>
            </a:br>
            <a:r>
              <a:rPr lang="en-US" altLang="zh-CN" spc="-5" dirty="0" smtClean="0">
                <a:solidFill>
                  <a:srgbClr val="000000"/>
                </a:solidFill>
                <a:latin typeface="微软雅黑" panose="020B0503020204020204" pitchFamily="34" charset="-122"/>
                <a:ea typeface="微软雅黑" panose="020B0503020204020204" pitchFamily="34" charset="-122"/>
                <a:cs typeface="Times New Roman"/>
              </a:rPr>
              <a:t>2</a:t>
            </a:r>
            <a:r>
              <a:rPr lang="en-US" altLang="zh-CN" spc="-65" dirty="0" smtClean="0">
                <a:solidFill>
                  <a:schemeClr val="tx1"/>
                </a:solidFill>
                <a:latin typeface="微软雅黑" panose="020B0503020204020204" pitchFamily="34" charset="-122"/>
                <a:ea typeface="微软雅黑" panose="020B0503020204020204" pitchFamily="34" charset="-122"/>
                <a:cs typeface="Times New Roman"/>
              </a:rPr>
              <a:t> </a:t>
            </a:r>
            <a:r>
              <a:rPr lang="en-US" altLang="zh-CN" spc="-65" dirty="0" smtClean="0">
                <a:solidFill>
                  <a:srgbClr val="000000"/>
                </a:solidFill>
                <a:latin typeface="微软雅黑" panose="020B0503020204020204" pitchFamily="34" charset="-122"/>
                <a:ea typeface="微软雅黑" panose="020B0503020204020204" pitchFamily="34" charset="-122"/>
                <a:cs typeface="Times New Roman"/>
              </a:rPr>
              <a:t>Hierarchical </a:t>
            </a:r>
            <a:r>
              <a:rPr lang="en-US" altLang="zh-CN" spc="-65" dirty="0">
                <a:solidFill>
                  <a:srgbClr val="000000"/>
                </a:solidFill>
                <a:latin typeface="微软雅黑" panose="020B0503020204020204" pitchFamily="34" charset="-122"/>
                <a:ea typeface="微软雅黑" panose="020B0503020204020204" pitchFamily="34" charset="-122"/>
                <a:cs typeface="Times New Roman"/>
              </a:rPr>
              <a:t>Attention Networks</a:t>
            </a:r>
            <a:br>
              <a:rPr lang="en-US" altLang="zh-CN" spc="-65" dirty="0">
                <a:solidFill>
                  <a:srgbClr val="000000"/>
                </a:solidFill>
                <a:latin typeface="微软雅黑" panose="020B0503020204020204" pitchFamily="34" charset="-122"/>
                <a:ea typeface="微软雅黑" panose="020B0503020204020204" pitchFamily="34" charset="-122"/>
                <a:cs typeface="Times New Roman"/>
              </a:rPr>
            </a:br>
            <a:r>
              <a:rPr lang="en-US" altLang="zh-CN" dirty="0">
                <a:solidFill>
                  <a:schemeClr val="tx1"/>
                </a:solidFill>
                <a:latin typeface="微软雅黑" panose="020B0503020204020204" pitchFamily="34" charset="-122"/>
                <a:ea typeface="微软雅黑" panose="020B0503020204020204" pitchFamily="34" charset="-122"/>
              </a:rPr>
              <a:t/>
            </a:r>
            <a:br>
              <a:rPr lang="en-US" altLang="zh-CN" dirty="0">
                <a:solidFill>
                  <a:schemeClr val="tx1"/>
                </a:solidFill>
                <a:latin typeface="微软雅黑" panose="020B0503020204020204" pitchFamily="34" charset="-122"/>
                <a:ea typeface="微软雅黑" panose="020B0503020204020204" pitchFamily="34" charset="-122"/>
              </a:rPr>
            </a:br>
            <a:r>
              <a:rPr lang="en-US" altLang="zh-CN" spc="-5" dirty="0" smtClean="0">
                <a:solidFill>
                  <a:srgbClr val="000000"/>
                </a:solidFill>
                <a:latin typeface="微软雅黑" panose="020B0503020204020204" pitchFamily="34" charset="-122"/>
                <a:ea typeface="微软雅黑" panose="020B0503020204020204" pitchFamily="34" charset="-122"/>
                <a:cs typeface="Times New Roman"/>
              </a:rPr>
              <a:t>3</a:t>
            </a:r>
            <a:r>
              <a:rPr lang="en-US" altLang="zh-CN" spc="-65" dirty="0" smtClean="0">
                <a:solidFill>
                  <a:srgbClr val="000000"/>
                </a:solidFill>
                <a:latin typeface="微软雅黑" panose="020B0503020204020204" pitchFamily="34" charset="-122"/>
                <a:ea typeface="微软雅黑" panose="020B0503020204020204" pitchFamily="34" charset="-122"/>
                <a:cs typeface="Times New Roman"/>
              </a:rPr>
              <a:t> Experimental Recurrence</a:t>
            </a:r>
            <a:r>
              <a:rPr lang="en-US" altLang="zh-CN" spc="-65" dirty="0">
                <a:solidFill>
                  <a:srgbClr val="000000"/>
                </a:solidFill>
                <a:latin typeface="微软雅黑" panose="020B0503020204020204" pitchFamily="34" charset="-122"/>
                <a:ea typeface="微软雅黑" panose="020B0503020204020204" pitchFamily="34" charset="-122"/>
                <a:cs typeface="Times New Roman"/>
              </a:rPr>
              <a:t/>
            </a:r>
            <a:br>
              <a:rPr lang="en-US" altLang="zh-CN" spc="-65" dirty="0">
                <a:solidFill>
                  <a:srgbClr val="000000"/>
                </a:solidFill>
                <a:latin typeface="微软雅黑" panose="020B0503020204020204" pitchFamily="34" charset="-122"/>
                <a:ea typeface="微软雅黑" panose="020B0503020204020204" pitchFamily="34" charset="-122"/>
                <a:cs typeface="Times New Roman"/>
              </a:rPr>
            </a:br>
            <a:r>
              <a:rPr lang="en-US" altLang="zh-CN" spc="-65" dirty="0">
                <a:solidFill>
                  <a:srgbClr val="000000"/>
                </a:solidFill>
                <a:latin typeface="微软雅黑" panose="020B0503020204020204" pitchFamily="34" charset="-122"/>
                <a:ea typeface="微软雅黑" panose="020B0503020204020204" pitchFamily="34" charset="-122"/>
                <a:cs typeface="Times New Roman"/>
              </a:rPr>
              <a:t/>
            </a:r>
            <a:br>
              <a:rPr lang="en-US" altLang="zh-CN" spc="-65" dirty="0">
                <a:solidFill>
                  <a:srgbClr val="000000"/>
                </a:solidFill>
                <a:latin typeface="微软雅黑" panose="020B0503020204020204" pitchFamily="34" charset="-122"/>
                <a:ea typeface="微软雅黑" panose="020B0503020204020204" pitchFamily="34" charset="-122"/>
                <a:cs typeface="Times New Roman"/>
              </a:rPr>
            </a:br>
            <a:r>
              <a:rPr lang="en-US" altLang="zh-CN" spc="-5" dirty="0" smtClean="0">
                <a:solidFill>
                  <a:srgbClr val="000000"/>
                </a:solidFill>
                <a:latin typeface="微软雅黑" panose="020B0503020204020204" pitchFamily="34" charset="-122"/>
                <a:ea typeface="微软雅黑" panose="020B0503020204020204" pitchFamily="34" charset="-122"/>
                <a:cs typeface="Times New Roman"/>
              </a:rPr>
              <a:t>4</a:t>
            </a:r>
            <a:r>
              <a:rPr lang="en-US" altLang="zh-CN" spc="-65" dirty="0" smtClean="0">
                <a:solidFill>
                  <a:srgbClr val="000000"/>
                </a:solidFill>
                <a:latin typeface="微软雅黑" panose="020B0503020204020204" pitchFamily="34" charset="-122"/>
                <a:ea typeface="微软雅黑" panose="020B0503020204020204" pitchFamily="34" charset="-122"/>
                <a:cs typeface="Times New Roman"/>
              </a:rPr>
              <a:t> </a:t>
            </a:r>
            <a:r>
              <a:rPr lang="en-US" altLang="zh-CN" spc="-65" dirty="0">
                <a:solidFill>
                  <a:srgbClr val="000000"/>
                </a:solidFill>
                <a:latin typeface="微软雅黑" panose="020B0503020204020204" pitchFamily="34" charset="-122"/>
                <a:ea typeface="微软雅黑" panose="020B0503020204020204" pitchFamily="34" charset="-122"/>
                <a:cs typeface="Times New Roman"/>
              </a:rPr>
              <a:t>References</a:t>
            </a:r>
            <a:br>
              <a:rPr lang="en-US" altLang="zh-CN" spc="-65" dirty="0">
                <a:solidFill>
                  <a:srgbClr val="000000"/>
                </a:solidFill>
                <a:latin typeface="微软雅黑" panose="020B0503020204020204" pitchFamily="34" charset="-122"/>
                <a:ea typeface="微软雅黑" panose="020B0503020204020204" pitchFamily="34" charset="-122"/>
                <a:cs typeface="Times New Roman"/>
              </a:rPr>
            </a:br>
            <a:r>
              <a:rPr lang="en-US" altLang="zh-CN" spc="-65" dirty="0">
                <a:solidFill>
                  <a:srgbClr val="000000"/>
                </a:solidFill>
                <a:latin typeface="微软雅黑" panose="020B0503020204020204" pitchFamily="34" charset="-122"/>
                <a:ea typeface="微软雅黑" panose="020B0503020204020204" pitchFamily="34" charset="-122"/>
                <a:cs typeface="Times New Roman"/>
              </a:rPr>
              <a:t/>
            </a:r>
            <a:br>
              <a:rPr lang="en-US" altLang="zh-CN" spc="-65" dirty="0">
                <a:solidFill>
                  <a:srgbClr val="000000"/>
                </a:solidFill>
                <a:latin typeface="微软雅黑" panose="020B0503020204020204" pitchFamily="34" charset="-122"/>
                <a:ea typeface="微软雅黑" panose="020B0503020204020204" pitchFamily="34" charset="-122"/>
                <a:cs typeface="Times New Roman"/>
              </a:rPr>
            </a:br>
            <a:r>
              <a:rPr lang="en-US" altLang="zh-CN" spc="-5" dirty="0" smtClean="0">
                <a:solidFill>
                  <a:srgbClr val="000000"/>
                </a:solidFill>
                <a:latin typeface="微软雅黑" panose="020B0503020204020204" pitchFamily="34" charset="-122"/>
                <a:ea typeface="微软雅黑" panose="020B0503020204020204" pitchFamily="34" charset="-122"/>
                <a:cs typeface="Times New Roman"/>
              </a:rPr>
              <a:t>5 </a:t>
            </a:r>
            <a:r>
              <a:rPr lang="en-US" altLang="zh-CN" spc="-65" dirty="0">
                <a:solidFill>
                  <a:srgbClr val="000000"/>
                </a:solidFill>
                <a:latin typeface="微软雅黑" panose="020B0503020204020204" pitchFamily="34" charset="-122"/>
                <a:ea typeface="微软雅黑" panose="020B0503020204020204" pitchFamily="34" charset="-122"/>
                <a:cs typeface="Times New Roman"/>
              </a:rPr>
              <a:t>My Opinion</a:t>
            </a:r>
          </a:p>
        </p:txBody>
      </p:sp>
      <p:sp>
        <p:nvSpPr>
          <p:cNvPr id="6" name="object 6"/>
          <p:cNvSpPr txBox="1"/>
          <p:nvPr/>
        </p:nvSpPr>
        <p:spPr>
          <a:xfrm>
            <a:off x="0" y="228561"/>
            <a:ext cx="955040" cy="536575"/>
          </a:xfrm>
          <a:prstGeom prst="rect">
            <a:avLst/>
          </a:prstGeom>
          <a:solidFill>
            <a:srgbClr val="808080"/>
          </a:solidFill>
        </p:spPr>
        <p:txBody>
          <a:bodyPr vert="horz" wrap="square" lIns="0" tIns="46355" rIns="0" bIns="0" rtlCol="0">
            <a:spAutoFit/>
          </a:bodyPr>
          <a:lstStyle/>
          <a:p>
            <a:pPr marL="90805">
              <a:lnSpc>
                <a:spcPct val="100000"/>
              </a:lnSpc>
              <a:spcBef>
                <a:spcPts val="365"/>
              </a:spcBef>
            </a:pPr>
            <a:r>
              <a:rPr lang="zh-CN" altLang="en-US" sz="2800" dirty="0">
                <a:solidFill>
                  <a:srgbClr val="FFFFFF"/>
                </a:solidFill>
                <a:latin typeface="黑体"/>
                <a:cs typeface="黑体"/>
              </a:rPr>
              <a:t>提纲</a:t>
            </a:r>
            <a:endParaRPr sz="2800" dirty="0">
              <a:latin typeface="黑体"/>
              <a:cs typeface="黑体"/>
            </a:endParaRPr>
          </a:p>
        </p:txBody>
      </p:sp>
    </p:spTree>
    <p:extLst>
      <p:ext uri="{BB962C8B-B14F-4D97-AF65-F5344CB8AC3E}">
        <p14:creationId xmlns:p14="http://schemas.microsoft.com/office/powerpoint/2010/main" val="3798040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2702814" y="1700783"/>
            <a:ext cx="6189980" cy="1800000"/>
          </a:xfrm>
          <a:prstGeom prst="rect">
            <a:avLst/>
          </a:prstGeom>
          <a:solidFill>
            <a:srgbClr val="AB1243"/>
          </a:solidFill>
        </p:spPr>
        <p:txBody>
          <a:bodyPr vert="horz" wrap="square" lIns="0" tIns="0" rIns="0" bIns="0" rtlCol="0">
            <a:spAutoFit/>
          </a:bodyPr>
          <a:lstStyle/>
          <a:p>
            <a:pPr>
              <a:lnSpc>
                <a:spcPct val="100000"/>
              </a:lnSpc>
            </a:pPr>
            <a:endParaRPr sz="4000" dirty="0">
              <a:latin typeface="Times New Roman"/>
              <a:cs typeface="Times New Roman"/>
            </a:endParaRPr>
          </a:p>
          <a:p>
            <a:pPr marL="264795">
              <a:lnSpc>
                <a:spcPct val="100000"/>
              </a:lnSpc>
              <a:spcBef>
                <a:spcPts val="5"/>
              </a:spcBef>
            </a:pPr>
            <a:r>
              <a:rPr lang="en-US" altLang="zh-CN" sz="4000" spc="-5" dirty="0"/>
              <a:t> </a:t>
            </a:r>
            <a:endParaRPr sz="4000" dirty="0"/>
          </a:p>
        </p:txBody>
      </p:sp>
      <p:sp>
        <p:nvSpPr>
          <p:cNvPr id="5" name="object 5"/>
          <p:cNvSpPr txBox="1"/>
          <p:nvPr/>
        </p:nvSpPr>
        <p:spPr>
          <a:xfrm>
            <a:off x="356488" y="1700782"/>
            <a:ext cx="2346325" cy="1801368"/>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lang="en-US" sz="7200" dirty="0" smtClean="0">
                <a:solidFill>
                  <a:srgbClr val="FFFFFF"/>
                </a:solidFill>
                <a:latin typeface="Times New Roman"/>
                <a:cs typeface="Times New Roman"/>
              </a:rPr>
              <a:t> </a:t>
            </a:r>
            <a:r>
              <a:rPr sz="7200" dirty="0" smtClean="0">
                <a:solidFill>
                  <a:srgbClr val="FFFFFF"/>
                </a:solidFill>
                <a:latin typeface="Times New Roman"/>
                <a:cs typeface="Times New Roman"/>
              </a:rPr>
              <a:t>3</a:t>
            </a:r>
            <a:endParaRPr sz="7200" dirty="0">
              <a:latin typeface="Times New Roman"/>
              <a:cs typeface="Times New Roman"/>
            </a:endParaRPr>
          </a:p>
        </p:txBody>
      </p:sp>
      <p:sp>
        <p:nvSpPr>
          <p:cNvPr id="9" name="文本框 8">
            <a:extLst>
              <a:ext uri="{FF2B5EF4-FFF2-40B4-BE49-F238E27FC236}">
                <a16:creationId xmlns:a16="http://schemas.microsoft.com/office/drawing/2014/main" id="{35D980B2-1688-4864-99D1-EE5568E79539}"/>
              </a:ext>
            </a:extLst>
          </p:cNvPr>
          <p:cNvSpPr txBox="1"/>
          <p:nvPr/>
        </p:nvSpPr>
        <p:spPr>
          <a:xfrm>
            <a:off x="2599751" y="2286000"/>
            <a:ext cx="6189980" cy="707886"/>
          </a:xfrm>
          <a:prstGeom prst="rect">
            <a:avLst/>
          </a:prstGeom>
          <a:noFill/>
        </p:spPr>
        <p:txBody>
          <a:bodyPr wrap="square" rtlCol="0">
            <a:spAutoFit/>
          </a:bodyPr>
          <a:lstStyle/>
          <a:p>
            <a:r>
              <a:rPr lang="en-US" altLang="zh-CN" sz="4000" spc="-5" dirty="0">
                <a:solidFill>
                  <a:schemeClr val="bg1"/>
                </a:solidFill>
                <a:latin typeface="微软雅黑" panose="020B0503020204020204" pitchFamily="34" charset="-122"/>
                <a:ea typeface="微软雅黑" panose="020B0503020204020204" pitchFamily="34" charset="-122"/>
              </a:rPr>
              <a:t>Experimental Recurrence</a:t>
            </a:r>
            <a:endParaRPr lang="zh-CN" altLang="en-US" sz="4000" spc="-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4953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1 Dataset Introduction</a:t>
            </a:r>
            <a:endParaRPr sz="2800" dirty="0">
              <a:latin typeface="微软雅黑" panose="020B0503020204020204" pitchFamily="34" charset="-122"/>
              <a:ea typeface="微软雅黑" panose="020B0503020204020204" pitchFamily="34" charset="-122"/>
              <a:cs typeface="黑体"/>
            </a:endParaRPr>
          </a:p>
        </p:txBody>
      </p:sp>
      <p:pic>
        <p:nvPicPr>
          <p:cNvPr id="5" name="图片 4"/>
          <p:cNvPicPr>
            <a:picLocks noChangeAspect="1"/>
          </p:cNvPicPr>
          <p:nvPr/>
        </p:nvPicPr>
        <p:blipFill>
          <a:blip r:embed="rId2"/>
          <a:stretch>
            <a:fillRect/>
          </a:stretch>
        </p:blipFill>
        <p:spPr>
          <a:xfrm>
            <a:off x="339686" y="2603500"/>
            <a:ext cx="8588227" cy="2464600"/>
          </a:xfrm>
          <a:prstGeom prst="rect">
            <a:avLst/>
          </a:prstGeom>
        </p:spPr>
      </p:pic>
      <p:sp>
        <p:nvSpPr>
          <p:cNvPr id="6" name="文本框 5"/>
          <p:cNvSpPr txBox="1"/>
          <p:nvPr/>
        </p:nvSpPr>
        <p:spPr>
          <a:xfrm>
            <a:off x="565248" y="1070210"/>
            <a:ext cx="8137104" cy="1200329"/>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     These data </a:t>
            </a:r>
            <a:r>
              <a:rPr lang="en-US" altLang="zh-CN" dirty="0">
                <a:latin typeface="微软雅黑" panose="020B0503020204020204" pitchFamily="34" charset="-122"/>
                <a:ea typeface="微软雅黑" panose="020B0503020204020204" pitchFamily="34" charset="-122"/>
              </a:rPr>
              <a:t>sets can be categorized into two types of </a:t>
            </a:r>
            <a:r>
              <a:rPr lang="en-US" altLang="zh-CN" dirty="0" smtClean="0">
                <a:latin typeface="微软雅黑" panose="020B0503020204020204" pitchFamily="34" charset="-122"/>
                <a:ea typeface="微软雅黑" panose="020B0503020204020204" pitchFamily="34" charset="-122"/>
              </a:rPr>
              <a:t>document classification </a:t>
            </a:r>
            <a:r>
              <a:rPr lang="en-US" altLang="zh-CN" dirty="0">
                <a:latin typeface="微软雅黑" panose="020B0503020204020204" pitchFamily="34" charset="-122"/>
                <a:ea typeface="微软雅黑" panose="020B0503020204020204" pitchFamily="34" charset="-122"/>
              </a:rPr>
              <a:t>tasks: </a:t>
            </a:r>
            <a:r>
              <a:rPr lang="en-US" altLang="zh-CN" b="1" dirty="0">
                <a:solidFill>
                  <a:srgbClr val="FF0000"/>
                </a:solidFill>
                <a:latin typeface="微软雅黑" panose="020B0503020204020204" pitchFamily="34" charset="-122"/>
                <a:ea typeface="微软雅黑" panose="020B0503020204020204" pitchFamily="34" charset="-122"/>
              </a:rPr>
              <a:t>sentiment estimation </a:t>
            </a:r>
            <a:r>
              <a:rPr lang="en-US" altLang="zh-CN" b="1" dirty="0" smtClean="0">
                <a:solidFill>
                  <a:srgbClr val="FF0000"/>
                </a:solidFill>
                <a:latin typeface="微软雅黑" panose="020B0503020204020204" pitchFamily="34" charset="-122"/>
                <a:ea typeface="微软雅黑" panose="020B0503020204020204" pitchFamily="34" charset="-122"/>
              </a:rPr>
              <a:t>and topic </a:t>
            </a:r>
            <a:r>
              <a:rPr lang="en-US" altLang="zh-CN" b="1" dirty="0">
                <a:solidFill>
                  <a:srgbClr val="FF0000"/>
                </a:solidFill>
                <a:latin typeface="微软雅黑" panose="020B0503020204020204" pitchFamily="34" charset="-122"/>
                <a:ea typeface="微软雅黑" panose="020B0503020204020204" pitchFamily="34" charset="-122"/>
              </a:rPr>
              <a:t>classification</a:t>
            </a:r>
            <a:r>
              <a:rPr lang="en-US" altLang="zh-CN" dirty="0">
                <a:latin typeface="微软雅黑" panose="020B0503020204020204" pitchFamily="34" charset="-122"/>
                <a:ea typeface="微软雅黑" panose="020B0503020204020204" pitchFamily="34" charset="-122"/>
              </a:rPr>
              <a:t>. The statistics of the data sets </a:t>
            </a:r>
            <a:r>
              <a:rPr lang="en-US" altLang="zh-CN" dirty="0" smtClean="0">
                <a:latin typeface="微软雅黑" panose="020B0503020204020204" pitchFamily="34" charset="-122"/>
                <a:ea typeface="微软雅黑" panose="020B0503020204020204" pitchFamily="34" charset="-122"/>
              </a:rPr>
              <a:t>are summarized </a:t>
            </a:r>
            <a:r>
              <a:rPr lang="en-US" altLang="zh-CN" dirty="0">
                <a:latin typeface="微软雅黑" panose="020B0503020204020204" pitchFamily="34" charset="-122"/>
                <a:ea typeface="微软雅黑" panose="020B0503020204020204" pitchFamily="34" charset="-122"/>
              </a:rPr>
              <a:t>in Table 1. We use 80% of the data </a:t>
            </a:r>
            <a:r>
              <a:rPr lang="en-US" altLang="zh-CN" dirty="0" smtClean="0">
                <a:latin typeface="微软雅黑" panose="020B0503020204020204" pitchFamily="34" charset="-122"/>
                <a:ea typeface="微软雅黑" panose="020B0503020204020204" pitchFamily="34" charset="-122"/>
              </a:rPr>
              <a:t>for training</a:t>
            </a:r>
            <a:r>
              <a:rPr lang="en-US" altLang="zh-CN" dirty="0">
                <a:latin typeface="微软雅黑" panose="020B0503020204020204" pitchFamily="34" charset="-122"/>
                <a:ea typeface="微软雅黑" panose="020B0503020204020204" pitchFamily="34" charset="-122"/>
              </a:rPr>
              <a:t>, 10% </a:t>
            </a:r>
            <a:r>
              <a:rPr lang="en-US" altLang="zh-CN" dirty="0" smtClean="0">
                <a:latin typeface="微软雅黑" panose="020B0503020204020204" pitchFamily="34" charset="-122"/>
                <a:ea typeface="微软雅黑" panose="020B0503020204020204" pitchFamily="34" charset="-122"/>
              </a:rPr>
              <a:t>for validation</a:t>
            </a:r>
            <a:r>
              <a:rPr lang="en-US" altLang="zh-CN" dirty="0">
                <a:latin typeface="微软雅黑" panose="020B0503020204020204" pitchFamily="34" charset="-122"/>
                <a:ea typeface="微软雅黑" panose="020B0503020204020204" pitchFamily="34" charset="-122"/>
              </a:rPr>
              <a:t>, and the remaining </a:t>
            </a:r>
            <a:r>
              <a:rPr lang="en-US" altLang="zh-CN" dirty="0" smtClean="0">
                <a:latin typeface="微软雅黑" panose="020B0503020204020204" pitchFamily="34" charset="-122"/>
                <a:ea typeface="微软雅黑" panose="020B0503020204020204" pitchFamily="34" charset="-122"/>
              </a:rPr>
              <a:t>10% for test</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034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3810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altLang="zh-CN" sz="2800" spc="-5" dirty="0" smtClean="0">
                <a:solidFill>
                  <a:srgbClr val="FFFFFF"/>
                </a:solidFill>
                <a:latin typeface="微软雅黑" panose="020B0503020204020204" pitchFamily="34" charset="-122"/>
                <a:ea typeface="微软雅黑" panose="020B0503020204020204" pitchFamily="34" charset="-122"/>
                <a:cs typeface="黑体"/>
              </a:rPr>
              <a:t>2</a:t>
            </a:r>
            <a:r>
              <a:rPr lang="en-US" sz="2800" spc="-5" dirty="0" smtClean="0">
                <a:solidFill>
                  <a:srgbClr val="FFFFFF"/>
                </a:solidFill>
                <a:latin typeface="微软雅黑" panose="020B0503020204020204" pitchFamily="34" charset="-122"/>
                <a:ea typeface="微软雅黑" panose="020B0503020204020204" pitchFamily="34" charset="-122"/>
                <a:cs typeface="黑体"/>
              </a:rPr>
              <a:t> </a:t>
            </a:r>
            <a:r>
              <a:rPr lang="en-US" sz="2800" spc="-5" dirty="0">
                <a:solidFill>
                  <a:srgbClr val="FFFFFF"/>
                </a:solidFill>
                <a:latin typeface="微软雅黑" panose="020B0503020204020204" pitchFamily="34" charset="-122"/>
                <a:ea typeface="微软雅黑" panose="020B0503020204020204" pitchFamily="34" charset="-122"/>
                <a:cs typeface="黑体"/>
              </a:rPr>
              <a:t>Dataset </a:t>
            </a:r>
            <a:r>
              <a:rPr lang="en-US" altLang="zh-CN" sz="2800" spc="-5" dirty="0" smtClean="0">
                <a:solidFill>
                  <a:srgbClr val="FFFFFF"/>
                </a:solidFill>
                <a:latin typeface="微软雅黑" panose="020B0503020204020204" pitchFamily="34" charset="-122"/>
                <a:ea typeface="微软雅黑" panose="020B0503020204020204" pitchFamily="34" charset="-122"/>
                <a:cs typeface="黑体"/>
              </a:rPr>
              <a:t>Processing</a:t>
            </a:r>
            <a:endParaRPr sz="2800" dirty="0">
              <a:latin typeface="微软雅黑" panose="020B0503020204020204" pitchFamily="34" charset="-122"/>
              <a:ea typeface="微软雅黑" panose="020B0503020204020204" pitchFamily="34" charset="-122"/>
              <a:cs typeface="黑体"/>
            </a:endParaRPr>
          </a:p>
        </p:txBody>
      </p:sp>
      <p:pic>
        <p:nvPicPr>
          <p:cNvPr id="5" name="图片 4"/>
          <p:cNvPicPr>
            <a:picLocks noChangeAspect="1"/>
          </p:cNvPicPr>
          <p:nvPr/>
        </p:nvPicPr>
        <p:blipFill rotWithShape="1">
          <a:blip r:embed="rId2"/>
          <a:srcRect t="2577" b="69597"/>
          <a:stretch/>
        </p:blipFill>
        <p:spPr>
          <a:xfrm>
            <a:off x="380998" y="1230859"/>
            <a:ext cx="8588227" cy="685800"/>
          </a:xfrm>
          <a:prstGeom prst="rect">
            <a:avLst/>
          </a:prstGeom>
        </p:spPr>
      </p:pic>
      <p:sp>
        <p:nvSpPr>
          <p:cNvPr id="6" name="文本框 5"/>
          <p:cNvSpPr txBox="1"/>
          <p:nvPr/>
        </p:nvSpPr>
        <p:spPr>
          <a:xfrm>
            <a:off x="331712" y="2057400"/>
            <a:ext cx="8686800" cy="4217565"/>
          </a:xfrm>
          <a:prstGeom prst="rect">
            <a:avLst/>
          </a:prstGeom>
          <a:noFill/>
        </p:spPr>
        <p:txBody>
          <a:bodyPr wrap="square" rtlCol="0">
            <a:spAutoFit/>
          </a:bodyPr>
          <a:lstStyle/>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dirty="0" smtClean="0">
                <a:latin typeface="微软雅黑" panose="020B0503020204020204" pitchFamily="34" charset="-122"/>
                <a:ea typeface="微软雅黑" panose="020B0503020204020204" pitchFamily="34" charset="-122"/>
              </a:rPr>
              <a:t>Yelp2013</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Review</a:t>
            </a:r>
            <a:r>
              <a:rPr lang="zh-CN" altLang="en-US" dirty="0">
                <a:latin typeface="微软雅黑" panose="020B0503020204020204" pitchFamily="34" charset="-122"/>
                <a:ea typeface="微软雅黑" panose="020B0503020204020204" pitchFamily="34" charset="-122"/>
              </a:rPr>
              <a:t>数据。大规模的数据可以在官</a:t>
            </a:r>
            <a:r>
              <a:rPr lang="zh-CN" altLang="en-US" dirty="0" smtClean="0">
                <a:latin typeface="微软雅黑" panose="020B0503020204020204" pitchFamily="34" charset="-122"/>
                <a:ea typeface="微软雅黑" panose="020B0503020204020204" pitchFamily="34" charset="-122"/>
              </a:rPr>
              <a:t>网</a:t>
            </a:r>
            <a:r>
              <a:rPr lang="en-US" altLang="zh-CN" sz="1000" dirty="0">
                <a:latin typeface="微软雅黑" panose="020B0503020204020204" pitchFamily="34" charset="-122"/>
                <a:ea typeface="微软雅黑" panose="020B0503020204020204" pitchFamily="34" charset="-122"/>
                <a:hlinkClick r:id="rId3"/>
              </a:rPr>
              <a:t>https://www.yelp.com/dataset/challenge</a:t>
            </a:r>
            <a:r>
              <a:rPr lang="zh-CN" altLang="en-US" dirty="0" smtClean="0">
                <a:latin typeface="微软雅黑" panose="020B0503020204020204" pitchFamily="34" charset="-122"/>
                <a:ea typeface="微软雅黑" panose="020B0503020204020204" pitchFamily="34" charset="-122"/>
              </a:rPr>
              <a:t>上</a:t>
            </a:r>
            <a:r>
              <a:rPr lang="zh-CN" altLang="en-US" dirty="0">
                <a:latin typeface="微软雅黑" panose="020B0503020204020204" pitchFamily="34" charset="-122"/>
                <a:ea typeface="微软雅黑" panose="020B0503020204020204" pitchFamily="34" charset="-122"/>
              </a:rPr>
              <a:t>下载，压缩数据大概</a:t>
            </a:r>
            <a:r>
              <a:rPr lang="en-US" altLang="zh-CN" dirty="0">
                <a:latin typeface="微软雅黑" panose="020B0503020204020204" pitchFamily="34" charset="-122"/>
                <a:ea typeface="微软雅黑" panose="020B0503020204020204" pitchFamily="34" charset="-122"/>
              </a:rPr>
              <a:t>2GB</a:t>
            </a:r>
            <a:r>
              <a:rPr lang="zh-CN" altLang="en-US" dirty="0">
                <a:latin typeface="微软雅黑" panose="020B0503020204020204" pitchFamily="34" charset="-122"/>
                <a:ea typeface="微软雅黑" panose="020B0503020204020204" pitchFamily="34" charset="-122"/>
              </a:rPr>
              <a:t>左右，还有一个较小规模的数据集，大概</a:t>
            </a:r>
            <a:r>
              <a:rPr lang="en-US" altLang="zh-CN" dirty="0" smtClean="0">
                <a:latin typeface="微软雅黑" panose="020B0503020204020204" pitchFamily="34" charset="-122"/>
                <a:ea typeface="微软雅黑" panose="020B0503020204020204" pitchFamily="34" charset="-122"/>
              </a:rPr>
              <a:t>200M+</a:t>
            </a:r>
            <a:r>
              <a:rPr lang="en-US" altLang="zh-CN" sz="1000" dirty="0">
                <a:latin typeface="微软雅黑" panose="020B0503020204020204" pitchFamily="34" charset="-122"/>
                <a:ea typeface="微软雅黑" panose="020B0503020204020204" pitchFamily="34" charset="-122"/>
                <a:hlinkClick r:id="rId4"/>
              </a:rPr>
              <a:t>https://github.com/</a:t>
            </a:r>
            <a:r>
              <a:rPr lang="en-US" altLang="zh-CN" sz="1000" dirty="0" err="1">
                <a:latin typeface="微软雅黑" panose="020B0503020204020204" pitchFamily="34" charset="-122"/>
                <a:ea typeface="微软雅黑" panose="020B0503020204020204" pitchFamily="34" charset="-122"/>
                <a:hlinkClick r:id="rId4"/>
              </a:rPr>
              <a:t>rekiksab</a:t>
            </a:r>
            <a:r>
              <a:rPr lang="en-US" altLang="zh-CN" sz="1000" dirty="0">
                <a:latin typeface="微软雅黑" panose="020B0503020204020204" pitchFamily="34" charset="-122"/>
                <a:ea typeface="微软雅黑" panose="020B0503020204020204" pitchFamily="34" charset="-122"/>
                <a:hlinkClick r:id="rId4"/>
              </a:rPr>
              <a:t>/Yelp-Data-Challenge-2013/tree/master/</a:t>
            </a:r>
            <a:r>
              <a:rPr lang="en-US" altLang="zh-CN" sz="1000" dirty="0" err="1">
                <a:latin typeface="微软雅黑" panose="020B0503020204020204" pitchFamily="34" charset="-122"/>
                <a:ea typeface="微软雅黑" panose="020B0503020204020204" pitchFamily="34" charset="-122"/>
                <a:hlinkClick r:id="rId4"/>
              </a:rPr>
              <a:t>yelp_challenge</a:t>
            </a:r>
            <a:r>
              <a:rPr lang="en-US" altLang="zh-CN" sz="1000" dirty="0">
                <a:latin typeface="微软雅黑" panose="020B0503020204020204" pitchFamily="34" charset="-122"/>
                <a:ea typeface="微软雅黑" panose="020B0503020204020204" pitchFamily="34" charset="-122"/>
                <a:hlinkClick r:id="rId4"/>
              </a:rPr>
              <a:t>/</a:t>
            </a:r>
            <a:r>
              <a:rPr lang="en-US" altLang="zh-CN" sz="1000" dirty="0" err="1">
                <a:latin typeface="微软雅黑" panose="020B0503020204020204" pitchFamily="34" charset="-122"/>
                <a:ea typeface="微软雅黑" panose="020B0503020204020204" pitchFamily="34" charset="-122"/>
                <a:hlinkClick r:id="rId4"/>
              </a:rPr>
              <a:t>yelp_phoenix_academic_dataset</a:t>
            </a:r>
            <a:r>
              <a:rPr lang="zh-CN" altLang="en-US" dirty="0" smtClean="0">
                <a:latin typeface="微软雅黑" panose="020B0503020204020204" pitchFamily="34" charset="-122"/>
                <a:ea typeface="微软雅黑" panose="020B0503020204020204" pitchFamily="34" charset="-122"/>
              </a:rPr>
              <a:t>，用于</a:t>
            </a:r>
            <a:r>
              <a:rPr lang="zh-CN" altLang="en-US" dirty="0">
                <a:latin typeface="微软雅黑" panose="020B0503020204020204" pitchFamily="34" charset="-122"/>
                <a:ea typeface="微软雅黑" panose="020B0503020204020204" pitchFamily="34" charset="-122"/>
              </a:rPr>
              <a:t>此次论文复现。</a:t>
            </a: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zh-CN" altLang="en-US" dirty="0" smtClean="0">
                <a:latin typeface="微软雅黑" panose="020B0503020204020204" pitchFamily="34" charset="-122"/>
                <a:ea typeface="微软雅黑" panose="020B0503020204020204" pitchFamily="34" charset="-122"/>
              </a:rPr>
              <a:t>将较小规模数据集</a:t>
            </a:r>
            <a:r>
              <a:rPr lang="en-US" altLang="zh-CN" dirty="0" err="1" smtClean="0">
                <a:latin typeface="微软雅黑" panose="020B0503020204020204" pitchFamily="34" charset="-122"/>
                <a:ea typeface="微软雅黑" panose="020B0503020204020204" pitchFamily="34" charset="-122"/>
              </a:rPr>
              <a:t>yelp_academic_dataset_review.json</a:t>
            </a:r>
            <a:r>
              <a:rPr lang="zh-CN" altLang="en-US" dirty="0">
                <a:latin typeface="微软雅黑" panose="020B0503020204020204" pitchFamily="34" charset="-122"/>
                <a:ea typeface="微软雅黑" panose="020B0503020204020204" pitchFamily="34" charset="-122"/>
              </a:rPr>
              <a:t>文件解压，每一行是一个评论的文本</a:t>
            </a:r>
            <a:r>
              <a:rPr lang="zh-CN" altLang="en-US" dirty="0" smtClean="0">
                <a:latin typeface="微软雅黑" panose="020B0503020204020204" pitchFamily="34" charset="-122"/>
                <a:ea typeface="微软雅黑" panose="020B0503020204020204" pitchFamily="34" charset="-122"/>
              </a:rPr>
              <a:t>，主要</a:t>
            </a: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vote, </a:t>
            </a:r>
            <a:r>
              <a:rPr lang="en-US" altLang="zh-CN" dirty="0" err="1">
                <a:latin typeface="微软雅黑" panose="020B0503020204020204" pitchFamily="34" charset="-122"/>
                <a:ea typeface="微软雅黑" panose="020B0503020204020204" pitchFamily="34" charset="-122"/>
              </a:rPr>
              <a:t>user_id</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review_id</a:t>
            </a:r>
            <a:r>
              <a:rPr lang="en-US" altLang="zh-CN" dirty="0">
                <a:latin typeface="微软雅黑" panose="020B0503020204020204" pitchFamily="34" charset="-122"/>
                <a:ea typeface="微软雅黑" panose="020B0503020204020204" pitchFamily="34" charset="-122"/>
              </a:rPr>
              <a:t>, stars, data, text, type, </a:t>
            </a:r>
            <a:r>
              <a:rPr lang="en-US" altLang="zh-CN" dirty="0" err="1">
                <a:latin typeface="微软雅黑" panose="020B0503020204020204" pitchFamily="34" charset="-122"/>
                <a:ea typeface="微软雅黑" panose="020B0503020204020204" pitchFamily="34" charset="-122"/>
              </a:rPr>
              <a:t>business_id</a:t>
            </a:r>
            <a:r>
              <a:rPr lang="zh-CN" altLang="en-US" dirty="0">
                <a:latin typeface="微软雅黑" panose="020B0503020204020204" pitchFamily="34" charset="-122"/>
                <a:ea typeface="微软雅黑" panose="020B0503020204020204" pitchFamily="34" charset="-122"/>
              </a:rPr>
              <a:t>几项，</a:t>
            </a:r>
            <a:r>
              <a:rPr lang="zh-CN" altLang="en-US" dirty="0" smtClean="0">
                <a:latin typeface="微软雅黑" panose="020B0503020204020204" pitchFamily="34" charset="-122"/>
                <a:ea typeface="微软雅黑" panose="020B0503020204020204" pitchFamily="34" charset="-122"/>
              </a:rPr>
              <a:t>针对文本分类任务，</a:t>
            </a:r>
            <a:r>
              <a:rPr lang="zh-CN" altLang="en-US" dirty="0">
                <a:latin typeface="微软雅黑" panose="020B0503020204020204" pitchFamily="34" charset="-122"/>
                <a:ea typeface="微软雅黑" panose="020B0503020204020204" pitchFamily="34" charset="-122"/>
              </a:rPr>
              <a:t>只需要使用</a:t>
            </a:r>
            <a:r>
              <a:rPr lang="en-US" altLang="zh-CN" dirty="0">
                <a:latin typeface="微软雅黑" panose="020B0503020204020204" pitchFamily="34" charset="-122"/>
                <a:ea typeface="微软雅黑" panose="020B0503020204020204" pitchFamily="34" charset="-122"/>
              </a:rPr>
              <a:t>stars</a:t>
            </a:r>
            <a:r>
              <a:rPr lang="zh-CN" altLang="en-US" dirty="0">
                <a:latin typeface="微软雅黑" panose="020B0503020204020204" pitchFamily="34" charset="-122"/>
                <a:ea typeface="微软雅黑" panose="020B0503020204020204" pitchFamily="34" charset="-122"/>
              </a:rPr>
              <a:t>评分和</a:t>
            </a:r>
            <a:r>
              <a:rPr lang="en-US" altLang="zh-CN" dirty="0">
                <a:latin typeface="微软雅黑" panose="020B0503020204020204" pitchFamily="34" charset="-122"/>
                <a:ea typeface="微软雅黑" panose="020B0503020204020204" pitchFamily="34" charset="-122"/>
              </a:rPr>
              <a:t>text</a:t>
            </a:r>
            <a:r>
              <a:rPr lang="zh-CN" altLang="en-US" dirty="0">
                <a:latin typeface="微软雅黑" panose="020B0503020204020204" pitchFamily="34" charset="-122"/>
                <a:ea typeface="微软雅黑" panose="020B0503020204020204" pitchFamily="34" charset="-122"/>
              </a:rPr>
              <a:t>评论</a:t>
            </a:r>
            <a:r>
              <a:rPr lang="zh-CN" altLang="en-US" dirty="0" smtClean="0">
                <a:latin typeface="微软雅黑" panose="020B0503020204020204" pitchFamily="34" charset="-122"/>
                <a:ea typeface="微软雅黑" panose="020B0503020204020204" pitchFamily="34" charset="-122"/>
              </a:rPr>
              <a:t>内容。</a:t>
            </a:r>
            <a:r>
              <a:rPr lang="en-US" altLang="zh-CN" sz="1400"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votes</a:t>
            </a:r>
            <a:r>
              <a:rPr lang="en-US" altLang="zh-CN" sz="1400" dirty="0">
                <a:latin typeface="微软雅黑" panose="020B0503020204020204" pitchFamily="34" charset="-122"/>
                <a:ea typeface="微软雅黑" panose="020B0503020204020204" pitchFamily="34" charset="-122"/>
              </a:rPr>
              <a:t>”:{“funny</a:t>
            </a:r>
            <a:r>
              <a:rPr lang="en-US" altLang="zh-CN" sz="1400" dirty="0" smtClean="0">
                <a:latin typeface="微软雅黑" panose="020B0503020204020204" pitchFamily="34" charset="-122"/>
                <a:ea typeface="微软雅黑" panose="020B0503020204020204" pitchFamily="34" charset="-122"/>
              </a:rPr>
              <a:t>”:0,“</a:t>
            </a:r>
            <a:r>
              <a:rPr lang="en-US" altLang="zh-CN" sz="1400" dirty="0">
                <a:latin typeface="微软雅黑" panose="020B0503020204020204" pitchFamily="34" charset="-122"/>
                <a:ea typeface="微软雅黑" panose="020B0503020204020204" pitchFamily="34" charset="-122"/>
              </a:rPr>
              <a:t>useful</a:t>
            </a:r>
            <a:r>
              <a:rPr lang="en-US" altLang="zh-CN" sz="1400" dirty="0" smtClean="0">
                <a:latin typeface="微软雅黑" panose="020B0503020204020204" pitchFamily="34" charset="-122"/>
                <a:ea typeface="微软雅黑" panose="020B0503020204020204" pitchFamily="34" charset="-122"/>
              </a:rPr>
              <a:t>”:5,“</a:t>
            </a:r>
            <a:r>
              <a:rPr lang="en-US" altLang="zh-CN" sz="1400" dirty="0">
                <a:latin typeface="微软雅黑" panose="020B0503020204020204" pitchFamily="34" charset="-122"/>
                <a:ea typeface="微软雅黑" panose="020B0503020204020204" pitchFamily="34" charset="-122"/>
              </a:rPr>
              <a:t>cool</a:t>
            </a:r>
            <a:r>
              <a:rPr lang="en-US" altLang="zh-CN" sz="1400" dirty="0" smtClean="0">
                <a:latin typeface="微软雅黑" panose="020B0503020204020204" pitchFamily="34" charset="-122"/>
                <a:ea typeface="微软雅黑" panose="020B0503020204020204" pitchFamily="34" charset="-122"/>
              </a:rPr>
              <a:t>”:2},“</a:t>
            </a:r>
            <a:r>
              <a:rPr lang="en-US" altLang="zh-CN" sz="1400" b="1" dirty="0">
                <a:latin typeface="微软雅黑" panose="020B0503020204020204" pitchFamily="34" charset="-122"/>
                <a:ea typeface="微软雅黑" panose="020B0503020204020204" pitchFamily="34" charset="-122"/>
              </a:rPr>
              <a:t>user_id</a:t>
            </a:r>
            <a:r>
              <a:rPr lang="en-US" altLang="zh-CN" sz="1400" dirty="0" smtClean="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rLtl8ZkDX5vH5nAx9C3q5Q”,“</a:t>
            </a:r>
            <a:r>
              <a:rPr lang="en-US" altLang="zh-CN" sz="1400" b="1" dirty="0">
                <a:latin typeface="微软雅黑" panose="020B0503020204020204" pitchFamily="34" charset="-122"/>
                <a:ea typeface="微软雅黑" panose="020B0503020204020204" pitchFamily="34" charset="-122"/>
              </a:rPr>
              <a:t>review_id</a:t>
            </a:r>
            <a:r>
              <a:rPr lang="en-US" altLang="zh-CN" sz="1400" dirty="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fWKvX83p0-ka4JS3dc6E5A”, “</a:t>
            </a:r>
            <a:r>
              <a:rPr lang="en-US" altLang="zh-CN" sz="1400" b="1" dirty="0" smtClean="0">
                <a:solidFill>
                  <a:srgbClr val="FF0000"/>
                </a:solidFill>
                <a:latin typeface="微软雅黑" panose="020B0503020204020204" pitchFamily="34" charset="-122"/>
                <a:ea typeface="微软雅黑" panose="020B0503020204020204" pitchFamily="34" charset="-122"/>
              </a:rPr>
              <a:t>stars</a:t>
            </a:r>
            <a:r>
              <a:rPr lang="en-US" altLang="zh-CN" sz="1400" dirty="0">
                <a:latin typeface="微软雅黑" panose="020B0503020204020204" pitchFamily="34" charset="-122"/>
                <a:ea typeface="微软雅黑" panose="020B0503020204020204" pitchFamily="34" charset="-122"/>
              </a:rPr>
              <a:t>”: 5, “</a:t>
            </a:r>
            <a:r>
              <a:rPr lang="en-US" altLang="zh-CN" sz="1400" b="1" dirty="0">
                <a:latin typeface="微软雅黑" panose="020B0503020204020204" pitchFamily="34" charset="-122"/>
                <a:ea typeface="微软雅黑" panose="020B0503020204020204" pitchFamily="34" charset="-122"/>
              </a:rPr>
              <a:t>date</a:t>
            </a:r>
            <a:r>
              <a:rPr lang="en-US" altLang="zh-CN" sz="1400" dirty="0">
                <a:latin typeface="微软雅黑" panose="020B0503020204020204" pitchFamily="34" charset="-122"/>
                <a:ea typeface="微软雅黑" panose="020B0503020204020204" pitchFamily="34" charset="-122"/>
              </a:rPr>
              <a:t>”: “2011-01-26”, “</a:t>
            </a:r>
            <a:r>
              <a:rPr lang="en-US" altLang="zh-CN" sz="1400" b="1" dirty="0">
                <a:solidFill>
                  <a:srgbClr val="FF0000"/>
                </a:solidFill>
                <a:latin typeface="微软雅黑" panose="020B0503020204020204" pitchFamily="34" charset="-122"/>
                <a:ea typeface="微软雅黑" panose="020B0503020204020204" pitchFamily="34" charset="-122"/>
              </a:rPr>
              <a:t>text</a:t>
            </a:r>
            <a:r>
              <a:rPr lang="en-US" altLang="zh-CN" sz="1400" dirty="0">
                <a:latin typeface="微软雅黑" panose="020B0503020204020204" pitchFamily="34" charset="-122"/>
                <a:ea typeface="微软雅黑" panose="020B0503020204020204" pitchFamily="34" charset="-122"/>
              </a:rPr>
              <a:t>”: “My wife took me here on my birthday for breakfast and it was excellent. </a:t>
            </a:r>
            <a:r>
              <a:rPr lang="en-US" altLang="zh-CN" sz="1400" dirty="0" smtClean="0">
                <a:latin typeface="微软雅黑" panose="020B0503020204020204" pitchFamily="34" charset="-122"/>
                <a:ea typeface="微软雅黑" panose="020B0503020204020204" pitchFamily="34" charset="-122"/>
              </a:rPr>
              <a:t>…}</a:t>
            </a: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zh-CN" altLang="en-US" dirty="0">
                <a:latin typeface="微软雅黑" panose="020B0503020204020204" pitchFamily="34" charset="-122"/>
                <a:ea typeface="微软雅黑" panose="020B0503020204020204" pitchFamily="34" charset="-122"/>
              </a:rPr>
              <a:t>在数据中，每篇文档的句子个数不一样，每个句子的单词数也不一样，</a:t>
            </a:r>
            <a:r>
              <a:rPr lang="zh-CN" altLang="en-US" dirty="0" smtClean="0">
                <a:latin typeface="微软雅黑" panose="020B0503020204020204" pitchFamily="34" charset="-122"/>
                <a:ea typeface="微软雅黑" panose="020B0503020204020204" pitchFamily="34" charset="-122"/>
              </a:rPr>
              <a:t>本次复现中采用他人的</a:t>
            </a:r>
            <a:r>
              <a:rPr lang="zh-CN" altLang="en-US" dirty="0">
                <a:latin typeface="微软雅黑" panose="020B0503020204020204" pitchFamily="34" charset="-122"/>
                <a:ea typeface="微软雅黑" panose="020B0503020204020204" pitchFamily="34" charset="-122"/>
              </a:rPr>
              <a:t>想法，将每篇文档都处理为</a:t>
            </a:r>
            <a:r>
              <a:rPr lang="en-US" altLang="zh-CN" dirty="0">
                <a:latin typeface="微软雅黑" panose="020B0503020204020204" pitchFamily="34" charset="-122"/>
                <a:ea typeface="微软雅黑" panose="020B0503020204020204" pitchFamily="34" charset="-122"/>
              </a:rPr>
              <a:t>30*30</a:t>
            </a:r>
            <a:r>
              <a:rPr lang="zh-CN" altLang="en-US" dirty="0">
                <a:latin typeface="微软雅黑" panose="020B0503020204020204" pitchFamily="34" charset="-122"/>
                <a:ea typeface="微软雅黑" panose="020B0503020204020204" pitchFamily="34" charset="-122"/>
              </a:rPr>
              <a:t>的矩阵，将每篇文章中多余</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的句子截断，将每个句子中多于</a:t>
            </a:r>
            <a:r>
              <a:rPr lang="en-US" altLang="zh-CN" dirty="0">
                <a:latin typeface="微软雅黑" panose="020B0503020204020204" pitchFamily="34" charset="-122"/>
                <a:ea typeface="微软雅黑" panose="020B0503020204020204" pitchFamily="34" charset="-122"/>
              </a:rPr>
              <a:t>30</a:t>
            </a:r>
            <a:r>
              <a:rPr lang="zh-CN" altLang="en-US" dirty="0">
                <a:latin typeface="微软雅黑" panose="020B0503020204020204" pitchFamily="34" charset="-122"/>
                <a:ea typeface="微软雅黑" panose="020B0503020204020204" pitchFamily="34" charset="-122"/>
              </a:rPr>
              <a:t>的单词进行</a:t>
            </a:r>
            <a:r>
              <a:rPr lang="zh-CN" altLang="en-US" dirty="0" smtClean="0">
                <a:latin typeface="微软雅黑" panose="020B0503020204020204" pitchFamily="34" charset="-122"/>
                <a:ea typeface="微软雅黑" panose="020B0503020204020204" pitchFamily="34" charset="-122"/>
              </a:rPr>
              <a:t>截断</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2133600" y="1890282"/>
            <a:ext cx="6447226" cy="4317023"/>
            <a:chOff x="2286000" y="1720850"/>
            <a:chExt cx="6447226" cy="4317023"/>
          </a:xfrm>
        </p:grpSpPr>
        <p:pic>
          <p:nvPicPr>
            <p:cNvPr id="3" name="图片 2"/>
            <p:cNvPicPr>
              <a:picLocks noChangeAspect="1"/>
            </p:cNvPicPr>
            <p:nvPr/>
          </p:nvPicPr>
          <p:blipFill>
            <a:blip r:embed="rId5"/>
            <a:stretch>
              <a:fillRect/>
            </a:stretch>
          </p:blipFill>
          <p:spPr>
            <a:xfrm>
              <a:off x="2286000" y="1720850"/>
              <a:ext cx="6447226" cy="4317023"/>
            </a:xfrm>
            <a:prstGeom prst="rect">
              <a:avLst/>
            </a:prstGeom>
          </p:spPr>
        </p:pic>
        <p:sp>
          <p:nvSpPr>
            <p:cNvPr id="4" name="文本框 3"/>
            <p:cNvSpPr txBox="1"/>
            <p:nvPr/>
          </p:nvSpPr>
          <p:spPr>
            <a:xfrm>
              <a:off x="6705600" y="2212182"/>
              <a:ext cx="1676400" cy="400110"/>
            </a:xfrm>
            <a:prstGeom prst="rect">
              <a:avLst/>
            </a:prstGeom>
            <a:noFill/>
          </p:spPr>
          <p:txBody>
            <a:bodyPr wrap="square" rtlCol="0">
              <a:spAutoFit/>
            </a:bodyPr>
            <a:lstStyle/>
            <a:p>
              <a:r>
                <a:rPr lang="en-US" altLang="zh-CN" sz="2000" b="1" dirty="0" smtClean="0">
                  <a:solidFill>
                    <a:srgbClr val="FF0000"/>
                  </a:solidFill>
                  <a:latin typeface="微软雅黑" panose="020B0503020204020204" pitchFamily="34" charset="-122"/>
                  <a:ea typeface="微软雅黑" panose="020B0503020204020204" pitchFamily="34" charset="-122"/>
                </a:rPr>
                <a:t>Key Code</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8636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304800" y="1066800"/>
            <a:ext cx="8517230" cy="4382803"/>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dirty="0">
                <a:latin typeface="微软雅黑" panose="020B0503020204020204" pitchFamily="34" charset="-122"/>
                <a:ea typeface="微软雅黑" panose="020B0503020204020204" pitchFamily="34" charset="-122"/>
              </a:rPr>
              <a:t>S</a:t>
            </a:r>
            <a:r>
              <a:rPr lang="en-US" dirty="0" smtClean="0">
                <a:latin typeface="微软雅黑" panose="020B0503020204020204" pitchFamily="34" charset="-122"/>
                <a:ea typeface="微软雅黑" panose="020B0503020204020204" pitchFamily="34" charset="-122"/>
              </a:rPr>
              <a:t>plit </a:t>
            </a:r>
            <a:r>
              <a:rPr lang="en-US" dirty="0">
                <a:latin typeface="微软雅黑" panose="020B0503020204020204" pitchFamily="34" charset="-122"/>
                <a:ea typeface="微软雅黑" panose="020B0503020204020204" pitchFamily="34" charset="-122"/>
              </a:rPr>
              <a:t>documents into sentences and tokenize </a:t>
            </a:r>
            <a:r>
              <a:rPr lang="en-US" dirty="0" smtClean="0">
                <a:latin typeface="微软雅黑" panose="020B0503020204020204" pitchFamily="34" charset="-122"/>
                <a:ea typeface="微软雅黑" panose="020B0503020204020204" pitchFamily="34" charset="-122"/>
              </a:rPr>
              <a:t>each sentence </a:t>
            </a:r>
            <a:r>
              <a:rPr lang="en-US" dirty="0">
                <a:latin typeface="微软雅黑" panose="020B0503020204020204" pitchFamily="34" charset="-122"/>
                <a:ea typeface="微软雅黑" panose="020B0503020204020204" pitchFamily="34" charset="-122"/>
              </a:rPr>
              <a:t>using </a:t>
            </a:r>
            <a:r>
              <a:rPr lang="en-US" dirty="0" smtClean="0">
                <a:latin typeface="微软雅黑" panose="020B0503020204020204" pitchFamily="34" charset="-122"/>
                <a:ea typeface="微软雅黑" panose="020B0503020204020204" pitchFamily="34" charset="-122"/>
              </a:rPr>
              <a:t>Stanford's </a:t>
            </a:r>
            <a:r>
              <a:rPr lang="en-US" dirty="0" err="1" smtClean="0">
                <a:latin typeface="微软雅黑" panose="020B0503020204020204" pitchFamily="34" charset="-122"/>
                <a:ea typeface="微软雅黑" panose="020B0503020204020204" pitchFamily="34" charset="-122"/>
              </a:rPr>
              <a:t>CoreNLP</a:t>
            </a:r>
            <a:r>
              <a:rPr lang="en-US" dirty="0" smtClean="0">
                <a:latin typeface="微软雅黑" panose="020B0503020204020204" pitchFamily="34" charset="-122"/>
                <a:ea typeface="微软雅黑" panose="020B0503020204020204" pitchFamily="34" charset="-122"/>
              </a:rPr>
              <a:t>.</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dirty="0">
                <a:latin typeface="微软雅黑" panose="020B0503020204020204" pitchFamily="34" charset="-122"/>
                <a:ea typeface="微软雅黑" panose="020B0503020204020204" pitchFamily="34" charset="-122"/>
                <a:cs typeface="黑体"/>
              </a:rPr>
              <a:t>O</a:t>
            </a:r>
            <a:r>
              <a:rPr lang="en-US" dirty="0" smtClean="0">
                <a:latin typeface="微软雅黑" panose="020B0503020204020204" pitchFamily="34" charset="-122"/>
                <a:ea typeface="微软雅黑" panose="020B0503020204020204" pitchFamily="34" charset="-122"/>
                <a:cs typeface="黑体"/>
              </a:rPr>
              <a:t>nly retain words appearing more than 5 </a:t>
            </a:r>
            <a:r>
              <a:rPr lang="en-US" dirty="0">
                <a:latin typeface="微软雅黑" panose="020B0503020204020204" pitchFamily="34" charset="-122"/>
                <a:ea typeface="微软雅黑" panose="020B0503020204020204" pitchFamily="34" charset="-122"/>
                <a:cs typeface="黑体"/>
              </a:rPr>
              <a:t>times in building the vocabulary and replace </a:t>
            </a:r>
            <a:r>
              <a:rPr lang="en-US" dirty="0" smtClean="0">
                <a:latin typeface="微软雅黑" panose="020B0503020204020204" pitchFamily="34" charset="-122"/>
                <a:ea typeface="微软雅黑" panose="020B0503020204020204" pitchFamily="34" charset="-122"/>
                <a:cs typeface="黑体"/>
              </a:rPr>
              <a:t>the words </a:t>
            </a:r>
            <a:r>
              <a:rPr lang="en-US" dirty="0">
                <a:latin typeface="微软雅黑" panose="020B0503020204020204" pitchFamily="34" charset="-122"/>
                <a:ea typeface="微软雅黑" panose="020B0503020204020204" pitchFamily="34" charset="-122"/>
                <a:cs typeface="黑体"/>
              </a:rPr>
              <a:t>that appear 5 times with a special UNK </a:t>
            </a:r>
            <a:r>
              <a:rPr lang="en-US" dirty="0" smtClean="0">
                <a:latin typeface="微软雅黑" panose="020B0503020204020204" pitchFamily="34" charset="-122"/>
                <a:ea typeface="微软雅黑" panose="020B0503020204020204" pitchFamily="34" charset="-122"/>
                <a:cs typeface="黑体"/>
              </a:rPr>
              <a:t>token.</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dirty="0" smtClean="0">
                <a:latin typeface="微软雅黑" panose="020B0503020204020204" pitchFamily="34" charset="-122"/>
                <a:ea typeface="微软雅黑" panose="020B0503020204020204" pitchFamily="34" charset="-122"/>
                <a:cs typeface="黑体"/>
              </a:rPr>
              <a:t>Obtain the </a:t>
            </a:r>
            <a:r>
              <a:rPr lang="en-US" dirty="0">
                <a:latin typeface="微软雅黑" panose="020B0503020204020204" pitchFamily="34" charset="-122"/>
                <a:ea typeface="微软雅黑" panose="020B0503020204020204" pitchFamily="34" charset="-122"/>
                <a:cs typeface="黑体"/>
              </a:rPr>
              <a:t>word embedding by training an </a:t>
            </a:r>
            <a:r>
              <a:rPr lang="en-US" dirty="0" smtClean="0">
                <a:latin typeface="微软雅黑" panose="020B0503020204020204" pitchFamily="34" charset="-122"/>
                <a:ea typeface="微软雅黑" panose="020B0503020204020204" pitchFamily="34" charset="-122"/>
                <a:cs typeface="黑体"/>
              </a:rPr>
              <a:t>unsupervised word2vec model on </a:t>
            </a:r>
            <a:r>
              <a:rPr lang="en-US" dirty="0">
                <a:latin typeface="微软雅黑" panose="020B0503020204020204" pitchFamily="34" charset="-122"/>
                <a:ea typeface="微软雅黑" panose="020B0503020204020204" pitchFamily="34" charset="-122"/>
                <a:cs typeface="黑体"/>
              </a:rPr>
              <a:t>the training and validation splits and then use </a:t>
            </a:r>
            <a:r>
              <a:rPr lang="en-US" dirty="0" smtClean="0">
                <a:latin typeface="微软雅黑" panose="020B0503020204020204" pitchFamily="34" charset="-122"/>
                <a:ea typeface="微软雅黑" panose="020B0503020204020204" pitchFamily="34" charset="-122"/>
                <a:cs typeface="黑体"/>
              </a:rPr>
              <a:t>the word </a:t>
            </a:r>
            <a:r>
              <a:rPr lang="en-US" dirty="0">
                <a:latin typeface="微软雅黑" panose="020B0503020204020204" pitchFamily="34" charset="-122"/>
                <a:ea typeface="微软雅黑" panose="020B0503020204020204" pitchFamily="34" charset="-122"/>
                <a:cs typeface="黑体"/>
              </a:rPr>
              <a:t>embedding to initialize </a:t>
            </a:r>
            <a:r>
              <a:rPr lang="en-US" dirty="0" smtClean="0">
                <a:latin typeface="微软雅黑" panose="020B0503020204020204" pitchFamily="34" charset="-122"/>
                <a:ea typeface="微软雅黑" panose="020B0503020204020204" pitchFamily="34" charset="-122"/>
                <a:cs typeface="黑体"/>
              </a:rPr>
              <a:t>     .</a:t>
            </a:r>
            <a:endParaRPr lang="en-US" dirty="0">
              <a:latin typeface="微软雅黑" panose="020B0503020204020204" pitchFamily="34" charset="-122"/>
              <a:ea typeface="微软雅黑" panose="020B0503020204020204" pitchFamily="34" charset="-122"/>
              <a:cs typeface="黑体"/>
            </a:endParaRP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dirty="0" smtClean="0">
                <a:latin typeface="微软雅黑" panose="020B0503020204020204" pitchFamily="34" charset="-122"/>
                <a:ea typeface="微软雅黑" panose="020B0503020204020204" pitchFamily="34" charset="-122"/>
                <a:cs typeface="黑体"/>
              </a:rPr>
              <a:t>The </a:t>
            </a:r>
            <a:r>
              <a:rPr lang="en-US" altLang="zh-CN" dirty="0">
                <a:latin typeface="微软雅黑" panose="020B0503020204020204" pitchFamily="34" charset="-122"/>
                <a:ea typeface="微软雅黑" panose="020B0503020204020204" pitchFamily="34" charset="-122"/>
                <a:cs typeface="黑体"/>
              </a:rPr>
              <a:t>word embedding dimension to be </a:t>
            </a:r>
            <a:r>
              <a:rPr lang="en-US" altLang="zh-CN" dirty="0" smtClean="0">
                <a:latin typeface="微软雅黑" panose="020B0503020204020204" pitchFamily="34" charset="-122"/>
                <a:ea typeface="微软雅黑" panose="020B0503020204020204" pitchFamily="34" charset="-122"/>
                <a:cs typeface="黑体"/>
              </a:rPr>
              <a:t>200 and the GRU </a:t>
            </a:r>
            <a:r>
              <a:rPr lang="en-US" altLang="zh-CN" dirty="0">
                <a:latin typeface="微软雅黑" panose="020B0503020204020204" pitchFamily="34" charset="-122"/>
                <a:ea typeface="微软雅黑" panose="020B0503020204020204" pitchFamily="34" charset="-122"/>
                <a:cs typeface="黑体"/>
              </a:rPr>
              <a:t>dimension to be </a:t>
            </a:r>
            <a:r>
              <a:rPr lang="en-US" altLang="zh-CN" dirty="0" smtClean="0">
                <a:latin typeface="微软雅黑" panose="020B0503020204020204" pitchFamily="34" charset="-122"/>
                <a:ea typeface="微软雅黑" panose="020B0503020204020204" pitchFamily="34" charset="-122"/>
                <a:cs typeface="黑体"/>
              </a:rPr>
              <a:t>50.</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dirty="0" smtClean="0">
                <a:latin typeface="微软雅黑" panose="020B0503020204020204" pitchFamily="34" charset="-122"/>
                <a:ea typeface="微软雅黑" panose="020B0503020204020204" pitchFamily="34" charset="-122"/>
                <a:cs typeface="黑体"/>
              </a:rPr>
              <a:t>Using a mini-batch </a:t>
            </a:r>
            <a:r>
              <a:rPr lang="en-US" altLang="zh-CN" dirty="0">
                <a:latin typeface="微软雅黑" panose="020B0503020204020204" pitchFamily="34" charset="-122"/>
                <a:ea typeface="微软雅黑" panose="020B0503020204020204" pitchFamily="34" charset="-122"/>
                <a:cs typeface="黑体"/>
              </a:rPr>
              <a:t>size of 64 </a:t>
            </a:r>
            <a:r>
              <a:rPr lang="en-US" altLang="zh-CN" dirty="0" smtClean="0">
                <a:latin typeface="微软雅黑" panose="020B0503020204020204" pitchFamily="34" charset="-122"/>
                <a:ea typeface="微软雅黑" panose="020B0503020204020204" pitchFamily="34" charset="-122"/>
                <a:cs typeface="黑体"/>
              </a:rPr>
              <a:t>and documents </a:t>
            </a:r>
            <a:r>
              <a:rPr lang="en-US" altLang="zh-CN" dirty="0">
                <a:latin typeface="微软雅黑" panose="020B0503020204020204" pitchFamily="34" charset="-122"/>
                <a:ea typeface="微软雅黑" panose="020B0503020204020204" pitchFamily="34" charset="-122"/>
                <a:cs typeface="黑体"/>
              </a:rPr>
              <a:t>of similar length (in terms of the </a:t>
            </a:r>
            <a:r>
              <a:rPr lang="en-US" altLang="zh-CN" dirty="0" smtClean="0">
                <a:latin typeface="微软雅黑" panose="020B0503020204020204" pitchFamily="34" charset="-122"/>
                <a:ea typeface="微软雅黑" panose="020B0503020204020204" pitchFamily="34" charset="-122"/>
                <a:cs typeface="黑体"/>
              </a:rPr>
              <a:t>number of </a:t>
            </a:r>
            <a:r>
              <a:rPr lang="en-US" altLang="zh-CN" dirty="0">
                <a:latin typeface="微软雅黑" panose="020B0503020204020204" pitchFamily="34" charset="-122"/>
                <a:ea typeface="微软雅黑" panose="020B0503020204020204" pitchFamily="34" charset="-122"/>
                <a:cs typeface="黑体"/>
              </a:rPr>
              <a:t>sentences in the documents) are organized to be </a:t>
            </a:r>
            <a:r>
              <a:rPr lang="en-US" altLang="zh-CN" dirty="0" smtClean="0">
                <a:latin typeface="微软雅黑" panose="020B0503020204020204" pitchFamily="34" charset="-122"/>
                <a:ea typeface="微软雅黑" panose="020B0503020204020204" pitchFamily="34" charset="-122"/>
                <a:cs typeface="黑体"/>
              </a:rPr>
              <a:t>a batch.</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dirty="0" smtClean="0">
                <a:latin typeface="微软雅黑" panose="020B0503020204020204" pitchFamily="34" charset="-122"/>
                <a:ea typeface="微软雅黑" panose="020B0503020204020204" pitchFamily="34" charset="-122"/>
                <a:cs typeface="黑体"/>
              </a:rPr>
              <a:t>Use stochastic gradient descent </a:t>
            </a:r>
            <a:r>
              <a:rPr lang="en-US" altLang="zh-CN" dirty="0">
                <a:latin typeface="微软雅黑" panose="020B0503020204020204" pitchFamily="34" charset="-122"/>
                <a:ea typeface="微软雅黑" panose="020B0503020204020204" pitchFamily="34" charset="-122"/>
                <a:cs typeface="黑体"/>
              </a:rPr>
              <a:t>to train all models with momentum of 0.9</a:t>
            </a:r>
            <a:r>
              <a:rPr lang="en-US" altLang="zh-CN" dirty="0" smtClean="0">
                <a:latin typeface="微软雅黑" panose="020B0503020204020204" pitchFamily="34" charset="-122"/>
                <a:ea typeface="微软雅黑" panose="020B0503020204020204" pitchFamily="34" charset="-122"/>
                <a:cs typeface="黑体"/>
              </a:rPr>
              <a:t>.</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dirty="0">
                <a:latin typeface="微软雅黑" panose="020B0503020204020204" pitchFamily="34" charset="-122"/>
                <a:ea typeface="微软雅黑" panose="020B0503020204020204" pitchFamily="34" charset="-122"/>
                <a:cs typeface="黑体"/>
              </a:rPr>
              <a:t>pick the best learning rate using grid search </a:t>
            </a:r>
            <a:r>
              <a:rPr lang="en-US" altLang="zh-CN" dirty="0" smtClean="0">
                <a:latin typeface="微软雅黑" panose="020B0503020204020204" pitchFamily="34" charset="-122"/>
                <a:ea typeface="微软雅黑" panose="020B0503020204020204" pitchFamily="34" charset="-122"/>
                <a:cs typeface="黑体"/>
              </a:rPr>
              <a:t>on the </a:t>
            </a:r>
            <a:r>
              <a:rPr lang="en-US" altLang="zh-CN" dirty="0">
                <a:latin typeface="微软雅黑" panose="020B0503020204020204" pitchFamily="34" charset="-122"/>
                <a:ea typeface="微软雅黑" panose="020B0503020204020204" pitchFamily="34" charset="-122"/>
                <a:cs typeface="黑体"/>
              </a:rPr>
              <a:t>validation set</a:t>
            </a:r>
            <a:r>
              <a:rPr lang="en-US" altLang="zh-CN" dirty="0" smtClean="0">
                <a:latin typeface="微软雅黑" panose="020B0503020204020204" pitchFamily="34" charset="-122"/>
                <a:ea typeface="微软雅黑" panose="020B0503020204020204" pitchFamily="34" charset="-122"/>
                <a:cs typeface="黑体"/>
              </a:rPr>
              <a:t>.</a:t>
            </a:r>
          </a:p>
        </p:txBody>
      </p:sp>
      <p:sp>
        <p:nvSpPr>
          <p:cNvPr id="8" name="object 8"/>
          <p:cNvSpPr txBox="1"/>
          <p:nvPr/>
        </p:nvSpPr>
        <p:spPr>
          <a:xfrm>
            <a:off x="0" y="342515"/>
            <a:ext cx="4038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sz="2800" spc="-5" dirty="0" smtClean="0">
                <a:solidFill>
                  <a:srgbClr val="FFFFFF"/>
                </a:solidFill>
                <a:latin typeface="微软雅黑" panose="020B0503020204020204" pitchFamily="34" charset="-122"/>
                <a:ea typeface="微软雅黑" panose="020B0503020204020204" pitchFamily="34" charset="-122"/>
                <a:cs typeface="黑体"/>
              </a:rPr>
              <a:t>3 Model configuration</a:t>
            </a:r>
            <a:endParaRPr sz="2800" dirty="0">
              <a:latin typeface="微软雅黑" panose="020B0503020204020204" pitchFamily="34" charset="-122"/>
              <a:ea typeface="微软雅黑" panose="020B0503020204020204" pitchFamily="34" charset="-122"/>
              <a:cs typeface="黑体"/>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69931111"/>
              </p:ext>
            </p:extLst>
          </p:nvPr>
        </p:nvGraphicFramePr>
        <p:xfrm>
          <a:off x="1600200" y="3067701"/>
          <a:ext cx="317500" cy="381000"/>
        </p:xfrm>
        <a:graphic>
          <a:graphicData uri="http://schemas.openxmlformats.org/presentationml/2006/ole">
            <mc:AlternateContent xmlns:mc="http://schemas.openxmlformats.org/markup-compatibility/2006">
              <mc:Choice xmlns:v="urn:schemas-microsoft-com:vml" Requires="v">
                <p:oleObj spid="_x0000_s2276"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1600200" y="3067701"/>
                        <a:ext cx="317500" cy="3810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sz="2800" spc="-5" dirty="0" smtClean="0">
                <a:solidFill>
                  <a:srgbClr val="FFFFFF"/>
                </a:solidFill>
                <a:latin typeface="微软雅黑" panose="020B0503020204020204" pitchFamily="34" charset="-122"/>
                <a:ea typeface="微软雅黑" panose="020B0503020204020204" pitchFamily="34" charset="-122"/>
                <a:cs typeface="黑体"/>
              </a:rPr>
              <a:t>4 </a:t>
            </a:r>
            <a:r>
              <a:rPr lang="en-US" sz="2800" spc="-5" dirty="0">
                <a:solidFill>
                  <a:srgbClr val="FFFFFF"/>
                </a:solidFill>
                <a:latin typeface="微软雅黑" panose="020B0503020204020204" pitchFamily="34" charset="-122"/>
                <a:ea typeface="微软雅黑" panose="020B0503020204020204" pitchFamily="34" charset="-122"/>
                <a:cs typeface="黑体"/>
              </a:rPr>
              <a:t>Model </a:t>
            </a:r>
            <a:r>
              <a:rPr lang="en-US" altLang="zh-CN" sz="2800" spc="-5" dirty="0">
                <a:solidFill>
                  <a:srgbClr val="FFFFFF"/>
                </a:solidFill>
                <a:latin typeface="微软雅黑" panose="020B0503020204020204" pitchFamily="34" charset="-122"/>
                <a:ea typeface="微软雅黑" panose="020B0503020204020204" pitchFamily="34" charset="-122"/>
                <a:cs typeface="黑体"/>
              </a:rPr>
              <a:t>T</a:t>
            </a:r>
            <a:r>
              <a:rPr lang="en-US" sz="2800" spc="-5" dirty="0">
                <a:solidFill>
                  <a:srgbClr val="FFFFFF"/>
                </a:solidFill>
                <a:latin typeface="微软雅黑" panose="020B0503020204020204" pitchFamily="34" charset="-122"/>
                <a:ea typeface="微软雅黑" panose="020B0503020204020204" pitchFamily="34" charset="-122"/>
                <a:cs typeface="黑体"/>
              </a:rPr>
              <a:t>raining</a:t>
            </a:r>
            <a:endParaRPr sz="2800" dirty="0">
              <a:latin typeface="微软雅黑" panose="020B0503020204020204" pitchFamily="34" charset="-122"/>
              <a:ea typeface="微软雅黑" panose="020B0503020204020204" pitchFamily="34" charset="-122"/>
              <a:cs typeface="黑体"/>
            </a:endParaRPr>
          </a:p>
        </p:txBody>
      </p:sp>
      <p:sp>
        <p:nvSpPr>
          <p:cNvPr id="5" name="矩形 4"/>
          <p:cNvSpPr/>
          <p:nvPr/>
        </p:nvSpPr>
        <p:spPr>
          <a:xfrm>
            <a:off x="381000" y="990600"/>
            <a:ext cx="7924800" cy="4886979"/>
          </a:xfrm>
          <a:prstGeom prst="rect">
            <a:avLst/>
          </a:prstGeom>
        </p:spPr>
        <p:txBody>
          <a:bodyPr wrap="square">
            <a:spAutoFit/>
          </a:bodyPr>
          <a:lstStyle/>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b="1" dirty="0" smtClean="0">
                <a:solidFill>
                  <a:prstClr val="black"/>
                </a:solidFill>
                <a:latin typeface="微软雅黑" panose="020B0503020204020204" pitchFamily="34" charset="-122"/>
                <a:ea typeface="微软雅黑" panose="020B0503020204020204" pitchFamily="34" charset="-122"/>
                <a:cs typeface="黑体"/>
              </a:rPr>
              <a:t>Embedding</a:t>
            </a: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b="1"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b="1"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b="1"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b="1"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b="1" dirty="0">
                <a:solidFill>
                  <a:prstClr val="black"/>
                </a:solidFill>
                <a:latin typeface="微软雅黑" panose="020B0503020204020204" pitchFamily="34" charset="-122"/>
                <a:ea typeface="微软雅黑" panose="020B0503020204020204" pitchFamily="34" charset="-122"/>
                <a:cs typeface="黑体"/>
              </a:rPr>
              <a:t>Word </a:t>
            </a:r>
            <a:r>
              <a:rPr lang="en-US" altLang="zh-CN" b="1" dirty="0" smtClean="0">
                <a:solidFill>
                  <a:prstClr val="black"/>
                </a:solidFill>
                <a:latin typeface="微软雅黑" panose="020B0503020204020204" pitchFamily="34" charset="-122"/>
                <a:ea typeface="微软雅黑" panose="020B0503020204020204" pitchFamily="34" charset="-122"/>
                <a:cs typeface="黑体"/>
              </a:rPr>
              <a:t>Encoder</a:t>
            </a:r>
            <a:r>
              <a:rPr lang="en-US" altLang="zh-CN" dirty="0" smtClean="0">
                <a:solidFill>
                  <a:prstClr val="black"/>
                </a:solidFill>
                <a:latin typeface="微软雅黑" panose="020B0503020204020204" pitchFamily="34" charset="-122"/>
                <a:ea typeface="微软雅黑" panose="020B0503020204020204" pitchFamily="34" charset="-122"/>
                <a:cs typeface="黑体"/>
              </a:rPr>
              <a:t>: word </a:t>
            </a:r>
            <a:r>
              <a:rPr lang="en-US" altLang="zh-CN" dirty="0">
                <a:solidFill>
                  <a:prstClr val="black"/>
                </a:solidFill>
                <a:latin typeface="微软雅黑" panose="020B0503020204020204" pitchFamily="34" charset="-122"/>
                <a:ea typeface="微软雅黑" panose="020B0503020204020204" pitchFamily="34" charset="-122"/>
                <a:cs typeface="黑体"/>
              </a:rPr>
              <a:t>level bi-directional GRU to get rich representation of </a:t>
            </a:r>
            <a:r>
              <a:rPr lang="en-US" altLang="zh-CN" dirty="0" err="1" smtClean="0">
                <a:solidFill>
                  <a:prstClr val="black"/>
                </a:solidFill>
                <a:latin typeface="微软雅黑" panose="020B0503020204020204" pitchFamily="34" charset="-122"/>
                <a:ea typeface="微软雅黑" panose="020B0503020204020204" pitchFamily="34" charset="-122"/>
                <a:cs typeface="黑体"/>
              </a:rPr>
              <a:t>words.</a:t>
            </a:r>
            <a:r>
              <a:rPr lang="en-US" altLang="zh-CN" b="1" dirty="0" err="1" smtClean="0">
                <a:solidFill>
                  <a:prstClr val="black"/>
                </a:solidFill>
                <a:latin typeface="微软雅黑" panose="020B0503020204020204" pitchFamily="34" charset="-122"/>
                <a:ea typeface="微软雅黑" panose="020B0503020204020204" pitchFamily="34" charset="-122"/>
                <a:cs typeface="黑体"/>
              </a:rPr>
              <a:t>Word</a:t>
            </a:r>
            <a:r>
              <a:rPr lang="en-US" altLang="zh-CN" b="1" dirty="0" smtClean="0">
                <a:solidFill>
                  <a:prstClr val="black"/>
                </a:solidFill>
                <a:latin typeface="微软雅黑" panose="020B0503020204020204" pitchFamily="34" charset="-122"/>
                <a:ea typeface="微软雅黑" panose="020B0503020204020204" pitchFamily="34" charset="-122"/>
                <a:cs typeface="黑体"/>
              </a:rPr>
              <a:t> </a:t>
            </a:r>
            <a:r>
              <a:rPr lang="en-US" altLang="zh-CN" b="1" dirty="0">
                <a:solidFill>
                  <a:prstClr val="black"/>
                </a:solidFill>
                <a:latin typeface="微软雅黑" panose="020B0503020204020204" pitchFamily="34" charset="-122"/>
                <a:ea typeface="微软雅黑" panose="020B0503020204020204" pitchFamily="34" charset="-122"/>
                <a:cs typeface="黑体"/>
              </a:rPr>
              <a:t>Attention</a:t>
            </a:r>
            <a:r>
              <a:rPr lang="en-US" altLang="zh-CN" dirty="0" smtClean="0">
                <a:solidFill>
                  <a:prstClr val="black"/>
                </a:solidFill>
                <a:latin typeface="微软雅黑" panose="020B0503020204020204" pitchFamily="34" charset="-122"/>
                <a:ea typeface="微软雅黑" panose="020B0503020204020204" pitchFamily="34" charset="-122"/>
                <a:cs typeface="黑体"/>
              </a:rPr>
              <a:t>: word </a:t>
            </a:r>
            <a:r>
              <a:rPr lang="en-US" altLang="zh-CN" dirty="0">
                <a:solidFill>
                  <a:prstClr val="black"/>
                </a:solidFill>
                <a:latin typeface="微软雅黑" panose="020B0503020204020204" pitchFamily="34" charset="-122"/>
                <a:ea typeface="微软雅黑" panose="020B0503020204020204" pitchFamily="34" charset="-122"/>
                <a:cs typeface="黑体"/>
              </a:rPr>
              <a:t>level attention to get important information in a </a:t>
            </a:r>
            <a:r>
              <a:rPr lang="en-US" altLang="zh-CN" dirty="0" smtClean="0">
                <a:solidFill>
                  <a:prstClr val="black"/>
                </a:solidFill>
                <a:latin typeface="微软雅黑" panose="020B0503020204020204" pitchFamily="34" charset="-122"/>
                <a:ea typeface="微软雅黑" panose="020B0503020204020204" pitchFamily="34" charset="-122"/>
                <a:cs typeface="黑体"/>
              </a:rPr>
              <a:t>sentence</a:t>
            </a: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p:txBody>
      </p:sp>
      <p:pic>
        <p:nvPicPr>
          <p:cNvPr id="6" name="图片 5"/>
          <p:cNvPicPr>
            <a:picLocks noChangeAspect="1"/>
          </p:cNvPicPr>
          <p:nvPr/>
        </p:nvPicPr>
        <p:blipFill>
          <a:blip r:embed="rId2"/>
          <a:stretch>
            <a:fillRect/>
          </a:stretch>
        </p:blipFill>
        <p:spPr>
          <a:xfrm>
            <a:off x="838198" y="1516371"/>
            <a:ext cx="7315202" cy="1098573"/>
          </a:xfrm>
          <a:prstGeom prst="rect">
            <a:avLst/>
          </a:prstGeom>
        </p:spPr>
      </p:pic>
      <p:pic>
        <p:nvPicPr>
          <p:cNvPr id="7" name="图片 6"/>
          <p:cNvPicPr>
            <a:picLocks noChangeAspect="1"/>
          </p:cNvPicPr>
          <p:nvPr/>
        </p:nvPicPr>
        <p:blipFill>
          <a:blip r:embed="rId3"/>
          <a:stretch>
            <a:fillRect/>
          </a:stretch>
        </p:blipFill>
        <p:spPr>
          <a:xfrm>
            <a:off x="838198" y="3974123"/>
            <a:ext cx="7315202" cy="2019071"/>
          </a:xfrm>
          <a:prstGeom prst="rect">
            <a:avLst/>
          </a:prstGeom>
        </p:spPr>
      </p:pic>
    </p:spTree>
    <p:extLst>
      <p:ext uri="{BB962C8B-B14F-4D97-AF65-F5344CB8AC3E}">
        <p14:creationId xmlns:p14="http://schemas.microsoft.com/office/powerpoint/2010/main" val="577115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sz="2800" spc="-5" dirty="0" smtClean="0">
                <a:solidFill>
                  <a:srgbClr val="FFFFFF"/>
                </a:solidFill>
                <a:latin typeface="微软雅黑" panose="020B0503020204020204" pitchFamily="34" charset="-122"/>
                <a:ea typeface="微软雅黑" panose="020B0503020204020204" pitchFamily="34" charset="-122"/>
                <a:cs typeface="黑体"/>
              </a:rPr>
              <a:t>4 </a:t>
            </a:r>
            <a:r>
              <a:rPr lang="en-US" sz="2800" spc="-5" dirty="0">
                <a:solidFill>
                  <a:srgbClr val="FFFFFF"/>
                </a:solidFill>
                <a:latin typeface="微软雅黑" panose="020B0503020204020204" pitchFamily="34" charset="-122"/>
                <a:ea typeface="微软雅黑" panose="020B0503020204020204" pitchFamily="34" charset="-122"/>
                <a:cs typeface="黑体"/>
              </a:rPr>
              <a:t>Model </a:t>
            </a:r>
            <a:r>
              <a:rPr lang="en-US" altLang="zh-CN" sz="2800" spc="-5" dirty="0">
                <a:solidFill>
                  <a:srgbClr val="FFFFFF"/>
                </a:solidFill>
                <a:latin typeface="微软雅黑" panose="020B0503020204020204" pitchFamily="34" charset="-122"/>
                <a:ea typeface="微软雅黑" panose="020B0503020204020204" pitchFamily="34" charset="-122"/>
                <a:cs typeface="黑体"/>
              </a:rPr>
              <a:t>T</a:t>
            </a:r>
            <a:r>
              <a:rPr lang="en-US" sz="2800" spc="-5" dirty="0">
                <a:solidFill>
                  <a:srgbClr val="FFFFFF"/>
                </a:solidFill>
                <a:latin typeface="微软雅黑" panose="020B0503020204020204" pitchFamily="34" charset="-122"/>
                <a:ea typeface="微软雅黑" panose="020B0503020204020204" pitchFamily="34" charset="-122"/>
                <a:cs typeface="黑体"/>
              </a:rPr>
              <a:t>raining</a:t>
            </a:r>
            <a:endParaRPr sz="2800" dirty="0">
              <a:latin typeface="微软雅黑" panose="020B0503020204020204" pitchFamily="34" charset="-122"/>
              <a:ea typeface="微软雅黑" panose="020B0503020204020204" pitchFamily="34" charset="-122"/>
              <a:cs typeface="黑体"/>
            </a:endParaRPr>
          </a:p>
        </p:txBody>
      </p:sp>
      <p:sp>
        <p:nvSpPr>
          <p:cNvPr id="5" name="矩形 4"/>
          <p:cNvSpPr/>
          <p:nvPr/>
        </p:nvSpPr>
        <p:spPr>
          <a:xfrm>
            <a:off x="381000" y="990600"/>
            <a:ext cx="7924800" cy="4541756"/>
          </a:xfrm>
          <a:prstGeom prst="rect">
            <a:avLst/>
          </a:prstGeom>
        </p:spPr>
        <p:txBody>
          <a:bodyPr wrap="square">
            <a:spAutoFit/>
          </a:bodyPr>
          <a:lstStyle/>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b="1" dirty="0" smtClean="0">
                <a:solidFill>
                  <a:prstClr val="black"/>
                </a:solidFill>
                <a:latin typeface="微软雅黑" panose="020B0503020204020204" pitchFamily="34" charset="-122"/>
                <a:ea typeface="微软雅黑" panose="020B0503020204020204" pitchFamily="34" charset="-122"/>
                <a:cs typeface="黑体"/>
              </a:rPr>
              <a:t>Sentence </a:t>
            </a:r>
            <a:r>
              <a:rPr lang="en-US" altLang="zh-CN" b="1" dirty="0">
                <a:solidFill>
                  <a:prstClr val="black"/>
                </a:solidFill>
                <a:latin typeface="微软雅黑" panose="020B0503020204020204" pitchFamily="34" charset="-122"/>
                <a:ea typeface="微软雅黑" panose="020B0503020204020204" pitchFamily="34" charset="-122"/>
                <a:cs typeface="黑体"/>
              </a:rPr>
              <a:t>Encoder</a:t>
            </a:r>
            <a:r>
              <a:rPr lang="en-US" altLang="zh-CN" dirty="0">
                <a:solidFill>
                  <a:prstClr val="black"/>
                </a:solidFill>
                <a:latin typeface="微软雅黑" panose="020B0503020204020204" pitchFamily="34" charset="-122"/>
                <a:ea typeface="微软雅黑" panose="020B0503020204020204" pitchFamily="34" charset="-122"/>
                <a:cs typeface="黑体"/>
              </a:rPr>
              <a:t>: sentence level bi-directional GRU to get rich representation of </a:t>
            </a:r>
            <a:r>
              <a:rPr lang="en-US" altLang="zh-CN" dirty="0" err="1" smtClean="0">
                <a:solidFill>
                  <a:prstClr val="black"/>
                </a:solidFill>
                <a:latin typeface="微软雅黑" panose="020B0503020204020204" pitchFamily="34" charset="-122"/>
                <a:ea typeface="微软雅黑" panose="020B0503020204020204" pitchFamily="34" charset="-122"/>
                <a:cs typeface="黑体"/>
              </a:rPr>
              <a:t>sentences.</a:t>
            </a:r>
            <a:r>
              <a:rPr lang="en-US" altLang="zh-CN" b="1" dirty="0" err="1" smtClean="0">
                <a:solidFill>
                  <a:prstClr val="black"/>
                </a:solidFill>
                <a:latin typeface="微软雅黑" panose="020B0503020204020204" pitchFamily="34" charset="-122"/>
                <a:ea typeface="微软雅黑" panose="020B0503020204020204" pitchFamily="34" charset="-122"/>
                <a:cs typeface="黑体"/>
              </a:rPr>
              <a:t>Sentence</a:t>
            </a:r>
            <a:r>
              <a:rPr lang="en-US" altLang="zh-CN" b="1" dirty="0" smtClean="0">
                <a:solidFill>
                  <a:prstClr val="black"/>
                </a:solidFill>
                <a:latin typeface="微软雅黑" panose="020B0503020204020204" pitchFamily="34" charset="-122"/>
                <a:ea typeface="微软雅黑" panose="020B0503020204020204" pitchFamily="34" charset="-122"/>
                <a:cs typeface="黑体"/>
              </a:rPr>
              <a:t> </a:t>
            </a:r>
            <a:r>
              <a:rPr lang="en-US" altLang="zh-CN" b="1" dirty="0" err="1">
                <a:solidFill>
                  <a:prstClr val="black"/>
                </a:solidFill>
                <a:latin typeface="微软雅黑" panose="020B0503020204020204" pitchFamily="34" charset="-122"/>
                <a:ea typeface="微软雅黑" panose="020B0503020204020204" pitchFamily="34" charset="-122"/>
                <a:cs typeface="黑体"/>
              </a:rPr>
              <a:t>Attetion</a:t>
            </a:r>
            <a:r>
              <a:rPr lang="en-US" altLang="zh-CN" dirty="0">
                <a:solidFill>
                  <a:prstClr val="black"/>
                </a:solidFill>
                <a:latin typeface="微软雅黑" panose="020B0503020204020204" pitchFamily="34" charset="-122"/>
                <a:ea typeface="微软雅黑" panose="020B0503020204020204" pitchFamily="34" charset="-122"/>
                <a:cs typeface="黑体"/>
              </a:rPr>
              <a:t>: sentence level attention to get important sentence among </a:t>
            </a:r>
            <a:r>
              <a:rPr lang="en-US" altLang="zh-CN" dirty="0" smtClean="0">
                <a:solidFill>
                  <a:prstClr val="black"/>
                </a:solidFill>
                <a:latin typeface="微软雅黑" panose="020B0503020204020204" pitchFamily="34" charset="-122"/>
                <a:ea typeface="微软雅黑" panose="020B0503020204020204" pitchFamily="34" charset="-122"/>
                <a:cs typeface="黑体"/>
              </a:rPr>
              <a:t>sentences</a:t>
            </a: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b="1" dirty="0" smtClean="0">
                <a:solidFill>
                  <a:prstClr val="black"/>
                </a:solidFill>
                <a:latin typeface="微软雅黑" panose="020B0503020204020204" pitchFamily="34" charset="-122"/>
                <a:ea typeface="微软雅黑" panose="020B0503020204020204" pitchFamily="34" charset="-122"/>
                <a:cs typeface="黑体"/>
              </a:rPr>
              <a:t>FC(</a:t>
            </a:r>
            <a:r>
              <a:rPr lang="en-US" altLang="zh-CN" b="1" dirty="0" err="1" smtClean="0">
                <a:solidFill>
                  <a:prstClr val="black"/>
                </a:solidFill>
                <a:latin typeface="微软雅黑" panose="020B0503020204020204" pitchFamily="34" charset="-122"/>
                <a:ea typeface="微软雅黑" panose="020B0503020204020204" pitchFamily="34" charset="-122"/>
                <a:cs typeface="黑体"/>
              </a:rPr>
              <a:t>Softmax</a:t>
            </a:r>
            <a:r>
              <a:rPr lang="zh-CN" altLang="en-US" b="1" dirty="0" smtClean="0">
                <a:solidFill>
                  <a:prstClr val="black"/>
                </a:solidFill>
                <a:latin typeface="微软雅黑" panose="020B0503020204020204" pitchFamily="34" charset="-122"/>
                <a:ea typeface="微软雅黑" panose="020B0503020204020204" pitchFamily="34" charset="-122"/>
                <a:cs typeface="黑体"/>
              </a:rPr>
              <a:t>直接和交叉熵损失函数写在一起以保证数值的稳定性</a:t>
            </a:r>
            <a:r>
              <a:rPr lang="en-US" altLang="zh-CN" b="1" dirty="0" smtClean="0">
                <a:solidFill>
                  <a:prstClr val="black"/>
                </a:solidFill>
                <a:latin typeface="微软雅黑" panose="020B0503020204020204" pitchFamily="34" charset="-122"/>
                <a:ea typeface="微软雅黑" panose="020B0503020204020204" pitchFamily="34" charset="-122"/>
                <a:cs typeface="黑体"/>
              </a:rPr>
              <a:t>)</a:t>
            </a:r>
            <a:endParaRPr lang="en-US" altLang="zh-CN" b="1"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dirty="0">
              <a:solidFill>
                <a:prstClr val="black"/>
              </a:solidFill>
              <a:latin typeface="微软雅黑" panose="020B0503020204020204" pitchFamily="34" charset="-122"/>
              <a:ea typeface="微软雅黑" panose="020B0503020204020204" pitchFamily="34" charset="-122"/>
              <a:cs typeface="黑体"/>
            </a:endParaRPr>
          </a:p>
        </p:txBody>
      </p:sp>
      <p:pic>
        <p:nvPicPr>
          <p:cNvPr id="3" name="图片 2"/>
          <p:cNvPicPr>
            <a:picLocks noChangeAspect="1"/>
          </p:cNvPicPr>
          <p:nvPr/>
        </p:nvPicPr>
        <p:blipFill>
          <a:blip r:embed="rId2"/>
          <a:stretch>
            <a:fillRect/>
          </a:stretch>
        </p:blipFill>
        <p:spPr>
          <a:xfrm>
            <a:off x="784790" y="2133600"/>
            <a:ext cx="7521010" cy="1629680"/>
          </a:xfrm>
          <a:prstGeom prst="rect">
            <a:avLst/>
          </a:prstGeom>
        </p:spPr>
      </p:pic>
      <p:pic>
        <p:nvPicPr>
          <p:cNvPr id="4" name="图片 3"/>
          <p:cNvPicPr>
            <a:picLocks noChangeAspect="1"/>
          </p:cNvPicPr>
          <p:nvPr/>
        </p:nvPicPr>
        <p:blipFill>
          <a:blip r:embed="rId3"/>
          <a:stretch>
            <a:fillRect/>
          </a:stretch>
        </p:blipFill>
        <p:spPr>
          <a:xfrm>
            <a:off x="787721" y="4648200"/>
            <a:ext cx="7521010" cy="779248"/>
          </a:xfrm>
          <a:prstGeom prst="rect">
            <a:avLst/>
          </a:prstGeom>
        </p:spPr>
      </p:pic>
    </p:spTree>
    <p:extLst>
      <p:ext uri="{BB962C8B-B14F-4D97-AF65-F5344CB8AC3E}">
        <p14:creationId xmlns:p14="http://schemas.microsoft.com/office/powerpoint/2010/main" val="1522703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sz="2800" spc="-5" dirty="0" smtClean="0">
                <a:solidFill>
                  <a:srgbClr val="FFFFFF"/>
                </a:solidFill>
                <a:latin typeface="微软雅黑" panose="020B0503020204020204" pitchFamily="34" charset="-122"/>
                <a:ea typeface="微软雅黑" panose="020B0503020204020204" pitchFamily="34" charset="-122"/>
                <a:cs typeface="黑体"/>
              </a:rPr>
              <a:t>4 </a:t>
            </a:r>
            <a:r>
              <a:rPr lang="en-US" sz="2800" spc="-5" dirty="0">
                <a:solidFill>
                  <a:srgbClr val="FFFFFF"/>
                </a:solidFill>
                <a:latin typeface="微软雅黑" panose="020B0503020204020204" pitchFamily="34" charset="-122"/>
                <a:ea typeface="微软雅黑" panose="020B0503020204020204" pitchFamily="34" charset="-122"/>
                <a:cs typeface="黑体"/>
              </a:rPr>
              <a:t>Model </a:t>
            </a:r>
            <a:r>
              <a:rPr lang="en-US" altLang="zh-CN" sz="2800" spc="-5" dirty="0">
                <a:solidFill>
                  <a:srgbClr val="FFFFFF"/>
                </a:solidFill>
                <a:latin typeface="微软雅黑" panose="020B0503020204020204" pitchFamily="34" charset="-122"/>
                <a:ea typeface="微软雅黑" panose="020B0503020204020204" pitchFamily="34" charset="-122"/>
                <a:cs typeface="黑体"/>
              </a:rPr>
              <a:t>T</a:t>
            </a:r>
            <a:r>
              <a:rPr lang="en-US" sz="2800" spc="-5" dirty="0">
                <a:solidFill>
                  <a:srgbClr val="FFFFFF"/>
                </a:solidFill>
                <a:latin typeface="微软雅黑" panose="020B0503020204020204" pitchFamily="34" charset="-122"/>
                <a:ea typeface="微软雅黑" panose="020B0503020204020204" pitchFamily="34" charset="-122"/>
                <a:cs typeface="黑体"/>
              </a:rPr>
              <a:t>raining</a:t>
            </a:r>
            <a:endParaRPr sz="2800" dirty="0">
              <a:latin typeface="微软雅黑" panose="020B0503020204020204" pitchFamily="34" charset="-122"/>
              <a:ea typeface="微软雅黑" panose="020B0503020204020204" pitchFamily="34" charset="-122"/>
              <a:cs typeface="黑体"/>
            </a:endParaRPr>
          </a:p>
        </p:txBody>
      </p:sp>
      <p:pic>
        <p:nvPicPr>
          <p:cNvPr id="6" name="图片 5"/>
          <p:cNvPicPr>
            <a:picLocks noChangeAspect="1"/>
          </p:cNvPicPr>
          <p:nvPr/>
        </p:nvPicPr>
        <p:blipFill rotWithShape="1">
          <a:blip r:embed="rId2"/>
          <a:srcRect t="41935"/>
          <a:stretch/>
        </p:blipFill>
        <p:spPr>
          <a:xfrm>
            <a:off x="2438400" y="2606431"/>
            <a:ext cx="4246189" cy="2743200"/>
          </a:xfrm>
          <a:prstGeom prst="rect">
            <a:avLst/>
          </a:prstGeom>
        </p:spPr>
      </p:pic>
      <p:sp>
        <p:nvSpPr>
          <p:cNvPr id="7" name="文本框 6"/>
          <p:cNvSpPr txBox="1"/>
          <p:nvPr/>
        </p:nvSpPr>
        <p:spPr>
          <a:xfrm>
            <a:off x="457200" y="1066800"/>
            <a:ext cx="8153400" cy="1737399"/>
          </a:xfrm>
          <a:prstGeom prst="rect">
            <a:avLst/>
          </a:prstGeom>
          <a:noFill/>
        </p:spPr>
        <p:txBody>
          <a:bodyPr wrap="square" rtlCol="0">
            <a:spAutoFit/>
          </a:bodyPr>
          <a:lstStyle/>
          <a:p>
            <a:r>
              <a:rPr lang="zh-CN" altLang="en-US" dirty="0">
                <a:solidFill>
                  <a:prstClr val="black"/>
                </a:solidFill>
                <a:latin typeface="微软雅黑" panose="020B0503020204020204" pitchFamily="34" charset="-122"/>
                <a:ea typeface="微软雅黑" panose="020B0503020204020204" pitchFamily="34" charset="-122"/>
                <a:cs typeface="黑体"/>
              </a:rPr>
              <a:t>    </a:t>
            </a:r>
            <a:r>
              <a:rPr lang="zh-CN" altLang="en-US" dirty="0" smtClean="0">
                <a:solidFill>
                  <a:prstClr val="black"/>
                </a:solidFill>
                <a:latin typeface="微软雅黑" panose="020B0503020204020204" pitchFamily="34" charset="-122"/>
                <a:ea typeface="微软雅黑" panose="020B0503020204020204" pitchFamily="34" charset="-122"/>
                <a:cs typeface="黑体"/>
              </a:rPr>
              <a:t>模型</a:t>
            </a:r>
            <a:r>
              <a:rPr lang="zh-CN" altLang="en-US" dirty="0">
                <a:solidFill>
                  <a:prstClr val="black"/>
                </a:solidFill>
                <a:latin typeface="微软雅黑" panose="020B0503020204020204" pitchFamily="34" charset="-122"/>
                <a:ea typeface="微软雅黑" panose="020B0503020204020204" pitchFamily="34" charset="-122"/>
                <a:cs typeface="黑体"/>
              </a:rPr>
              <a:t>的训练效果不太好，准确率只能达到</a:t>
            </a:r>
            <a:r>
              <a:rPr lang="en-US" altLang="zh-CN" dirty="0">
                <a:solidFill>
                  <a:prstClr val="black"/>
                </a:solidFill>
                <a:latin typeface="微软雅黑" panose="020B0503020204020204" pitchFamily="34" charset="-122"/>
                <a:ea typeface="微软雅黑" panose="020B0503020204020204" pitchFamily="34" charset="-122"/>
                <a:cs typeface="黑体"/>
              </a:rPr>
              <a:t>50%</a:t>
            </a:r>
            <a:r>
              <a:rPr lang="zh-CN" altLang="en-US" dirty="0">
                <a:solidFill>
                  <a:prstClr val="black"/>
                </a:solidFill>
                <a:latin typeface="微软雅黑" panose="020B0503020204020204" pitchFamily="34" charset="-122"/>
                <a:ea typeface="微软雅黑" panose="020B0503020204020204" pitchFamily="34" charset="-122"/>
                <a:cs typeface="黑体"/>
              </a:rPr>
              <a:t>左右。原因分析如下：</a:t>
            </a:r>
            <a:endParaRPr lang="en-US" altLang="zh-CN" dirty="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zh-CN" altLang="en-US" dirty="0" smtClean="0">
                <a:solidFill>
                  <a:prstClr val="black"/>
                </a:solidFill>
                <a:latin typeface="微软雅黑" panose="020B0503020204020204" pitchFamily="34" charset="-122"/>
                <a:ea typeface="微软雅黑" panose="020B0503020204020204" pitchFamily="34" charset="-122"/>
                <a:cs typeface="黑体"/>
              </a:rPr>
              <a:t>数据</a:t>
            </a:r>
            <a:r>
              <a:rPr lang="zh-CN" altLang="en-US" dirty="0">
                <a:solidFill>
                  <a:prstClr val="black"/>
                </a:solidFill>
                <a:latin typeface="微软雅黑" panose="020B0503020204020204" pitchFamily="34" charset="-122"/>
                <a:ea typeface="微软雅黑" panose="020B0503020204020204" pitchFamily="34" charset="-122"/>
                <a:cs typeface="黑体"/>
              </a:rPr>
              <a:t>集较小，采用随机初始化的方式做嵌入层，词向量的表达不准确</a:t>
            </a:r>
            <a:r>
              <a:rPr lang="zh-CN" altLang="en-US" dirty="0" smtClean="0">
                <a:solidFill>
                  <a:prstClr val="black"/>
                </a:solidFill>
                <a:latin typeface="微软雅黑" panose="020B0503020204020204" pitchFamily="34" charset="-122"/>
                <a:ea typeface="微软雅黑" panose="020B0503020204020204" pitchFamily="34" charset="-122"/>
                <a:cs typeface="黑体"/>
              </a:rPr>
              <a:t>。</a:t>
            </a:r>
            <a:endParaRPr lang="en-US" altLang="zh-CN" dirty="0" smtClean="0">
              <a:solidFill>
                <a:prstClr val="black"/>
              </a:solidFill>
              <a:latin typeface="微软雅黑" panose="020B0503020204020204" pitchFamily="34" charset="-122"/>
              <a:ea typeface="微软雅黑" panose="020B0503020204020204" pitchFamily="34" charset="-122"/>
              <a:cs typeface="黑体"/>
            </a:endParaRP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r>
              <a:rPr lang="zh-CN" altLang="en-US" dirty="0">
                <a:solidFill>
                  <a:prstClr val="black"/>
                </a:solidFill>
                <a:latin typeface="微软雅黑" panose="020B0503020204020204" pitchFamily="34" charset="-122"/>
                <a:ea typeface="微软雅黑" panose="020B0503020204020204" pitchFamily="34" charset="-122"/>
                <a:cs typeface="黑体"/>
              </a:rPr>
              <a:t>用</a:t>
            </a:r>
            <a:r>
              <a:rPr lang="en-US" altLang="zh-CN" dirty="0">
                <a:solidFill>
                  <a:prstClr val="black"/>
                </a:solidFill>
                <a:latin typeface="微软雅黑" panose="020B0503020204020204" pitchFamily="34" charset="-122"/>
                <a:ea typeface="微软雅黑" panose="020B0503020204020204" pitchFamily="34" charset="-122"/>
                <a:cs typeface="黑体"/>
              </a:rPr>
              <a:t>30*30</a:t>
            </a:r>
            <a:r>
              <a:rPr lang="zh-CN" altLang="en-US" dirty="0">
                <a:solidFill>
                  <a:prstClr val="black"/>
                </a:solidFill>
                <a:latin typeface="微软雅黑" panose="020B0503020204020204" pitchFamily="34" charset="-122"/>
                <a:ea typeface="微软雅黑" panose="020B0503020204020204" pitchFamily="34" charset="-122"/>
                <a:cs typeface="黑体"/>
              </a:rPr>
              <a:t>的矩阵代表一篇文章，并不能很好的表示文章，所以应该首先进行排序，将相似大小的文章放在一起然后再做截断或者填充。</a:t>
            </a:r>
          </a:p>
          <a:p>
            <a:pPr marL="355600" marR="5080" lvl="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b="1" dirty="0">
              <a:solidFill>
                <a:prstClr val="black"/>
              </a:solidFill>
              <a:latin typeface="微软雅黑" panose="020B0503020204020204" pitchFamily="34" charset="-122"/>
              <a:ea typeface="微软雅黑" panose="020B0503020204020204" pitchFamily="34" charset="-122"/>
              <a:cs typeface="黑体"/>
            </a:endParaRPr>
          </a:p>
        </p:txBody>
      </p:sp>
    </p:spTree>
    <p:extLst>
      <p:ext uri="{BB962C8B-B14F-4D97-AF65-F5344CB8AC3E}">
        <p14:creationId xmlns:p14="http://schemas.microsoft.com/office/powerpoint/2010/main" val="3450155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2702814" y="1700783"/>
            <a:ext cx="6189980" cy="1800000"/>
          </a:xfrm>
          <a:prstGeom prst="rect">
            <a:avLst/>
          </a:prstGeom>
          <a:solidFill>
            <a:srgbClr val="AB1243"/>
          </a:solidFill>
        </p:spPr>
        <p:txBody>
          <a:bodyPr vert="horz" wrap="square" lIns="0" tIns="0" rIns="0" bIns="0" rtlCol="0">
            <a:spAutoFit/>
          </a:bodyPr>
          <a:lstStyle/>
          <a:p>
            <a:pPr>
              <a:lnSpc>
                <a:spcPct val="100000"/>
              </a:lnSpc>
            </a:pPr>
            <a:endParaRPr sz="4000" dirty="0">
              <a:latin typeface="Times New Roman"/>
              <a:cs typeface="Times New Roman"/>
            </a:endParaRPr>
          </a:p>
          <a:p>
            <a:pPr marL="264795">
              <a:lnSpc>
                <a:spcPct val="100000"/>
              </a:lnSpc>
              <a:spcBef>
                <a:spcPts val="5"/>
              </a:spcBef>
            </a:pPr>
            <a:r>
              <a:rPr lang="en-US" altLang="zh-CN" sz="4000" spc="-5" dirty="0"/>
              <a:t> </a:t>
            </a:r>
            <a:endParaRPr sz="4000" dirty="0"/>
          </a:p>
        </p:txBody>
      </p:sp>
      <p:sp>
        <p:nvSpPr>
          <p:cNvPr id="5" name="object 5"/>
          <p:cNvSpPr txBox="1"/>
          <p:nvPr/>
        </p:nvSpPr>
        <p:spPr>
          <a:xfrm>
            <a:off x="356488" y="1700779"/>
            <a:ext cx="2346325" cy="1801368"/>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lang="en-US" sz="7200" dirty="0">
                <a:solidFill>
                  <a:srgbClr val="FFFFFF"/>
                </a:solidFill>
                <a:latin typeface="Times New Roman"/>
                <a:cs typeface="Times New Roman"/>
              </a:rPr>
              <a:t> </a:t>
            </a:r>
            <a:r>
              <a:rPr lang="en-US" sz="7200" dirty="0" smtClean="0">
                <a:solidFill>
                  <a:srgbClr val="FFFFFF"/>
                </a:solidFill>
                <a:latin typeface="Times New Roman"/>
                <a:cs typeface="Times New Roman"/>
              </a:rPr>
              <a:t>4</a:t>
            </a:r>
            <a:endParaRPr sz="7200" dirty="0">
              <a:latin typeface="Times New Roman"/>
              <a:cs typeface="Times New Roman"/>
            </a:endParaRPr>
          </a:p>
        </p:txBody>
      </p:sp>
      <p:sp>
        <p:nvSpPr>
          <p:cNvPr id="9" name="文本框 8">
            <a:extLst>
              <a:ext uri="{FF2B5EF4-FFF2-40B4-BE49-F238E27FC236}">
                <a16:creationId xmlns:a16="http://schemas.microsoft.com/office/drawing/2014/main" id="{35D980B2-1688-4864-99D1-EE5568E79539}"/>
              </a:ext>
            </a:extLst>
          </p:cNvPr>
          <p:cNvSpPr txBox="1"/>
          <p:nvPr/>
        </p:nvSpPr>
        <p:spPr>
          <a:xfrm>
            <a:off x="2729190" y="2286000"/>
            <a:ext cx="6189980" cy="707886"/>
          </a:xfrm>
          <a:prstGeom prst="rect">
            <a:avLst/>
          </a:prstGeom>
          <a:noFill/>
        </p:spPr>
        <p:txBody>
          <a:bodyPr wrap="square" rtlCol="0">
            <a:spAutoFit/>
          </a:bodyPr>
          <a:lstStyle/>
          <a:p>
            <a:r>
              <a:rPr lang="en-US" altLang="zh-CN" sz="4000" spc="-5" dirty="0">
                <a:solidFill>
                  <a:schemeClr val="bg1"/>
                </a:solidFill>
                <a:latin typeface="微软雅黑" panose="020B0503020204020204" pitchFamily="34" charset="-122"/>
                <a:ea typeface="微软雅黑" panose="020B0503020204020204" pitchFamily="34" charset="-122"/>
              </a:rPr>
              <a:t>References</a:t>
            </a:r>
            <a:endParaRPr lang="zh-CN" altLang="en-US" sz="4000" spc="-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6186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References</a:t>
            </a:r>
            <a:endParaRPr sz="2800" dirty="0">
              <a:latin typeface="微软雅黑" panose="020B0503020204020204" pitchFamily="34" charset="-122"/>
              <a:ea typeface="微软雅黑" panose="020B0503020204020204" pitchFamily="34" charset="-122"/>
              <a:cs typeface="黑体"/>
            </a:endParaRPr>
          </a:p>
        </p:txBody>
      </p:sp>
      <p:sp>
        <p:nvSpPr>
          <p:cNvPr id="4" name="矩形 3"/>
          <p:cNvSpPr/>
          <p:nvPr/>
        </p:nvSpPr>
        <p:spPr>
          <a:xfrm>
            <a:off x="228600" y="1066800"/>
            <a:ext cx="8686800" cy="5601533"/>
          </a:xfrm>
          <a:prstGeom prst="rect">
            <a:avLst/>
          </a:prstGeom>
        </p:spPr>
        <p:txBody>
          <a:bodyPr wrap="square">
            <a:spAutoFit/>
          </a:bodyPr>
          <a:lstStyle/>
          <a:p>
            <a:r>
              <a:rPr lang="en-US" altLang="zh-CN" sz="2000" dirty="0"/>
              <a:t>[1</a:t>
            </a:r>
            <a:r>
              <a:rPr lang="en-US" altLang="zh-CN" sz="2000" dirty="0" smtClean="0"/>
              <a:t>] Yang</a:t>
            </a:r>
            <a:r>
              <a:rPr lang="en-US" altLang="zh-CN" sz="2000" dirty="0"/>
              <a:t>, </a:t>
            </a:r>
            <a:r>
              <a:rPr lang="en-US" altLang="zh-CN" sz="2000" dirty="0" err="1"/>
              <a:t>Zichao</a:t>
            </a:r>
            <a:r>
              <a:rPr lang="en-US" altLang="zh-CN" sz="2000" dirty="0"/>
              <a:t>, et al. "Hierarchical attention networks for document classification." Proceedings of the 2016 conference of the North American chapter of the association for computational linguistics: human language technologies. 2016</a:t>
            </a:r>
            <a:r>
              <a:rPr lang="en-US" altLang="zh-CN" sz="2000" dirty="0" smtClean="0"/>
              <a:t>.</a:t>
            </a:r>
          </a:p>
          <a:p>
            <a:r>
              <a:rPr lang="en-US" altLang="zh-CN" sz="2000" dirty="0"/>
              <a:t>[</a:t>
            </a:r>
            <a:r>
              <a:rPr lang="en-US" altLang="zh-CN" sz="2000" dirty="0" smtClean="0"/>
              <a:t>2] </a:t>
            </a:r>
            <a:r>
              <a:rPr lang="en-US" altLang="zh-CN" sz="2000" dirty="0" err="1" smtClean="0"/>
              <a:t>Raffel</a:t>
            </a:r>
            <a:r>
              <a:rPr lang="en-US" altLang="zh-CN" sz="2000" dirty="0"/>
              <a:t>, Colin, and Daniel PW Ellis. "Feed-forward networks with attention can solve some long-term memory problems." </a:t>
            </a:r>
            <a:r>
              <a:rPr lang="en-US" altLang="zh-CN" sz="2000" dirty="0" err="1"/>
              <a:t>arXiv</a:t>
            </a:r>
            <a:r>
              <a:rPr lang="en-US" altLang="zh-CN" sz="2000" dirty="0"/>
              <a:t> preprint arXiv:1512.08756 (2015</a:t>
            </a:r>
            <a:r>
              <a:rPr lang="en-US" altLang="zh-CN" sz="2000" dirty="0" smtClean="0"/>
              <a:t>).</a:t>
            </a:r>
          </a:p>
          <a:p>
            <a:r>
              <a:rPr lang="en-US" altLang="zh-CN" sz="2000" dirty="0"/>
              <a:t>[3] Tang, </a:t>
            </a:r>
            <a:r>
              <a:rPr lang="en-US" altLang="zh-CN" sz="2000" dirty="0" err="1"/>
              <a:t>Duyu</a:t>
            </a:r>
            <a:r>
              <a:rPr lang="en-US" altLang="zh-CN" sz="2000" dirty="0"/>
              <a:t>, Bing Qin, and Ting Liu. "Document modeling with gated recurrent neural network for sentiment classification." Proceedings of the 2015 conference on empirical methods in natural language processing. 2015</a:t>
            </a:r>
            <a:r>
              <a:rPr lang="en-US" altLang="zh-CN" sz="2000" dirty="0" smtClean="0"/>
              <a:t>.</a:t>
            </a:r>
          </a:p>
          <a:p>
            <a:r>
              <a:rPr lang="en-US" altLang="zh-CN" sz="2000" dirty="0"/>
              <a:t>[4] </a:t>
            </a:r>
            <a:r>
              <a:rPr lang="en-US" altLang="zh-CN" sz="2000" dirty="0" err="1"/>
              <a:t>Bahdanau</a:t>
            </a:r>
            <a:r>
              <a:rPr lang="en-US" altLang="zh-CN" sz="2000" dirty="0"/>
              <a:t>, </a:t>
            </a:r>
            <a:r>
              <a:rPr lang="en-US" altLang="zh-CN" sz="2000" dirty="0" err="1"/>
              <a:t>Dzmitry</a:t>
            </a:r>
            <a:r>
              <a:rPr lang="en-US" altLang="zh-CN" sz="2000" dirty="0"/>
              <a:t>, </a:t>
            </a:r>
            <a:r>
              <a:rPr lang="en-US" altLang="zh-CN" sz="2000" dirty="0" err="1"/>
              <a:t>Kyunghyun</a:t>
            </a:r>
            <a:r>
              <a:rPr lang="en-US" altLang="zh-CN" sz="2000" dirty="0"/>
              <a:t> Cho, and </a:t>
            </a:r>
            <a:r>
              <a:rPr lang="en-US" altLang="zh-CN" sz="2000" dirty="0" err="1"/>
              <a:t>Yoshua</a:t>
            </a:r>
            <a:r>
              <a:rPr lang="en-US" altLang="zh-CN" sz="2000" dirty="0"/>
              <a:t> </a:t>
            </a:r>
            <a:r>
              <a:rPr lang="en-US" altLang="zh-CN" sz="2000" dirty="0" err="1"/>
              <a:t>Bengio</a:t>
            </a:r>
            <a:r>
              <a:rPr lang="en-US" altLang="zh-CN" sz="2000" dirty="0"/>
              <a:t>. "Neural machine translation by jointly learning to align and translate." </a:t>
            </a:r>
            <a:r>
              <a:rPr lang="en-US" altLang="zh-CN" sz="2000" dirty="0" err="1"/>
              <a:t>arXiv</a:t>
            </a:r>
            <a:r>
              <a:rPr lang="en-US" altLang="zh-CN" sz="2000" dirty="0"/>
              <a:t> preprint arXiv:1409.0473 (2014</a:t>
            </a:r>
            <a:r>
              <a:rPr lang="en-US" altLang="zh-CN" sz="2000" dirty="0" smtClean="0"/>
              <a:t>).</a:t>
            </a:r>
          </a:p>
          <a:p>
            <a:r>
              <a:rPr lang="en-US" altLang="zh-CN" sz="2000" dirty="0"/>
              <a:t>[5] Lai, </a:t>
            </a:r>
            <a:r>
              <a:rPr lang="en-US" altLang="zh-CN" sz="2000" dirty="0" err="1"/>
              <a:t>Siwei</a:t>
            </a:r>
            <a:r>
              <a:rPr lang="en-US" altLang="zh-CN" sz="2000" dirty="0"/>
              <a:t>, et al. "Recurrent convolutional neural networks for text classification." Twenty-ninth AAAI conference on artificial intelligence. 2015.</a:t>
            </a:r>
          </a:p>
          <a:p>
            <a:endParaRPr lang="en-US" altLang="zh-CN"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84028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2702814" y="1700783"/>
            <a:ext cx="6189980" cy="1800000"/>
          </a:xfrm>
          <a:prstGeom prst="rect">
            <a:avLst/>
          </a:prstGeom>
          <a:solidFill>
            <a:srgbClr val="AB1243"/>
          </a:solidFill>
        </p:spPr>
        <p:txBody>
          <a:bodyPr vert="horz" wrap="square" lIns="0" tIns="0" rIns="0" bIns="0" rtlCol="0">
            <a:spAutoFit/>
          </a:bodyPr>
          <a:lstStyle/>
          <a:p>
            <a:pPr>
              <a:lnSpc>
                <a:spcPct val="100000"/>
              </a:lnSpc>
            </a:pPr>
            <a:endParaRPr sz="4000" dirty="0">
              <a:latin typeface="Times New Roman"/>
              <a:cs typeface="Times New Roman"/>
            </a:endParaRPr>
          </a:p>
          <a:p>
            <a:pPr marL="264795">
              <a:lnSpc>
                <a:spcPct val="100000"/>
              </a:lnSpc>
              <a:spcBef>
                <a:spcPts val="5"/>
              </a:spcBef>
            </a:pPr>
            <a:r>
              <a:rPr lang="en-US" altLang="zh-CN" sz="4000" spc="-5" dirty="0"/>
              <a:t> </a:t>
            </a:r>
            <a:endParaRPr sz="4000" dirty="0"/>
          </a:p>
        </p:txBody>
      </p:sp>
      <p:sp>
        <p:nvSpPr>
          <p:cNvPr id="5" name="object 5"/>
          <p:cNvSpPr txBox="1"/>
          <p:nvPr/>
        </p:nvSpPr>
        <p:spPr>
          <a:xfrm>
            <a:off x="356488" y="1700780"/>
            <a:ext cx="2346325" cy="1801368"/>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lang="en-US" sz="7200" dirty="0">
                <a:solidFill>
                  <a:srgbClr val="FFFFFF"/>
                </a:solidFill>
                <a:latin typeface="Times New Roman"/>
                <a:cs typeface="Times New Roman"/>
              </a:rPr>
              <a:t> </a:t>
            </a:r>
            <a:r>
              <a:rPr lang="en-US" sz="7200" dirty="0" smtClean="0">
                <a:solidFill>
                  <a:srgbClr val="FFFFFF"/>
                </a:solidFill>
                <a:latin typeface="Times New Roman"/>
                <a:cs typeface="Times New Roman"/>
              </a:rPr>
              <a:t>5</a:t>
            </a:r>
            <a:endParaRPr sz="7200" dirty="0">
              <a:latin typeface="Times New Roman"/>
              <a:cs typeface="Times New Roman"/>
            </a:endParaRPr>
          </a:p>
        </p:txBody>
      </p:sp>
      <p:sp>
        <p:nvSpPr>
          <p:cNvPr id="9" name="文本框 8">
            <a:extLst>
              <a:ext uri="{FF2B5EF4-FFF2-40B4-BE49-F238E27FC236}">
                <a16:creationId xmlns:a16="http://schemas.microsoft.com/office/drawing/2014/main" id="{35D980B2-1688-4864-99D1-EE5568E79539}"/>
              </a:ext>
            </a:extLst>
          </p:cNvPr>
          <p:cNvSpPr txBox="1"/>
          <p:nvPr/>
        </p:nvSpPr>
        <p:spPr>
          <a:xfrm>
            <a:off x="2729190" y="2286000"/>
            <a:ext cx="6189980" cy="707886"/>
          </a:xfrm>
          <a:prstGeom prst="rect">
            <a:avLst/>
          </a:prstGeom>
          <a:noFill/>
        </p:spPr>
        <p:txBody>
          <a:bodyPr wrap="square" rtlCol="0">
            <a:spAutoFit/>
          </a:bodyPr>
          <a:lstStyle/>
          <a:p>
            <a:r>
              <a:rPr lang="en-US" altLang="zh-CN" sz="4000" spc="-5" dirty="0">
                <a:solidFill>
                  <a:schemeClr val="bg1"/>
                </a:solidFill>
                <a:latin typeface="微软雅黑" panose="020B0503020204020204" pitchFamily="34" charset="-122"/>
                <a:ea typeface="微软雅黑" panose="020B0503020204020204" pitchFamily="34" charset="-122"/>
              </a:rPr>
              <a:t>My Opinion</a:t>
            </a:r>
            <a:endParaRPr lang="zh-CN" altLang="en-US" sz="4000" spc="-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38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2702814" y="1700782"/>
            <a:ext cx="6189980" cy="1800000"/>
          </a:xfrm>
          <a:prstGeom prst="rect">
            <a:avLst/>
          </a:prstGeom>
          <a:solidFill>
            <a:srgbClr val="AB1243"/>
          </a:solidFill>
        </p:spPr>
        <p:txBody>
          <a:bodyPr vert="horz" wrap="square" lIns="0" tIns="108585" rIns="0" bIns="0" rtlCol="0">
            <a:spAutoFit/>
          </a:bodyPr>
          <a:lstStyle/>
          <a:p>
            <a:pPr marL="232410" marR="362585">
              <a:lnSpc>
                <a:spcPct val="120000"/>
              </a:lnSpc>
              <a:spcBef>
                <a:spcPts val="855"/>
              </a:spcBef>
            </a:pPr>
            <a:r>
              <a:rPr lang="en-US" altLang="zh-CN" sz="4000" dirty="0"/>
              <a:t> </a:t>
            </a:r>
            <a:endParaRPr lang="zh-CN" altLang="en-US" sz="4000" dirty="0"/>
          </a:p>
        </p:txBody>
      </p:sp>
      <p:sp>
        <p:nvSpPr>
          <p:cNvPr id="5" name="object 5"/>
          <p:cNvSpPr txBox="1"/>
          <p:nvPr/>
        </p:nvSpPr>
        <p:spPr>
          <a:xfrm>
            <a:off x="356488" y="1700781"/>
            <a:ext cx="2346325" cy="1801368"/>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lang="en-US" altLang="zh-CN" sz="7200" dirty="0" smtClean="0">
                <a:solidFill>
                  <a:srgbClr val="FFFFFF"/>
                </a:solidFill>
                <a:latin typeface="Times New Roman"/>
                <a:cs typeface="Times New Roman"/>
              </a:rPr>
              <a:t> 1</a:t>
            </a:r>
            <a:endParaRPr sz="7200" dirty="0">
              <a:latin typeface="Times New Roman"/>
              <a:cs typeface="Times New Roman"/>
            </a:endParaRPr>
          </a:p>
        </p:txBody>
      </p:sp>
      <p:sp>
        <p:nvSpPr>
          <p:cNvPr id="11" name="文本框 10">
            <a:extLst>
              <a:ext uri="{FF2B5EF4-FFF2-40B4-BE49-F238E27FC236}">
                <a16:creationId xmlns:a16="http://schemas.microsoft.com/office/drawing/2014/main" id="{D584A39F-E62B-44F8-A101-F93C0F7B564F}"/>
              </a:ext>
            </a:extLst>
          </p:cNvPr>
          <p:cNvSpPr txBox="1"/>
          <p:nvPr/>
        </p:nvSpPr>
        <p:spPr>
          <a:xfrm>
            <a:off x="2968142" y="3833915"/>
            <a:ext cx="1447800" cy="707886"/>
          </a:xfrm>
          <a:prstGeom prst="rect">
            <a:avLst/>
          </a:prstGeom>
          <a:noFill/>
        </p:spPr>
        <p:txBody>
          <a:bodyPr wrap="square" rtlCol="0">
            <a:spAutoFit/>
          </a:bodyPr>
          <a:lstStyle/>
          <a:p>
            <a:r>
              <a:rPr lang="zh-CN" altLang="en-US" sz="4000" dirty="0">
                <a:solidFill>
                  <a:schemeClr val="bg1"/>
                </a:solidFill>
                <a:latin typeface="黑体"/>
                <a:ea typeface="+mj-ea"/>
              </a:rPr>
              <a:t>引言</a:t>
            </a:r>
          </a:p>
        </p:txBody>
      </p:sp>
      <p:sp>
        <p:nvSpPr>
          <p:cNvPr id="13" name="文本框 12">
            <a:extLst>
              <a:ext uri="{FF2B5EF4-FFF2-40B4-BE49-F238E27FC236}">
                <a16:creationId xmlns:a16="http://schemas.microsoft.com/office/drawing/2014/main" id="{FBE5A182-2C89-47CD-843F-66B54C945702}"/>
              </a:ext>
            </a:extLst>
          </p:cNvPr>
          <p:cNvSpPr txBox="1"/>
          <p:nvPr/>
        </p:nvSpPr>
        <p:spPr>
          <a:xfrm>
            <a:off x="2713910" y="2286000"/>
            <a:ext cx="4648200" cy="707886"/>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Introduction</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6477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altLang="zh-CN" sz="2800" spc="-5" dirty="0" smtClean="0">
                <a:solidFill>
                  <a:srgbClr val="FFFFFF"/>
                </a:solidFill>
                <a:latin typeface="微软雅黑" panose="020B0503020204020204" pitchFamily="34" charset="-122"/>
                <a:ea typeface="微软雅黑" panose="020B0503020204020204" pitchFamily="34" charset="-122"/>
                <a:cs typeface="黑体"/>
              </a:rPr>
              <a:t>My Opinion</a:t>
            </a:r>
            <a:endParaRPr sz="2800" dirty="0">
              <a:latin typeface="微软雅黑" panose="020B0503020204020204" pitchFamily="34" charset="-122"/>
              <a:ea typeface="微软雅黑" panose="020B0503020204020204" pitchFamily="34" charset="-122"/>
              <a:cs typeface="黑体"/>
            </a:endParaRPr>
          </a:p>
        </p:txBody>
      </p:sp>
      <p:sp>
        <p:nvSpPr>
          <p:cNvPr id="5" name="文本框 4"/>
          <p:cNvSpPr txBox="1"/>
          <p:nvPr/>
        </p:nvSpPr>
        <p:spPr>
          <a:xfrm>
            <a:off x="304800" y="988368"/>
            <a:ext cx="8610600" cy="5632311"/>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总目标“准确进行文档分类”：</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文档本身具有层次结构，单词构成句子，句子构成文档，自下</a:t>
            </a:r>
            <a:r>
              <a:rPr lang="zh-CN" altLang="en-US" dirty="0">
                <a:latin typeface="微软雅黑" panose="020B0503020204020204" pitchFamily="34" charset="-122"/>
                <a:ea typeface="微软雅黑" panose="020B0503020204020204" pitchFamily="34" charset="-122"/>
              </a:rPr>
              <a:t>向</a:t>
            </a:r>
            <a:r>
              <a:rPr lang="zh-CN" altLang="en-US" dirty="0" smtClean="0">
                <a:latin typeface="微软雅黑" panose="020B0503020204020204" pitchFamily="34" charset="-122"/>
                <a:ea typeface="微软雅黑" panose="020B0503020204020204" pitchFamily="34" charset="-122"/>
              </a:rPr>
              <a:t>上的文本表示；</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单词和句子的意义除考虑自身的孤立意义还需考虑上下文语境来共同决定整个文档的意义。从而会出现，相同的单词和句子在同一文档中的不同位置会有不同的意思，以及相同的单词和句子在不同的文档中有着不同的意思。综合说明，单词和句子的意义应当由自身以及上下文语境来决定。那上下文语境，体现在：构词，构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本论文：单词构成了句子，在一个句子中的上下文信息决定了单词的意思，反过来又决定了整个句子的意思，而这种意思的体现，又表现在注意到某一些单词的重要性，而一个单词的重要性又是受上下文的影响，    体现了一个结合上下文信息单词的重要性，再利用</a:t>
            </a:r>
            <a:r>
              <a:rPr lang="en-US" altLang="zh-CN" dirty="0" err="1" smtClean="0">
                <a:latin typeface="微软雅黑" panose="020B0503020204020204" pitchFamily="34" charset="-122"/>
                <a:ea typeface="微软雅黑" panose="020B0503020204020204" pitchFamily="34" charset="-122"/>
              </a:rPr>
              <a:t>softmax</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将一个句子中所有的单词的重要性进行归一化，体现一个句子中单词之间的相对重要性，最后利用加权，得出一个句子受这些作用性不同的单词所得到的整体句子更为准确和更为重要的意义。本文利用这种逻辑来解决了两层结构的关系，单词构成句子，句子构成文档。反过来思考，文档的意义是由某一些重要的句子决定的，句子的意义是由某一些重要的单词决定的。这样的思路，可能会存在的漏洞就在于</a:t>
            </a:r>
            <a:r>
              <a:rPr lang="en-US" altLang="zh-CN" dirty="0" smtClean="0">
                <a:latin typeface="微软雅黑" panose="020B0503020204020204" pitchFamily="34" charset="-122"/>
                <a:ea typeface="微软雅黑" panose="020B0503020204020204" pitchFamily="34" charset="-122"/>
              </a:rPr>
              <a:t>GRU</a:t>
            </a:r>
            <a:r>
              <a:rPr lang="zh-CN" altLang="en-US" dirty="0" smtClean="0">
                <a:latin typeface="微软雅黑" panose="020B0503020204020204" pitchFamily="34" charset="-122"/>
                <a:ea typeface="微软雅黑" panose="020B0503020204020204" pitchFamily="34" charset="-122"/>
              </a:rPr>
              <a:t>信息之间的流动，是否足够的高效，能将逻辑上的思路很好的建模到模型中训练出来。</a:t>
            </a:r>
            <a:endParaRPr lang="en-US" altLang="zh-CN" dirty="0" smtClean="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endParaRPr lang="en-US" altLang="zh-CN" b="1" dirty="0">
              <a:latin typeface="黑体" panose="02010609060101010101" pitchFamily="49" charset="-122"/>
              <a:ea typeface="黑体" panose="02010609060101010101" pitchFamily="49" charset="-122"/>
            </a:endParaRPr>
          </a:p>
          <a:p>
            <a:pPr>
              <a:buClr>
                <a:srgbClr val="BF4F7A"/>
              </a:buClr>
            </a:pP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Word </a:t>
            </a:r>
            <a:r>
              <a:rPr lang="en-US" altLang="zh-CN" dirty="0" smtClean="0">
                <a:latin typeface="微软雅黑" panose="020B0503020204020204" pitchFamily="34" charset="-122"/>
                <a:ea typeface="微软雅黑" panose="020B0503020204020204" pitchFamily="34" charset="-122"/>
              </a:rPr>
              <a:t>Attention                              Sentence </a:t>
            </a:r>
            <a:r>
              <a:rPr lang="en-US" altLang="zh-CN" dirty="0">
                <a:latin typeface="微软雅黑" panose="020B0503020204020204" pitchFamily="34" charset="-122"/>
                <a:ea typeface="微软雅黑" panose="020B0503020204020204" pitchFamily="34" charset="-122"/>
              </a:rPr>
              <a:t>Attention</a:t>
            </a:r>
            <a:endParaRPr lang="en-US" altLang="zh-CN" b="1" dirty="0" smtClean="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endParaRPr lang="en-US" altLang="zh-CN" b="1" dirty="0">
              <a:latin typeface="黑体" panose="02010609060101010101" pitchFamily="49" charset="-122"/>
              <a:ea typeface="黑体" panose="02010609060101010101" pitchFamily="49" charset="-122"/>
            </a:endParaRPr>
          </a:p>
          <a:p>
            <a:r>
              <a:rPr lang="zh-CN" altLang="en-US" dirty="0" smtClean="0"/>
              <a:t>      </a:t>
            </a:r>
            <a:endParaRPr lang="zh-CN" altLang="en-US" sz="16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6583437" y="5470811"/>
            <a:ext cx="1911182" cy="1332035"/>
          </a:xfrm>
          <a:prstGeom prst="rect">
            <a:avLst/>
          </a:prstGeom>
        </p:spPr>
      </p:pic>
      <p:pic>
        <p:nvPicPr>
          <p:cNvPr id="4" name="图片 3"/>
          <p:cNvPicPr>
            <a:picLocks noChangeAspect="1"/>
          </p:cNvPicPr>
          <p:nvPr/>
        </p:nvPicPr>
        <p:blipFill>
          <a:blip r:embed="rId4"/>
          <a:stretch>
            <a:fillRect/>
          </a:stretch>
        </p:blipFill>
        <p:spPr>
          <a:xfrm>
            <a:off x="2541948" y="5470811"/>
            <a:ext cx="1788556" cy="1368634"/>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3184567328"/>
              </p:ext>
            </p:extLst>
          </p:nvPr>
        </p:nvGraphicFramePr>
        <p:xfrm>
          <a:off x="2667000" y="3124200"/>
          <a:ext cx="393700" cy="506186"/>
        </p:xfrm>
        <a:graphic>
          <a:graphicData uri="http://schemas.openxmlformats.org/presentationml/2006/ole">
            <mc:AlternateContent xmlns:mc="http://schemas.openxmlformats.org/markup-compatibility/2006">
              <mc:Choice xmlns:v="urn:schemas-microsoft-com:vml" Requires="v">
                <p:oleObj spid="_x0000_s21541" name="Equation" r:id="rId5" imgW="177480" imgH="228600" progId="Equation.DSMT4">
                  <p:embed/>
                </p:oleObj>
              </mc:Choice>
              <mc:Fallback>
                <p:oleObj name="Equation" r:id="rId5" imgW="177480" imgH="228600" progId="Equation.DSMT4">
                  <p:embed/>
                  <p:pic>
                    <p:nvPicPr>
                      <p:cNvPr id="0" name=""/>
                      <p:cNvPicPr/>
                      <p:nvPr/>
                    </p:nvPicPr>
                    <p:blipFill>
                      <a:blip r:embed="rId6"/>
                      <a:stretch>
                        <a:fillRect/>
                      </a:stretch>
                    </p:blipFill>
                    <p:spPr>
                      <a:xfrm>
                        <a:off x="2667000" y="3124200"/>
                        <a:ext cx="393700" cy="506186"/>
                      </a:xfrm>
                      <a:prstGeom prst="rect">
                        <a:avLst/>
                      </a:prstGeom>
                    </p:spPr>
                  </p:pic>
                </p:oleObj>
              </mc:Fallback>
            </mc:AlternateContent>
          </a:graphicData>
        </a:graphic>
      </p:graphicFrame>
    </p:spTree>
    <p:extLst>
      <p:ext uri="{BB962C8B-B14F-4D97-AF65-F5344CB8AC3E}">
        <p14:creationId xmlns:p14="http://schemas.microsoft.com/office/powerpoint/2010/main" val="854805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altLang="zh-CN" sz="2800" spc="-5" dirty="0" smtClean="0">
                <a:solidFill>
                  <a:srgbClr val="FFFFFF"/>
                </a:solidFill>
                <a:latin typeface="微软雅黑" panose="020B0503020204020204" pitchFamily="34" charset="-122"/>
                <a:ea typeface="微软雅黑" panose="020B0503020204020204" pitchFamily="34" charset="-122"/>
                <a:cs typeface="黑体"/>
              </a:rPr>
              <a:t>My Opinion</a:t>
            </a:r>
            <a:endParaRPr sz="2800" dirty="0">
              <a:latin typeface="微软雅黑" panose="020B0503020204020204" pitchFamily="34" charset="-122"/>
              <a:ea typeface="微软雅黑" panose="020B0503020204020204" pitchFamily="34" charset="-122"/>
              <a:cs typeface="黑体"/>
            </a:endParaRPr>
          </a:p>
        </p:txBody>
      </p:sp>
      <p:sp>
        <p:nvSpPr>
          <p:cNvPr id="5" name="文本框 4"/>
          <p:cNvSpPr txBox="1"/>
          <p:nvPr/>
        </p:nvSpPr>
        <p:spPr>
          <a:xfrm>
            <a:off x="304800" y="988368"/>
            <a:ext cx="8610600" cy="4801314"/>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体现</a:t>
            </a:r>
            <a:r>
              <a:rPr lang="zh-CN" altLang="en-US" dirty="0" smtClean="0">
                <a:solidFill>
                  <a:srgbClr val="FF0000"/>
                </a:solidFill>
                <a:latin typeface="微软雅黑" panose="020B0503020204020204" pitchFamily="34" charset="-122"/>
                <a:ea typeface="微软雅黑" panose="020B0503020204020204" pitchFamily="34" charset="-122"/>
              </a:rPr>
              <a:t>单词对句子意义的重要性</a:t>
            </a:r>
            <a:r>
              <a:rPr lang="zh-CN" altLang="en-US" dirty="0" smtClean="0">
                <a:latin typeface="微软雅黑" panose="020B0503020204020204" pitchFamily="34" charset="-122"/>
                <a:ea typeface="微软雅黑" panose="020B0503020204020204" pitchFamily="34" charset="-122"/>
              </a:rPr>
              <a:t>以及</a:t>
            </a:r>
            <a:r>
              <a:rPr lang="zh-CN" altLang="en-US" dirty="0" smtClean="0">
                <a:solidFill>
                  <a:srgbClr val="FF0000"/>
                </a:solidFill>
                <a:latin typeface="微软雅黑" panose="020B0503020204020204" pitchFamily="34" charset="-122"/>
                <a:ea typeface="微软雅黑" panose="020B0503020204020204" pitchFamily="34" charset="-122"/>
              </a:rPr>
              <a:t>句子对文档分类正确的重要性</a:t>
            </a:r>
            <a:r>
              <a:rPr lang="zh-CN" altLang="en-US" dirty="0" smtClean="0">
                <a:latin typeface="微软雅黑" panose="020B0503020204020204" pitchFamily="34" charset="-122"/>
                <a:ea typeface="微软雅黑" panose="020B0503020204020204" pitchFamily="34" charset="-122"/>
              </a:rPr>
              <a:t>的方法，是否可以进一步简化，原文使用的利用</a:t>
            </a:r>
            <a:r>
              <a:rPr lang="en-US" altLang="zh-CN" dirty="0" smtClean="0">
                <a:latin typeface="微软雅黑" panose="020B0503020204020204" pitchFamily="34" charset="-122"/>
                <a:ea typeface="微软雅黑" panose="020B0503020204020204" pitchFamily="34" charset="-122"/>
              </a:rPr>
              <a:t>MLP</a:t>
            </a:r>
            <a:r>
              <a:rPr lang="zh-CN" altLang="en-US" dirty="0" smtClean="0">
                <a:latin typeface="微软雅黑" panose="020B0503020204020204" pitchFamily="34" charset="-122"/>
                <a:ea typeface="微软雅黑" panose="020B0503020204020204" pitchFamily="34" charset="-122"/>
              </a:rPr>
              <a:t>训练每一个单词的隐层状态信息</a:t>
            </a:r>
            <a:r>
              <a:rPr lang="en-US" altLang="zh-CN" dirty="0" smtClean="0">
                <a:latin typeface="微软雅黑" panose="020B0503020204020204" pitchFamily="34" charset="-122"/>
                <a:ea typeface="微软雅黑" panose="020B0503020204020204" pitchFamily="34" charset="-122"/>
              </a:rPr>
              <a:t>[-1,1],</a:t>
            </a:r>
            <a:r>
              <a:rPr lang="zh-CN" altLang="en-US" dirty="0" smtClean="0">
                <a:latin typeface="微软雅黑" panose="020B0503020204020204" pitchFamily="34" charset="-122"/>
                <a:ea typeface="微软雅黑" panose="020B0503020204020204" pitchFamily="34" charset="-122"/>
              </a:rPr>
              <a:t>并利用</a:t>
            </a:r>
            <a:r>
              <a:rPr lang="en-US" altLang="zh-CN" dirty="0" err="1" smtClean="0">
                <a:latin typeface="微软雅黑" panose="020B0503020204020204" pitchFamily="34" charset="-122"/>
                <a:ea typeface="微软雅黑" panose="020B0503020204020204" pitchFamily="34" charset="-122"/>
              </a:rPr>
              <a:t>softmax</a:t>
            </a:r>
            <a:r>
              <a:rPr lang="zh-CN" altLang="en-US" dirty="0" smtClean="0">
                <a:latin typeface="微软雅黑" panose="020B0503020204020204" pitchFamily="34" charset="-122"/>
                <a:ea typeface="微软雅黑" panose="020B0503020204020204" pitchFamily="34" charset="-122"/>
              </a:rPr>
              <a:t>层进行求分配权重，并重新作用于每一个单词的隐藏状态求加权平均值，作为整个句子的（结合了上下文，并体现注意力机制）特征信息。</a:t>
            </a:r>
            <a:endParaRPr lang="en-US" altLang="zh-CN" dirty="0" smtClean="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endParaRPr lang="en-US" altLang="zh-CN" dirty="0" smtClean="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对于现实中的各种复杂的语句，本论文的处理方式，不能很好的处理那种：单个词对于句子的意思来说，不具有很重要的意义，但是前后不同位置，几个不同单词的微弱作用综合的影响可能决定了一句话的意思，也就是一种网络的结构，虽然</a:t>
            </a:r>
            <a:r>
              <a:rPr lang="en-US" altLang="zh-CN" dirty="0" smtClean="0">
                <a:latin typeface="微软雅黑" panose="020B0503020204020204" pitchFamily="34" charset="-122"/>
                <a:ea typeface="微软雅黑" panose="020B0503020204020204" pitchFamily="34" charset="-122"/>
              </a:rPr>
              <a:t>GRU</a:t>
            </a:r>
            <a:r>
              <a:rPr lang="zh-CN" altLang="en-US" dirty="0" smtClean="0">
                <a:latin typeface="微软雅黑" panose="020B0503020204020204" pitchFamily="34" charset="-122"/>
                <a:ea typeface="微软雅黑" panose="020B0503020204020204" pitchFamily="34" charset="-122"/>
              </a:rPr>
              <a:t>利用双向循环来使得句子前后的单词，共同对一个词产生了影响，但是这种利用重置门</a:t>
            </a:r>
            <a:r>
              <a:rPr lang="en-US" altLang="zh-CN" dirty="0" smtClean="0">
                <a:latin typeface="微软雅黑" panose="020B0503020204020204" pitchFamily="34" charset="-122"/>
                <a:ea typeface="微软雅黑" panose="020B0503020204020204" pitchFamily="34" charset="-122"/>
              </a:rPr>
              <a:t>reset gate</a:t>
            </a:r>
            <a:r>
              <a:rPr lang="zh-CN" altLang="en-US" dirty="0" smtClean="0">
                <a:latin typeface="微软雅黑" panose="020B0503020204020204" pitchFamily="34" charset="-122"/>
                <a:ea typeface="微软雅黑" panose="020B0503020204020204" pitchFamily="34" charset="-122"/>
              </a:rPr>
              <a:t>和更新门</a:t>
            </a:r>
            <a:r>
              <a:rPr lang="en-US" altLang="zh-CN" dirty="0" smtClean="0">
                <a:latin typeface="微软雅黑" panose="020B0503020204020204" pitchFamily="34" charset="-122"/>
                <a:ea typeface="微软雅黑" panose="020B0503020204020204" pitchFamily="34" charset="-122"/>
              </a:rPr>
              <a:t>update gate</a:t>
            </a:r>
            <a:r>
              <a:rPr lang="zh-CN" altLang="en-US" dirty="0" smtClean="0">
                <a:latin typeface="微软雅黑" panose="020B0503020204020204" pitchFamily="34" charset="-122"/>
                <a:ea typeface="微软雅黑" panose="020B0503020204020204" pitchFamily="34" charset="-122"/>
              </a:rPr>
              <a:t>来控制前后的信息流动，依然可能会损耗掉一些很直观的信息，解决思路：</a:t>
            </a:r>
            <a:r>
              <a:rPr lang="en-US" altLang="zh-CN" dirty="0" smtClean="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创造新的模型结构来处理这种现象 </a:t>
            </a:r>
            <a:r>
              <a:rPr lang="en-US" altLang="zh-CN" dirty="0" smtClean="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改进原来的模型结构。“今天天气很</a:t>
            </a:r>
            <a:r>
              <a:rPr lang="zh-CN" altLang="en-US" dirty="0" smtClean="0">
                <a:solidFill>
                  <a:srgbClr val="FF0000"/>
                </a:solidFill>
                <a:latin typeface="微软雅黑" panose="020B0503020204020204" pitchFamily="34" charset="-122"/>
                <a:ea typeface="微软雅黑" panose="020B0503020204020204" pitchFamily="34" charset="-122"/>
              </a:rPr>
              <a:t>不好</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所以</a:t>
            </a:r>
            <a:r>
              <a:rPr lang="zh-CN" altLang="en-US" dirty="0" smtClean="0">
                <a:latin typeface="微软雅黑" panose="020B0503020204020204" pitchFamily="34" charset="-122"/>
                <a:ea typeface="微软雅黑" panose="020B0503020204020204" pitchFamily="34" charset="-122"/>
              </a:rPr>
              <a:t>我去看了一部</a:t>
            </a:r>
            <a:r>
              <a:rPr lang="zh-CN" altLang="en-US" dirty="0" smtClean="0">
                <a:solidFill>
                  <a:srgbClr val="FF0000"/>
                </a:solidFill>
                <a:latin typeface="微软雅黑" panose="020B0503020204020204" pitchFamily="34" charset="-122"/>
                <a:ea typeface="微软雅黑" panose="020B0503020204020204" pitchFamily="34" charset="-122"/>
              </a:rPr>
              <a:t>电影</a:t>
            </a:r>
            <a:r>
              <a:rPr lang="zh-CN" altLang="en-US" dirty="0" smtClean="0">
                <a:latin typeface="微软雅黑" panose="020B0503020204020204" pitchFamily="34" charset="-122"/>
                <a:ea typeface="微软雅黑" panose="020B0503020204020204" pitchFamily="34" charset="-122"/>
              </a:rPr>
              <a:t>，今天的天气瞬间变</a:t>
            </a:r>
            <a:r>
              <a:rPr lang="zh-CN" altLang="en-US" dirty="0" smtClean="0">
                <a:solidFill>
                  <a:srgbClr val="FF0000"/>
                </a:solidFill>
                <a:latin typeface="微软雅黑" panose="020B0503020204020204" pitchFamily="34" charset="-122"/>
                <a:ea typeface="微软雅黑" panose="020B0503020204020204" pitchFamily="34" charset="-122"/>
              </a:rPr>
              <a:t>好了</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buClr>
                <a:srgbClr val="BF4F7A"/>
              </a:buClr>
            </a:pPr>
            <a:endParaRPr lang="en-US" altLang="zh-CN" b="1" dirty="0" smtClean="0">
              <a:latin typeface="黑体" panose="02010609060101010101" pitchFamily="49" charset="-122"/>
              <a:ea typeface="黑体" panose="02010609060101010101" pitchFamily="49" charset="-122"/>
            </a:endParaRPr>
          </a:p>
          <a:p>
            <a:pPr marL="285750" indent="-285750">
              <a:buClr>
                <a:srgbClr val="BF4F7A"/>
              </a:buClr>
              <a:buFont typeface="Wingdings" panose="05000000000000000000" pitchFamily="2" charset="2"/>
              <a:buChar char="p"/>
            </a:pPr>
            <a:endParaRPr lang="en-US" altLang="zh-CN" b="1" dirty="0">
              <a:latin typeface="黑体" panose="02010609060101010101" pitchFamily="49" charset="-122"/>
              <a:ea typeface="黑体" panose="02010609060101010101" pitchFamily="49" charset="-122"/>
            </a:endParaRPr>
          </a:p>
          <a:p>
            <a:pPr marL="285750" indent="-285750">
              <a:buClr>
                <a:srgbClr val="BF4F7A"/>
              </a:buClr>
              <a:buFont typeface="Wingdings" panose="05000000000000000000" pitchFamily="2" charset="2"/>
              <a:buChar char="p"/>
            </a:pPr>
            <a:endParaRPr lang="en-US" altLang="zh-CN" b="1" dirty="0" smtClean="0">
              <a:latin typeface="黑体" panose="02010609060101010101" pitchFamily="49" charset="-122"/>
              <a:ea typeface="黑体" panose="02010609060101010101" pitchFamily="49" charset="-122"/>
            </a:endParaRPr>
          </a:p>
          <a:p>
            <a:r>
              <a:rPr lang="zh-CN" altLang="en-US" dirty="0" smtClean="0"/>
              <a:t> </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44322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altLang="zh-CN" sz="2800" spc="-5" dirty="0" smtClean="0">
                <a:solidFill>
                  <a:srgbClr val="FFFFFF"/>
                </a:solidFill>
                <a:latin typeface="微软雅黑" panose="020B0503020204020204" pitchFamily="34" charset="-122"/>
                <a:ea typeface="微软雅黑" panose="020B0503020204020204" pitchFamily="34" charset="-122"/>
                <a:cs typeface="黑体"/>
              </a:rPr>
              <a:t>My Opinion</a:t>
            </a:r>
            <a:endParaRPr sz="2800" dirty="0">
              <a:latin typeface="微软雅黑" panose="020B0503020204020204" pitchFamily="34" charset="-122"/>
              <a:ea typeface="微软雅黑" panose="020B0503020204020204" pitchFamily="34" charset="-122"/>
              <a:cs typeface="黑体"/>
            </a:endParaRPr>
          </a:p>
        </p:txBody>
      </p:sp>
      <p:sp>
        <p:nvSpPr>
          <p:cNvPr id="5" name="文本框 4"/>
          <p:cNvSpPr txBox="1"/>
          <p:nvPr/>
        </p:nvSpPr>
        <p:spPr>
          <a:xfrm>
            <a:off x="304800" y="889638"/>
            <a:ext cx="8610600" cy="4616648"/>
          </a:xfrm>
          <a:prstGeom prst="rect">
            <a:avLst/>
          </a:prstGeom>
          <a:noFill/>
        </p:spPr>
        <p:txBody>
          <a:bodyPr wrap="square" rtlCol="0">
            <a:spAutoFit/>
          </a:bodyPr>
          <a:lstStyle/>
          <a:p>
            <a:pPr>
              <a:buClr>
                <a:srgbClr val="BF4F7A"/>
              </a:buClr>
            </a:pPr>
            <a:r>
              <a:rPr lang="en-US" altLang="zh-CN" sz="2400" b="1" dirty="0" smtClean="0">
                <a:solidFill>
                  <a:srgbClr val="0070C0"/>
                </a:solidFill>
                <a:latin typeface="微软雅黑" panose="020B0503020204020204" pitchFamily="34" charset="-122"/>
                <a:ea typeface="微软雅黑" panose="020B0503020204020204" pitchFamily="34" charset="-122"/>
              </a:rPr>
              <a:t>New </a:t>
            </a:r>
            <a:r>
              <a:rPr lang="en-US" altLang="zh-CN" sz="2400" b="1" dirty="0">
                <a:solidFill>
                  <a:srgbClr val="0070C0"/>
                </a:solidFill>
                <a:latin typeface="微软雅黑" panose="020B0503020204020204" pitchFamily="34" charset="-122"/>
                <a:ea typeface="微软雅黑" panose="020B0503020204020204" pitchFamily="34" charset="-122"/>
              </a:rPr>
              <a:t>I</a:t>
            </a:r>
            <a:r>
              <a:rPr lang="en-US" altLang="zh-CN" sz="2400" b="1" dirty="0" smtClean="0">
                <a:solidFill>
                  <a:srgbClr val="0070C0"/>
                </a:solidFill>
                <a:latin typeface="微软雅黑" panose="020B0503020204020204" pitchFamily="34" charset="-122"/>
                <a:ea typeface="微软雅黑" panose="020B0503020204020204" pitchFamily="34" charset="-122"/>
              </a:rPr>
              <a:t>dea</a:t>
            </a:r>
          </a:p>
          <a:p>
            <a:pPr>
              <a:buClr>
                <a:srgbClr val="BF4F7A"/>
              </a:buClr>
            </a:pPr>
            <a:r>
              <a:rPr lang="zh-CN" altLang="en-US" dirty="0" smtClean="0">
                <a:latin typeface="微软雅黑" panose="020B0503020204020204" pitchFamily="34" charset="-122"/>
                <a:ea typeface="微软雅黑" panose="020B0503020204020204" pitchFamily="34" charset="-122"/>
              </a:rPr>
              <a:t>   倘若将一个句子中的单词构成一个以单词为节点，节点表示词向量（</a:t>
            </a:r>
            <a:r>
              <a:rPr lang="en-US" altLang="zh-CN" dirty="0" smtClean="0">
                <a:latin typeface="微软雅黑" panose="020B0503020204020204" pitchFamily="34" charset="-122"/>
                <a:ea typeface="微软雅黑" panose="020B0503020204020204" pitchFamily="34" charset="-122"/>
              </a:rPr>
              <a:t>word2vec),</a:t>
            </a:r>
            <a:r>
              <a:rPr lang="zh-CN" altLang="en-US" dirty="0" smtClean="0">
                <a:latin typeface="微软雅黑" panose="020B0503020204020204" pitchFamily="34" charset="-122"/>
                <a:ea typeface="微软雅黑" panose="020B0503020204020204" pitchFamily="34" charset="-122"/>
              </a:rPr>
              <a:t>那么句子的单词先后的顺序（有起始节点，有节点流向）让一个单词是否是起始节点成为一个维度特征（不用训练），</a:t>
            </a:r>
            <a:r>
              <a:rPr lang="en-US" altLang="zh-CN" dirty="0" smtClean="0">
                <a:latin typeface="微软雅黑" panose="020B0503020204020204" pitchFamily="34" charset="-122"/>
                <a:ea typeface="微软雅黑" panose="020B0503020204020204" pitchFamily="34" charset="-122"/>
              </a:rPr>
              <a:t>word2vec</a:t>
            </a:r>
            <a:r>
              <a:rPr lang="zh-CN" altLang="en-US" dirty="0" smtClean="0">
                <a:latin typeface="微软雅黑" panose="020B0503020204020204" pitchFamily="34" charset="-122"/>
                <a:ea typeface="微软雅黑" panose="020B0503020204020204" pitchFamily="34" charset="-122"/>
              </a:rPr>
              <a:t>多一个维度</a:t>
            </a:r>
            <a:r>
              <a:rPr lang="en-US" altLang="zh-CN" dirty="0" smtClean="0">
                <a:latin typeface="微软雅黑" panose="020B0503020204020204" pitchFamily="34" charset="-122"/>
                <a:ea typeface="微软雅黑" panose="020B0503020204020204" pitchFamily="34" charset="-122"/>
              </a:rPr>
              <a:t>n+1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表示起始，</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表示非起始，再利用有向图来表示顺序，那么节点与节点之间边的权重，表示关系的紧密程度，也就是上下文的语境致使每一个单词之间的紧密程度是不一样的。这样的一个网络表示了一个句子，丰富的权重关系代表了句子不同的语义。同样的处理的思想，和本论文一样的分层思想，利用句子来构造文档，不同句子之间有着不同的紧密连接程度，以及句子有先后关系。利用这样一个大网络来进行训练分类，是否也能很好的进行文档的分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省去了注意力机制，省去了循环神经网络的使用，不过使用这些方式可能可以减少整个图网络的训练参数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endParaRPr lang="en-US" altLang="zh-CN" b="1" dirty="0" smtClean="0">
              <a:latin typeface="黑体" panose="02010609060101010101" pitchFamily="49" charset="-122"/>
              <a:ea typeface="黑体" panose="02010609060101010101" pitchFamily="49" charset="-122"/>
            </a:endParaRPr>
          </a:p>
          <a:p>
            <a:pPr>
              <a:buClr>
                <a:srgbClr val="BF4F7A"/>
              </a:buClr>
            </a:pPr>
            <a:endParaRPr lang="en-US" altLang="zh-CN" b="1" dirty="0" smtClean="0">
              <a:latin typeface="黑体" panose="02010609060101010101" pitchFamily="49" charset="-122"/>
              <a:ea typeface="黑体" panose="02010609060101010101" pitchFamily="49" charset="-122"/>
            </a:endParaRPr>
          </a:p>
          <a:p>
            <a:pPr marL="285750" indent="-285750">
              <a:buClr>
                <a:srgbClr val="BF4F7A"/>
              </a:buClr>
              <a:buFont typeface="Wingdings" panose="05000000000000000000" pitchFamily="2" charset="2"/>
              <a:buChar char="p"/>
            </a:pPr>
            <a:endParaRPr lang="en-US" altLang="zh-CN" b="1" dirty="0">
              <a:latin typeface="黑体" panose="02010609060101010101" pitchFamily="49" charset="-122"/>
              <a:ea typeface="黑体" panose="02010609060101010101" pitchFamily="49" charset="-122"/>
            </a:endParaRPr>
          </a:p>
          <a:p>
            <a:pPr marL="285750" indent="-285750">
              <a:buClr>
                <a:srgbClr val="BF4F7A"/>
              </a:buClr>
              <a:buFont typeface="Wingdings" panose="05000000000000000000" pitchFamily="2" charset="2"/>
              <a:buChar char="p"/>
            </a:pPr>
            <a:endParaRPr lang="en-US" altLang="zh-CN" b="1" dirty="0" smtClean="0">
              <a:latin typeface="黑体" panose="02010609060101010101" pitchFamily="49" charset="-122"/>
              <a:ea typeface="黑体" panose="02010609060101010101" pitchFamily="49" charset="-122"/>
            </a:endParaRPr>
          </a:p>
          <a:p>
            <a:r>
              <a:rPr lang="zh-CN" altLang="en-US" dirty="0" smtClean="0"/>
              <a:t>      </a:t>
            </a:r>
            <a:endParaRPr lang="zh-CN" altLang="en-US" sz="16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3352800" y="4038600"/>
            <a:ext cx="3124201" cy="2744855"/>
          </a:xfrm>
          <a:prstGeom prst="rect">
            <a:avLst/>
          </a:prstGeom>
        </p:spPr>
      </p:pic>
    </p:spTree>
    <p:extLst>
      <p:ext uri="{BB962C8B-B14F-4D97-AF65-F5344CB8AC3E}">
        <p14:creationId xmlns:p14="http://schemas.microsoft.com/office/powerpoint/2010/main" val="1037823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p:nvPr/>
        </p:nvSpPr>
        <p:spPr>
          <a:xfrm>
            <a:off x="2670175" y="2205101"/>
            <a:ext cx="6189980" cy="1800000"/>
          </a:xfrm>
          <a:prstGeom prst="rect">
            <a:avLst/>
          </a:prstGeom>
          <a:solidFill>
            <a:srgbClr val="AB1243"/>
          </a:solidFill>
        </p:spPr>
        <p:txBody>
          <a:bodyPr vert="horz" wrap="square" lIns="0" tIns="504825" rIns="0" bIns="0" rtlCol="0">
            <a:spAutoFit/>
          </a:bodyPr>
          <a:lstStyle/>
          <a:p>
            <a:pPr marL="2550795">
              <a:lnSpc>
                <a:spcPct val="100000"/>
              </a:lnSpc>
              <a:spcBef>
                <a:spcPts val="3975"/>
              </a:spcBef>
            </a:pPr>
            <a:r>
              <a:rPr lang="en-US" sz="4500" spc="-5" dirty="0" smtClean="0">
                <a:solidFill>
                  <a:srgbClr val="FFFFFF"/>
                </a:solidFill>
                <a:latin typeface="黑体"/>
                <a:cs typeface="黑体"/>
              </a:rPr>
              <a:t>Thank You!</a:t>
            </a:r>
            <a:endParaRPr sz="4500" dirty="0">
              <a:latin typeface="黑体"/>
              <a:cs typeface="黑体"/>
            </a:endParaRPr>
          </a:p>
        </p:txBody>
      </p:sp>
      <p:sp>
        <p:nvSpPr>
          <p:cNvPr id="8" name="文本框 7"/>
          <p:cNvSpPr txBox="1"/>
          <p:nvPr/>
        </p:nvSpPr>
        <p:spPr>
          <a:xfrm>
            <a:off x="5181600" y="5440007"/>
            <a:ext cx="3678555" cy="707886"/>
          </a:xfrm>
          <a:prstGeom prst="rect">
            <a:avLst/>
          </a:prstGeom>
          <a:noFill/>
        </p:spPr>
        <p:txBody>
          <a:bodyPr wrap="square" rtlCol="0">
            <a:spAutoFit/>
          </a:bodyPr>
          <a:lstStyle/>
          <a:p>
            <a:r>
              <a:rPr lang="en-US" altLang="zh-CN" sz="2000" b="1" dirty="0" smtClean="0"/>
              <a:t>E-mail: </a:t>
            </a:r>
            <a:r>
              <a:rPr lang="en-US" altLang="zh-CN" sz="2000" dirty="0" smtClean="0">
                <a:solidFill>
                  <a:srgbClr val="0070C0"/>
                </a:solidFill>
              </a:rPr>
              <a:t>jiangjuyong@hhu.edu.cn</a:t>
            </a:r>
          </a:p>
          <a:p>
            <a:r>
              <a:rPr lang="en-US" altLang="zh-CN" sz="2000" b="1" dirty="0" smtClean="0"/>
              <a:t>TEL</a:t>
            </a:r>
            <a:r>
              <a:rPr lang="en-US" altLang="zh-CN" sz="2000" dirty="0" smtClean="0"/>
              <a:t>:</a:t>
            </a:r>
            <a:r>
              <a:rPr lang="en-US" altLang="zh-CN" sz="2000" dirty="0" smtClean="0">
                <a:solidFill>
                  <a:srgbClr val="0070C0"/>
                </a:solidFill>
              </a:rPr>
              <a:t>18761157121</a:t>
            </a:r>
            <a:endParaRPr lang="zh-CN" altLang="en-US" sz="2000" dirty="0">
              <a:solidFill>
                <a:srgbClr val="0070C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3124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1 </a:t>
            </a:r>
            <a:r>
              <a:rPr lang="zh-CN" altLang="en-US" sz="2800" spc="-5" dirty="0">
                <a:solidFill>
                  <a:srgbClr val="FFFFFF"/>
                </a:solidFill>
                <a:latin typeface="黑体"/>
                <a:cs typeface="黑体"/>
              </a:rPr>
              <a:t>研究背景和意义</a:t>
            </a:r>
            <a:endParaRPr sz="2800" dirty="0">
              <a:latin typeface="黑体"/>
              <a:cs typeface="黑体"/>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60044" y="897392"/>
            <a:ext cx="8631555" cy="403033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Text </a:t>
            </a:r>
            <a:r>
              <a:rPr lang="en-US" altLang="zh-CN" dirty="0">
                <a:latin typeface="微软雅黑" panose="020B0503020204020204" pitchFamily="34" charset="-122"/>
                <a:ea typeface="微软雅黑" panose="020B0503020204020204" pitchFamily="34" charset="-122"/>
              </a:rPr>
              <a:t>classification is one of the fundamental task </a:t>
            </a:r>
            <a:r>
              <a:rPr lang="en-US" altLang="zh-CN" dirty="0" smtClean="0">
                <a:latin typeface="微软雅黑" panose="020B0503020204020204" pitchFamily="34" charset="-122"/>
                <a:ea typeface="微软雅黑" panose="020B0503020204020204" pitchFamily="34" charset="-122"/>
              </a:rPr>
              <a:t>in Natural </a:t>
            </a:r>
            <a:r>
              <a:rPr lang="en-US" altLang="zh-CN" dirty="0">
                <a:latin typeface="微软雅黑" panose="020B0503020204020204" pitchFamily="34" charset="-122"/>
                <a:ea typeface="微软雅黑" panose="020B0503020204020204" pitchFamily="34" charset="-122"/>
              </a:rPr>
              <a:t>Language Processing. The goal is to </a:t>
            </a:r>
            <a:r>
              <a:rPr lang="en-US" altLang="zh-CN" dirty="0" smtClean="0">
                <a:solidFill>
                  <a:srgbClr val="FF0000"/>
                </a:solidFill>
                <a:latin typeface="微软雅黑" panose="020B0503020204020204" pitchFamily="34" charset="-122"/>
                <a:ea typeface="微软雅黑" panose="020B0503020204020204" pitchFamily="34" charset="-122"/>
              </a:rPr>
              <a:t>assign labels </a:t>
            </a:r>
            <a:r>
              <a:rPr lang="en-US" altLang="zh-CN" dirty="0">
                <a:solidFill>
                  <a:srgbClr val="FF0000"/>
                </a:solidFill>
                <a:latin typeface="微软雅黑" panose="020B0503020204020204" pitchFamily="34" charset="-122"/>
                <a:ea typeface="微软雅黑" panose="020B0503020204020204" pitchFamily="34" charset="-122"/>
              </a:rPr>
              <a:t>to text</a:t>
            </a:r>
            <a:r>
              <a:rPr lang="en-US" altLang="zh-CN" dirty="0" smtClean="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Here </a:t>
            </a:r>
            <a:r>
              <a:rPr lang="en-US" altLang="zh-CN" dirty="0">
                <a:latin typeface="微软雅黑" panose="020B0503020204020204" pitchFamily="34" charset="-122"/>
                <a:ea typeface="微软雅黑" panose="020B0503020204020204" pitchFamily="34" charset="-122"/>
              </a:rPr>
              <a:t>is its broad </a:t>
            </a:r>
            <a:r>
              <a:rPr lang="en-US" altLang="zh-CN" dirty="0" smtClean="0">
                <a:latin typeface="微软雅黑" panose="020B0503020204020204" pitchFamily="34" charset="-122"/>
                <a:ea typeface="微软雅黑" panose="020B0503020204020204" pitchFamily="34" charset="-122"/>
              </a:rPr>
              <a:t>application :</a:t>
            </a: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Topic labeling </a:t>
            </a:r>
          </a:p>
          <a:p>
            <a:pPr marR="5080" indent="-342900">
              <a:lnSpc>
                <a:spcPct val="120000"/>
              </a:lnSpc>
              <a:spcBef>
                <a:spcPts val="100"/>
              </a:spcBef>
              <a:buClr>
                <a:srgbClr val="9A3847"/>
              </a:buClr>
              <a:buFont typeface="Wingdings"/>
              <a:buChar char=""/>
              <a:tabLst>
                <a:tab pos="355600" algn="l"/>
              </a:tabLst>
            </a:pPr>
            <a:endParaRPr lang="en-US" altLang="zh-CN" dirty="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Sentiment </a:t>
            </a:r>
            <a:r>
              <a:rPr lang="en-US" altLang="zh-CN" dirty="0">
                <a:latin typeface="微软雅黑" panose="020B0503020204020204" pitchFamily="34" charset="-122"/>
                <a:ea typeface="微软雅黑" panose="020B0503020204020204" pitchFamily="34" charset="-122"/>
              </a:rPr>
              <a:t>classification </a:t>
            </a: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smtClean="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endParaRPr lang="en-US" altLang="zh-CN" dirty="0">
              <a:latin typeface="微软雅黑" panose="020B0503020204020204" pitchFamily="34" charset="-122"/>
              <a:ea typeface="微软雅黑" panose="020B0503020204020204" pitchFamily="34" charset="-122"/>
            </a:endParaRPr>
          </a:p>
          <a:p>
            <a:pPr marR="5080">
              <a:lnSpc>
                <a:spcPct val="120000"/>
              </a:lnSpc>
              <a:spcBef>
                <a:spcPts val="100"/>
              </a:spcBef>
              <a:buClr>
                <a:srgbClr val="9A3847"/>
              </a:buClr>
              <a:tabLst>
                <a:tab pos="355600" algn="l"/>
              </a:tabLst>
            </a:pPr>
            <a:endParaRPr lang="en-US" altLang="zh-CN" dirty="0">
              <a:latin typeface="微软雅黑" panose="020B0503020204020204" pitchFamily="34" charset="-122"/>
              <a:ea typeface="微软雅黑" panose="020B0503020204020204" pitchFamily="34" charset="-122"/>
            </a:endParaRPr>
          </a:p>
          <a:p>
            <a:pPr marR="5080"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Spam detection     </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448" y="3591661"/>
            <a:ext cx="3124200" cy="100195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545" y="5028656"/>
            <a:ext cx="3248025" cy="14097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2312" y="1828800"/>
            <a:ext cx="3200400" cy="1428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3124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2 </a:t>
            </a:r>
            <a:r>
              <a:rPr lang="zh-CN" altLang="en-US" sz="2800" spc="-5" dirty="0">
                <a:solidFill>
                  <a:srgbClr val="FFFFFF"/>
                </a:solidFill>
                <a:latin typeface="黑体"/>
                <a:cs typeface="黑体"/>
              </a:rPr>
              <a:t>研究现状和不足</a:t>
            </a:r>
            <a:endParaRPr sz="2800" dirty="0">
              <a:latin typeface="黑体"/>
              <a:cs typeface="黑体"/>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242410" y="933521"/>
            <a:ext cx="8672989" cy="568822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Traditional </a:t>
            </a:r>
            <a:r>
              <a:rPr lang="en-US" altLang="zh-CN" dirty="0" smtClean="0">
                <a:latin typeface="微软雅黑" panose="020B0503020204020204" pitchFamily="34" charset="-122"/>
                <a:ea typeface="微软雅黑" panose="020B0503020204020204" pitchFamily="34" charset="-122"/>
              </a:rPr>
              <a:t>approaches and </a:t>
            </a:r>
            <a:r>
              <a:rPr lang="en-US" altLang="zh-CN" dirty="0">
                <a:latin typeface="微软雅黑" panose="020B0503020204020204" pitchFamily="34" charset="-122"/>
                <a:ea typeface="微软雅黑" panose="020B0503020204020204" pitchFamily="34" charset="-122"/>
              </a:rPr>
              <a:t>recent </a:t>
            </a:r>
            <a:r>
              <a:rPr lang="en-US" altLang="zh-CN" dirty="0" smtClean="0">
                <a:latin typeface="微软雅黑" panose="020B0503020204020204" pitchFamily="34" charset="-122"/>
                <a:ea typeface="微软雅黑" panose="020B0503020204020204" pitchFamily="34" charset="-122"/>
              </a:rPr>
              <a:t>approaches used </a:t>
            </a:r>
            <a:r>
              <a:rPr lang="en-US" altLang="zh-CN" dirty="0">
                <a:latin typeface="微软雅黑" panose="020B0503020204020204" pitchFamily="34" charset="-122"/>
                <a:ea typeface="微软雅黑" panose="020B0503020204020204" pitchFamily="34" charset="-122"/>
              </a:rPr>
              <a:t>deep learning of text classification to learn </a:t>
            </a:r>
            <a:r>
              <a:rPr lang="en-US" altLang="zh-CN" dirty="0" smtClean="0">
                <a:latin typeface="微软雅黑" panose="020B0503020204020204" pitchFamily="34" charset="-122"/>
                <a:ea typeface="微软雅黑" panose="020B0503020204020204" pitchFamily="34" charset="-122"/>
              </a:rPr>
              <a:t>text representations </a:t>
            </a:r>
            <a:r>
              <a:rPr lang="en-US" altLang="zh-CN"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Linear </a:t>
            </a:r>
            <a:r>
              <a:rPr lang="en-US" altLang="zh-CN" b="1" dirty="0">
                <a:latin typeface="微软雅黑" panose="020B0503020204020204" pitchFamily="34" charset="-122"/>
                <a:ea typeface="微软雅黑" panose="020B0503020204020204" pitchFamily="34" charset="-122"/>
              </a:rPr>
              <a:t>methods</a:t>
            </a:r>
          </a:p>
          <a:p>
            <a:pPr marR="5080" lvl="2" indent="-342900">
              <a:lnSpc>
                <a:spcPct val="120000"/>
              </a:lnSpc>
              <a:spcBef>
                <a:spcPts val="100"/>
              </a:spcBef>
              <a:buClr>
                <a:srgbClr val="9A3847"/>
              </a:buClr>
              <a:buFont typeface="Wingdings"/>
              <a:buChar char=""/>
              <a:tabLst>
                <a:tab pos="355600" algn="l"/>
              </a:tabLst>
            </a:pPr>
            <a:r>
              <a:rPr lang="en-US" altLang="zh-CN" dirty="0" err="1">
                <a:solidFill>
                  <a:prstClr val="black"/>
                </a:solidFill>
                <a:latin typeface="微软雅黑" panose="020B0503020204020204" pitchFamily="34" charset="-122"/>
                <a:ea typeface="微软雅黑" panose="020B0503020204020204" pitchFamily="34" charset="-122"/>
              </a:rPr>
              <a:t>BOWand</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smtClean="0">
                <a:solidFill>
                  <a:prstClr val="black"/>
                </a:solidFill>
                <a:latin typeface="微软雅黑" panose="020B0503020204020204" pitchFamily="34" charset="-122"/>
                <a:ea typeface="微软雅黑" panose="020B0503020204020204" pitchFamily="34" charset="-122"/>
              </a:rPr>
              <a:t>BOW+TFIDF</a:t>
            </a:r>
          </a:p>
          <a:p>
            <a:pPr marR="5080" lvl="2" indent="-342900">
              <a:lnSpc>
                <a:spcPct val="120000"/>
              </a:lnSpc>
              <a:spcBef>
                <a:spcPts val="100"/>
              </a:spcBef>
              <a:buClr>
                <a:srgbClr val="9A3847"/>
              </a:buClr>
              <a:buFont typeface="Wingdings"/>
              <a:buChar char=""/>
              <a:tabLst>
                <a:tab pos="355600" algn="l"/>
              </a:tabLst>
            </a:pPr>
            <a:r>
              <a:rPr lang="en-US" altLang="zh-CN" dirty="0">
                <a:solidFill>
                  <a:prstClr val="black"/>
                </a:solidFill>
                <a:latin typeface="微软雅黑" panose="020B0503020204020204" pitchFamily="34" charset="-122"/>
                <a:ea typeface="微软雅黑" panose="020B0503020204020204" pitchFamily="34" charset="-122"/>
              </a:rPr>
              <a:t>n-grams and </a:t>
            </a:r>
            <a:r>
              <a:rPr lang="en-US" altLang="zh-CN" dirty="0" err="1" smtClean="0">
                <a:solidFill>
                  <a:prstClr val="black"/>
                </a:solidFill>
                <a:latin typeface="微软雅黑" panose="020B0503020204020204" pitchFamily="34" charset="-122"/>
                <a:ea typeface="微软雅黑" panose="020B0503020204020204" pitchFamily="34" charset="-122"/>
              </a:rPr>
              <a:t>n-grams+TFIDF</a:t>
            </a:r>
            <a:endParaRPr lang="en-US" altLang="zh-CN" dirty="0" smtClean="0">
              <a:solidFill>
                <a:prstClr val="black"/>
              </a:solidFill>
              <a:latin typeface="微软雅黑" panose="020B0503020204020204" pitchFamily="34" charset="-122"/>
              <a:ea typeface="微软雅黑" panose="020B0503020204020204" pitchFamily="34" charset="-122"/>
            </a:endParaRPr>
          </a:p>
          <a:p>
            <a:pPr marR="5080" lvl="2" indent="-342900">
              <a:lnSpc>
                <a:spcPct val="120000"/>
              </a:lnSpc>
              <a:spcBef>
                <a:spcPts val="100"/>
              </a:spcBef>
              <a:buClr>
                <a:srgbClr val="9A3847"/>
              </a:buClr>
              <a:buFont typeface="Wingdings"/>
              <a:buChar char=""/>
              <a:tabLst>
                <a:tab pos="355600" algn="l"/>
              </a:tabLst>
            </a:pPr>
            <a:r>
              <a:rPr lang="en-US" altLang="zh-CN" dirty="0" smtClean="0">
                <a:solidFill>
                  <a:prstClr val="black"/>
                </a:solidFill>
                <a:latin typeface="微软雅黑" panose="020B0503020204020204" pitchFamily="34" charset="-122"/>
                <a:ea typeface="微软雅黑" panose="020B0503020204020204" pitchFamily="34" charset="-122"/>
              </a:rPr>
              <a:t>Bag-of-means</a:t>
            </a:r>
          </a:p>
          <a:p>
            <a:r>
              <a:rPr lang="en-US" altLang="zh-CN" b="1" dirty="0" smtClean="0">
                <a:latin typeface="微软雅黑" panose="020B0503020204020204" pitchFamily="34" charset="-122"/>
                <a:ea typeface="微软雅黑" panose="020B0503020204020204" pitchFamily="34" charset="-122"/>
              </a:rPr>
              <a:t>SVMs</a:t>
            </a:r>
          </a:p>
          <a:p>
            <a:pPr marR="5080" lvl="2" indent="-342900">
              <a:lnSpc>
                <a:spcPct val="120000"/>
              </a:lnSpc>
              <a:spcBef>
                <a:spcPts val="100"/>
              </a:spcBef>
              <a:buClr>
                <a:srgbClr val="9A3847"/>
              </a:buClr>
              <a:buFont typeface="Wingdings"/>
              <a:buChar char=""/>
              <a:tabLst>
                <a:tab pos="355600" algn="l"/>
              </a:tabLst>
            </a:pPr>
            <a:r>
              <a:rPr lang="en-US" altLang="zh-CN" dirty="0" err="1" smtClean="0">
                <a:latin typeface="微软雅黑" panose="020B0503020204020204" pitchFamily="34" charset="-122"/>
                <a:ea typeface="微软雅黑" panose="020B0503020204020204" pitchFamily="34" charset="-122"/>
              </a:rPr>
              <a:t>SVM+Unigrams</a:t>
            </a:r>
            <a:endParaRPr lang="en-US" altLang="zh-CN" dirty="0" smtClean="0">
              <a:latin typeface="微软雅黑" panose="020B0503020204020204" pitchFamily="34" charset="-122"/>
              <a:ea typeface="微软雅黑" panose="020B0503020204020204" pitchFamily="34" charset="-122"/>
            </a:endParaRPr>
          </a:p>
          <a:p>
            <a:pPr marR="5080" lvl="2"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Bigrams</a:t>
            </a:r>
          </a:p>
          <a:p>
            <a:pPr marR="5080" lvl="2"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Text </a:t>
            </a:r>
            <a:r>
              <a:rPr lang="en-US" altLang="zh-CN" dirty="0" smtClean="0">
                <a:latin typeface="微软雅黑" panose="020B0503020204020204" pitchFamily="34" charset="-122"/>
                <a:ea typeface="微软雅黑" panose="020B0503020204020204" pitchFamily="34" charset="-122"/>
              </a:rPr>
              <a:t>Features</a:t>
            </a:r>
          </a:p>
          <a:p>
            <a:pPr marR="5080" lvl="2" indent="-342900">
              <a:lnSpc>
                <a:spcPct val="120000"/>
              </a:lnSpc>
              <a:spcBef>
                <a:spcPts val="100"/>
              </a:spcBef>
              <a:buClr>
                <a:srgbClr val="9A3847"/>
              </a:buClr>
              <a:buFont typeface="Wingdings"/>
              <a:buChar char=""/>
              <a:tabLst>
                <a:tab pos="355600" algn="l"/>
              </a:tabLst>
            </a:pPr>
            <a:r>
              <a:rPr lang="en-US" altLang="zh-CN" dirty="0" err="1" smtClean="0">
                <a:latin typeface="微软雅黑" panose="020B0503020204020204" pitchFamily="34" charset="-122"/>
                <a:ea typeface="微软雅黑" panose="020B0503020204020204" pitchFamily="34" charset="-122"/>
              </a:rPr>
              <a:t>AverageSG</a:t>
            </a:r>
            <a:endParaRPr lang="en-US" altLang="zh-CN" dirty="0" smtClean="0">
              <a:latin typeface="微软雅黑" panose="020B0503020204020204" pitchFamily="34" charset="-122"/>
              <a:ea typeface="微软雅黑" panose="020B0503020204020204" pitchFamily="34" charset="-122"/>
            </a:endParaRPr>
          </a:p>
          <a:p>
            <a:pPr marR="5080" lvl="2"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SSWE</a:t>
            </a:r>
          </a:p>
          <a:p>
            <a:pPr marR="5080" lvl="0">
              <a:lnSpc>
                <a:spcPct val="120000"/>
              </a:lnSpc>
              <a:spcBef>
                <a:spcPts val="100"/>
              </a:spcBef>
              <a:buClr>
                <a:srgbClr val="9A3847"/>
              </a:buClr>
              <a:tabLst>
                <a:tab pos="355600" algn="l"/>
              </a:tabLst>
            </a:pPr>
            <a:r>
              <a:rPr lang="en-US" altLang="zh-CN" b="1" dirty="0">
                <a:latin typeface="微软雅黑" panose="020B0503020204020204" pitchFamily="34" charset="-122"/>
                <a:ea typeface="微软雅黑" panose="020B0503020204020204" pitchFamily="34" charset="-122"/>
              </a:rPr>
              <a:t>Neural Network methods</a:t>
            </a:r>
          </a:p>
          <a:p>
            <a:pPr marR="5080" lvl="2"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CNN-word</a:t>
            </a:r>
          </a:p>
          <a:p>
            <a:pPr marR="5080" lvl="2"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CNN-char</a:t>
            </a:r>
          </a:p>
          <a:p>
            <a:pPr marR="5080" lvl="2" indent="-342900">
              <a:lnSpc>
                <a:spcPct val="120000"/>
              </a:lnSpc>
              <a:spcBef>
                <a:spcPts val="100"/>
              </a:spcBef>
              <a:buClr>
                <a:srgbClr val="9A3847"/>
              </a:buClr>
              <a:buFont typeface="Wingdings"/>
              <a:buChar char=""/>
              <a:tabLst>
                <a:tab pos="355600" algn="l"/>
              </a:tabLst>
            </a:pPr>
            <a:r>
              <a:rPr lang="en-US" altLang="zh-CN" dirty="0" smtClean="0">
                <a:latin typeface="微软雅黑" panose="020B0503020204020204" pitchFamily="34" charset="-122"/>
                <a:ea typeface="微软雅黑" panose="020B0503020204020204" pitchFamily="34" charset="-122"/>
              </a:rPr>
              <a:t>LSTM</a:t>
            </a:r>
          </a:p>
          <a:p>
            <a:pPr marR="5080" lvl="2" indent="-342900">
              <a:lnSpc>
                <a:spcPct val="120000"/>
              </a:lnSpc>
              <a:spcBef>
                <a:spcPts val="100"/>
              </a:spcBef>
              <a:buClr>
                <a:srgbClr val="9A3847"/>
              </a:buClr>
              <a:buFont typeface="Wingdings"/>
              <a:buChar char=""/>
              <a:tabLst>
                <a:tab pos="355600" algn="l"/>
              </a:tabLst>
            </a:pPr>
            <a:r>
              <a:rPr lang="en-US" altLang="zh-CN" dirty="0" err="1">
                <a:latin typeface="微软雅黑" panose="020B0503020204020204" pitchFamily="34" charset="-122"/>
                <a:ea typeface="微软雅黑" panose="020B0503020204020204" pitchFamily="34" charset="-122"/>
              </a:rPr>
              <a:t>Conv</a:t>
            </a:r>
            <a:r>
              <a:rPr lang="en-US" altLang="zh-CN" dirty="0">
                <a:latin typeface="微软雅黑" panose="020B0503020204020204" pitchFamily="34" charset="-122"/>
                <a:ea typeface="微软雅黑" panose="020B0503020204020204" pitchFamily="34" charset="-122"/>
              </a:rPr>
              <a:t>-GRNN and LSTM-GRNN</a:t>
            </a:r>
            <a:endParaRPr lang="en-US" altLang="zh-CN" dirty="0" smtClean="0">
              <a:latin typeface="微软雅黑" panose="020B0503020204020204" pitchFamily="34" charset="-122"/>
              <a:ea typeface="微软雅黑" panose="020B0503020204020204" pitchFamily="34" charset="-122"/>
            </a:endParaRPr>
          </a:p>
        </p:txBody>
      </p:sp>
      <p:sp>
        <p:nvSpPr>
          <p:cNvPr id="3" name="圆角矩形 2"/>
          <p:cNvSpPr/>
          <p:nvPr/>
        </p:nvSpPr>
        <p:spPr>
          <a:xfrm>
            <a:off x="4114800" y="2819400"/>
            <a:ext cx="4267200" cy="172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微软雅黑" panose="020B0503020204020204" pitchFamily="34" charset="-122"/>
                <a:ea typeface="微软雅黑" panose="020B0503020204020204" pitchFamily="34" charset="-122"/>
              </a:rPr>
              <a:t>Deficiency</a:t>
            </a:r>
            <a:endParaRPr lang="en-US" altLang="zh-CN" dirty="0" smtClean="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sequence </a:t>
            </a:r>
            <a:r>
              <a:rPr lang="en-US" altLang="zh-CN" dirty="0" smtClean="0">
                <a:latin typeface="微软雅黑" panose="020B0503020204020204" pitchFamily="34" charset="-122"/>
                <a:ea typeface="微软雅黑" panose="020B0503020204020204" pitchFamily="34" charset="-122"/>
              </a:rPr>
              <a:t>of tokens </a:t>
            </a:r>
            <a:r>
              <a:rPr lang="en-US" altLang="zh-CN" dirty="0">
                <a:latin typeface="微软雅黑" panose="020B0503020204020204" pitchFamily="34" charset="-122"/>
                <a:ea typeface="微软雅黑" panose="020B0503020204020204" pitchFamily="34" charset="-122"/>
              </a:rPr>
              <a:t>is relevant rather than simply filtering for (</a:t>
            </a:r>
            <a:r>
              <a:rPr lang="en-US" altLang="zh-CN" dirty="0" smtClean="0">
                <a:latin typeface="微软雅黑" panose="020B0503020204020204" pitchFamily="34" charset="-122"/>
                <a:ea typeface="微软雅黑" panose="020B0503020204020204" pitchFamily="34" charset="-122"/>
              </a:rPr>
              <a:t>sequences of</a:t>
            </a:r>
            <a:r>
              <a:rPr lang="en-US" altLang="zh-CN" dirty="0">
                <a:latin typeface="微软雅黑" panose="020B0503020204020204" pitchFamily="34" charset="-122"/>
                <a:ea typeface="微软雅黑" panose="020B0503020204020204" pitchFamily="34" charset="-122"/>
              </a:rPr>
              <a:t>) tokens, taken out of context.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9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3124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smtClean="0">
                <a:solidFill>
                  <a:srgbClr val="FFFFFF"/>
                </a:solidFill>
                <a:latin typeface="黑体"/>
                <a:cs typeface="黑体"/>
              </a:rPr>
              <a:t>3 </a:t>
            </a:r>
            <a:r>
              <a:rPr lang="zh-CN" altLang="en-US" sz="2800" spc="-5" dirty="0" smtClean="0">
                <a:solidFill>
                  <a:srgbClr val="FFFFFF"/>
                </a:solidFill>
                <a:latin typeface="黑体"/>
                <a:cs typeface="黑体"/>
              </a:rPr>
              <a:t>创新启发点</a:t>
            </a:r>
            <a:endParaRPr sz="2800" dirty="0">
              <a:latin typeface="黑体"/>
              <a:cs typeface="黑体"/>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60044" y="897392"/>
            <a:ext cx="8555355" cy="423038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The intuition underlying </a:t>
            </a:r>
            <a:r>
              <a:rPr lang="en-US" altLang="zh-CN" dirty="0" smtClean="0">
                <a:latin typeface="微软雅黑" panose="020B0503020204020204" pitchFamily="34" charset="-122"/>
                <a:ea typeface="微软雅黑" panose="020B0503020204020204" pitchFamily="34" charset="-122"/>
              </a:rPr>
              <a:t>is </a:t>
            </a:r>
            <a:r>
              <a:rPr lang="en-US" altLang="zh-CN" dirty="0">
                <a:latin typeface="微软雅黑" panose="020B0503020204020204" pitchFamily="34" charset="-122"/>
                <a:ea typeface="微软雅黑" panose="020B0503020204020204" pitchFamily="34" charset="-122"/>
              </a:rPr>
              <a:t>that not all parts of a document are </a:t>
            </a:r>
            <a:r>
              <a:rPr lang="en-US" altLang="zh-CN" b="1" dirty="0" smtClean="0">
                <a:latin typeface="微软雅黑" panose="020B0503020204020204" pitchFamily="34" charset="-122"/>
                <a:ea typeface="微软雅黑" panose="020B0503020204020204" pitchFamily="34" charset="-122"/>
              </a:rPr>
              <a:t>equally relevant </a:t>
            </a:r>
            <a:r>
              <a:rPr lang="en-US" altLang="zh-CN" b="1" dirty="0">
                <a:latin typeface="微软雅黑" panose="020B0503020204020204" pitchFamily="34" charset="-122"/>
                <a:ea typeface="微软雅黑" panose="020B0503020204020204" pitchFamily="34" charset="-122"/>
              </a:rPr>
              <a:t>for answering a query </a:t>
            </a:r>
            <a:r>
              <a:rPr lang="en-US" altLang="zh-CN" dirty="0">
                <a:latin typeface="微软雅黑" panose="020B0503020204020204" pitchFamily="34" charset="-122"/>
                <a:ea typeface="微软雅黑" panose="020B0503020204020204" pitchFamily="34" charset="-122"/>
              </a:rPr>
              <a:t>and that </a:t>
            </a:r>
            <a:r>
              <a:rPr lang="en-US" altLang="zh-CN" dirty="0" smtClean="0">
                <a:latin typeface="微软雅黑" panose="020B0503020204020204" pitchFamily="34" charset="-122"/>
                <a:ea typeface="微软雅黑" panose="020B0503020204020204" pitchFamily="34" charset="-122"/>
              </a:rPr>
              <a:t>determining the </a:t>
            </a:r>
            <a:r>
              <a:rPr lang="en-US" altLang="zh-CN" dirty="0">
                <a:latin typeface="微软雅黑" panose="020B0503020204020204" pitchFamily="34" charset="-122"/>
                <a:ea typeface="微软雅黑" panose="020B0503020204020204" pitchFamily="34" charset="-122"/>
              </a:rPr>
              <a:t>relevant sections involves modeling the </a:t>
            </a:r>
            <a:r>
              <a:rPr lang="en-US" altLang="zh-CN" dirty="0" smtClean="0">
                <a:latin typeface="微软雅黑" panose="020B0503020204020204" pitchFamily="34" charset="-122"/>
                <a:ea typeface="微软雅黑" panose="020B0503020204020204" pitchFamily="34" charset="-122"/>
              </a:rPr>
              <a:t>interactions of </a:t>
            </a:r>
            <a:r>
              <a:rPr lang="en-US" altLang="zh-CN" dirty="0">
                <a:latin typeface="微软雅黑" panose="020B0503020204020204" pitchFamily="34" charset="-122"/>
                <a:ea typeface="微软雅黑" panose="020B0503020204020204" pitchFamily="34" charset="-122"/>
              </a:rPr>
              <a:t>the words, not just their presence in isolation</a:t>
            </a:r>
            <a:r>
              <a:rPr lang="en-US" altLang="zh-CN" dirty="0" smtClean="0">
                <a:latin typeface="微软雅黑" panose="020B0503020204020204" pitchFamily="34" charset="-122"/>
                <a:ea typeface="微软雅黑" panose="020B0503020204020204" pitchFamily="34" charset="-122"/>
              </a:rPr>
              <a:t>.</a:t>
            </a:r>
          </a:p>
          <a:p>
            <a:pPr marR="5080" lvl="0" indent="-342900">
              <a:lnSpc>
                <a:spcPct val="120000"/>
              </a:lnSpc>
              <a:spcBef>
                <a:spcPts val="100"/>
              </a:spcBef>
              <a:buClr>
                <a:srgbClr val="9A3847"/>
              </a:buClr>
              <a:buFont typeface="Wingdings"/>
              <a:buChar char=""/>
              <a:tabLst>
                <a:tab pos="355600" algn="l"/>
              </a:tabLst>
            </a:pPr>
            <a:r>
              <a:rPr lang="en-US" altLang="zh-CN" dirty="0" smtClean="0">
                <a:solidFill>
                  <a:prstClr val="black"/>
                </a:solidFill>
                <a:latin typeface="微软雅黑" panose="020B0503020204020204" pitchFamily="34" charset="-122"/>
                <a:ea typeface="微软雅黑" panose="020B0503020204020204" pitchFamily="34" charset="-122"/>
              </a:rPr>
              <a:t>Documents have </a:t>
            </a:r>
            <a:r>
              <a:rPr lang="en-US" altLang="zh-CN" dirty="0">
                <a:solidFill>
                  <a:prstClr val="black"/>
                </a:solidFill>
                <a:latin typeface="微软雅黑" panose="020B0503020204020204" pitchFamily="34" charset="-122"/>
                <a:ea typeface="微软雅黑" panose="020B0503020204020204" pitchFamily="34" charset="-122"/>
              </a:rPr>
              <a:t>a </a:t>
            </a:r>
            <a:r>
              <a:rPr lang="en-US" altLang="zh-CN" b="1" dirty="0">
                <a:solidFill>
                  <a:srgbClr val="FF0000"/>
                </a:solidFill>
                <a:latin typeface="微软雅黑" panose="020B0503020204020204" pitchFamily="34" charset="-122"/>
                <a:ea typeface="微软雅黑" panose="020B0503020204020204" pitchFamily="34" charset="-122"/>
              </a:rPr>
              <a:t>hierarchical structure </a:t>
            </a:r>
            <a:r>
              <a:rPr lang="en-US" altLang="zh-CN" dirty="0">
                <a:solidFill>
                  <a:prstClr val="black"/>
                </a:solidFill>
                <a:latin typeface="微软雅黑" panose="020B0503020204020204" pitchFamily="34" charset="-122"/>
                <a:ea typeface="微软雅黑" panose="020B0503020204020204" pitchFamily="34" charset="-122"/>
              </a:rPr>
              <a:t>(words form </a:t>
            </a:r>
            <a:r>
              <a:rPr lang="en-US" altLang="zh-CN" dirty="0" smtClean="0">
                <a:solidFill>
                  <a:prstClr val="black"/>
                </a:solidFill>
                <a:latin typeface="微软雅黑" panose="020B0503020204020204" pitchFamily="34" charset="-122"/>
                <a:ea typeface="微软雅黑" panose="020B0503020204020204" pitchFamily="34" charset="-122"/>
              </a:rPr>
              <a:t>sentences, sentences </a:t>
            </a:r>
            <a:r>
              <a:rPr lang="en-US" altLang="zh-CN" dirty="0">
                <a:solidFill>
                  <a:prstClr val="black"/>
                </a:solidFill>
                <a:latin typeface="微软雅黑" panose="020B0503020204020204" pitchFamily="34" charset="-122"/>
                <a:ea typeface="微软雅黑" panose="020B0503020204020204" pitchFamily="34" charset="-122"/>
              </a:rPr>
              <a:t>form a document), we likewise construct </a:t>
            </a:r>
            <a:r>
              <a:rPr lang="en-US" altLang="zh-CN" dirty="0" smtClean="0">
                <a:solidFill>
                  <a:prstClr val="black"/>
                </a:solidFill>
                <a:latin typeface="微软雅黑" panose="020B0503020204020204" pitchFamily="34" charset="-122"/>
                <a:ea typeface="微软雅黑" panose="020B0503020204020204" pitchFamily="34" charset="-122"/>
              </a:rPr>
              <a:t>a document representation </a:t>
            </a:r>
            <a:r>
              <a:rPr lang="en-US" altLang="zh-CN" dirty="0">
                <a:solidFill>
                  <a:prstClr val="black"/>
                </a:solidFill>
                <a:latin typeface="微软雅黑" panose="020B0503020204020204" pitchFamily="34" charset="-122"/>
                <a:ea typeface="微软雅黑" panose="020B0503020204020204" pitchFamily="34" charset="-122"/>
              </a:rPr>
              <a:t>by first building </a:t>
            </a:r>
            <a:r>
              <a:rPr lang="en-US" altLang="zh-CN" dirty="0" smtClean="0">
                <a:solidFill>
                  <a:prstClr val="black"/>
                </a:solidFill>
                <a:latin typeface="微软雅黑" panose="020B0503020204020204" pitchFamily="34" charset="-122"/>
                <a:ea typeface="微软雅黑" panose="020B0503020204020204" pitchFamily="34" charset="-122"/>
              </a:rPr>
              <a:t>representations of </a:t>
            </a:r>
            <a:r>
              <a:rPr lang="en-US" altLang="zh-CN" dirty="0">
                <a:solidFill>
                  <a:prstClr val="black"/>
                </a:solidFill>
                <a:latin typeface="微软雅黑" panose="020B0503020204020204" pitchFamily="34" charset="-122"/>
                <a:ea typeface="微软雅黑" panose="020B0503020204020204" pitchFamily="34" charset="-122"/>
              </a:rPr>
              <a:t>sentences and then aggregating those </a:t>
            </a:r>
            <a:r>
              <a:rPr lang="en-US" altLang="zh-CN" dirty="0" smtClean="0">
                <a:solidFill>
                  <a:prstClr val="black"/>
                </a:solidFill>
                <a:latin typeface="微软雅黑" panose="020B0503020204020204" pitchFamily="34" charset="-122"/>
                <a:ea typeface="微软雅黑" panose="020B0503020204020204" pitchFamily="34" charset="-122"/>
              </a:rPr>
              <a:t>into a </a:t>
            </a:r>
            <a:r>
              <a:rPr lang="en-US" altLang="zh-CN" dirty="0">
                <a:solidFill>
                  <a:prstClr val="black"/>
                </a:solidFill>
                <a:latin typeface="微软雅黑" panose="020B0503020204020204" pitchFamily="34" charset="-122"/>
                <a:ea typeface="微软雅黑" panose="020B0503020204020204" pitchFamily="34" charset="-122"/>
              </a:rPr>
              <a:t>document representation. </a:t>
            </a:r>
            <a:endParaRPr lang="en-US" altLang="zh-CN" dirty="0" smtClean="0">
              <a:solidFill>
                <a:prstClr val="black"/>
              </a:solidFill>
              <a:latin typeface="微软雅黑" panose="020B0503020204020204" pitchFamily="34" charset="-122"/>
              <a:ea typeface="微软雅黑" panose="020B0503020204020204" pitchFamily="34" charset="-122"/>
            </a:endParaRPr>
          </a:p>
          <a:p>
            <a:pPr marR="5080" lvl="0">
              <a:lnSpc>
                <a:spcPct val="120000"/>
              </a:lnSpc>
              <a:spcBef>
                <a:spcPts val="100"/>
              </a:spcBef>
              <a:buClr>
                <a:srgbClr val="9A3847"/>
              </a:buClr>
              <a:tabLst>
                <a:tab pos="355600" algn="l"/>
              </a:tabLst>
            </a:pPr>
            <a:endParaRPr lang="en-US" altLang="zh-CN" dirty="0" smtClean="0">
              <a:solidFill>
                <a:prstClr val="black"/>
              </a:solidFill>
              <a:latin typeface="微软雅黑" panose="020B0503020204020204" pitchFamily="34" charset="-122"/>
              <a:ea typeface="微软雅黑" panose="020B0503020204020204" pitchFamily="34" charset="-122"/>
            </a:endParaRPr>
          </a:p>
          <a:p>
            <a:pPr marR="5080" lvl="0" indent="-342900">
              <a:lnSpc>
                <a:spcPct val="120000"/>
              </a:lnSpc>
              <a:spcBef>
                <a:spcPts val="100"/>
              </a:spcBef>
              <a:buClr>
                <a:srgbClr val="9A3847"/>
              </a:buClr>
              <a:buFont typeface="Wingdings"/>
              <a:buChar char=""/>
              <a:tabLst>
                <a:tab pos="355600" algn="l"/>
              </a:tabLst>
            </a:pPr>
            <a:r>
              <a:rPr lang="en-US" altLang="zh-CN" dirty="0">
                <a:solidFill>
                  <a:prstClr val="black"/>
                </a:solidFill>
                <a:latin typeface="微软雅黑" panose="020B0503020204020204" pitchFamily="34" charset="-122"/>
                <a:ea typeface="微软雅黑" panose="020B0503020204020204" pitchFamily="34" charset="-122"/>
              </a:rPr>
              <a:t>D</a:t>
            </a:r>
            <a:r>
              <a:rPr lang="en-US" altLang="zh-CN" dirty="0" smtClean="0">
                <a:solidFill>
                  <a:prstClr val="black"/>
                </a:solidFill>
                <a:latin typeface="微软雅黑" panose="020B0503020204020204" pitchFamily="34" charset="-122"/>
                <a:ea typeface="微软雅黑" panose="020B0503020204020204" pitchFamily="34" charset="-122"/>
              </a:rPr>
              <a:t>ifferent </a:t>
            </a:r>
            <a:r>
              <a:rPr lang="en-US" altLang="zh-CN" dirty="0">
                <a:solidFill>
                  <a:prstClr val="black"/>
                </a:solidFill>
                <a:latin typeface="微软雅黑" panose="020B0503020204020204" pitchFamily="34" charset="-122"/>
                <a:ea typeface="微软雅黑" panose="020B0503020204020204" pitchFamily="34" charset="-122"/>
              </a:rPr>
              <a:t>words and sentences in a </a:t>
            </a:r>
            <a:r>
              <a:rPr lang="en-US" altLang="zh-CN" dirty="0" smtClean="0">
                <a:solidFill>
                  <a:prstClr val="black"/>
                </a:solidFill>
                <a:latin typeface="微软雅黑" panose="020B0503020204020204" pitchFamily="34" charset="-122"/>
                <a:ea typeface="微软雅黑" panose="020B0503020204020204" pitchFamily="34" charset="-122"/>
              </a:rPr>
              <a:t>documents are </a:t>
            </a:r>
            <a:r>
              <a:rPr lang="en-US" altLang="zh-CN" b="1" dirty="0">
                <a:solidFill>
                  <a:srgbClr val="FF0000"/>
                </a:solidFill>
                <a:latin typeface="微软雅黑" panose="020B0503020204020204" pitchFamily="34" charset="-122"/>
                <a:ea typeface="微软雅黑" panose="020B0503020204020204" pitchFamily="34" charset="-122"/>
              </a:rPr>
              <a:t>differentially informative</a:t>
            </a:r>
            <a:r>
              <a:rPr lang="en-US" altLang="zh-CN" dirty="0">
                <a:solidFill>
                  <a:prstClr val="black"/>
                </a:solidFill>
                <a:latin typeface="微软雅黑" panose="020B0503020204020204" pitchFamily="34" charset="-122"/>
                <a:ea typeface="微软雅黑" panose="020B0503020204020204" pitchFamily="34" charset="-122"/>
              </a:rPr>
              <a:t>. </a:t>
            </a:r>
            <a:r>
              <a:rPr lang="en-US" altLang="zh-CN" dirty="0" smtClean="0">
                <a:solidFill>
                  <a:prstClr val="black"/>
                </a:solidFill>
                <a:latin typeface="微软雅黑" panose="020B0503020204020204" pitchFamily="34" charset="-122"/>
                <a:ea typeface="微软雅黑" panose="020B0503020204020204" pitchFamily="34" charset="-122"/>
              </a:rPr>
              <a:t>Moreover</a:t>
            </a:r>
            <a:r>
              <a:rPr lang="en-US" altLang="zh-CN" dirty="0">
                <a:solidFill>
                  <a:prstClr val="black"/>
                </a:solidFill>
                <a:latin typeface="微软雅黑" panose="020B0503020204020204" pitchFamily="34" charset="-122"/>
                <a:ea typeface="微软雅黑" panose="020B0503020204020204" pitchFamily="34" charset="-122"/>
              </a:rPr>
              <a:t>, the </a:t>
            </a:r>
            <a:r>
              <a:rPr lang="en-US" altLang="zh-CN" dirty="0" smtClean="0">
                <a:solidFill>
                  <a:prstClr val="black"/>
                </a:solidFill>
                <a:latin typeface="微软雅黑" panose="020B0503020204020204" pitchFamily="34" charset="-122"/>
                <a:ea typeface="微软雅黑" panose="020B0503020204020204" pitchFamily="34" charset="-122"/>
              </a:rPr>
              <a:t>importance of </a:t>
            </a:r>
            <a:r>
              <a:rPr lang="en-US" altLang="zh-CN" dirty="0">
                <a:solidFill>
                  <a:prstClr val="black"/>
                </a:solidFill>
                <a:latin typeface="微软雅黑" panose="020B0503020204020204" pitchFamily="34" charset="-122"/>
                <a:ea typeface="微软雅黑" panose="020B0503020204020204" pitchFamily="34" charset="-122"/>
              </a:rPr>
              <a:t>words and sentences are highly context </a:t>
            </a:r>
            <a:r>
              <a:rPr lang="en-US" altLang="zh-CN" dirty="0" err="1" smtClean="0">
                <a:solidFill>
                  <a:prstClr val="black"/>
                </a:solidFill>
                <a:latin typeface="微软雅黑" panose="020B0503020204020204" pitchFamily="34" charset="-122"/>
                <a:ea typeface="微软雅黑" panose="020B0503020204020204" pitchFamily="34" charset="-122"/>
              </a:rPr>
              <a:t>dependent,i.e</a:t>
            </a:r>
            <a:r>
              <a:rPr lang="en-US" altLang="zh-CN" dirty="0">
                <a:solidFill>
                  <a:prstClr val="black"/>
                </a:solidFill>
                <a:latin typeface="微软雅黑" panose="020B0503020204020204" pitchFamily="34" charset="-122"/>
                <a:ea typeface="微软雅黑" panose="020B0503020204020204" pitchFamily="34" charset="-122"/>
              </a:rPr>
              <a:t>. the same word or sentence may be </a:t>
            </a:r>
            <a:r>
              <a:rPr lang="en-US" altLang="zh-CN" dirty="0" smtClean="0">
                <a:solidFill>
                  <a:prstClr val="black"/>
                </a:solidFill>
                <a:latin typeface="微软雅黑" panose="020B0503020204020204" pitchFamily="34" charset="-122"/>
                <a:ea typeface="微软雅黑" panose="020B0503020204020204" pitchFamily="34" charset="-122"/>
              </a:rPr>
              <a:t>differentially important </a:t>
            </a:r>
            <a:r>
              <a:rPr lang="en-US" altLang="zh-CN" dirty="0">
                <a:solidFill>
                  <a:prstClr val="black"/>
                </a:solidFill>
                <a:latin typeface="微软雅黑" panose="020B0503020204020204" pitchFamily="34" charset="-122"/>
                <a:ea typeface="微软雅黑" panose="020B0503020204020204" pitchFamily="34" charset="-122"/>
              </a:rPr>
              <a:t>in different </a:t>
            </a:r>
            <a:r>
              <a:rPr lang="en-US" altLang="zh-CN" dirty="0" smtClean="0">
                <a:solidFill>
                  <a:prstClr val="black"/>
                </a:solidFill>
                <a:latin typeface="微软雅黑" panose="020B0503020204020204" pitchFamily="34" charset="-122"/>
                <a:ea typeface="微软雅黑" panose="020B0503020204020204" pitchFamily="34" charset="-122"/>
              </a:rPr>
              <a:t>context.</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172200" y="1828800"/>
            <a:ext cx="1967400" cy="1972484"/>
          </a:xfrm>
          <a:prstGeom prst="rect">
            <a:avLst/>
          </a:prstGeom>
        </p:spPr>
      </p:pic>
      <p:pic>
        <p:nvPicPr>
          <p:cNvPr id="7" name="图片 6"/>
          <p:cNvPicPr>
            <a:picLocks noChangeAspect="1"/>
          </p:cNvPicPr>
          <p:nvPr/>
        </p:nvPicPr>
        <p:blipFill>
          <a:blip r:embed="rId3"/>
          <a:stretch>
            <a:fillRect/>
          </a:stretch>
        </p:blipFill>
        <p:spPr>
          <a:xfrm>
            <a:off x="2209800" y="3505200"/>
            <a:ext cx="5029200" cy="3104983"/>
          </a:xfrm>
          <a:prstGeom prst="rect">
            <a:avLst/>
          </a:prstGeom>
        </p:spPr>
      </p:pic>
    </p:spTree>
    <p:extLst>
      <p:ext uri="{BB962C8B-B14F-4D97-AF65-F5344CB8AC3E}">
        <p14:creationId xmlns:p14="http://schemas.microsoft.com/office/powerpoint/2010/main" val="250764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2702814" y="1700781"/>
            <a:ext cx="6408000" cy="1800000"/>
          </a:xfrm>
          <a:prstGeom prst="rect">
            <a:avLst/>
          </a:prstGeom>
          <a:solidFill>
            <a:srgbClr val="AB1243"/>
          </a:solidFill>
        </p:spPr>
        <p:txBody>
          <a:bodyPr vert="horz" wrap="square" lIns="0" tIns="108585" rIns="0" bIns="0" rtlCol="0">
            <a:spAutoFit/>
          </a:bodyPr>
          <a:lstStyle/>
          <a:p>
            <a:pPr marL="232410" marR="362585">
              <a:lnSpc>
                <a:spcPct val="120000"/>
              </a:lnSpc>
              <a:spcBef>
                <a:spcPts val="855"/>
              </a:spcBef>
            </a:pPr>
            <a:r>
              <a:rPr lang="en-US" altLang="zh-CN" sz="4000" dirty="0"/>
              <a:t> </a:t>
            </a:r>
            <a:endParaRPr lang="zh-CN" altLang="en-US" sz="4000" dirty="0"/>
          </a:p>
        </p:txBody>
      </p:sp>
      <p:sp>
        <p:nvSpPr>
          <p:cNvPr id="5" name="object 5"/>
          <p:cNvSpPr txBox="1"/>
          <p:nvPr/>
        </p:nvSpPr>
        <p:spPr>
          <a:xfrm>
            <a:off x="356488" y="1700780"/>
            <a:ext cx="2346325" cy="1801368"/>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lang="en-US" altLang="zh-CN" sz="7200" dirty="0">
                <a:solidFill>
                  <a:srgbClr val="FFFFFF"/>
                </a:solidFill>
                <a:latin typeface="Times New Roman"/>
                <a:cs typeface="Times New Roman"/>
              </a:rPr>
              <a:t> </a:t>
            </a:r>
            <a:r>
              <a:rPr lang="en-US" altLang="zh-CN" sz="7200" dirty="0" smtClean="0">
                <a:solidFill>
                  <a:srgbClr val="FFFFFF"/>
                </a:solidFill>
                <a:latin typeface="Times New Roman"/>
                <a:cs typeface="Times New Roman"/>
              </a:rPr>
              <a:t>2</a:t>
            </a:r>
            <a:endParaRPr sz="7200" dirty="0">
              <a:latin typeface="Times New Roman"/>
              <a:cs typeface="Times New Roman"/>
            </a:endParaRPr>
          </a:p>
        </p:txBody>
      </p:sp>
      <p:sp>
        <p:nvSpPr>
          <p:cNvPr id="11" name="文本框 10">
            <a:extLst>
              <a:ext uri="{FF2B5EF4-FFF2-40B4-BE49-F238E27FC236}">
                <a16:creationId xmlns:a16="http://schemas.microsoft.com/office/drawing/2014/main" id="{D584A39F-E62B-44F8-A101-F93C0F7B564F}"/>
              </a:ext>
            </a:extLst>
          </p:cNvPr>
          <p:cNvSpPr txBox="1"/>
          <p:nvPr/>
        </p:nvSpPr>
        <p:spPr>
          <a:xfrm>
            <a:off x="2968142" y="3833915"/>
            <a:ext cx="1447800" cy="707886"/>
          </a:xfrm>
          <a:prstGeom prst="rect">
            <a:avLst/>
          </a:prstGeom>
          <a:noFill/>
        </p:spPr>
        <p:txBody>
          <a:bodyPr wrap="square" rtlCol="0">
            <a:spAutoFit/>
          </a:bodyPr>
          <a:lstStyle/>
          <a:p>
            <a:r>
              <a:rPr lang="zh-CN" altLang="en-US" sz="4000" dirty="0">
                <a:solidFill>
                  <a:schemeClr val="bg1"/>
                </a:solidFill>
                <a:latin typeface="黑体"/>
                <a:ea typeface="+mj-ea"/>
              </a:rPr>
              <a:t>引言</a:t>
            </a:r>
          </a:p>
        </p:txBody>
      </p:sp>
      <p:sp>
        <p:nvSpPr>
          <p:cNvPr id="13" name="文本框 12">
            <a:extLst>
              <a:ext uri="{FF2B5EF4-FFF2-40B4-BE49-F238E27FC236}">
                <a16:creationId xmlns:a16="http://schemas.microsoft.com/office/drawing/2014/main" id="{FBE5A182-2C89-47CD-843F-66B54C945702}"/>
              </a:ext>
            </a:extLst>
          </p:cNvPr>
          <p:cNvSpPr txBox="1"/>
          <p:nvPr/>
        </p:nvSpPr>
        <p:spPr>
          <a:xfrm>
            <a:off x="2673505" y="2362200"/>
            <a:ext cx="7238698" cy="830997"/>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Hierarchical </a:t>
            </a:r>
            <a:r>
              <a:rPr lang="en-US" altLang="zh-CN" sz="3200" dirty="0">
                <a:solidFill>
                  <a:schemeClr val="bg1"/>
                </a:solidFill>
                <a:latin typeface="微软雅黑" panose="020B0503020204020204" pitchFamily="34" charset="-122"/>
                <a:ea typeface="微软雅黑" panose="020B0503020204020204" pitchFamily="34" charset="-122"/>
              </a:rPr>
              <a:t>Attention Networks</a:t>
            </a:r>
          </a:p>
          <a:p>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339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4" name="object 4"/>
          <p:cNvSpPr txBox="1">
            <a:spLocks noGrp="1"/>
          </p:cNvSpPr>
          <p:nvPr>
            <p:ph type="title"/>
          </p:nvPr>
        </p:nvSpPr>
        <p:spPr>
          <a:xfrm>
            <a:off x="2702814" y="1700781"/>
            <a:ext cx="6408000" cy="1800000"/>
          </a:xfrm>
          <a:prstGeom prst="rect">
            <a:avLst/>
          </a:prstGeom>
          <a:solidFill>
            <a:srgbClr val="AB1243"/>
          </a:solidFill>
        </p:spPr>
        <p:txBody>
          <a:bodyPr vert="horz" wrap="square" lIns="0" tIns="108585" rIns="0" bIns="0" rtlCol="0">
            <a:spAutoFit/>
          </a:bodyPr>
          <a:lstStyle/>
          <a:p>
            <a:pPr marL="232410" marR="362585">
              <a:lnSpc>
                <a:spcPct val="120000"/>
              </a:lnSpc>
              <a:spcBef>
                <a:spcPts val="855"/>
              </a:spcBef>
            </a:pPr>
            <a:r>
              <a:rPr lang="en-US" altLang="zh-CN" sz="4000" dirty="0"/>
              <a:t> </a:t>
            </a:r>
            <a:endParaRPr lang="zh-CN" altLang="en-US" sz="4000" dirty="0"/>
          </a:p>
        </p:txBody>
      </p:sp>
      <p:sp>
        <p:nvSpPr>
          <p:cNvPr id="5" name="object 5"/>
          <p:cNvSpPr txBox="1"/>
          <p:nvPr/>
        </p:nvSpPr>
        <p:spPr>
          <a:xfrm>
            <a:off x="356488" y="1700778"/>
            <a:ext cx="2346325" cy="1801368"/>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lang="en-US" altLang="zh-CN" sz="7200" dirty="0" smtClean="0">
                <a:solidFill>
                  <a:srgbClr val="FFFFFF"/>
                </a:solidFill>
                <a:latin typeface="Times New Roman"/>
                <a:cs typeface="Times New Roman"/>
              </a:rPr>
              <a:t>2.1</a:t>
            </a:r>
            <a:endParaRPr sz="7200" dirty="0">
              <a:latin typeface="Times New Roman"/>
              <a:cs typeface="Times New Roman"/>
            </a:endParaRPr>
          </a:p>
        </p:txBody>
      </p:sp>
      <p:sp>
        <p:nvSpPr>
          <p:cNvPr id="11" name="文本框 10">
            <a:extLst>
              <a:ext uri="{FF2B5EF4-FFF2-40B4-BE49-F238E27FC236}">
                <a16:creationId xmlns:a16="http://schemas.microsoft.com/office/drawing/2014/main" id="{D584A39F-E62B-44F8-A101-F93C0F7B564F}"/>
              </a:ext>
            </a:extLst>
          </p:cNvPr>
          <p:cNvSpPr txBox="1"/>
          <p:nvPr/>
        </p:nvSpPr>
        <p:spPr>
          <a:xfrm>
            <a:off x="2968142" y="3833915"/>
            <a:ext cx="1447800" cy="707886"/>
          </a:xfrm>
          <a:prstGeom prst="rect">
            <a:avLst/>
          </a:prstGeom>
          <a:noFill/>
        </p:spPr>
        <p:txBody>
          <a:bodyPr wrap="square" rtlCol="0">
            <a:spAutoFit/>
          </a:bodyPr>
          <a:lstStyle/>
          <a:p>
            <a:r>
              <a:rPr lang="zh-CN" altLang="en-US" sz="4000" dirty="0">
                <a:solidFill>
                  <a:schemeClr val="bg1"/>
                </a:solidFill>
                <a:latin typeface="黑体"/>
                <a:ea typeface="+mj-ea"/>
              </a:rPr>
              <a:t>引言</a:t>
            </a:r>
          </a:p>
        </p:txBody>
      </p:sp>
      <p:sp>
        <p:nvSpPr>
          <p:cNvPr id="13" name="文本框 12">
            <a:extLst>
              <a:ext uri="{FF2B5EF4-FFF2-40B4-BE49-F238E27FC236}">
                <a16:creationId xmlns:a16="http://schemas.microsoft.com/office/drawing/2014/main" id="{FBE5A182-2C89-47CD-843F-66B54C945702}"/>
              </a:ext>
            </a:extLst>
          </p:cNvPr>
          <p:cNvSpPr txBox="1"/>
          <p:nvPr/>
        </p:nvSpPr>
        <p:spPr>
          <a:xfrm>
            <a:off x="2673505" y="2362200"/>
            <a:ext cx="7238698" cy="58477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Non-Attention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3793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smtClean="0">
                <a:solidFill>
                  <a:srgbClr val="FFFFFF"/>
                </a:solidFill>
                <a:latin typeface="黑体"/>
                <a:cs typeface="黑体"/>
              </a:rPr>
              <a:t> </a:t>
            </a:r>
            <a:r>
              <a:rPr lang="en-US" altLang="zh-CN" sz="2800" spc="-5" dirty="0">
                <a:solidFill>
                  <a:srgbClr val="FFFFFF"/>
                </a:solidFill>
                <a:latin typeface="黑体"/>
                <a:cs typeface="黑体"/>
              </a:rPr>
              <a:t>1 </a:t>
            </a:r>
            <a:r>
              <a:rPr lang="en-US" altLang="zh-CN" sz="2800" spc="-5" dirty="0" smtClean="0">
                <a:solidFill>
                  <a:srgbClr val="FFFFFF"/>
                </a:solidFill>
                <a:latin typeface="黑体"/>
                <a:cs typeface="黑体"/>
              </a:rPr>
              <a:t>Model Architecture</a:t>
            </a:r>
            <a:endParaRPr sz="2800" dirty="0">
              <a:latin typeface="黑体"/>
              <a:cs typeface="黑体"/>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13330"/>
          <a:stretch/>
        </p:blipFill>
        <p:spPr>
          <a:xfrm>
            <a:off x="990600" y="2118514"/>
            <a:ext cx="7543800" cy="3733800"/>
          </a:xfrm>
          <a:prstGeom prst="rect">
            <a:avLst/>
          </a:prstGeom>
        </p:spPr>
      </p:pic>
      <p:sp>
        <p:nvSpPr>
          <p:cNvPr id="18" name="文本框 17"/>
          <p:cNvSpPr txBox="1"/>
          <p:nvPr/>
        </p:nvSpPr>
        <p:spPr>
          <a:xfrm>
            <a:off x="783980" y="5714999"/>
            <a:ext cx="8131419" cy="646331"/>
          </a:xfrm>
          <a:prstGeom prst="rect">
            <a:avLst/>
          </a:prstGeom>
          <a:noFill/>
        </p:spPr>
        <p:txBody>
          <a:bodyPr wrap="square" rtlCol="0">
            <a:spAutoFit/>
          </a:bodyPr>
          <a:lstStyle/>
          <a:p>
            <a:r>
              <a:rPr lang="en-US" altLang="zh-CN" dirty="0" smtClean="0"/>
              <a:t>  </a:t>
            </a:r>
            <a:r>
              <a:rPr lang="en-US" altLang="zh-CN" dirty="0" smtClean="0">
                <a:latin typeface="微软雅黑" panose="020B0503020204020204" pitchFamily="34" charset="-122"/>
                <a:ea typeface="微软雅黑" panose="020B0503020204020204" pitchFamily="34" charset="-122"/>
              </a:rPr>
              <a:t>The neural network model for document level sentiment classification.</a:t>
            </a:r>
          </a:p>
          <a:p>
            <a:r>
              <a:rPr lang="en-US" altLang="zh-CN" dirty="0" smtClean="0">
                <a:latin typeface="微软雅黑" panose="020B0503020204020204" pitchFamily="34" charset="-122"/>
                <a:ea typeface="微软雅黑" panose="020B0503020204020204" pitchFamily="34" charset="-122"/>
              </a:rPr>
              <a:t>        stands for the </a:t>
            </a:r>
            <a:r>
              <a:rPr lang="en-US" altLang="zh-CN" dirty="0" err="1" smtClean="0">
                <a:latin typeface="微软雅黑" panose="020B0503020204020204" pitchFamily="34" charset="-122"/>
                <a:ea typeface="微软雅黑" panose="020B0503020204020204" pitchFamily="34" charset="-122"/>
              </a:rPr>
              <a:t>i-th</a:t>
            </a:r>
            <a:r>
              <a:rPr lang="en-US" altLang="zh-CN" dirty="0" smtClean="0">
                <a:latin typeface="微软雅黑" panose="020B0503020204020204" pitchFamily="34" charset="-122"/>
                <a:ea typeface="微软雅黑" panose="020B0503020204020204" pitchFamily="34" charset="-122"/>
              </a:rPr>
              <a:t> word in the n-</a:t>
            </a:r>
            <a:r>
              <a:rPr lang="en-US" altLang="zh-CN" dirty="0" err="1" smtClean="0">
                <a:latin typeface="微软雅黑" panose="020B0503020204020204" pitchFamily="34" charset="-122"/>
                <a:ea typeface="微软雅黑" panose="020B0503020204020204" pitchFamily="34" charset="-122"/>
              </a:rPr>
              <a:t>th</a:t>
            </a:r>
            <a:r>
              <a:rPr lang="en-US" altLang="zh-CN" dirty="0" smtClean="0">
                <a:latin typeface="微软雅黑" panose="020B0503020204020204" pitchFamily="34" charset="-122"/>
                <a:ea typeface="微软雅黑" panose="020B0503020204020204" pitchFamily="34" charset="-122"/>
              </a:rPr>
              <a:t> sentence.     is sentence length.</a:t>
            </a:r>
            <a:endParaRPr lang="zh-CN" altLang="en-US" dirty="0">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4195282513"/>
              </p:ext>
            </p:extLst>
          </p:nvPr>
        </p:nvGraphicFramePr>
        <p:xfrm>
          <a:off x="1025769" y="5910078"/>
          <a:ext cx="381000" cy="452437"/>
        </p:xfrm>
        <a:graphic>
          <a:graphicData uri="http://schemas.openxmlformats.org/presentationml/2006/ole">
            <mc:AlternateContent xmlns:mc="http://schemas.openxmlformats.org/markup-compatibility/2006">
              <mc:Choice xmlns:v="urn:schemas-microsoft-com:vml" Requires="v">
                <p:oleObj spid="_x0000_s10493" name="Equation" r:id="rId4" imgW="203040" imgH="241200" progId="Equation.DSMT4">
                  <p:embed/>
                </p:oleObj>
              </mc:Choice>
              <mc:Fallback>
                <p:oleObj name="Equation" r:id="rId4" imgW="203040" imgH="241200" progId="Equation.DSMT4">
                  <p:embed/>
                  <p:pic>
                    <p:nvPicPr>
                      <p:cNvPr id="0" name=""/>
                      <p:cNvPicPr/>
                      <p:nvPr/>
                    </p:nvPicPr>
                    <p:blipFill>
                      <a:blip r:embed="rId5"/>
                      <a:stretch>
                        <a:fillRect/>
                      </a:stretch>
                    </p:blipFill>
                    <p:spPr>
                      <a:xfrm>
                        <a:off x="1025769" y="5910078"/>
                        <a:ext cx="381000" cy="452437"/>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906747597"/>
              </p:ext>
            </p:extLst>
          </p:nvPr>
        </p:nvGraphicFramePr>
        <p:xfrm>
          <a:off x="6477000" y="5988096"/>
          <a:ext cx="228600" cy="374073"/>
        </p:xfrm>
        <a:graphic>
          <a:graphicData uri="http://schemas.openxmlformats.org/presentationml/2006/ole">
            <mc:AlternateContent xmlns:mc="http://schemas.openxmlformats.org/markup-compatibility/2006">
              <mc:Choice xmlns:v="urn:schemas-microsoft-com:vml" Requires="v">
                <p:oleObj spid="_x0000_s10494" name="Equation" r:id="rId6" imgW="139680" imgH="228600" progId="Equation.DSMT4">
                  <p:embed/>
                </p:oleObj>
              </mc:Choice>
              <mc:Fallback>
                <p:oleObj name="Equation" r:id="rId6" imgW="139680" imgH="228600" progId="Equation.DSMT4">
                  <p:embed/>
                  <p:pic>
                    <p:nvPicPr>
                      <p:cNvPr id="0" name=""/>
                      <p:cNvPicPr/>
                      <p:nvPr/>
                    </p:nvPicPr>
                    <p:blipFill>
                      <a:blip r:embed="rId7"/>
                      <a:stretch>
                        <a:fillRect/>
                      </a:stretch>
                    </p:blipFill>
                    <p:spPr>
                      <a:xfrm>
                        <a:off x="6477000" y="5988096"/>
                        <a:ext cx="228600" cy="374073"/>
                      </a:xfrm>
                      <a:prstGeom prst="rect">
                        <a:avLst/>
                      </a:prstGeom>
                    </p:spPr>
                  </p:pic>
                </p:oleObj>
              </mc:Fallback>
            </mc:AlternateContent>
          </a:graphicData>
        </a:graphic>
      </p:graphicFrame>
      <p:sp>
        <p:nvSpPr>
          <p:cNvPr id="22" name="文本框 21"/>
          <p:cNvSpPr txBox="1"/>
          <p:nvPr/>
        </p:nvSpPr>
        <p:spPr>
          <a:xfrm>
            <a:off x="783980" y="1068332"/>
            <a:ext cx="7696200" cy="914400"/>
          </a:xfrm>
          <a:prstGeom prst="rect">
            <a:avLst/>
          </a:prstGeom>
          <a:noFill/>
        </p:spPr>
        <p:txBody>
          <a:bodyPr wrap="square" rtlCol="0">
            <a:spAutoFit/>
          </a:bodyPr>
          <a:lstStyle/>
          <a:p>
            <a:r>
              <a:rPr lang="en-US" altLang="zh-CN" dirty="0"/>
              <a:t> </a:t>
            </a:r>
            <a:r>
              <a:rPr lang="en-US" altLang="zh-CN" dirty="0" smtClean="0"/>
              <a:t>      </a:t>
            </a:r>
            <a:r>
              <a:rPr lang="zh-CN" altLang="en-US" dirty="0" smtClean="0"/>
              <a:t>使用</a:t>
            </a:r>
            <a:r>
              <a:rPr lang="zh-CN" altLang="en-US" dirty="0"/>
              <a:t>两个神经网络分别建模句子和文档，采用一种自下向上的基于向量的文本表示模型。首先使用</a:t>
            </a:r>
            <a:r>
              <a:rPr lang="en-US" altLang="zh-CN" dirty="0"/>
              <a:t>CNN/LSTM</a:t>
            </a:r>
            <a:r>
              <a:rPr lang="zh-CN" altLang="en-US" dirty="0"/>
              <a:t>来建模句子表示，接下来使用双向</a:t>
            </a:r>
            <a:r>
              <a:rPr lang="en-US" altLang="zh-CN" dirty="0"/>
              <a:t>GRU</a:t>
            </a:r>
            <a:r>
              <a:rPr lang="zh-CN" altLang="en-US" dirty="0"/>
              <a:t>模型对句子表示进行编码得到文档</a:t>
            </a:r>
            <a:r>
              <a:rPr lang="zh-CN" altLang="en-US" dirty="0" smtClean="0"/>
              <a:t>表示</a:t>
            </a:r>
            <a:r>
              <a:rPr lang="zh-CN" altLang="en-US" dirty="0"/>
              <a:t>。</a:t>
            </a:r>
          </a:p>
        </p:txBody>
      </p:sp>
    </p:spTree>
    <p:extLst>
      <p:ext uri="{BB962C8B-B14F-4D97-AF65-F5344CB8AC3E}">
        <p14:creationId xmlns:p14="http://schemas.microsoft.com/office/powerpoint/2010/main" val="1443139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8740</TotalTime>
  <Words>2572</Words>
  <Application>Microsoft Office PowerPoint</Application>
  <PresentationFormat>全屏显示(4:3)</PresentationFormat>
  <Paragraphs>193</Paragraphs>
  <Slides>33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华文琥珀</vt:lpstr>
      <vt:lpstr>华文细黑</vt:lpstr>
      <vt:lpstr>宋体</vt:lpstr>
      <vt:lpstr>微软雅黑</vt:lpstr>
      <vt:lpstr>黑体</vt:lpstr>
      <vt:lpstr>Arial</vt:lpstr>
      <vt:lpstr>Calibri</vt:lpstr>
      <vt:lpstr>Times New Roman</vt:lpstr>
      <vt:lpstr>Wingdings</vt:lpstr>
      <vt:lpstr>Office Theme</vt:lpstr>
      <vt:lpstr>Equation</vt:lpstr>
      <vt:lpstr>PowerPoint 演示文稿</vt:lpstr>
      <vt:lpstr>1 Introduction  2 Hierarchical Attention Networks  3 Experimental Recurrence  4 References  5 My Opinion</vt:lpstr>
      <vt:lpstr> </vt:lpstr>
      <vt:lpstr>PowerPoint 演示文稿</vt:lpstr>
      <vt:lpstr>PowerPoint 演示文稿</vt:lpstr>
      <vt:lpstr>PowerPoint 演示文稿</vt:lpstr>
      <vt:lpstr> </vt:lpstr>
      <vt:lpstr> </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hyshi</dc:creator>
  <cp:lastModifiedBy>John</cp:lastModifiedBy>
  <cp:revision>205</cp:revision>
  <dcterms:created xsi:type="dcterms:W3CDTF">2019-07-12T05:50:04Z</dcterms:created>
  <dcterms:modified xsi:type="dcterms:W3CDTF">2019-10-11T15:51:03Z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2019-07-11T00:00:00Z</vt:filetime>
  </property>
  <property fmtid="{D5CDD505-2E9C-101B-9397-08002B2CF9AE}" pid="3" name="Creator">
    <vt:lpwstr>Microsoft® PowerPoint® 2010</vt:lpwstr>
  </property>
  <property fmtid="{D5CDD505-2E9C-101B-9397-08002B2CF9AE}" pid="4" name="LastSaved">
    <vt:filetime>2019-07-12T00:00:00Z</vt:filetime>
  </property>
</Properties>
</file>