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ppt/media/image6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320" r:id="rId4"/>
    <p:sldId id="307" r:id="rId5"/>
    <p:sldId id="265" r:id="rId6"/>
    <p:sldId id="305" r:id="rId7"/>
    <p:sldId id="306" r:id="rId8"/>
    <p:sldId id="323" r:id="rId9"/>
    <p:sldId id="345" r:id="rId10"/>
    <p:sldId id="341" r:id="rId11"/>
    <p:sldId id="342" r:id="rId12"/>
    <p:sldId id="324" r:id="rId13"/>
    <p:sldId id="308" r:id="rId14"/>
    <p:sldId id="343" r:id="rId15"/>
    <p:sldId id="310" r:id="rId16"/>
    <p:sldId id="318" r:id="rId17"/>
    <p:sldId id="311" r:id="rId18"/>
    <p:sldId id="312" r:id="rId19"/>
    <p:sldId id="313" r:id="rId20"/>
    <p:sldId id="314" r:id="rId21"/>
    <p:sldId id="291" r:id="rId22"/>
    <p:sldId id="334" r:id="rId23"/>
    <p:sldId id="333" r:id="rId24"/>
    <p:sldId id="316" r:id="rId25"/>
    <p:sldId id="338" r:id="rId26"/>
    <p:sldId id="339" r:id="rId27"/>
    <p:sldId id="340" r:id="rId28"/>
    <p:sldId id="332" r:id="rId29"/>
    <p:sldId id="347" r:id="rId30"/>
    <p:sldId id="335" r:id="rId31"/>
    <p:sldId id="329" r:id="rId32"/>
    <p:sldId id="317" r:id="rId33"/>
    <p:sldId id="337" r:id="rId34"/>
    <p:sldId id="319" r:id="rId35"/>
    <p:sldId id="344" r:id="rId36"/>
    <p:sldId id="292" r:id="rId37"/>
    <p:sldId id="315" r:id="rId38"/>
    <p:sldId id="349" r:id="rId39"/>
    <p:sldId id="348" r:id="rId40"/>
    <p:sldId id="326" r:id="rId41"/>
    <p:sldId id="331" r:id="rId42"/>
    <p:sldId id="328" r:id="rId43"/>
    <p:sldId id="336" r:id="rId44"/>
    <p:sldId id="321" r:id="rId45"/>
    <p:sldId id="322" r:id="rId46"/>
    <p:sldId id="325" r:id="rId47"/>
    <p:sldId id="346" r:id="rId48"/>
    <p:sldId id="302" r:id="rId49"/>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F7A"/>
    <a:srgbClr val="C05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93" d="100"/>
          <a:sy n="93" d="100"/>
        </p:scale>
        <p:origin x="970" y="-1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5" name="Holder 5"/>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黑体"/>
                <a:cs typeface="黑体"/>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黑体"/>
                <a:cs typeface="黑体"/>
              </a:defRPr>
            </a:lvl1pPr>
          </a:lstStyle>
          <a:p>
            <a:endParaRPr/>
          </a:p>
        </p:txBody>
      </p:sp>
      <p:sp>
        <p:nvSpPr>
          <p:cNvPr id="4" name="Holder 4"/>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5" name="Holder 5"/>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黑体"/>
                <a:cs typeface="黑体"/>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6" name="Holder 6"/>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黑体"/>
                <a:cs typeface="黑体"/>
              </a:defRPr>
            </a:lvl1pPr>
          </a:lstStyle>
          <a:p>
            <a:endParaRPr/>
          </a:p>
        </p:txBody>
      </p:sp>
      <p:sp>
        <p:nvSpPr>
          <p:cNvPr id="3" name="Holder 3"/>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4" name="Holder 4"/>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3" name="Holder 3"/>
          <p:cNvSpPr>
            <a:spLocks noGrp="1"/>
          </p:cNvSpPr>
          <p:nvPr>
            <p:ph type="dt" sz="half" idx="6"/>
          </p:nvPr>
        </p:nvSpPr>
        <p:spPr/>
        <p:txBody>
          <a:bodyPr lIns="0" tIns="0" rIns="0" bIns="0"/>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603500"/>
            <a:ext cx="144780" cy="4025900"/>
          </a:xfrm>
          <a:custGeom>
            <a:avLst/>
            <a:gdLst/>
            <a:ahLst/>
            <a:cxnLst/>
            <a:rect l="l" t="t" r="r" b="b"/>
            <a:pathLst>
              <a:path w="144780" h="4025900">
                <a:moveTo>
                  <a:pt x="0" y="4025900"/>
                </a:moveTo>
                <a:lnTo>
                  <a:pt x="144462" y="4025900"/>
                </a:lnTo>
                <a:lnTo>
                  <a:pt x="144462" y="0"/>
                </a:lnTo>
                <a:lnTo>
                  <a:pt x="0" y="0"/>
                </a:lnTo>
                <a:lnTo>
                  <a:pt x="0" y="4025900"/>
                </a:lnTo>
                <a:close/>
              </a:path>
            </a:pathLst>
          </a:custGeom>
          <a:solidFill>
            <a:srgbClr val="AA0F53"/>
          </a:solidFill>
        </p:spPr>
        <p:txBody>
          <a:bodyPr wrap="square" lIns="0" tIns="0" rIns="0" bIns="0" rtlCol="0"/>
          <a:lstStyle/>
          <a:p>
            <a:endParaRPr/>
          </a:p>
        </p:txBody>
      </p:sp>
      <p:sp>
        <p:nvSpPr>
          <p:cNvPr id="2" name="Holder 2"/>
          <p:cNvSpPr>
            <a:spLocks noGrp="1"/>
          </p:cNvSpPr>
          <p:nvPr>
            <p:ph type="title"/>
          </p:nvPr>
        </p:nvSpPr>
        <p:spPr>
          <a:xfrm>
            <a:off x="78739" y="299669"/>
            <a:ext cx="8986520" cy="452120"/>
          </a:xfrm>
          <a:prstGeom prst="rect">
            <a:avLst/>
          </a:prstGeom>
        </p:spPr>
        <p:txBody>
          <a:bodyPr wrap="square" lIns="0" tIns="0" rIns="0" bIns="0">
            <a:spAutoFit/>
          </a:bodyPr>
          <a:lstStyle>
            <a:lvl1pPr>
              <a:defRPr sz="2800" b="0" i="0">
                <a:solidFill>
                  <a:schemeClr val="bg1"/>
                </a:solidFill>
                <a:latin typeface="黑体"/>
                <a:cs typeface="黑体"/>
              </a:defRPr>
            </a:lvl1pPr>
          </a:lstStyle>
          <a:p>
            <a:endParaRPr/>
          </a:p>
        </p:txBody>
      </p:sp>
      <p:sp>
        <p:nvSpPr>
          <p:cNvPr id="3" name="Holder 3"/>
          <p:cNvSpPr>
            <a:spLocks noGrp="1"/>
          </p:cNvSpPr>
          <p:nvPr>
            <p:ph type="body" idx="1"/>
          </p:nvPr>
        </p:nvSpPr>
        <p:spPr>
          <a:xfrm>
            <a:off x="542544" y="1347543"/>
            <a:ext cx="7809865" cy="4242435"/>
          </a:xfrm>
          <a:prstGeom prst="rect">
            <a:avLst/>
          </a:prstGeom>
        </p:spPr>
        <p:txBody>
          <a:bodyPr wrap="square" lIns="0" tIns="0" rIns="0" bIns="0">
            <a:spAutoFit/>
          </a:bodyPr>
          <a:lstStyle>
            <a:lvl1pPr>
              <a:defRPr sz="2400" b="0" i="0">
                <a:solidFill>
                  <a:schemeClr val="tx1"/>
                </a:solidFill>
                <a:latin typeface="黑体"/>
                <a:cs typeface="黑体"/>
              </a:defRPr>
            </a:lvl1pPr>
          </a:lstStyle>
          <a:p>
            <a:endParaRPr/>
          </a:p>
        </p:txBody>
      </p:sp>
      <p:sp>
        <p:nvSpPr>
          <p:cNvPr id="4" name="Holder 4"/>
          <p:cNvSpPr>
            <a:spLocks noGrp="1"/>
          </p:cNvSpPr>
          <p:nvPr>
            <p:ph type="ftr" sz="quarter" idx="5"/>
          </p:nvPr>
        </p:nvSpPr>
        <p:spPr>
          <a:xfrm>
            <a:off x="1112316" y="6162547"/>
            <a:ext cx="128905" cy="655320"/>
          </a:xfrm>
          <a:prstGeom prst="rect">
            <a:avLst/>
          </a:prstGeom>
        </p:spPr>
        <p:txBody>
          <a:bodyPr wrap="square" lIns="0" tIns="0" rIns="0" bIns="0">
            <a:spAutoFit/>
          </a:bodyPr>
          <a:lstStyle>
            <a:lvl1pPr>
              <a:defRPr sz="3600" b="0" i="0">
                <a:solidFill>
                  <a:schemeClr val="tx1"/>
                </a:solidFill>
                <a:latin typeface="华文细黑"/>
                <a:cs typeface="华文细黑"/>
              </a:defRPr>
            </a:lvl1pPr>
          </a:lstStyle>
          <a:p>
            <a:pPr marL="12700">
              <a:lnSpc>
                <a:spcPct val="100000"/>
              </a:lnSpc>
              <a:spcBef>
                <a:spcPts val="350"/>
              </a:spcBef>
            </a:pPr>
            <a:r>
              <a:rPr dirty="0"/>
              <a:t>I</a:t>
            </a:r>
          </a:p>
        </p:txBody>
      </p:sp>
      <p:sp>
        <p:nvSpPr>
          <p:cNvPr id="5" name="Holder 5"/>
          <p:cNvSpPr>
            <a:spLocks noGrp="1"/>
          </p:cNvSpPr>
          <p:nvPr>
            <p:ph type="dt" sz="half" idx="6"/>
          </p:nvPr>
        </p:nvSpPr>
        <p:spPr>
          <a:xfrm>
            <a:off x="1256182" y="6290706"/>
            <a:ext cx="2435860" cy="436245"/>
          </a:xfrm>
          <a:prstGeom prst="rect">
            <a:avLst/>
          </a:prstGeom>
        </p:spPr>
        <p:txBody>
          <a:bodyPr wrap="square" lIns="0" tIns="0" rIns="0" bIns="0">
            <a:spAutoFit/>
          </a:bodyPr>
          <a:lstStyle>
            <a:lvl1pPr>
              <a:defRPr sz="1800" b="0" i="1">
                <a:solidFill>
                  <a:schemeClr val="tx1"/>
                </a:solidFill>
                <a:latin typeface="Arial"/>
                <a:cs typeface="Arial"/>
              </a:defRPr>
            </a:lvl1p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3.wmf"/><Relationship Id="rId3" Type="http://schemas.openxmlformats.org/officeDocument/2006/relationships/image" Target="../media/image15.png"/><Relationship Id="rId7" Type="http://schemas.openxmlformats.org/officeDocument/2006/relationships/image" Target="../media/image16.png"/><Relationship Id="rId12"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image" Target="../media/image12.wmf"/><Relationship Id="rId5" Type="http://schemas.openxmlformats.org/officeDocument/2006/relationships/oleObject" Target="../embeddings/oleObject1.bin"/><Relationship Id="rId15" Type="http://schemas.openxmlformats.org/officeDocument/2006/relationships/image" Target="../media/image14.wmf"/><Relationship Id="rId10" Type="http://schemas.openxmlformats.org/officeDocument/2006/relationships/oleObject" Target="../embeddings/oleObject3.bin"/><Relationship Id="rId4" Type="http://schemas.openxmlformats.org/officeDocument/2006/relationships/image" Target="../media/image1.jpg"/><Relationship Id="rId9" Type="http://schemas.openxmlformats.org/officeDocument/2006/relationships/image" Target="../media/image11.wmf"/><Relationship Id="rId1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0.bin"/><Relationship Id="rId3" Type="http://schemas.openxmlformats.org/officeDocument/2006/relationships/image" Target="../media/image24.png"/><Relationship Id="rId7" Type="http://schemas.openxmlformats.org/officeDocument/2006/relationships/oleObject" Target="../embeddings/oleObject7.bin"/><Relationship Id="rId12" Type="http://schemas.openxmlformats.org/officeDocument/2006/relationships/image" Target="../media/image21.wmf"/><Relationship Id="rId2" Type="http://schemas.openxmlformats.org/officeDocument/2006/relationships/slideLayout" Target="../slideLayouts/slideLayout5.xml"/><Relationship Id="rId16" Type="http://schemas.openxmlformats.org/officeDocument/2006/relationships/image" Target="../media/image23.wmf"/><Relationship Id="rId1" Type="http://schemas.openxmlformats.org/officeDocument/2006/relationships/vmlDrawing" Target="../drawings/vmlDrawing2.vml"/><Relationship Id="rId6" Type="http://schemas.openxmlformats.org/officeDocument/2006/relationships/image" Target="../media/image18.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20.wmf"/><Relationship Id="rId4" Type="http://schemas.openxmlformats.org/officeDocument/2006/relationships/image" Target="../media/image1.jpg"/><Relationship Id="rId9" Type="http://schemas.openxmlformats.org/officeDocument/2006/relationships/oleObject" Target="../embeddings/oleObject8.bin"/><Relationship Id="rId14" Type="http://schemas.openxmlformats.org/officeDocument/2006/relationships/image" Target="../media/image22.wmf"/></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jpg"/><Relationship Id="rId7" Type="http://schemas.openxmlformats.org/officeDocument/2006/relationships/image" Target="../media/image26.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image" Target="../media/image30.png"/><Relationship Id="rId5" Type="http://schemas.openxmlformats.org/officeDocument/2006/relationships/image" Target="../media/image25.wmf"/><Relationship Id="rId10" Type="http://schemas.openxmlformats.org/officeDocument/2006/relationships/image" Target="../media/image29.png"/><Relationship Id="rId4" Type="http://schemas.openxmlformats.org/officeDocument/2006/relationships/oleObject" Target="../embeddings/oleObject12.bin"/><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8.wmf"/><Relationship Id="rId3" Type="http://schemas.openxmlformats.org/officeDocument/2006/relationships/image" Target="../media/image39.png"/><Relationship Id="rId7" Type="http://schemas.openxmlformats.org/officeDocument/2006/relationships/image" Target="../media/image40.png"/><Relationship Id="rId12"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35.wmf"/><Relationship Id="rId11" Type="http://schemas.openxmlformats.org/officeDocument/2006/relationships/image" Target="../media/image37.wmf"/><Relationship Id="rId5" Type="http://schemas.openxmlformats.org/officeDocument/2006/relationships/oleObject" Target="../embeddings/oleObject14.bin"/><Relationship Id="rId15" Type="http://schemas.openxmlformats.org/officeDocument/2006/relationships/image" Target="../media/image42.png"/><Relationship Id="rId10" Type="http://schemas.openxmlformats.org/officeDocument/2006/relationships/oleObject" Target="../embeddings/oleObject16.bin"/><Relationship Id="rId4" Type="http://schemas.openxmlformats.org/officeDocument/2006/relationships/image" Target="../media/image1.jpg"/><Relationship Id="rId9" Type="http://schemas.openxmlformats.org/officeDocument/2006/relationships/image" Target="../media/image36.wmf"/><Relationship Id="rId1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52.wmf"/><Relationship Id="rId5" Type="http://schemas.openxmlformats.org/officeDocument/2006/relationships/oleObject" Target="../embeddings/oleObject18.bin"/><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23.bin"/><Relationship Id="rId18" Type="http://schemas.openxmlformats.org/officeDocument/2006/relationships/image" Target="../media/image60.wmf"/><Relationship Id="rId3" Type="http://schemas.openxmlformats.org/officeDocument/2006/relationships/image" Target="../media/image1.jpg"/><Relationship Id="rId7" Type="http://schemas.openxmlformats.org/officeDocument/2006/relationships/oleObject" Target="../embeddings/oleObject20.bin"/><Relationship Id="rId12" Type="http://schemas.openxmlformats.org/officeDocument/2006/relationships/image" Target="../media/image57.wmf"/><Relationship Id="rId17" Type="http://schemas.openxmlformats.org/officeDocument/2006/relationships/oleObject" Target="../embeddings/oleObject25.bin"/><Relationship Id="rId2" Type="http://schemas.openxmlformats.org/officeDocument/2006/relationships/slideLayout" Target="../slideLayouts/slideLayout5.xml"/><Relationship Id="rId16" Type="http://schemas.openxmlformats.org/officeDocument/2006/relationships/image" Target="../media/image59.wmf"/><Relationship Id="rId1" Type="http://schemas.openxmlformats.org/officeDocument/2006/relationships/vmlDrawing" Target="../drawings/vmlDrawing6.vml"/><Relationship Id="rId6" Type="http://schemas.openxmlformats.org/officeDocument/2006/relationships/image" Target="../media/image61.png"/><Relationship Id="rId11" Type="http://schemas.openxmlformats.org/officeDocument/2006/relationships/oleObject" Target="../embeddings/oleObject22.bin"/><Relationship Id="rId5" Type="http://schemas.openxmlformats.org/officeDocument/2006/relationships/image" Target="../media/image54.wmf"/><Relationship Id="rId15" Type="http://schemas.openxmlformats.org/officeDocument/2006/relationships/oleObject" Target="../embeddings/oleObject24.bin"/><Relationship Id="rId10" Type="http://schemas.openxmlformats.org/officeDocument/2006/relationships/image" Target="../media/image56.wmf"/><Relationship Id="rId4" Type="http://schemas.openxmlformats.org/officeDocument/2006/relationships/oleObject" Target="../embeddings/oleObject19.bin"/><Relationship Id="rId9" Type="http://schemas.openxmlformats.org/officeDocument/2006/relationships/oleObject" Target="../embeddings/oleObject21.bin"/><Relationship Id="rId14" Type="http://schemas.openxmlformats.org/officeDocument/2006/relationships/image" Target="../media/image58.wmf"/></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62.wmf"/><Relationship Id="rId5" Type="http://schemas.openxmlformats.org/officeDocument/2006/relationships/oleObject" Target="../embeddings/oleObject26.bin"/><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69.jp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2.png"/><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70.wmf"/><Relationship Id="rId5" Type="http://schemas.openxmlformats.org/officeDocument/2006/relationships/oleObject" Target="../embeddings/oleObject27.bin"/><Relationship Id="rId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74.png"/><Relationship Id="rId5" Type="http://schemas.openxmlformats.org/officeDocument/2006/relationships/image" Target="../media/image73.wmf"/><Relationship Id="rId4" Type="http://schemas.openxmlformats.org/officeDocument/2006/relationships/oleObject" Target="../embeddings/oleObject28.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1.jpg"/><Relationship Id="rId7" Type="http://schemas.openxmlformats.org/officeDocument/2006/relationships/image" Target="../media/image76.w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75.wmf"/><Relationship Id="rId4" Type="http://schemas.openxmlformats.org/officeDocument/2006/relationships/oleObject" Target="../embeddings/oleObject29.bin"/><Relationship Id="rId9" Type="http://schemas.openxmlformats.org/officeDocument/2006/relationships/image" Target="../media/image77.wmf"/></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84.png"/></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5940" y="771790"/>
            <a:ext cx="8376821" cy="1188000"/>
          </a:xfrm>
          <a:prstGeom prst="rect">
            <a:avLst/>
          </a:prstGeom>
          <a:solidFill>
            <a:srgbClr val="AB1243"/>
          </a:solidFill>
        </p:spPr>
        <p:txBody>
          <a:bodyPr vert="horz" wrap="square" lIns="0" tIns="311150" rIns="0" bIns="0" rtlCol="0">
            <a:spAutoFit/>
          </a:bodyPr>
          <a:lstStyle/>
          <a:p>
            <a:pPr algn="ctr">
              <a:lnSpc>
                <a:spcPct val="100000"/>
              </a:lnSpc>
              <a:spcBef>
                <a:spcPts val="2450"/>
              </a:spcBef>
            </a:pPr>
            <a:endParaRPr lang="en-US" sz="2800" spc="-15" dirty="0">
              <a:solidFill>
                <a:srgbClr val="FFFFFF"/>
              </a:solidFill>
              <a:latin typeface="黑体"/>
            </a:endParaRPr>
          </a:p>
        </p:txBody>
      </p:sp>
      <p:sp>
        <p:nvSpPr>
          <p:cNvPr id="5" name="object 5"/>
          <p:cNvSpPr/>
          <p:nvPr/>
        </p:nvSpPr>
        <p:spPr>
          <a:xfrm>
            <a:off x="2590800" y="4014677"/>
            <a:ext cx="1440052" cy="1440053"/>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8" name="object 8"/>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pic>
        <p:nvPicPr>
          <p:cNvPr id="11" name="图片 10">
            <a:extLst>
              <a:ext uri="{FF2B5EF4-FFF2-40B4-BE49-F238E27FC236}">
                <a16:creationId xmlns:a16="http://schemas.microsoft.com/office/drawing/2014/main" id="{5EB5932F-67AA-4457-9040-A14C8444D6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3851229"/>
            <a:ext cx="1714512" cy="1603501"/>
          </a:xfrm>
          <a:prstGeom prst="rect">
            <a:avLst/>
          </a:prstGeom>
        </p:spPr>
      </p:pic>
      <p:sp>
        <p:nvSpPr>
          <p:cNvPr id="12" name="文本框 11">
            <a:extLst>
              <a:ext uri="{FF2B5EF4-FFF2-40B4-BE49-F238E27FC236}">
                <a16:creationId xmlns:a16="http://schemas.microsoft.com/office/drawing/2014/main" id="{9B87437F-3B12-4A6D-8CCD-1F652789B931}"/>
              </a:ext>
            </a:extLst>
          </p:cNvPr>
          <p:cNvSpPr txBox="1"/>
          <p:nvPr/>
        </p:nvSpPr>
        <p:spPr>
          <a:xfrm>
            <a:off x="7007761" y="5454730"/>
            <a:ext cx="1905000" cy="646331"/>
          </a:xfrm>
          <a:prstGeom prst="rect">
            <a:avLst/>
          </a:prstGeom>
          <a:noFill/>
        </p:spPr>
        <p:txBody>
          <a:bodyPr wrap="square" rtlCol="0">
            <a:spAutoFit/>
          </a:bodyPr>
          <a:lstStyle/>
          <a:p>
            <a:r>
              <a:rPr lang="zh-CN" altLang="en-US" b="1" dirty="0"/>
              <a:t>汇报人：江聚勇</a:t>
            </a:r>
            <a:endParaRPr lang="en-US" altLang="zh-CN" b="1" dirty="0"/>
          </a:p>
          <a:p>
            <a:r>
              <a:rPr lang="zh-CN" altLang="en-US" b="1" dirty="0"/>
              <a:t>导    师： 陈    岭</a:t>
            </a:r>
          </a:p>
        </p:txBody>
      </p:sp>
      <p:sp>
        <p:nvSpPr>
          <p:cNvPr id="13" name="文本框 12">
            <a:extLst>
              <a:ext uri="{FF2B5EF4-FFF2-40B4-BE49-F238E27FC236}">
                <a16:creationId xmlns:a16="http://schemas.microsoft.com/office/drawing/2014/main" id="{6BEF864B-C2C0-42E1-98AB-837FCDD138C8}"/>
              </a:ext>
            </a:extLst>
          </p:cNvPr>
          <p:cNvSpPr txBox="1"/>
          <p:nvPr/>
        </p:nvSpPr>
        <p:spPr>
          <a:xfrm>
            <a:off x="342850" y="895112"/>
            <a:ext cx="8763000" cy="954107"/>
          </a:xfrm>
          <a:prstGeom prst="rect">
            <a:avLst/>
          </a:prstGeom>
          <a:noFill/>
        </p:spPr>
        <p:txBody>
          <a:bodyPr wrap="square" rtlCol="0">
            <a:spAutoFit/>
          </a:bodyPr>
          <a:lstStyle/>
          <a:p>
            <a:pPr algn="ctr">
              <a:lnSpc>
                <a:spcPct val="100000"/>
              </a:lnSpc>
              <a:spcBef>
                <a:spcPts val="2450"/>
              </a:spcBef>
            </a:pPr>
            <a:r>
              <a:rPr lang="en-US" altLang="zh-CN" sz="2800" spc="-15" dirty="0">
                <a:solidFill>
                  <a:srgbClr val="FFFFFF"/>
                </a:solidFill>
                <a:latin typeface="黑体"/>
              </a:rPr>
              <a:t>Spatiotemporal Multi-Graph Convolution Network</a:t>
            </a:r>
          </a:p>
          <a:p>
            <a:pPr algn="ctr"/>
            <a:r>
              <a:rPr lang="en-US" altLang="zh-CN" sz="2800" spc="-15" dirty="0">
                <a:solidFill>
                  <a:srgbClr val="FFFFFF"/>
                </a:solidFill>
                <a:latin typeface="黑体"/>
              </a:rPr>
              <a:t>for Ride-hailing Demand Forecasting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3235709" y="4237892"/>
            <a:ext cx="3840294" cy="2166355"/>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0" y="346378"/>
            <a:ext cx="4648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5</a:t>
            </a:r>
            <a:r>
              <a:rPr lang="en-US" altLang="zh-CN" sz="2800" spc="-5" dirty="0" smtClean="0">
                <a:solidFill>
                  <a:srgbClr val="FFFFFF"/>
                </a:solidFill>
                <a:latin typeface="黑体"/>
                <a:cs typeface="黑体"/>
              </a:rPr>
              <a:t> Channel-wise Attention</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318611" y="933521"/>
            <a:ext cx="8672989" cy="369331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Channel-wise attention (Hu, Shen, and Sun 2018; Chen et al. 2017) </a:t>
            </a:r>
            <a:r>
              <a:rPr lang="zh-CN" altLang="en-US" dirty="0">
                <a:latin typeface="微软雅黑" panose="020B0503020204020204" pitchFamily="34" charset="-122"/>
                <a:ea typeface="微软雅黑" panose="020B0503020204020204" pitchFamily="34" charset="-122"/>
              </a:rPr>
              <a:t>在 </a:t>
            </a:r>
            <a:r>
              <a:rPr lang="en-US" altLang="zh-CN" dirty="0">
                <a:latin typeface="微软雅黑" panose="020B0503020204020204" pitchFamily="34" charset="-122"/>
                <a:ea typeface="微软雅黑" panose="020B0503020204020204" pitchFamily="34" charset="-122"/>
              </a:rPr>
              <a:t>cv </a:t>
            </a:r>
            <a:r>
              <a:rPr lang="zh-CN" altLang="en-US" dirty="0">
                <a:latin typeface="微软雅黑" panose="020B0503020204020204" pitchFamily="34" charset="-122"/>
                <a:ea typeface="微软雅黑" panose="020B0503020204020204" pitchFamily="34" charset="-122"/>
              </a:rPr>
              <a:t>的论文中提出。本质是给每个通道学习一个权重，为了找到最重要的帧，然后基于他们更高的权重</a:t>
            </a:r>
            <a:r>
              <a:rPr lang="zh-CN" altLang="en-US" dirty="0" smtClean="0">
                <a:latin typeface="微软雅黑" panose="020B0503020204020204" pitchFamily="34" charset="-122"/>
                <a:ea typeface="微软雅黑" panose="020B0503020204020204" pitchFamily="34" charset="-122"/>
              </a:rPr>
              <a:t>。                 表示</a:t>
            </a:r>
            <a:r>
              <a:rPr lang="zh-CN" altLang="en-US" dirty="0">
                <a:latin typeface="微软雅黑" panose="020B0503020204020204" pitchFamily="34" charset="-122"/>
                <a:ea typeface="微软雅黑" panose="020B0503020204020204" pitchFamily="34" charset="-122"/>
              </a:rPr>
              <a:t>输入，</a:t>
            </a:r>
            <a:r>
              <a:rPr lang="en-US" altLang="zh-CN" dirty="0">
                <a:latin typeface="微软雅黑" panose="020B0503020204020204" pitchFamily="34" charset="-122"/>
                <a:ea typeface="微软雅黑" panose="020B0503020204020204" pitchFamily="34" charset="-122"/>
              </a:rPr>
              <a:t>W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H </a:t>
            </a:r>
            <a:r>
              <a:rPr lang="zh-CN" altLang="en-US" dirty="0">
                <a:latin typeface="微软雅黑" panose="020B0503020204020204" pitchFamily="34" charset="-122"/>
                <a:ea typeface="微软雅黑" panose="020B0503020204020204" pitchFamily="34" charset="-122"/>
              </a:rPr>
              <a:t>是输入图像的维度，</a:t>
            </a:r>
            <a:r>
              <a:rPr lang="en-US" altLang="zh-CN" dirty="0">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表示通道数，</a:t>
            </a:r>
            <a:r>
              <a:rPr lang="en-US" altLang="zh-CN" dirty="0">
                <a:latin typeface="微软雅黑" panose="020B0503020204020204" pitchFamily="34" charset="-122"/>
                <a:ea typeface="微软雅黑" panose="020B0503020204020204" pitchFamily="34" charset="-122"/>
              </a:rPr>
              <a:t>channel-wise attention </a:t>
            </a:r>
            <a:r>
              <a:rPr lang="zh-CN" altLang="en-US" dirty="0">
                <a:latin typeface="微软雅黑" panose="020B0503020204020204" pitchFamily="34" charset="-122"/>
                <a:ea typeface="微软雅黑" panose="020B0503020204020204" pitchFamily="34" charset="-122"/>
              </a:rPr>
              <a:t>计算方式如下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全局池化操作，把每个通道聚合成一个</a:t>
            </a:r>
            <a:r>
              <a:rPr lang="zh-CN" altLang="en-US" dirty="0" smtClean="0">
                <a:latin typeface="微软雅黑" panose="020B0503020204020204" pitchFamily="34" charset="-122"/>
                <a:ea typeface="微软雅黑" panose="020B0503020204020204" pitchFamily="34" charset="-122"/>
              </a:rPr>
              <a:t>标量      ，</a:t>
            </a:r>
            <a:r>
              <a:rPr lang="en-US" altLang="zh-CN" dirty="0" smtClean="0">
                <a:latin typeface="微软雅黑" panose="020B0503020204020204" pitchFamily="34" charset="-122"/>
                <a:ea typeface="微软雅黑" panose="020B0503020204020204" pitchFamily="34" charset="-122"/>
              </a:rPr>
              <a:t>c </a:t>
            </a:r>
            <a:r>
              <a:rPr lang="zh-CN" altLang="en-US" dirty="0">
                <a:latin typeface="微软雅黑" panose="020B0503020204020204" pitchFamily="34" charset="-122"/>
                <a:ea typeface="微软雅黑" panose="020B0503020204020204" pitchFamily="34" charset="-122"/>
              </a:rPr>
              <a:t>是通道的下标。用一个注意力机制对聚合的向量 </a:t>
            </a:r>
            <a:r>
              <a:rPr lang="en-US" altLang="zh-CN" dirty="0">
                <a:latin typeface="微软雅黑" panose="020B0503020204020204" pitchFamily="34" charset="-122"/>
                <a:ea typeface="微软雅黑" panose="020B0503020204020204" pitchFamily="34" charset="-122"/>
              </a:rPr>
              <a:t>z </a:t>
            </a:r>
            <a:r>
              <a:rPr lang="zh-CN" altLang="en-US" dirty="0">
                <a:latin typeface="微软雅黑" panose="020B0503020204020204" pitchFamily="34" charset="-122"/>
                <a:ea typeface="微软雅黑" panose="020B0503020204020204" pitchFamily="34" charset="-122"/>
              </a:rPr>
              <a:t>使用非线性变换生成自适应的通道权重 </a:t>
            </a:r>
            <a:r>
              <a:rPr lang="en-US" altLang="zh-CN" dirty="0">
                <a:latin typeface="微软雅黑" panose="020B0503020204020204" pitchFamily="34" charset="-122"/>
                <a:ea typeface="微软雅黑" panose="020B0503020204020204" pitchFamily="34" charset="-122"/>
              </a:rPr>
              <a:t>s</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     </a:t>
            </a:r>
            <a:r>
              <a:rPr lang="zh-CN" altLang="en-US" dirty="0" smtClean="0">
                <a:latin typeface="微软雅黑" panose="020B0503020204020204" pitchFamily="34" charset="-122"/>
                <a:ea typeface="微软雅黑" panose="020B0503020204020204" pitchFamily="34" charset="-122"/>
              </a:rPr>
              <a:t>是对应</a:t>
            </a:r>
            <a:r>
              <a:rPr lang="zh-CN" altLang="en-US" dirty="0">
                <a:latin typeface="微软雅黑" panose="020B0503020204020204" pitchFamily="34" charset="-122"/>
                <a:ea typeface="微软雅黑" panose="020B0503020204020204" pitchFamily="34" charset="-122"/>
              </a:rPr>
              <a:t>的权重，</a:t>
            </a:r>
            <a:r>
              <a:rPr lang="en-US" altLang="zh-CN" dirty="0" err="1">
                <a:latin typeface="微软雅黑" panose="020B0503020204020204" pitchFamily="34" charset="-122"/>
                <a:ea typeface="微软雅黑" panose="020B0503020204020204" pitchFamily="34" charset="-122"/>
              </a:rPr>
              <a:t>δ,σ</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 </a:t>
            </a:r>
            <a:r>
              <a:rPr lang="en-US" altLang="zh-CN" dirty="0" err="1">
                <a:latin typeface="微软雅黑" panose="020B0503020204020204" pitchFamily="34" charset="-122"/>
                <a:ea typeface="微软雅黑" panose="020B0503020204020204" pitchFamily="34" charset="-122"/>
              </a:rPr>
              <a:t>ReLU</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sigmoid </a:t>
            </a:r>
            <a:r>
              <a:rPr lang="zh-CN" altLang="en-US" dirty="0">
                <a:latin typeface="微软雅黑" panose="020B0503020204020204" pitchFamily="34" charset="-122"/>
                <a:ea typeface="微软雅黑" panose="020B0503020204020204" pitchFamily="34" charset="-122"/>
              </a:rPr>
              <a:t>激活函数。</a:t>
            </a:r>
            <a:r>
              <a:rPr lang="en-US" altLang="zh-CN" dirty="0">
                <a:latin typeface="微软雅黑" panose="020B0503020204020204" pitchFamily="34" charset="-122"/>
                <a:ea typeface="微软雅黑" panose="020B0503020204020204" pitchFamily="34" charset="-122"/>
              </a:rPr>
              <a:t>s </a:t>
            </a:r>
            <a:r>
              <a:rPr lang="zh-CN" altLang="en-US" dirty="0">
                <a:latin typeface="微软雅黑" panose="020B0503020204020204" pitchFamily="34" charset="-122"/>
                <a:ea typeface="微软雅黑" panose="020B0503020204020204" pitchFamily="34" charset="-122"/>
              </a:rPr>
              <a:t>通过矩阵乘法乘到输入上。最后，输入通道基于学习到的权重得到了缩放</a:t>
            </a:r>
            <a:r>
              <a:rPr lang="zh-CN" altLang="en-US" dirty="0" smtClean="0">
                <a:latin typeface="微软雅黑" panose="020B0503020204020204" pitchFamily="34" charset="-122"/>
                <a:ea typeface="微软雅黑" panose="020B0503020204020204" pitchFamily="34" charset="-122"/>
              </a:rPr>
              <a:t>。使用</a:t>
            </a:r>
            <a:r>
              <a:rPr lang="zh-CN" altLang="en-US" dirty="0">
                <a:latin typeface="微软雅黑" panose="020B0503020204020204" pitchFamily="34" charset="-122"/>
                <a:ea typeface="微软雅黑" panose="020B0503020204020204" pitchFamily="34" charset="-122"/>
              </a:rPr>
              <a:t>这个方法，针对一系列的图生成了时间依赖的注意力分数。</a:t>
            </a:r>
          </a:p>
        </p:txBody>
      </p:sp>
      <p:graphicFrame>
        <p:nvGraphicFramePr>
          <p:cNvPr id="4" name="对象 3"/>
          <p:cNvGraphicFramePr>
            <a:graphicFrameLocks noChangeAspect="1"/>
          </p:cNvGraphicFramePr>
          <p:nvPr>
            <p:extLst>
              <p:ext uri="{D42A27DB-BD31-4B8C-83A1-F6EECF244321}">
                <p14:modId xmlns:p14="http://schemas.microsoft.com/office/powerpoint/2010/main" val="2273457265"/>
              </p:ext>
            </p:extLst>
          </p:nvPr>
        </p:nvGraphicFramePr>
        <p:xfrm>
          <a:off x="1600200" y="1514690"/>
          <a:ext cx="1273810" cy="323850"/>
        </p:xfrm>
        <a:graphic>
          <a:graphicData uri="http://schemas.openxmlformats.org/presentationml/2006/ole">
            <mc:AlternateContent xmlns:mc="http://schemas.openxmlformats.org/markup-compatibility/2006">
              <mc:Choice xmlns:v="urn:schemas-microsoft-com:vml" Requires="v">
                <p:oleObj spid="_x0000_s8522" name="Equation" r:id="rId5" imgW="749160" imgH="190440" progId="Equation.DSMT4">
                  <p:embed/>
                </p:oleObj>
              </mc:Choice>
              <mc:Fallback>
                <p:oleObj name="Equation" r:id="rId5" imgW="749160" imgH="190440" progId="Equation.DSMT4">
                  <p:embed/>
                  <p:pic>
                    <p:nvPicPr>
                      <p:cNvPr id="0" name=""/>
                      <p:cNvPicPr/>
                      <p:nvPr/>
                    </p:nvPicPr>
                    <p:blipFill>
                      <a:blip r:embed="rId6"/>
                      <a:stretch>
                        <a:fillRect/>
                      </a:stretch>
                    </p:blipFill>
                    <p:spPr>
                      <a:xfrm>
                        <a:off x="1600200" y="1514690"/>
                        <a:ext cx="1273810" cy="323850"/>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2324100" y="2048812"/>
            <a:ext cx="4190537" cy="1155530"/>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329883946"/>
              </p:ext>
            </p:extLst>
          </p:nvPr>
        </p:nvGraphicFramePr>
        <p:xfrm>
          <a:off x="808442" y="3049932"/>
          <a:ext cx="607748" cy="453335"/>
        </p:xfrm>
        <a:graphic>
          <a:graphicData uri="http://schemas.openxmlformats.org/presentationml/2006/ole">
            <mc:AlternateContent xmlns:mc="http://schemas.openxmlformats.org/markup-compatibility/2006">
              <mc:Choice xmlns:v="urn:schemas-microsoft-com:vml" Requires="v">
                <p:oleObj spid="_x0000_s8523" name="Equation" r:id="rId8" imgW="304560" imgH="241200" progId="Equation.DSMT4">
                  <p:embed/>
                </p:oleObj>
              </mc:Choice>
              <mc:Fallback>
                <p:oleObj name="Equation" r:id="rId8" imgW="304560" imgH="241200" progId="Equation.DSMT4">
                  <p:embed/>
                  <p:pic>
                    <p:nvPicPr>
                      <p:cNvPr id="0" name=""/>
                      <p:cNvPicPr/>
                      <p:nvPr/>
                    </p:nvPicPr>
                    <p:blipFill>
                      <a:blip r:embed="rId9"/>
                      <a:stretch>
                        <a:fillRect/>
                      </a:stretch>
                    </p:blipFill>
                    <p:spPr>
                      <a:xfrm>
                        <a:off x="808442" y="3049932"/>
                        <a:ext cx="607748" cy="45333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85223577"/>
              </p:ext>
            </p:extLst>
          </p:nvPr>
        </p:nvGraphicFramePr>
        <p:xfrm>
          <a:off x="6049605" y="2994247"/>
          <a:ext cx="407842" cy="564704"/>
        </p:xfrm>
        <a:graphic>
          <a:graphicData uri="http://schemas.openxmlformats.org/presentationml/2006/ole">
            <mc:AlternateContent xmlns:mc="http://schemas.openxmlformats.org/markup-compatibility/2006">
              <mc:Choice xmlns:v="urn:schemas-microsoft-com:vml" Requires="v">
                <p:oleObj spid="_x0000_s8524" name="Equation" r:id="rId10" imgW="164880" imgH="228600" progId="Equation.DSMT4">
                  <p:embed/>
                </p:oleObj>
              </mc:Choice>
              <mc:Fallback>
                <p:oleObj name="Equation" r:id="rId10" imgW="164880" imgH="228600" progId="Equation.DSMT4">
                  <p:embed/>
                  <p:pic>
                    <p:nvPicPr>
                      <p:cNvPr id="0" name=""/>
                      <p:cNvPicPr/>
                      <p:nvPr/>
                    </p:nvPicPr>
                    <p:blipFill>
                      <a:blip r:embed="rId11"/>
                      <a:stretch>
                        <a:fillRect/>
                      </a:stretch>
                    </p:blipFill>
                    <p:spPr>
                      <a:xfrm>
                        <a:off x="6049605" y="2994247"/>
                        <a:ext cx="407842" cy="564704"/>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057987694"/>
              </p:ext>
            </p:extLst>
          </p:nvPr>
        </p:nvGraphicFramePr>
        <p:xfrm>
          <a:off x="7582827" y="3360197"/>
          <a:ext cx="331258" cy="397509"/>
        </p:xfrm>
        <a:graphic>
          <a:graphicData uri="http://schemas.openxmlformats.org/presentationml/2006/ole">
            <mc:AlternateContent xmlns:mc="http://schemas.openxmlformats.org/markup-compatibility/2006">
              <mc:Choice xmlns:v="urn:schemas-microsoft-com:vml" Requires="v">
                <p:oleObj spid="_x0000_s8525" name="Equation" r:id="rId12" imgW="190440" imgH="228600" progId="Equation.DSMT4">
                  <p:embed/>
                </p:oleObj>
              </mc:Choice>
              <mc:Fallback>
                <p:oleObj name="Equation" r:id="rId12" imgW="190440" imgH="228600" progId="Equation.DSMT4">
                  <p:embed/>
                  <p:pic>
                    <p:nvPicPr>
                      <p:cNvPr id="0" name=""/>
                      <p:cNvPicPr/>
                      <p:nvPr/>
                    </p:nvPicPr>
                    <p:blipFill>
                      <a:blip r:embed="rId13"/>
                      <a:stretch>
                        <a:fillRect/>
                      </a:stretch>
                    </p:blipFill>
                    <p:spPr>
                      <a:xfrm>
                        <a:off x="7582827" y="3360197"/>
                        <a:ext cx="331258" cy="397509"/>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258520160"/>
              </p:ext>
            </p:extLst>
          </p:nvPr>
        </p:nvGraphicFramePr>
        <p:xfrm>
          <a:off x="8001000" y="3360197"/>
          <a:ext cx="353340" cy="397508"/>
        </p:xfrm>
        <a:graphic>
          <a:graphicData uri="http://schemas.openxmlformats.org/presentationml/2006/ole">
            <mc:AlternateContent xmlns:mc="http://schemas.openxmlformats.org/markup-compatibility/2006">
              <mc:Choice xmlns:v="urn:schemas-microsoft-com:vml" Requires="v">
                <p:oleObj spid="_x0000_s8526" name="Equation" r:id="rId14" imgW="203040" imgH="228600" progId="Equation.DSMT4">
                  <p:embed/>
                </p:oleObj>
              </mc:Choice>
              <mc:Fallback>
                <p:oleObj name="Equation" r:id="rId14" imgW="203040" imgH="228600" progId="Equation.DSMT4">
                  <p:embed/>
                  <p:pic>
                    <p:nvPicPr>
                      <p:cNvPr id="0" name=""/>
                      <p:cNvPicPr/>
                      <p:nvPr/>
                    </p:nvPicPr>
                    <p:blipFill>
                      <a:blip r:embed="rId15"/>
                      <a:stretch>
                        <a:fillRect/>
                      </a:stretch>
                    </p:blipFill>
                    <p:spPr>
                      <a:xfrm>
                        <a:off x="8001000" y="3360197"/>
                        <a:ext cx="353340" cy="397508"/>
                      </a:xfrm>
                      <a:prstGeom prst="rect">
                        <a:avLst/>
                      </a:prstGeom>
                    </p:spPr>
                  </p:pic>
                </p:oleObj>
              </mc:Fallback>
            </mc:AlternateContent>
          </a:graphicData>
        </a:graphic>
      </p:graphicFrame>
    </p:spTree>
    <p:extLst>
      <p:ext uri="{BB962C8B-B14F-4D97-AF65-F5344CB8AC3E}">
        <p14:creationId xmlns:p14="http://schemas.microsoft.com/office/powerpoint/2010/main" val="2118413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 y="346378"/>
            <a:ext cx="2874011"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4 </a:t>
            </a:r>
            <a:r>
              <a:rPr lang="zh-CN" altLang="en-US" sz="2800" spc="-5" dirty="0" smtClean="0">
                <a:solidFill>
                  <a:srgbClr val="FFFFFF"/>
                </a:solidFill>
                <a:latin typeface="黑体"/>
                <a:cs typeface="黑体"/>
              </a:rPr>
              <a:t>常见激活函数</a:t>
            </a:r>
            <a:r>
              <a:rPr lang="en-US" altLang="zh-CN" sz="2800" spc="-5" dirty="0" smtClean="0">
                <a:solidFill>
                  <a:srgbClr val="FFFFFF"/>
                </a:solidFill>
                <a:latin typeface="黑体"/>
                <a:cs typeface="黑体"/>
              </a:rPr>
              <a:t> </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6" name="文本框 15"/>
          <p:cNvSpPr txBox="1"/>
          <p:nvPr/>
        </p:nvSpPr>
        <p:spPr>
          <a:xfrm>
            <a:off x="304800" y="1094563"/>
            <a:ext cx="5406470" cy="5078313"/>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en-US" altLang="zh-CN" dirty="0"/>
              <a:t>S</a:t>
            </a:r>
            <a:r>
              <a:rPr lang="en-US" altLang="zh-CN" dirty="0" smtClean="0"/>
              <a:t>igmoid</a:t>
            </a:r>
          </a:p>
          <a:p>
            <a:r>
              <a:rPr lang="en-US" altLang="zh-CN" dirty="0" smtClean="0"/>
              <a:t>      sigmoid</a:t>
            </a:r>
            <a:r>
              <a:rPr lang="zh-CN" altLang="en-US" dirty="0"/>
              <a:t>是平滑（</a:t>
            </a:r>
            <a:r>
              <a:rPr lang="en-US" altLang="zh-CN" dirty="0"/>
              <a:t>smoothened</a:t>
            </a:r>
            <a:r>
              <a:rPr lang="zh-CN" altLang="en-US" dirty="0"/>
              <a:t>）的阶梯函数（</a:t>
            </a:r>
            <a:r>
              <a:rPr lang="en-US" altLang="zh-CN" dirty="0"/>
              <a:t>step function</a:t>
            </a:r>
            <a:r>
              <a:rPr lang="zh-CN" altLang="en-US" dirty="0"/>
              <a:t>），可导（</a:t>
            </a:r>
            <a:r>
              <a:rPr lang="en-US" altLang="zh-CN" dirty="0"/>
              <a:t>differentiable</a:t>
            </a:r>
            <a:r>
              <a:rPr lang="zh-CN" altLang="en-US" dirty="0"/>
              <a:t>）。</a:t>
            </a:r>
            <a:r>
              <a:rPr lang="en-US" altLang="zh-CN" dirty="0"/>
              <a:t>sigmoid</a:t>
            </a:r>
            <a:r>
              <a:rPr lang="zh-CN" altLang="en-US" dirty="0"/>
              <a:t>可以将任何值转换为</a:t>
            </a:r>
            <a:r>
              <a:rPr lang="en-US" altLang="zh-CN" dirty="0"/>
              <a:t>0~1</a:t>
            </a:r>
            <a:r>
              <a:rPr lang="zh-CN" altLang="en-US" dirty="0"/>
              <a:t>概率，用于二</a:t>
            </a:r>
            <a:r>
              <a:rPr lang="zh-CN" altLang="en-US" dirty="0" smtClean="0"/>
              <a:t>分类。</a:t>
            </a:r>
            <a:endParaRPr lang="en-US" altLang="zh-CN" dirty="0" smtClean="0"/>
          </a:p>
          <a:p>
            <a:pPr marL="285750" indent="-285750">
              <a:buClr>
                <a:srgbClr val="BF4F7A"/>
              </a:buClr>
              <a:buFont typeface="Wingdings" panose="05000000000000000000" pitchFamily="2" charset="2"/>
              <a:buChar char="p"/>
            </a:pPr>
            <a:r>
              <a:rPr lang="en-US" altLang="zh-CN" dirty="0" err="1"/>
              <a:t>T</a:t>
            </a:r>
            <a:r>
              <a:rPr lang="en-US" altLang="zh-CN" dirty="0" err="1" smtClean="0"/>
              <a:t>anh</a:t>
            </a:r>
            <a:endParaRPr lang="en-US" altLang="zh-CN" dirty="0" smtClean="0"/>
          </a:p>
          <a:p>
            <a:r>
              <a:rPr lang="en-US" altLang="zh-CN" dirty="0" smtClean="0"/>
              <a:t>      </a:t>
            </a:r>
            <a:r>
              <a:rPr lang="en-US" altLang="zh-CN" dirty="0" err="1" smtClean="0"/>
              <a:t>tanh</a:t>
            </a:r>
            <a:r>
              <a:rPr lang="zh-CN" altLang="en-US" dirty="0"/>
              <a:t>，即双曲正切（</a:t>
            </a:r>
            <a:r>
              <a:rPr lang="en-US" altLang="zh-CN" dirty="0"/>
              <a:t>hyperbolic tangent</a:t>
            </a:r>
            <a:r>
              <a:rPr lang="zh-CN" altLang="en-US" dirty="0"/>
              <a:t>），类似于幅度增大</a:t>
            </a:r>
            <a:r>
              <a:rPr lang="en-US" altLang="zh-CN" dirty="0"/>
              <a:t>sigmoid</a:t>
            </a:r>
            <a:r>
              <a:rPr lang="zh-CN" altLang="en-US" dirty="0"/>
              <a:t>，将输入值转换为</a:t>
            </a:r>
            <a:r>
              <a:rPr lang="en-US" altLang="zh-CN" dirty="0"/>
              <a:t>-1</a:t>
            </a:r>
            <a:r>
              <a:rPr lang="zh-CN" altLang="en-US" dirty="0"/>
              <a:t>至</a:t>
            </a:r>
            <a:r>
              <a:rPr lang="en-US" altLang="zh-CN" dirty="0"/>
              <a:t>1</a:t>
            </a:r>
            <a:r>
              <a:rPr lang="zh-CN" altLang="en-US" dirty="0"/>
              <a:t>之间。</a:t>
            </a:r>
            <a:r>
              <a:rPr lang="en-US" altLang="zh-CN" dirty="0" err="1"/>
              <a:t>tanh</a:t>
            </a:r>
            <a:r>
              <a:rPr lang="zh-CN" altLang="en-US" dirty="0"/>
              <a:t>的导数取值范围在</a:t>
            </a:r>
            <a:r>
              <a:rPr lang="en-US" altLang="zh-CN" dirty="0"/>
              <a:t>0</a:t>
            </a:r>
            <a:r>
              <a:rPr lang="zh-CN" altLang="en-US" dirty="0"/>
              <a:t>至</a:t>
            </a:r>
            <a:r>
              <a:rPr lang="en-US" altLang="zh-CN" dirty="0"/>
              <a:t>1</a:t>
            </a:r>
            <a:r>
              <a:rPr lang="zh-CN" altLang="en-US" dirty="0"/>
              <a:t>之间，优于</a:t>
            </a:r>
            <a:r>
              <a:rPr lang="en-US" altLang="zh-CN" dirty="0"/>
              <a:t>sigmoid</a:t>
            </a:r>
            <a:r>
              <a:rPr lang="zh-CN" altLang="en-US" dirty="0"/>
              <a:t>的</a:t>
            </a:r>
            <a:r>
              <a:rPr lang="en-US" altLang="zh-CN" dirty="0"/>
              <a:t>0</a:t>
            </a:r>
            <a:r>
              <a:rPr lang="zh-CN" altLang="en-US" dirty="0"/>
              <a:t>至</a:t>
            </a:r>
            <a:r>
              <a:rPr lang="en-US" altLang="zh-CN" dirty="0"/>
              <a:t>1/4</a:t>
            </a:r>
            <a:r>
              <a:rPr lang="zh-CN" altLang="en-US" dirty="0"/>
              <a:t>，在一定程度上，减轻了梯度消失的问题。</a:t>
            </a:r>
            <a:r>
              <a:rPr lang="en-US" altLang="zh-CN" dirty="0" err="1"/>
              <a:t>tanh</a:t>
            </a:r>
            <a:r>
              <a:rPr lang="zh-CN" altLang="en-US" dirty="0"/>
              <a:t>的输出和输入能够保持非线性单调上升和下降关系，符合</a:t>
            </a:r>
            <a:r>
              <a:rPr lang="en-US" altLang="zh-CN" dirty="0"/>
              <a:t>BP</a:t>
            </a:r>
            <a:r>
              <a:rPr lang="zh-CN" altLang="en-US" dirty="0"/>
              <a:t>（</a:t>
            </a:r>
            <a:r>
              <a:rPr lang="en-US" altLang="zh-CN" dirty="0"/>
              <a:t>back propagation</a:t>
            </a:r>
            <a:r>
              <a:rPr lang="zh-CN" altLang="en-US" dirty="0"/>
              <a:t>）网络的梯度求解，容错性好，</a:t>
            </a:r>
            <a:r>
              <a:rPr lang="zh-CN" altLang="en-US" dirty="0" smtClean="0"/>
              <a:t>有界。</a:t>
            </a:r>
            <a:endParaRPr lang="en-US" altLang="zh-CN" dirty="0" smtClean="0"/>
          </a:p>
          <a:p>
            <a:pPr marL="285750" indent="-285750">
              <a:buClr>
                <a:srgbClr val="BF4F7A"/>
              </a:buClr>
              <a:buFont typeface="Wingdings" panose="05000000000000000000" pitchFamily="2" charset="2"/>
              <a:buChar char="p"/>
            </a:pPr>
            <a:r>
              <a:rPr lang="en-US" altLang="zh-CN" dirty="0" err="1"/>
              <a:t>R</a:t>
            </a:r>
            <a:r>
              <a:rPr lang="en-US" altLang="zh-CN" dirty="0" err="1" smtClean="0"/>
              <a:t>elu</a:t>
            </a:r>
            <a:endParaRPr lang="en-US" altLang="zh-CN" dirty="0" smtClean="0"/>
          </a:p>
          <a:p>
            <a:r>
              <a:rPr lang="en-US" altLang="zh-CN" dirty="0" smtClean="0"/>
              <a:t>     </a:t>
            </a:r>
            <a:r>
              <a:rPr lang="en-US" altLang="zh-CN" dirty="0" err="1" smtClean="0"/>
              <a:t>relu</a:t>
            </a:r>
            <a:r>
              <a:rPr lang="zh-CN" altLang="en-US" dirty="0"/>
              <a:t>，即</a:t>
            </a:r>
            <a:r>
              <a:rPr lang="en-US" altLang="zh-CN" dirty="0"/>
              <a:t>Rectified Linear Unit</a:t>
            </a:r>
            <a:r>
              <a:rPr lang="zh-CN" altLang="en-US" dirty="0"/>
              <a:t>，整流线性单元，激活部分神经元，增加稀疏性，当</a:t>
            </a:r>
            <a:r>
              <a:rPr lang="en-US" altLang="zh-CN" dirty="0"/>
              <a:t>x</a:t>
            </a:r>
            <a:r>
              <a:rPr lang="zh-CN" altLang="en-US" dirty="0"/>
              <a:t>小于</a:t>
            </a:r>
            <a:r>
              <a:rPr lang="en-US" altLang="zh-CN" dirty="0"/>
              <a:t>0</a:t>
            </a:r>
            <a:r>
              <a:rPr lang="zh-CN" altLang="en-US" dirty="0"/>
              <a:t>时，输出值为</a:t>
            </a:r>
            <a:r>
              <a:rPr lang="en-US" altLang="zh-CN" dirty="0"/>
              <a:t>0</a:t>
            </a:r>
            <a:r>
              <a:rPr lang="zh-CN" altLang="en-US" dirty="0"/>
              <a:t>，当</a:t>
            </a:r>
            <a:r>
              <a:rPr lang="en-US" altLang="zh-CN" dirty="0"/>
              <a:t>x</a:t>
            </a:r>
            <a:r>
              <a:rPr lang="zh-CN" altLang="en-US" dirty="0"/>
              <a:t>大于</a:t>
            </a:r>
            <a:r>
              <a:rPr lang="en-US" altLang="zh-CN" dirty="0"/>
              <a:t>0</a:t>
            </a:r>
            <a:r>
              <a:rPr lang="zh-CN" altLang="en-US" dirty="0"/>
              <a:t>时，输出值为</a:t>
            </a:r>
            <a:r>
              <a:rPr lang="en-US" altLang="zh-CN" dirty="0"/>
              <a:t>x.</a:t>
            </a:r>
            <a:endParaRPr lang="zh-CN" altLang="en-US" dirty="0"/>
          </a:p>
          <a:p>
            <a:endParaRPr lang="zh-CN" altLang="en-US" dirty="0"/>
          </a:p>
          <a:p>
            <a:endParaRPr lang="zh-CN" altLang="en-US" dirty="0"/>
          </a:p>
        </p:txBody>
      </p:sp>
      <p:pic>
        <p:nvPicPr>
          <p:cNvPr id="17" name="图片 16"/>
          <p:cNvPicPr>
            <a:picLocks noChangeAspect="1"/>
          </p:cNvPicPr>
          <p:nvPr/>
        </p:nvPicPr>
        <p:blipFill>
          <a:blip r:embed="rId3"/>
          <a:stretch>
            <a:fillRect/>
          </a:stretch>
        </p:blipFill>
        <p:spPr>
          <a:xfrm>
            <a:off x="5552379" y="1524000"/>
            <a:ext cx="3525642" cy="3634581"/>
          </a:xfrm>
          <a:prstGeom prst="rect">
            <a:avLst/>
          </a:prstGeom>
        </p:spPr>
      </p:pic>
      <p:sp>
        <p:nvSpPr>
          <p:cNvPr id="21" name="文本框 20"/>
          <p:cNvSpPr txBox="1"/>
          <p:nvPr/>
        </p:nvSpPr>
        <p:spPr>
          <a:xfrm>
            <a:off x="3573169" y="5921374"/>
            <a:ext cx="5070958" cy="369332"/>
          </a:xfrm>
          <a:prstGeom prst="rect">
            <a:avLst/>
          </a:prstGeom>
          <a:noFill/>
        </p:spPr>
        <p:txBody>
          <a:bodyPr wrap="square" rtlCol="0">
            <a:spAutoFit/>
          </a:bodyPr>
          <a:lstStyle/>
          <a:p>
            <a:r>
              <a:rPr lang="zh-CN" altLang="en-US" sz="1400" b="1" dirty="0" smtClean="0"/>
              <a:t>详情</a:t>
            </a:r>
            <a:r>
              <a:rPr lang="en-US" altLang="zh-CN" dirty="0" smtClean="0"/>
              <a:t>:</a:t>
            </a:r>
            <a:r>
              <a:rPr lang="en-US" altLang="zh-CN" dirty="0" smtClean="0">
                <a:solidFill>
                  <a:srgbClr val="0070C0"/>
                </a:solidFill>
              </a:rPr>
              <a:t>https</a:t>
            </a:r>
            <a:r>
              <a:rPr lang="en-US" altLang="zh-CN" dirty="0">
                <a:solidFill>
                  <a:srgbClr val="0070C0"/>
                </a:solidFill>
              </a:rPr>
              <a:t>://www.jianshu.com/p/857d5859d2cc</a:t>
            </a:r>
            <a:endParaRPr lang="zh-CN" altLang="en-US" dirty="0">
              <a:solidFill>
                <a:srgbClr val="0070C0"/>
              </a:solidFill>
            </a:endParaRPr>
          </a:p>
        </p:txBody>
      </p:sp>
    </p:spTree>
    <p:extLst>
      <p:ext uri="{BB962C8B-B14F-4D97-AF65-F5344CB8AC3E}">
        <p14:creationId xmlns:p14="http://schemas.microsoft.com/office/powerpoint/2010/main" val="288336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2226864" y="3543070"/>
            <a:ext cx="5666743" cy="2808549"/>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0" y="346378"/>
            <a:ext cx="58674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5 Graph convolution </a:t>
            </a:r>
            <a:r>
              <a:rPr lang="en-US" altLang="zh-CN" sz="2800" spc="-5" dirty="0" smtClean="0">
                <a:solidFill>
                  <a:srgbClr val="FFFFFF"/>
                </a:solidFill>
                <a:latin typeface="黑体"/>
                <a:cs typeface="黑体"/>
              </a:rPr>
              <a:t>network</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242410" y="933521"/>
            <a:ext cx="8672989" cy="286232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图</a:t>
            </a:r>
            <a:r>
              <a:rPr lang="zh-CN" altLang="en-US" dirty="0">
                <a:latin typeface="微软雅黑" panose="020B0503020204020204" pitchFamily="34" charset="-122"/>
                <a:ea typeface="微软雅黑" panose="020B0503020204020204" pitchFamily="34" charset="-122"/>
              </a:rPr>
              <a:t>卷积网络定义在图 </a:t>
            </a:r>
            <a:r>
              <a:rPr lang="en-US" altLang="zh-CN" dirty="0">
                <a:latin typeface="微软雅黑" panose="020B0503020204020204" pitchFamily="34" charset="-122"/>
                <a:ea typeface="微软雅黑" panose="020B0503020204020204" pitchFamily="34" charset="-122"/>
              </a:rPr>
              <a:t>G=(V,A) </a:t>
            </a:r>
            <a:r>
              <a:rPr lang="zh-CN" altLang="en-US" dirty="0">
                <a:latin typeface="微软雅黑" panose="020B0503020204020204" pitchFamily="34" charset="-122"/>
                <a:ea typeface="微软雅黑" panose="020B0503020204020204" pitchFamily="34" charset="-122"/>
              </a:rPr>
              <a:t>上，</a:t>
            </a:r>
            <a:r>
              <a:rPr lang="en-US" altLang="zh-CN" dirty="0">
                <a:latin typeface="微软雅黑" panose="020B0503020204020204" pitchFamily="34" charset="-122"/>
                <a:ea typeface="微软雅黑" panose="020B0503020204020204" pitchFamily="34" charset="-122"/>
              </a:rPr>
              <a:t>V </a:t>
            </a:r>
            <a:r>
              <a:rPr lang="zh-CN" altLang="en-US" dirty="0">
                <a:latin typeface="微软雅黑" panose="020B0503020204020204" pitchFamily="34" charset="-122"/>
                <a:ea typeface="微软雅黑" panose="020B0503020204020204" pitchFamily="34" charset="-122"/>
              </a:rPr>
              <a:t>是顶点集</a:t>
            </a:r>
            <a:r>
              <a:rPr lang="zh-CN" altLang="en-US" dirty="0" smtClean="0">
                <a:latin typeface="微软雅黑" panose="020B0503020204020204" pitchFamily="34" charset="-122"/>
                <a:ea typeface="微软雅黑" panose="020B0503020204020204" pitchFamily="34" charset="-122"/>
              </a:rPr>
              <a:t>，                  是</a:t>
            </a:r>
            <a:r>
              <a:rPr lang="zh-CN" altLang="en-US" dirty="0">
                <a:latin typeface="微软雅黑" panose="020B0503020204020204" pitchFamily="34" charset="-122"/>
                <a:ea typeface="微软雅黑" panose="020B0503020204020204" pitchFamily="34" charset="-122"/>
              </a:rPr>
              <a:t>邻接矩阵，元素表示顶点间是否相连。</a:t>
            </a:r>
            <a:r>
              <a:rPr lang="en-US" altLang="zh-CN" dirty="0">
                <a:latin typeface="微软雅黑" panose="020B0503020204020204" pitchFamily="34" charset="-122"/>
                <a:ea typeface="微软雅黑" panose="020B0503020204020204" pitchFamily="34" charset="-122"/>
              </a:rPr>
              <a:t>GCN </a:t>
            </a:r>
            <a:r>
              <a:rPr lang="zh-CN" altLang="en-US" dirty="0">
                <a:latin typeface="微软雅黑" panose="020B0503020204020204" pitchFamily="34" charset="-122"/>
                <a:ea typeface="微软雅黑" panose="020B0503020204020204" pitchFamily="34" charset="-122"/>
              </a:rPr>
              <a:t>可以用不同的感受野从不同的非欧结构中提取局部特征</a:t>
            </a:r>
            <a:r>
              <a:rPr lang="en-US" altLang="zh-CN" dirty="0">
                <a:latin typeface="微软雅黑" panose="020B0503020204020204" pitchFamily="34" charset="-122"/>
                <a:ea typeface="微软雅黑" panose="020B0503020204020204" pitchFamily="34" charset="-122"/>
              </a:rPr>
              <a:t>(Hammond et al. 2011)</a:t>
            </a:r>
            <a:r>
              <a:rPr lang="zh-CN" altLang="en-US" dirty="0">
                <a:latin typeface="微软雅黑" panose="020B0503020204020204" pitchFamily="34" charset="-122"/>
                <a:ea typeface="微软雅黑" panose="020B0503020204020204" pitchFamily="34" charset="-122"/>
              </a:rPr>
              <a:t>。令 </a:t>
            </a:r>
            <a:r>
              <a:rPr lang="zh-CN" altLang="en-US" dirty="0" smtClean="0">
                <a:latin typeface="微软雅黑" panose="020B0503020204020204" pitchFamily="34" charset="-122"/>
                <a:ea typeface="微软雅黑" panose="020B0503020204020204" pitchFamily="34" charset="-122"/>
              </a:rPr>
              <a:t>                     表示</a:t>
            </a:r>
            <a:r>
              <a:rPr lang="zh-CN" altLang="en-US" dirty="0">
                <a:latin typeface="微软雅黑" panose="020B0503020204020204" pitchFamily="34" charset="-122"/>
                <a:ea typeface="微软雅黑" panose="020B0503020204020204" pitchFamily="34" charset="-122"/>
              </a:rPr>
              <a:t>图拉普拉斯矩阵，</a:t>
            </a:r>
            <a:r>
              <a:rPr lang="en-US" altLang="zh-CN" dirty="0">
                <a:latin typeface="微软雅黑" panose="020B0503020204020204" pitchFamily="34" charset="-122"/>
                <a:ea typeface="微软雅黑" panose="020B0503020204020204" pitchFamily="34" charset="-122"/>
              </a:rPr>
              <a:t>D </a:t>
            </a:r>
            <a:r>
              <a:rPr lang="zh-CN" altLang="en-US" dirty="0">
                <a:latin typeface="微软雅黑" panose="020B0503020204020204" pitchFamily="34" charset="-122"/>
                <a:ea typeface="微软雅黑" panose="020B0503020204020204" pitchFamily="34" charset="-122"/>
              </a:rPr>
              <a:t>是度矩阵，图卷积操作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Defferrard</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Bresson</a:t>
            </a:r>
            <a:r>
              <a:rPr lang="en-US" altLang="zh-CN" dirty="0">
                <a:latin typeface="微软雅黑" panose="020B0503020204020204" pitchFamily="34" charset="-122"/>
                <a:ea typeface="微软雅黑" panose="020B0503020204020204" pitchFamily="34" charset="-122"/>
              </a:rPr>
              <a:t>, and </a:t>
            </a:r>
            <a:r>
              <a:rPr lang="en-US" altLang="zh-CN" dirty="0" err="1">
                <a:latin typeface="微软雅黑" panose="020B0503020204020204" pitchFamily="34" charset="-122"/>
                <a:ea typeface="微软雅黑" panose="020B0503020204020204" pitchFamily="34" charset="-122"/>
              </a:rPr>
              <a:t>Vandergheynst</a:t>
            </a:r>
            <a:r>
              <a:rPr lang="en-US" altLang="zh-CN" dirty="0">
                <a:latin typeface="微软雅黑" panose="020B0503020204020204" pitchFamily="34" charset="-122"/>
                <a:ea typeface="微软雅黑" panose="020B0503020204020204" pitchFamily="34" charset="-122"/>
              </a:rPr>
              <a:t> 2016) </a:t>
            </a:r>
            <a:r>
              <a:rPr lang="zh-CN" altLang="en-US" dirty="0">
                <a:latin typeface="微软雅黑" panose="020B0503020204020204" pitchFamily="34" charset="-122"/>
                <a:ea typeface="微软雅黑" panose="020B0503020204020204" pitchFamily="34" charset="-122"/>
              </a:rPr>
              <a:t>定义为</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表示</a:t>
            </a:r>
            <a:r>
              <a:rPr lang="zh-CN" altLang="en-US" dirty="0">
                <a:latin typeface="微软雅黑" panose="020B0503020204020204" pitchFamily="34" charset="-122"/>
                <a:ea typeface="微软雅黑" panose="020B0503020204020204" pitchFamily="34" charset="-122"/>
              </a:rPr>
              <a:t>第 </a:t>
            </a:r>
            <a:r>
              <a:rPr lang="en-US" altLang="zh-CN" dirty="0">
                <a:latin typeface="微软雅黑" panose="020B0503020204020204" pitchFamily="34" charset="-122"/>
                <a:ea typeface="微软雅黑" panose="020B0503020204020204" pitchFamily="34" charset="-122"/>
              </a:rPr>
              <a:t>l</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层的</a:t>
            </a:r>
            <a:r>
              <a:rPr lang="zh-CN" altLang="en-US" dirty="0" smtClean="0">
                <a:latin typeface="微软雅黑" panose="020B0503020204020204" pitchFamily="34" charset="-122"/>
                <a:ea typeface="微软雅黑" panose="020B0503020204020204" pitchFamily="34" charset="-122"/>
              </a:rPr>
              <a:t>特征</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表示</a:t>
            </a:r>
            <a:r>
              <a:rPr lang="zh-CN" altLang="en-US" dirty="0">
                <a:latin typeface="微软雅黑" panose="020B0503020204020204" pitchFamily="34" charset="-122"/>
                <a:ea typeface="微软雅黑" panose="020B0503020204020204" pitchFamily="34" charset="-122"/>
              </a:rPr>
              <a:t>可学习的</a:t>
            </a:r>
            <a:r>
              <a:rPr lang="zh-CN" altLang="en-US" dirty="0" smtClean="0">
                <a:latin typeface="微软雅黑" panose="020B0503020204020204" pitchFamily="34" charset="-122"/>
                <a:ea typeface="微软雅黑" panose="020B0503020204020204" pitchFamily="34" charset="-122"/>
              </a:rPr>
              <a:t>参数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权重</a:t>
            </a:r>
            <a:r>
              <a:rPr lang="en-US" altLang="zh-CN" dirty="0" smtClean="0">
                <a:latin typeface="微软雅黑" panose="020B0503020204020204" pitchFamily="34" charset="-122"/>
                <a:ea typeface="微软雅黑" panose="020B0503020204020204" pitchFamily="34" charset="-122"/>
              </a:rPr>
              <a:t>W)</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图拉普拉斯矩阵的 </a:t>
            </a:r>
            <a:r>
              <a:rPr lang="en-US" altLang="zh-CN" dirty="0">
                <a:latin typeface="微软雅黑" panose="020B0503020204020204" pitchFamily="34" charset="-122"/>
                <a:ea typeface="微软雅黑" panose="020B0503020204020204" pitchFamily="34" charset="-122"/>
              </a:rPr>
              <a:t>k </a:t>
            </a:r>
            <a:r>
              <a:rPr lang="zh-CN" altLang="en-US" dirty="0">
                <a:latin typeface="微软雅黑" panose="020B0503020204020204" pitchFamily="34" charset="-122"/>
                <a:ea typeface="微软雅黑" panose="020B0503020204020204" pitchFamily="34" charset="-122"/>
              </a:rPr>
              <a:t>次幂，</a:t>
            </a:r>
            <a:r>
              <a:rPr lang="en-US" altLang="zh-CN" dirty="0">
                <a:latin typeface="微软雅黑" panose="020B0503020204020204" pitchFamily="34" charset="-122"/>
                <a:ea typeface="微软雅黑" panose="020B0503020204020204" pitchFamily="34" charset="-122"/>
              </a:rPr>
              <a:t>σ </a:t>
            </a:r>
            <a:r>
              <a:rPr lang="zh-CN" altLang="en-US" dirty="0">
                <a:latin typeface="微软雅黑" panose="020B0503020204020204" pitchFamily="34" charset="-122"/>
                <a:ea typeface="微软雅黑" panose="020B0503020204020204" pitchFamily="34" charset="-122"/>
              </a:rPr>
              <a:t>是激活函数。</a:t>
            </a:r>
          </a:p>
        </p:txBody>
      </p:sp>
      <p:graphicFrame>
        <p:nvGraphicFramePr>
          <p:cNvPr id="6" name="对象 5"/>
          <p:cNvGraphicFramePr>
            <a:graphicFrameLocks noChangeAspect="1"/>
          </p:cNvGraphicFramePr>
          <p:nvPr>
            <p:extLst>
              <p:ext uri="{D42A27DB-BD31-4B8C-83A1-F6EECF244321}">
                <p14:modId xmlns:p14="http://schemas.microsoft.com/office/powerpoint/2010/main" val="3630734416"/>
              </p:ext>
            </p:extLst>
          </p:nvPr>
        </p:nvGraphicFramePr>
        <p:xfrm>
          <a:off x="5562600" y="838200"/>
          <a:ext cx="1244600" cy="406400"/>
        </p:xfrm>
        <a:graphic>
          <a:graphicData uri="http://schemas.openxmlformats.org/presentationml/2006/ole">
            <mc:AlternateContent xmlns:mc="http://schemas.openxmlformats.org/markup-compatibility/2006">
              <mc:Choice xmlns:v="urn:schemas-microsoft-com:vml" Requires="v">
                <p:oleObj spid="_x0000_s7543" name="Equation" r:id="rId5" imgW="622080" imgH="203040" progId="Equation.DSMT4">
                  <p:embed/>
                </p:oleObj>
              </mc:Choice>
              <mc:Fallback>
                <p:oleObj name="Equation" r:id="rId5" imgW="622080" imgH="203040" progId="Equation.DSMT4">
                  <p:embed/>
                  <p:pic>
                    <p:nvPicPr>
                      <p:cNvPr id="0" name=""/>
                      <p:cNvPicPr/>
                      <p:nvPr/>
                    </p:nvPicPr>
                    <p:blipFill>
                      <a:blip r:embed="rId6"/>
                      <a:stretch>
                        <a:fillRect/>
                      </a:stretch>
                    </p:blipFill>
                    <p:spPr>
                      <a:xfrm>
                        <a:off x="5562600" y="838200"/>
                        <a:ext cx="1244600" cy="406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76541338"/>
              </p:ext>
            </p:extLst>
          </p:nvPr>
        </p:nvGraphicFramePr>
        <p:xfrm>
          <a:off x="3429000" y="1423644"/>
          <a:ext cx="1371600" cy="371139"/>
        </p:xfrm>
        <a:graphic>
          <a:graphicData uri="http://schemas.openxmlformats.org/presentationml/2006/ole">
            <mc:AlternateContent xmlns:mc="http://schemas.openxmlformats.org/markup-compatibility/2006">
              <mc:Choice xmlns:v="urn:schemas-microsoft-com:vml" Requires="v">
                <p:oleObj spid="_x0000_s7544" name="Equation" r:id="rId7" imgW="1079280" imgH="291960" progId="Equation.DSMT4">
                  <p:embed/>
                </p:oleObj>
              </mc:Choice>
              <mc:Fallback>
                <p:oleObj name="Equation" r:id="rId7" imgW="1079280" imgH="291960" progId="Equation.DSMT4">
                  <p:embed/>
                  <p:pic>
                    <p:nvPicPr>
                      <p:cNvPr id="0" name=""/>
                      <p:cNvPicPr/>
                      <p:nvPr/>
                    </p:nvPicPr>
                    <p:blipFill>
                      <a:blip r:embed="rId8"/>
                      <a:stretch>
                        <a:fillRect/>
                      </a:stretch>
                    </p:blipFill>
                    <p:spPr>
                      <a:xfrm>
                        <a:off x="3429000" y="1423644"/>
                        <a:ext cx="1371600" cy="37113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96370401"/>
              </p:ext>
            </p:extLst>
          </p:nvPr>
        </p:nvGraphicFramePr>
        <p:xfrm>
          <a:off x="3334975" y="2205451"/>
          <a:ext cx="2532425" cy="852031"/>
        </p:xfrm>
        <a:graphic>
          <a:graphicData uri="http://schemas.openxmlformats.org/presentationml/2006/ole">
            <mc:AlternateContent xmlns:mc="http://schemas.openxmlformats.org/markup-compatibility/2006">
              <mc:Choice xmlns:v="urn:schemas-microsoft-com:vml" Requires="v">
                <p:oleObj spid="_x0000_s7545" name="Equation" r:id="rId9" imgW="1358640" imgH="457200" progId="Equation.DSMT4">
                  <p:embed/>
                </p:oleObj>
              </mc:Choice>
              <mc:Fallback>
                <p:oleObj name="Equation" r:id="rId9" imgW="1358640" imgH="457200" progId="Equation.DSMT4">
                  <p:embed/>
                  <p:pic>
                    <p:nvPicPr>
                      <p:cNvPr id="0" name=""/>
                      <p:cNvPicPr/>
                      <p:nvPr/>
                    </p:nvPicPr>
                    <p:blipFill>
                      <a:blip r:embed="rId10"/>
                      <a:stretch>
                        <a:fillRect/>
                      </a:stretch>
                    </p:blipFill>
                    <p:spPr>
                      <a:xfrm>
                        <a:off x="3334975" y="2205451"/>
                        <a:ext cx="2532425" cy="85203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832396002"/>
              </p:ext>
            </p:extLst>
          </p:nvPr>
        </p:nvGraphicFramePr>
        <p:xfrm>
          <a:off x="564015" y="3048886"/>
          <a:ext cx="350386" cy="394185"/>
        </p:xfrm>
        <a:graphic>
          <a:graphicData uri="http://schemas.openxmlformats.org/presentationml/2006/ole">
            <mc:AlternateContent xmlns:mc="http://schemas.openxmlformats.org/markup-compatibility/2006">
              <mc:Choice xmlns:v="urn:schemas-microsoft-com:vml" Requires="v">
                <p:oleObj spid="_x0000_s7546" name="Equation" r:id="rId11" imgW="203040" imgH="228600" progId="Equation.DSMT4">
                  <p:embed/>
                </p:oleObj>
              </mc:Choice>
              <mc:Fallback>
                <p:oleObj name="Equation" r:id="rId11" imgW="203040" imgH="228600" progId="Equation.DSMT4">
                  <p:embed/>
                  <p:pic>
                    <p:nvPicPr>
                      <p:cNvPr id="0" name=""/>
                      <p:cNvPicPr/>
                      <p:nvPr/>
                    </p:nvPicPr>
                    <p:blipFill>
                      <a:blip r:embed="rId12"/>
                      <a:stretch>
                        <a:fillRect/>
                      </a:stretch>
                    </p:blipFill>
                    <p:spPr>
                      <a:xfrm>
                        <a:off x="564015" y="3048886"/>
                        <a:ext cx="350386" cy="39418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39580202"/>
              </p:ext>
            </p:extLst>
          </p:nvPr>
        </p:nvGraphicFramePr>
        <p:xfrm>
          <a:off x="2885207" y="3048886"/>
          <a:ext cx="400953" cy="481143"/>
        </p:xfrm>
        <a:graphic>
          <a:graphicData uri="http://schemas.openxmlformats.org/presentationml/2006/ole">
            <mc:AlternateContent xmlns:mc="http://schemas.openxmlformats.org/markup-compatibility/2006">
              <mc:Choice xmlns:v="urn:schemas-microsoft-com:vml" Requires="v">
                <p:oleObj spid="_x0000_s7547"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2885207" y="3048886"/>
                        <a:ext cx="400953" cy="48114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099163671"/>
              </p:ext>
            </p:extLst>
          </p:nvPr>
        </p:nvGraphicFramePr>
        <p:xfrm>
          <a:off x="5992818" y="3082721"/>
          <a:ext cx="385907" cy="413472"/>
        </p:xfrm>
        <a:graphic>
          <a:graphicData uri="http://schemas.openxmlformats.org/presentationml/2006/ole">
            <mc:AlternateContent xmlns:mc="http://schemas.openxmlformats.org/markup-compatibility/2006">
              <mc:Choice xmlns:v="urn:schemas-microsoft-com:vml" Requires="v">
                <p:oleObj spid="_x0000_s7548" name="Equation" r:id="rId15" imgW="177480" imgH="190440" progId="Equation.DSMT4">
                  <p:embed/>
                </p:oleObj>
              </mc:Choice>
              <mc:Fallback>
                <p:oleObj name="Equation" r:id="rId15" imgW="177480" imgH="190440" progId="Equation.DSMT4">
                  <p:embed/>
                  <p:pic>
                    <p:nvPicPr>
                      <p:cNvPr id="0" name=""/>
                      <p:cNvPicPr/>
                      <p:nvPr/>
                    </p:nvPicPr>
                    <p:blipFill>
                      <a:blip r:embed="rId16"/>
                      <a:stretch>
                        <a:fillRect/>
                      </a:stretch>
                    </p:blipFill>
                    <p:spPr>
                      <a:xfrm>
                        <a:off x="5992818" y="3082721"/>
                        <a:ext cx="385907" cy="413472"/>
                      </a:xfrm>
                      <a:prstGeom prst="rect">
                        <a:avLst/>
                      </a:prstGeom>
                    </p:spPr>
                  </p:pic>
                </p:oleObj>
              </mc:Fallback>
            </mc:AlternateContent>
          </a:graphicData>
        </a:graphic>
      </p:graphicFrame>
    </p:spTree>
    <p:extLst>
      <p:ext uri="{BB962C8B-B14F-4D97-AF65-F5344CB8AC3E}">
        <p14:creationId xmlns:p14="http://schemas.microsoft.com/office/powerpoint/2010/main" val="1151196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702814" y="1700781"/>
            <a:ext cx="6408000" cy="1800000"/>
          </a:xfrm>
          <a:prstGeom prst="rect">
            <a:avLst/>
          </a:prstGeom>
          <a:solidFill>
            <a:srgbClr val="AB1243"/>
          </a:solidFill>
        </p:spPr>
        <p:txBody>
          <a:bodyPr vert="horz" wrap="square" lIns="0" tIns="108585" rIns="0" bIns="0" rtlCol="0">
            <a:spAutoFit/>
          </a:bodyPr>
          <a:lstStyle/>
          <a:p>
            <a:pPr marL="232410" marR="362585">
              <a:lnSpc>
                <a:spcPct val="120000"/>
              </a:lnSpc>
              <a:spcBef>
                <a:spcPts val="855"/>
              </a:spcBef>
            </a:pPr>
            <a:r>
              <a:rPr lang="en-US" altLang="zh-CN" sz="4000" dirty="0"/>
              <a:t> </a:t>
            </a:r>
            <a:endParaRPr lang="zh-CN" altLang="en-US" sz="4000" dirty="0"/>
          </a:p>
        </p:txBody>
      </p:sp>
      <p:sp>
        <p:nvSpPr>
          <p:cNvPr id="6" name="object 6"/>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7" name="object 7"/>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5" name="object 5"/>
          <p:cNvSpPr txBox="1"/>
          <p:nvPr/>
        </p:nvSpPr>
        <p:spPr>
          <a:xfrm>
            <a:off x="356488" y="1700781"/>
            <a:ext cx="2346325" cy="1800000"/>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sz="7200" dirty="0">
                <a:solidFill>
                  <a:srgbClr val="FFFFFF"/>
                </a:solidFill>
                <a:latin typeface="Times New Roman"/>
                <a:cs typeface="Times New Roman"/>
              </a:rPr>
              <a:t>2.</a:t>
            </a:r>
            <a:r>
              <a:rPr lang="en-US" altLang="zh-CN" sz="7200" dirty="0">
                <a:solidFill>
                  <a:srgbClr val="FFFFFF"/>
                </a:solidFill>
                <a:latin typeface="Times New Roman"/>
                <a:cs typeface="Times New Roman"/>
              </a:rPr>
              <a:t>2</a:t>
            </a:r>
            <a:endParaRPr sz="7200" dirty="0">
              <a:latin typeface="Times New Roman"/>
              <a:cs typeface="Times New Roman"/>
            </a:endParaRPr>
          </a:p>
        </p:txBody>
      </p:sp>
      <p:sp>
        <p:nvSpPr>
          <p:cNvPr id="11" name="文本框 10">
            <a:extLst>
              <a:ext uri="{FF2B5EF4-FFF2-40B4-BE49-F238E27FC236}">
                <a16:creationId xmlns:a16="http://schemas.microsoft.com/office/drawing/2014/main" id="{D584A39F-E62B-44F8-A101-F93C0F7B564F}"/>
              </a:ext>
            </a:extLst>
          </p:cNvPr>
          <p:cNvSpPr txBox="1"/>
          <p:nvPr/>
        </p:nvSpPr>
        <p:spPr>
          <a:xfrm>
            <a:off x="2968142" y="3833915"/>
            <a:ext cx="1447800" cy="707886"/>
          </a:xfrm>
          <a:prstGeom prst="rect">
            <a:avLst/>
          </a:prstGeom>
          <a:noFill/>
        </p:spPr>
        <p:txBody>
          <a:bodyPr wrap="square" rtlCol="0">
            <a:spAutoFit/>
          </a:bodyPr>
          <a:lstStyle/>
          <a:p>
            <a:r>
              <a:rPr lang="zh-CN" altLang="en-US" sz="4000" dirty="0">
                <a:solidFill>
                  <a:schemeClr val="bg1"/>
                </a:solidFill>
                <a:latin typeface="黑体"/>
                <a:ea typeface="+mj-ea"/>
              </a:rPr>
              <a:t>引言</a:t>
            </a:r>
          </a:p>
        </p:txBody>
      </p:sp>
      <p:sp>
        <p:nvSpPr>
          <p:cNvPr id="13" name="文本框 12">
            <a:extLst>
              <a:ext uri="{FF2B5EF4-FFF2-40B4-BE49-F238E27FC236}">
                <a16:creationId xmlns:a16="http://schemas.microsoft.com/office/drawing/2014/main" id="{FBE5A182-2C89-47CD-843F-66B54C945702}"/>
              </a:ext>
            </a:extLst>
          </p:cNvPr>
          <p:cNvSpPr txBox="1"/>
          <p:nvPr/>
        </p:nvSpPr>
        <p:spPr>
          <a:xfrm>
            <a:off x="2667302" y="2246838"/>
            <a:ext cx="7238698" cy="954107"/>
          </a:xfrm>
          <a:prstGeom prst="rect">
            <a:avLst/>
          </a:prstGeom>
          <a:noFill/>
        </p:spPr>
        <p:txBody>
          <a:bodyPr wrap="squar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A novel deep learning model</a:t>
            </a:r>
          </a:p>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SpatioTemporal</a:t>
            </a:r>
            <a:r>
              <a:rPr lang="en-US" altLang="zh-CN" sz="2000" dirty="0">
                <a:solidFill>
                  <a:schemeClr val="bg1"/>
                </a:solidFill>
                <a:latin typeface="微软雅黑" panose="020B0503020204020204" pitchFamily="34" charset="-122"/>
                <a:ea typeface="微软雅黑" panose="020B0503020204020204" pitchFamily="34" charset="-122"/>
              </a:rPr>
              <a:t> Multi-Graph Convolution Network</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339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0" y="346378"/>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1 </a:t>
            </a:r>
            <a:r>
              <a:rPr lang="en-US" altLang="zh-CN" sz="2800" spc="-5" dirty="0" smtClean="0">
                <a:solidFill>
                  <a:srgbClr val="FFFFFF"/>
                </a:solidFill>
                <a:latin typeface="黑体"/>
                <a:cs typeface="黑体"/>
              </a:rPr>
              <a:t>Problem Definition</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360044" y="897392"/>
            <a:ext cx="8783956"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区域</a:t>
            </a:r>
            <a:r>
              <a:rPr lang="zh-CN" altLang="en-US" dirty="0">
                <a:latin typeface="微软雅黑" panose="020B0503020204020204" pitchFamily="34" charset="-122"/>
                <a:ea typeface="微软雅黑" panose="020B0503020204020204" pitchFamily="34" charset="-122"/>
              </a:rPr>
              <a:t>级别的网约车</a:t>
            </a:r>
            <a:r>
              <a:rPr lang="zh-CN" altLang="en-US" dirty="0" smtClean="0">
                <a:latin typeface="微软雅黑" panose="020B0503020204020204" pitchFamily="34" charset="-122"/>
                <a:ea typeface="微软雅黑" panose="020B0503020204020204" pitchFamily="34" charset="-122"/>
              </a:rPr>
              <a:t>需求预测问题定义</a:t>
            </a:r>
            <a:r>
              <a:rPr lang="zh-CN" altLang="en-US" dirty="0">
                <a:latin typeface="微软雅黑" panose="020B0503020204020204" pitchFamily="34" charset="-122"/>
                <a:ea typeface="微软雅黑" panose="020B0503020204020204" pitchFamily="34" charset="-122"/>
              </a:rPr>
              <a:t>为：给定一个定长的输入，对单个时间步进行时空预测，也就是学习一个函数 </a:t>
            </a:r>
            <a:r>
              <a:rPr lang="zh-CN" altLang="en-US" dirty="0" smtClean="0">
                <a:latin typeface="微软雅黑" panose="020B0503020204020204" pitchFamily="34" charset="-122"/>
                <a:ea typeface="微软雅黑" panose="020B0503020204020204" pitchFamily="34" charset="-122"/>
              </a:rPr>
              <a:t>                          ，将</a:t>
            </a:r>
            <a:r>
              <a:rPr lang="zh-CN" altLang="en-US" dirty="0">
                <a:latin typeface="微软雅黑" panose="020B0503020204020204" pitchFamily="34" charset="-122"/>
                <a:ea typeface="微软雅黑" panose="020B0503020204020204" pitchFamily="34" charset="-122"/>
              </a:rPr>
              <a:t>所有区域的历史需求映射到下一个时间步上。</a:t>
            </a:r>
            <a:endParaRPr lang="en-US" altLang="zh-CN" dirty="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35263465"/>
              </p:ext>
            </p:extLst>
          </p:nvPr>
        </p:nvGraphicFramePr>
        <p:xfrm>
          <a:off x="3817938" y="1139825"/>
          <a:ext cx="1890712" cy="438150"/>
        </p:xfrm>
        <a:graphic>
          <a:graphicData uri="http://schemas.openxmlformats.org/presentationml/2006/ole">
            <mc:AlternateContent xmlns:mc="http://schemas.openxmlformats.org/markup-compatibility/2006">
              <mc:Choice xmlns:v="urn:schemas-microsoft-com:vml" Requires="v">
                <p:oleObj spid="_x0000_s10367" name="Equation" r:id="rId4" imgW="1041120" imgH="241200" progId="Equation.DSMT4">
                  <p:embed/>
                </p:oleObj>
              </mc:Choice>
              <mc:Fallback>
                <p:oleObj name="Equation" r:id="rId4" imgW="1041120" imgH="241200" progId="Equation.DSMT4">
                  <p:embed/>
                  <p:pic>
                    <p:nvPicPr>
                      <p:cNvPr id="0" name=""/>
                      <p:cNvPicPr/>
                      <p:nvPr/>
                    </p:nvPicPr>
                    <p:blipFill>
                      <a:blip r:embed="rId5"/>
                      <a:stretch>
                        <a:fillRect/>
                      </a:stretch>
                    </p:blipFill>
                    <p:spPr>
                      <a:xfrm>
                        <a:off x="3817938" y="1139825"/>
                        <a:ext cx="1890712" cy="4381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76080574"/>
              </p:ext>
            </p:extLst>
          </p:nvPr>
        </p:nvGraphicFramePr>
        <p:xfrm>
          <a:off x="2474112" y="1720850"/>
          <a:ext cx="4495800" cy="638748"/>
        </p:xfrm>
        <a:graphic>
          <a:graphicData uri="http://schemas.openxmlformats.org/presentationml/2006/ole">
            <mc:AlternateContent xmlns:mc="http://schemas.openxmlformats.org/markup-compatibility/2006">
              <mc:Choice xmlns:v="urn:schemas-microsoft-com:vml" Requires="v">
                <p:oleObj spid="_x0000_s10368" name="Equation" r:id="rId6" imgW="2323800" imgH="330120" progId="Equation.DSMT4">
                  <p:embed/>
                </p:oleObj>
              </mc:Choice>
              <mc:Fallback>
                <p:oleObj name="Equation" r:id="rId6" imgW="2323800" imgH="330120" progId="Equation.DSMT4">
                  <p:embed/>
                  <p:pic>
                    <p:nvPicPr>
                      <p:cNvPr id="0" name=""/>
                      <p:cNvPicPr/>
                      <p:nvPr/>
                    </p:nvPicPr>
                    <p:blipFill>
                      <a:blip r:embed="rId7"/>
                      <a:stretch>
                        <a:fillRect/>
                      </a:stretch>
                    </p:blipFill>
                    <p:spPr>
                      <a:xfrm>
                        <a:off x="2474112" y="1720850"/>
                        <a:ext cx="4495800" cy="638748"/>
                      </a:xfrm>
                      <a:prstGeom prst="rect">
                        <a:avLst/>
                      </a:prstGeom>
                    </p:spPr>
                  </p:pic>
                </p:oleObj>
              </mc:Fallback>
            </mc:AlternateContent>
          </a:graphicData>
        </a:graphic>
      </p:graphicFrame>
      <p:pic>
        <p:nvPicPr>
          <p:cNvPr id="11" name="图片 10"/>
          <p:cNvPicPr>
            <a:picLocks noChangeAspect="1"/>
          </p:cNvPicPr>
          <p:nvPr/>
        </p:nvPicPr>
        <p:blipFill>
          <a:blip r:embed="rId8"/>
          <a:stretch>
            <a:fillRect/>
          </a:stretch>
        </p:blipFill>
        <p:spPr>
          <a:xfrm>
            <a:off x="436244" y="2552811"/>
            <a:ext cx="4884843" cy="1348857"/>
          </a:xfrm>
          <a:prstGeom prst="rect">
            <a:avLst/>
          </a:prstGeom>
        </p:spPr>
      </p:pic>
      <p:sp>
        <p:nvSpPr>
          <p:cNvPr id="13" name="文本框 12"/>
          <p:cNvSpPr txBox="1"/>
          <p:nvPr/>
        </p:nvSpPr>
        <p:spPr>
          <a:xfrm>
            <a:off x="488223" y="2269378"/>
            <a:ext cx="2810953" cy="369332"/>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zh-CN" altLang="en-US" dirty="0" smtClean="0"/>
              <a:t>多项式拟合</a:t>
            </a:r>
            <a:r>
              <a:rPr lang="en-US" altLang="zh-CN" dirty="0" smtClean="0"/>
              <a:t>(</a:t>
            </a:r>
            <a:r>
              <a:rPr lang="zh-CN" altLang="en-US" dirty="0" smtClean="0"/>
              <a:t>参数模型</a:t>
            </a:r>
            <a:r>
              <a:rPr lang="en-US" altLang="zh-CN" dirty="0" smtClean="0"/>
              <a:t>)</a:t>
            </a:r>
            <a:endParaRPr lang="zh-CN" altLang="en-US" dirty="0"/>
          </a:p>
        </p:txBody>
      </p:sp>
      <p:pic>
        <p:nvPicPr>
          <p:cNvPr id="14" name="图片 13"/>
          <p:cNvPicPr>
            <a:picLocks noChangeAspect="1"/>
          </p:cNvPicPr>
          <p:nvPr/>
        </p:nvPicPr>
        <p:blipFill>
          <a:blip r:embed="rId9"/>
          <a:stretch>
            <a:fillRect/>
          </a:stretch>
        </p:blipFill>
        <p:spPr>
          <a:xfrm>
            <a:off x="4495800" y="2933675"/>
            <a:ext cx="3642676" cy="640135"/>
          </a:xfrm>
          <a:prstGeom prst="rect">
            <a:avLst/>
          </a:prstGeom>
        </p:spPr>
      </p:pic>
      <p:pic>
        <p:nvPicPr>
          <p:cNvPr id="15" name="图片 14"/>
          <p:cNvPicPr>
            <a:picLocks noChangeAspect="1"/>
          </p:cNvPicPr>
          <p:nvPr/>
        </p:nvPicPr>
        <p:blipFill>
          <a:blip r:embed="rId10"/>
          <a:stretch>
            <a:fillRect/>
          </a:stretch>
        </p:blipFill>
        <p:spPr>
          <a:xfrm>
            <a:off x="532965" y="3846160"/>
            <a:ext cx="4808637" cy="983065"/>
          </a:xfrm>
          <a:prstGeom prst="rect">
            <a:avLst/>
          </a:prstGeom>
        </p:spPr>
      </p:pic>
      <p:sp>
        <p:nvSpPr>
          <p:cNvPr id="16" name="文本框 15"/>
          <p:cNvSpPr txBox="1"/>
          <p:nvPr/>
        </p:nvSpPr>
        <p:spPr>
          <a:xfrm>
            <a:off x="530034" y="4802192"/>
            <a:ext cx="2816859" cy="369332"/>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en-US" altLang="zh-CN" dirty="0" smtClean="0"/>
              <a:t>RNN</a:t>
            </a:r>
            <a:r>
              <a:rPr lang="zh-CN" altLang="en-US" dirty="0" smtClean="0"/>
              <a:t>时间序列预测</a:t>
            </a:r>
            <a:endParaRPr lang="zh-CN" altLang="en-US" dirty="0"/>
          </a:p>
        </p:txBody>
      </p:sp>
      <p:pic>
        <p:nvPicPr>
          <p:cNvPr id="17" name="图片 16"/>
          <p:cNvPicPr>
            <a:picLocks noChangeAspect="1"/>
          </p:cNvPicPr>
          <p:nvPr/>
        </p:nvPicPr>
        <p:blipFill>
          <a:blip r:embed="rId11"/>
          <a:stretch>
            <a:fillRect/>
          </a:stretch>
        </p:blipFill>
        <p:spPr>
          <a:xfrm>
            <a:off x="3403194" y="4867159"/>
            <a:ext cx="3735786" cy="1442151"/>
          </a:xfrm>
          <a:prstGeom prst="rect">
            <a:avLst/>
          </a:prstGeom>
        </p:spPr>
      </p:pic>
    </p:spTree>
    <p:extLst>
      <p:ext uri="{BB962C8B-B14F-4D97-AF65-F5344CB8AC3E}">
        <p14:creationId xmlns:p14="http://schemas.microsoft.com/office/powerpoint/2010/main" val="1443139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0" y="346378"/>
            <a:ext cx="3429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1 ST-MGCN</a:t>
            </a:r>
            <a:r>
              <a:rPr lang="zh-CN" altLang="en-US" sz="2800" spc="-5" dirty="0">
                <a:solidFill>
                  <a:srgbClr val="FFFFFF"/>
                </a:solidFill>
                <a:latin typeface="黑体"/>
                <a:cs typeface="黑体"/>
              </a:rPr>
              <a:t>思想简介</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360044" y="897392"/>
            <a:ext cx="8783956" cy="369331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Predicting the future demand of regions in a city is challenging mainly due to </a:t>
            </a:r>
            <a:r>
              <a:rPr lang="en-US" altLang="zh-CN" b="1" dirty="0">
                <a:latin typeface="微软雅黑" panose="020B0503020204020204" pitchFamily="34" charset="-122"/>
                <a:ea typeface="微软雅黑" panose="020B0503020204020204" pitchFamily="34" charset="-122"/>
              </a:rPr>
              <a:t>the complex spatial and temporal correlations</a:t>
            </a:r>
            <a:r>
              <a:rPr lang="en-US" altLang="zh-CN" dirty="0">
                <a:latin typeface="微软雅黑" panose="020B0503020204020204" pitchFamily="34" charset="-122"/>
                <a:ea typeface="微软雅黑" panose="020B0503020204020204" pitchFamily="34" charset="-122"/>
              </a:rPr>
              <a:t>. </a:t>
            </a: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Spatial correlations </a:t>
            </a:r>
          </a:p>
          <a:p>
            <a:r>
              <a:rPr lang="en-US" altLang="zh-CN" dirty="0">
                <a:latin typeface="微软雅黑" panose="020B0503020204020204" pitchFamily="34" charset="-122"/>
                <a:ea typeface="微软雅黑" panose="020B0503020204020204" pitchFamily="34" charset="-122"/>
              </a:rPr>
              <a:t>    Graph convolution is able to aggregate neighborhood information. So encode the non-Euclidean correlations among regions into multiple graphs and then </a:t>
            </a:r>
            <a:r>
              <a:rPr lang="en-US" altLang="zh-CN" b="1" dirty="0">
                <a:solidFill>
                  <a:srgbClr val="FF0000"/>
                </a:solidFill>
                <a:latin typeface="微软雅黑" panose="020B0503020204020204" pitchFamily="34" charset="-122"/>
                <a:ea typeface="微软雅黑" panose="020B0503020204020204" pitchFamily="34" charset="-122"/>
              </a:rPr>
              <a:t>leverage the graph convolution to explicitly model the pair-wise relationship among regions</a:t>
            </a:r>
            <a:r>
              <a:rPr lang="en-US" altLang="zh-CN" dirty="0">
                <a:latin typeface="微软雅黑" panose="020B0503020204020204" pitchFamily="34" charset="-122"/>
                <a:ea typeface="微软雅黑" panose="020B0503020204020204" pitchFamily="34" charset="-122"/>
              </a:rPr>
              <a:t>.</a:t>
            </a: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Temporal correlations</a:t>
            </a:r>
          </a:p>
          <a:p>
            <a:r>
              <a:rPr lang="en-US" altLang="zh-CN" dirty="0">
                <a:latin typeface="微软雅黑" panose="020B0503020204020204" pitchFamily="34" charset="-122"/>
                <a:ea typeface="微软雅黑" panose="020B0503020204020204" pitchFamily="34" charset="-122"/>
              </a:rPr>
              <a:t>    To </a:t>
            </a:r>
            <a:r>
              <a:rPr lang="en-US" altLang="zh-CN" b="1" dirty="0">
                <a:latin typeface="微软雅黑" panose="020B0503020204020204" pitchFamily="34" charset="-122"/>
                <a:ea typeface="微软雅黑" panose="020B0503020204020204" pitchFamily="34" charset="-122"/>
              </a:rPr>
              <a:t>incorporate global contextual information </a:t>
            </a:r>
            <a:r>
              <a:rPr lang="en-US" altLang="zh-CN" dirty="0">
                <a:latin typeface="微软雅黑" panose="020B0503020204020204" pitchFamily="34" charset="-122"/>
                <a:ea typeface="微软雅黑" panose="020B0503020204020204" pitchFamily="34" charset="-122"/>
              </a:rPr>
              <a:t>when modeling the temporal correlation, using </a:t>
            </a:r>
            <a:r>
              <a:rPr lang="en-US" altLang="zh-CN" b="1" dirty="0">
                <a:solidFill>
                  <a:srgbClr val="FF0000"/>
                </a:solidFill>
                <a:latin typeface="微软雅黑" panose="020B0503020204020204" pitchFamily="34" charset="-122"/>
                <a:ea typeface="微软雅黑" panose="020B0503020204020204" pitchFamily="34" charset="-122"/>
              </a:rPr>
              <a:t>contextual gated recurrent neural network </a:t>
            </a:r>
            <a:r>
              <a:rPr lang="en-US" altLang="zh-CN" dirty="0">
                <a:latin typeface="微软雅黑" panose="020B0503020204020204" pitchFamily="34" charset="-122"/>
                <a:ea typeface="微软雅黑" panose="020B0503020204020204" pitchFamily="34" charset="-122"/>
              </a:rPr>
              <a:t>(CGRNN) that augments RNN by learning a gating mechanism, which is calculated based on the summarized global information, </a:t>
            </a:r>
            <a:r>
              <a:rPr lang="en-US" altLang="zh-CN" b="1" dirty="0">
                <a:solidFill>
                  <a:srgbClr val="FF0000"/>
                </a:solidFill>
                <a:latin typeface="微软雅黑" panose="020B0503020204020204" pitchFamily="34" charset="-122"/>
                <a:ea typeface="微软雅黑" panose="020B0503020204020204" pitchFamily="34" charset="-122"/>
              </a:rPr>
              <a:t>to re-weight observations in different Timestamps</a:t>
            </a:r>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91805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0" y="346378"/>
            <a:ext cx="3429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1 ST-MGCN</a:t>
            </a:r>
            <a:r>
              <a:rPr lang="zh-CN" altLang="en-US" sz="2800" spc="-5" dirty="0">
                <a:solidFill>
                  <a:srgbClr val="FFFFFF"/>
                </a:solidFill>
                <a:latin typeface="黑体"/>
                <a:cs typeface="黑体"/>
              </a:rPr>
              <a:t>思想简介</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360044" y="897392"/>
            <a:ext cx="8783956" cy="5016758"/>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网约车需求预测，</a:t>
            </a:r>
            <a:r>
              <a:rPr lang="en-US" altLang="zh-CN" sz="2000" b="1" dirty="0">
                <a:latin typeface="黑体" panose="02010609060101010101" pitchFamily="49" charset="-122"/>
                <a:ea typeface="黑体" panose="02010609060101010101" pitchFamily="49" charset="-122"/>
              </a:rPr>
              <a:t>T</a:t>
            </a:r>
            <a:r>
              <a:rPr lang="zh-CN" altLang="en-US" sz="2000" b="1" dirty="0">
                <a:latin typeface="黑体" panose="02010609060101010101" pitchFamily="49" charset="-122"/>
                <a:ea typeface="黑体" panose="02010609060101010101" pitchFamily="49" charset="-122"/>
              </a:rPr>
              <a:t>个点预测</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个点，</a:t>
            </a:r>
            <a:r>
              <a:rPr lang="zh-CN" altLang="en-US" sz="2000" dirty="0">
                <a:latin typeface="黑体" panose="02010609060101010101" pitchFamily="49" charset="-122"/>
                <a:ea typeface="黑体" panose="02010609060101010101" pitchFamily="49" charset="-122"/>
              </a:rPr>
              <a:t>数据是北京和上海的网约车需求数据。</a:t>
            </a:r>
            <a:endParaRPr lang="en-US" altLang="zh-CN" sz="2000"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空间依赖建模上</a:t>
            </a:r>
            <a:endParaRPr lang="en-US" altLang="zh-CN" sz="2000" b="1"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以图的形式表示数据，从空间地理关系、区域功能相似度、区域交通连通性三个角度构造了三个不同的图，提出了多图卷积，分别用 </a:t>
            </a:r>
            <a:r>
              <a:rPr lang="en-US" altLang="zh-CN" sz="2000" dirty="0">
                <a:latin typeface="黑体" panose="02010609060101010101" pitchFamily="49" charset="-122"/>
                <a:ea typeface="黑体" panose="02010609060101010101" pitchFamily="49" charset="-122"/>
              </a:rPr>
              <a:t>k </a:t>
            </a:r>
            <a:r>
              <a:rPr lang="zh-CN" altLang="en-US" sz="2000" dirty="0">
                <a:latin typeface="黑体" panose="02010609060101010101" pitchFamily="49" charset="-122"/>
                <a:ea typeface="黑体" panose="02010609060101010101" pitchFamily="49" charset="-122"/>
              </a:rPr>
              <a:t>阶 </a:t>
            </a:r>
            <a:r>
              <a:rPr lang="en-US" altLang="zh-CN" sz="2000" dirty="0" err="1">
                <a:latin typeface="黑体" panose="02010609060101010101" pitchFamily="49" charset="-122"/>
                <a:ea typeface="黑体" panose="02010609060101010101" pitchFamily="49" charset="-122"/>
              </a:rPr>
              <a:t>ChebNet</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对每个图做图卷积，然后将多个图的卷积结果进行聚合</a:t>
            </a:r>
            <a:r>
              <a:rPr lang="en-US" altLang="zh-CN" sz="2000" dirty="0">
                <a:latin typeface="黑体" panose="02010609060101010101" pitchFamily="49" charset="-122"/>
                <a:ea typeface="黑体" panose="02010609060101010101" pitchFamily="49" charset="-122"/>
              </a:rPr>
              <a:t>(sum, average </a:t>
            </a:r>
            <a:r>
              <a:rPr lang="zh-CN" altLang="en-US" sz="2000" dirty="0">
                <a:latin typeface="黑体" panose="02010609060101010101" pitchFamily="49" charset="-122"/>
                <a:ea typeface="黑体" panose="02010609060101010101" pitchFamily="49" charset="-122"/>
              </a:rPr>
              <a:t>等</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成一个图；</a:t>
            </a:r>
            <a:endParaRPr lang="en-US" altLang="zh-CN" sz="2000" dirty="0">
              <a:latin typeface="黑体" panose="02010609060101010101" pitchFamily="49" charset="-122"/>
              <a:ea typeface="黑体" panose="02010609060101010101" pitchFamily="49" charset="-122"/>
            </a:endParaRPr>
          </a:p>
          <a:p>
            <a:r>
              <a:rPr lang="zh-CN" altLang="en-US" sz="2000" b="1" dirty="0">
                <a:latin typeface="黑体" panose="02010609060101010101" pitchFamily="49" charset="-122"/>
                <a:ea typeface="黑体" panose="02010609060101010101" pitchFamily="49" charset="-122"/>
              </a:rPr>
              <a:t>时间依赖建模上</a:t>
            </a:r>
            <a:endParaRPr lang="en-US" altLang="zh-CN" sz="2000" b="1" dirty="0">
              <a:latin typeface="黑体" panose="02010609060101010101" pitchFamily="49" charset="-122"/>
              <a:ea typeface="黑体" panose="02010609060101010101" pitchFamily="49" charset="-122"/>
            </a:endParaRPr>
          </a:p>
          <a:p>
            <a:pPr marL="612000" indent="-342900">
              <a:buClr>
                <a:srgbClr val="BF4F7A"/>
              </a:buClr>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提出了融合背景信息的 </a:t>
            </a:r>
            <a:r>
              <a:rPr lang="en-US" altLang="zh-CN" sz="2000" dirty="0">
                <a:latin typeface="黑体" panose="02010609060101010101" pitchFamily="49" charset="-122"/>
                <a:ea typeface="黑体" panose="02010609060101010101" pitchFamily="49" charset="-122"/>
              </a:rPr>
              <a:t>Contextual Gated RNN (CGRNN)</a:t>
            </a:r>
            <a:r>
              <a:rPr lang="zh-CN" altLang="en-US" sz="2000" dirty="0">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用 </a:t>
            </a:r>
            <a:r>
              <a:rPr lang="en-US" altLang="zh-CN" sz="2000" dirty="0" err="1">
                <a:solidFill>
                  <a:srgbClr val="FF0000"/>
                </a:solidFill>
                <a:latin typeface="黑体" panose="02010609060101010101" pitchFamily="49" charset="-122"/>
                <a:ea typeface="黑体" panose="02010609060101010101" pitchFamily="49" charset="-122"/>
              </a:rPr>
              <a:t>ChebNet</a:t>
            </a:r>
            <a:r>
              <a:rPr lang="en-US" altLang="zh-CN" sz="2000" dirty="0">
                <a:solidFill>
                  <a:srgbClr val="FF0000"/>
                </a:solidFill>
                <a:latin typeface="黑体" panose="02010609060101010101" pitchFamily="49" charset="-122"/>
                <a:ea typeface="黑体" panose="02010609060101010101" pitchFamily="49" charset="-122"/>
              </a:rPr>
              <a:t> </a:t>
            </a:r>
            <a:r>
              <a:rPr lang="zh-CN" altLang="en-US" sz="2000" dirty="0">
                <a:solidFill>
                  <a:srgbClr val="FF0000"/>
                </a:solidFill>
                <a:latin typeface="黑体" panose="02010609060101010101" pitchFamily="49" charset="-122"/>
                <a:ea typeface="黑体" panose="02010609060101010101" pitchFamily="49" charset="-122"/>
              </a:rPr>
              <a:t>对每个结点卷积后，得到结点的邻居表示</a:t>
            </a:r>
            <a:r>
              <a:rPr lang="zh-CN" altLang="en-US" sz="2000" dirty="0">
                <a:latin typeface="黑体" panose="02010609060101010101" pitchFamily="49" charset="-122"/>
                <a:ea typeface="黑体" panose="02010609060101010101" pitchFamily="49" charset="-122"/>
              </a:rPr>
              <a:t>，即</a:t>
            </a:r>
            <a:r>
              <a:rPr lang="zh-CN" altLang="en-US" sz="2000" dirty="0">
                <a:solidFill>
                  <a:srgbClr val="FF0000"/>
                </a:solidFill>
                <a:latin typeface="黑体" panose="02010609060101010101" pitchFamily="49" charset="-122"/>
                <a:ea typeface="黑体" panose="02010609060101010101" pitchFamily="49" charset="-122"/>
              </a:rPr>
              <a:t>每个结点的背景信息表示，与原结点特征拼接</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612000" indent="-342900">
              <a:buClr>
                <a:srgbClr val="BF4F7A"/>
              </a:buClr>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用一个两层全连接神经网络计算出 </a:t>
            </a:r>
            <a:r>
              <a:rPr lang="en-US" altLang="zh-CN" sz="2000" dirty="0">
                <a:latin typeface="黑体" panose="02010609060101010101" pitchFamily="49" charset="-122"/>
                <a:ea typeface="黑体" panose="02010609060101010101" pitchFamily="49" charset="-122"/>
              </a:rPr>
              <a:t>T </a:t>
            </a:r>
            <a:r>
              <a:rPr lang="zh-CN" altLang="en-US" sz="2000" dirty="0">
                <a:latin typeface="黑体" panose="02010609060101010101" pitchFamily="49" charset="-122"/>
                <a:ea typeface="黑体" panose="02010609060101010101" pitchFamily="49" charset="-122"/>
              </a:rPr>
              <a:t>个权重，将权重乘到历史 </a:t>
            </a:r>
            <a:r>
              <a:rPr lang="en-US" altLang="zh-CN" sz="2000" dirty="0">
                <a:latin typeface="黑体" panose="02010609060101010101" pitchFamily="49" charset="-122"/>
                <a:ea typeface="黑体" panose="02010609060101010101" pitchFamily="49" charset="-122"/>
              </a:rPr>
              <a:t>T </a:t>
            </a:r>
            <a:r>
              <a:rPr lang="zh-CN" altLang="en-US" sz="2000" dirty="0">
                <a:latin typeface="黑体" panose="02010609060101010101" pitchFamily="49" charset="-122"/>
                <a:ea typeface="黑体" panose="02010609060101010101" pitchFamily="49" charset="-122"/>
              </a:rPr>
              <a:t>个时刻的图上，对</a:t>
            </a:r>
            <a:r>
              <a:rPr lang="zh-CN" altLang="en-US" sz="2000" dirty="0">
                <a:solidFill>
                  <a:srgbClr val="FF0000"/>
                </a:solidFill>
                <a:latin typeface="黑体" panose="02010609060101010101" pitchFamily="49" charset="-122"/>
                <a:ea typeface="黑体" panose="02010609060101010101" pitchFamily="49" charset="-122"/>
              </a:rPr>
              <a:t>历史值进行缩放</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612000" indent="-342900">
              <a:buClr>
                <a:srgbClr val="BF4F7A"/>
              </a:buClr>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用一个</a:t>
            </a:r>
            <a:r>
              <a:rPr lang="zh-CN" altLang="en-US" sz="2000" dirty="0">
                <a:solidFill>
                  <a:srgbClr val="FF0000"/>
                </a:solidFill>
                <a:latin typeface="黑体" panose="02010609060101010101" pitchFamily="49" charset="-122"/>
                <a:ea typeface="黑体" panose="02010609060101010101" pitchFamily="49" charset="-122"/>
              </a:rPr>
              <a:t>共享的 </a:t>
            </a:r>
            <a:r>
              <a:rPr lang="en-US" altLang="zh-CN" sz="2000" dirty="0">
                <a:solidFill>
                  <a:srgbClr val="FF0000"/>
                </a:solidFill>
                <a:latin typeface="黑体" panose="02010609060101010101" pitchFamily="49" charset="-122"/>
                <a:ea typeface="黑体" panose="02010609060101010101" pitchFamily="49" charset="-122"/>
              </a:rPr>
              <a:t>RNN</a:t>
            </a:r>
            <a:r>
              <a:rPr lang="zh-CN" altLang="en-US" sz="2000" dirty="0">
                <a:latin typeface="黑体" panose="02010609060101010101" pitchFamily="49" charset="-122"/>
                <a:ea typeface="黑体" panose="02010609060101010101" pitchFamily="49" charset="-122"/>
              </a:rPr>
              <a:t>，针对每个结点形成的长度为 </a:t>
            </a:r>
            <a:r>
              <a:rPr lang="en-US" altLang="zh-CN" sz="2000" dirty="0">
                <a:latin typeface="黑体" panose="02010609060101010101" pitchFamily="49" charset="-122"/>
                <a:ea typeface="黑体" panose="02010609060101010101" pitchFamily="49" charset="-122"/>
              </a:rPr>
              <a:t>T </a:t>
            </a:r>
            <a:r>
              <a:rPr lang="zh-CN" altLang="en-US" sz="2000" dirty="0">
                <a:latin typeface="黑体" panose="02010609060101010101" pitchFamily="49" charset="-122"/>
                <a:ea typeface="黑体" panose="02010609060101010101" pitchFamily="49" charset="-122"/>
              </a:rPr>
              <a:t>的</a:t>
            </a:r>
            <a:r>
              <a:rPr lang="zh-CN" altLang="en-US" sz="2000" dirty="0">
                <a:solidFill>
                  <a:srgbClr val="FF0000"/>
                </a:solidFill>
                <a:latin typeface="黑体" panose="02010609060101010101" pitchFamily="49" charset="-122"/>
                <a:ea typeface="黑体" panose="02010609060101010101" pitchFamily="49" charset="-122"/>
              </a:rPr>
              <a:t>时间序列建模</a:t>
            </a:r>
            <a:r>
              <a:rPr lang="zh-CN" altLang="en-US" sz="2000" dirty="0">
                <a:latin typeface="黑体" panose="02010609060101010101" pitchFamily="49" charset="-122"/>
                <a:ea typeface="黑体" panose="02010609060101010101" pitchFamily="49" charset="-122"/>
              </a:rPr>
              <a:t>，得到每个结点新的时间表示。</a:t>
            </a:r>
            <a:endParaRPr lang="en-US" altLang="zh-CN" sz="2000" dirty="0">
              <a:latin typeface="黑体" panose="02010609060101010101" pitchFamily="49" charset="-122"/>
              <a:ea typeface="黑体" panose="02010609060101010101" pitchFamily="49" charset="-122"/>
            </a:endParaRPr>
          </a:p>
          <a:p>
            <a:pPr marL="612000" indent="-342900">
              <a:buClr>
                <a:srgbClr val="BF4F7A"/>
              </a:buClr>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预测每个点的网约车需求。</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对比的深度学习方法有 </a:t>
            </a:r>
            <a:r>
              <a:rPr lang="en-US" altLang="zh-CN" sz="2000" dirty="0">
                <a:latin typeface="黑体" panose="02010609060101010101" pitchFamily="49" charset="-122"/>
                <a:ea typeface="黑体" panose="02010609060101010101" pitchFamily="49" charset="-122"/>
              </a:rPr>
              <a:t>DC-RNN </a:t>
            </a:r>
            <a:r>
              <a:rPr lang="zh-CN" altLang="en-US" sz="2000" dirty="0">
                <a:latin typeface="黑体" panose="02010609060101010101" pitchFamily="49" charset="-122"/>
                <a:ea typeface="黑体" panose="02010609060101010101" pitchFamily="49" charset="-122"/>
              </a:rPr>
              <a:t>和 </a:t>
            </a:r>
            <a:r>
              <a:rPr lang="en-US" altLang="zh-CN" sz="2000" dirty="0">
                <a:latin typeface="黑体" panose="02010609060101010101" pitchFamily="49" charset="-122"/>
                <a:ea typeface="黑体" panose="02010609060101010101" pitchFamily="49" charset="-122"/>
              </a:rPr>
              <a:t>ST-GCN </a:t>
            </a:r>
            <a:r>
              <a:rPr lang="zh-CN" altLang="en-US" sz="2000" dirty="0">
                <a:latin typeface="黑体" panose="02010609060101010101" pitchFamily="49" charset="-122"/>
                <a:ea typeface="黑体" panose="02010609060101010101" pitchFamily="49" charset="-122"/>
              </a:rPr>
              <a:t>两个。</a:t>
            </a:r>
          </a:p>
        </p:txBody>
      </p:sp>
      <p:sp>
        <p:nvSpPr>
          <p:cNvPr id="4" name="文本框 3">
            <a:extLst>
              <a:ext uri="{FF2B5EF4-FFF2-40B4-BE49-F238E27FC236}">
                <a16:creationId xmlns:a16="http://schemas.microsoft.com/office/drawing/2014/main" id="{C02AEB42-5A38-47C8-B03D-05F0543A6351}"/>
              </a:ext>
            </a:extLst>
          </p:cNvPr>
          <p:cNvSpPr txBox="1"/>
          <p:nvPr/>
        </p:nvSpPr>
        <p:spPr>
          <a:xfrm>
            <a:off x="1447800" y="2706094"/>
            <a:ext cx="184731" cy="369332"/>
          </a:xfrm>
          <a:prstGeom prst="rect">
            <a:avLst/>
          </a:prstGeom>
          <a:noFill/>
        </p:spPr>
        <p:txBody>
          <a:bodyPr wrap="none" rtlCol="0">
            <a:spAutoFit/>
          </a:bodyPr>
          <a:lstStyle/>
          <a:p>
            <a:endParaRPr lang="zh-CN" altLang="en-US" dirty="0"/>
          </a:p>
        </p:txBody>
      </p:sp>
      <p:sp>
        <p:nvSpPr>
          <p:cNvPr id="6" name="矩形: 圆角 5">
            <a:extLst>
              <a:ext uri="{FF2B5EF4-FFF2-40B4-BE49-F238E27FC236}">
                <a16:creationId xmlns:a16="http://schemas.microsoft.com/office/drawing/2014/main" id="{B6311D09-3E13-4607-B7CC-5BB6025970F7}"/>
              </a:ext>
            </a:extLst>
          </p:cNvPr>
          <p:cNvSpPr/>
          <p:nvPr/>
        </p:nvSpPr>
        <p:spPr>
          <a:xfrm>
            <a:off x="4343400" y="2009592"/>
            <a:ext cx="4022889" cy="106583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r>
              <a:rPr lang="zh-CN" altLang="en-US" dirty="0">
                <a:solidFill>
                  <a:schemeClr val="tx1"/>
                </a:solidFill>
                <a:latin typeface="黑体" panose="02010609060101010101" pitchFamily="49" charset="-122"/>
                <a:ea typeface="黑体" panose="02010609060101010101" pitchFamily="49" charset="-122"/>
              </a:rPr>
              <a:t>利用所设计的多图结构，来进行全局结点的图卷积运算，以得到背景信息</a:t>
            </a:r>
          </a:p>
          <a:p>
            <a:pPr algn="ctr"/>
            <a:endParaRPr lang="zh-CN" altLang="en-US" dirty="0"/>
          </a:p>
        </p:txBody>
      </p:sp>
    </p:spTree>
    <p:extLst>
      <p:ext uri="{BB962C8B-B14F-4D97-AF65-F5344CB8AC3E}">
        <p14:creationId xmlns:p14="http://schemas.microsoft.com/office/powerpoint/2010/main" val="289518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3505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2 ST-MGCN</a:t>
            </a:r>
            <a:r>
              <a:rPr lang="zh-CN" altLang="en-US" sz="2800" spc="-5" dirty="0">
                <a:solidFill>
                  <a:srgbClr val="FFFFFF"/>
                </a:solidFill>
                <a:latin typeface="黑体"/>
                <a:cs typeface="黑体"/>
              </a:rPr>
              <a:t>系统架构</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文本框 10">
            <a:extLst>
              <a:ext uri="{FF2B5EF4-FFF2-40B4-BE49-F238E27FC236}">
                <a16:creationId xmlns:a16="http://schemas.microsoft.com/office/drawing/2014/main" id="{65D9E173-4A98-4B6A-AC03-70B99A0810A2}"/>
              </a:ext>
            </a:extLst>
          </p:cNvPr>
          <p:cNvSpPr txBox="1"/>
          <p:nvPr/>
        </p:nvSpPr>
        <p:spPr>
          <a:xfrm>
            <a:off x="360044" y="897392"/>
            <a:ext cx="8860156" cy="3139321"/>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Encode different aspects of relationships among regions by using multiple graphs.</a:t>
            </a:r>
          </a:p>
          <a:p>
            <a:pPr marL="540000" indent="-285750">
              <a:buClr>
                <a:srgbClr val="BF4F7A"/>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neighborhood</a:t>
            </a:r>
          </a:p>
          <a:p>
            <a:pPr marL="540000" indent="-285750">
              <a:buClr>
                <a:srgbClr val="BF4F7A"/>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functional similarity </a:t>
            </a:r>
          </a:p>
          <a:p>
            <a:pPr marL="540000" indent="-285750">
              <a:buClr>
                <a:srgbClr val="BF4F7A"/>
              </a:buClr>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transportation connectivity</a:t>
            </a: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Use the Contextual Gated Recurrent Neural Network(CGRNN) to aggregate observations in different times considering.</a:t>
            </a: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Apply Multi-graph convolution to capture different types of correlations between regions.</a:t>
            </a: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Use a fully connected neural network to transform features into the prediction.</a:t>
            </a:r>
          </a:p>
        </p:txBody>
      </p:sp>
      <p:pic>
        <p:nvPicPr>
          <p:cNvPr id="4" name="图片 3">
            <a:extLst>
              <a:ext uri="{FF2B5EF4-FFF2-40B4-BE49-F238E27FC236}">
                <a16:creationId xmlns:a16="http://schemas.microsoft.com/office/drawing/2014/main" id="{69660F35-0AD6-4259-8FFF-7064508646D7}"/>
              </a:ext>
            </a:extLst>
          </p:cNvPr>
          <p:cNvPicPr>
            <a:picLocks noChangeAspect="1"/>
          </p:cNvPicPr>
          <p:nvPr/>
        </p:nvPicPr>
        <p:blipFill>
          <a:blip r:embed="rId2"/>
          <a:stretch>
            <a:fillRect/>
          </a:stretch>
        </p:blipFill>
        <p:spPr>
          <a:xfrm>
            <a:off x="2667000" y="3696500"/>
            <a:ext cx="5101942" cy="2934420"/>
          </a:xfrm>
          <a:prstGeom prst="rect">
            <a:avLst/>
          </a:prstGeom>
        </p:spPr>
      </p:pic>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21047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05F3A6AF-727F-4B67-8D52-6462E592B8E6}"/>
              </a:ext>
            </a:extLst>
          </p:cNvPr>
          <p:cNvPicPr>
            <a:picLocks noChangeAspect="1"/>
          </p:cNvPicPr>
          <p:nvPr/>
        </p:nvPicPr>
        <p:blipFill>
          <a:blip r:embed="rId2"/>
          <a:stretch>
            <a:fillRect/>
          </a:stretch>
        </p:blipFill>
        <p:spPr>
          <a:xfrm>
            <a:off x="2487429" y="3109021"/>
            <a:ext cx="3926687" cy="525174"/>
          </a:xfrm>
          <a:prstGeom prst="rect">
            <a:avLst/>
          </a:prstGeom>
        </p:spPr>
      </p:pic>
      <p:pic>
        <p:nvPicPr>
          <p:cNvPr id="13" name="图片 12">
            <a:extLst>
              <a:ext uri="{FF2B5EF4-FFF2-40B4-BE49-F238E27FC236}">
                <a16:creationId xmlns:a16="http://schemas.microsoft.com/office/drawing/2014/main" id="{5177ABE5-624D-49C1-8128-7D94465753CB}"/>
              </a:ext>
            </a:extLst>
          </p:cNvPr>
          <p:cNvPicPr>
            <a:picLocks noChangeAspect="1"/>
          </p:cNvPicPr>
          <p:nvPr/>
        </p:nvPicPr>
        <p:blipFill>
          <a:blip r:embed="rId3"/>
          <a:stretch>
            <a:fillRect/>
          </a:stretch>
        </p:blipFill>
        <p:spPr>
          <a:xfrm>
            <a:off x="2133600" y="5314764"/>
            <a:ext cx="5334000" cy="474133"/>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41148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3 ST-MGCN</a:t>
            </a:r>
            <a:r>
              <a:rPr lang="zh-CN" altLang="en-US" sz="2800" spc="-5" dirty="0">
                <a:solidFill>
                  <a:srgbClr val="FFFFFF"/>
                </a:solidFill>
                <a:latin typeface="黑体"/>
                <a:cs typeface="黑体"/>
              </a:rPr>
              <a:t>空间依赖建模</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文本框 10">
            <a:extLst>
              <a:ext uri="{FF2B5EF4-FFF2-40B4-BE49-F238E27FC236}">
                <a16:creationId xmlns:a16="http://schemas.microsoft.com/office/drawing/2014/main" id="{65D9E173-4A98-4B6A-AC03-70B99A0810A2}"/>
              </a:ext>
            </a:extLst>
          </p:cNvPr>
          <p:cNvSpPr txBox="1"/>
          <p:nvPr/>
        </p:nvSpPr>
        <p:spPr>
          <a:xfrm>
            <a:off x="360044" y="897392"/>
            <a:ext cx="8783956" cy="5909310"/>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Neighborhood</a:t>
            </a:r>
          </a:p>
          <a:p>
            <a:pPr>
              <a:buClr>
                <a:srgbClr val="BF4F7A"/>
              </a:buClr>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Construct the graph by connecting a region to its 8 adjacent regions in a 3×3 grid.</a:t>
            </a:r>
          </a:p>
          <a:p>
            <a:pPr>
              <a:buClr>
                <a:srgbClr val="BF4F7A"/>
              </a:buClr>
            </a:pPr>
            <a:endParaRPr lang="en-US" altLang="zh-CN" b="1" dirty="0">
              <a:latin typeface="微软雅黑" panose="020B0503020204020204" pitchFamily="34" charset="-122"/>
              <a:ea typeface="微软雅黑" panose="020B0503020204020204" pitchFamily="34" charset="-122"/>
            </a:endParaRPr>
          </a:p>
          <a:p>
            <a:pPr>
              <a:buClr>
                <a:srgbClr val="BF4F7A"/>
              </a:buClr>
            </a:pPr>
            <a:endParaRPr lang="en-US" altLang="zh-CN" b="1" dirty="0">
              <a:latin typeface="微软雅黑" panose="020B0503020204020204" pitchFamily="34" charset="-122"/>
              <a:ea typeface="微软雅黑" panose="020B0503020204020204" pitchFamily="34" charset="-122"/>
            </a:endParaRP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Functional similarity </a:t>
            </a:r>
          </a:p>
          <a:p>
            <a:pPr>
              <a:buClr>
                <a:srgbClr val="BF4F7A"/>
              </a:buClr>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Using regions surrounding POIs for each </a:t>
            </a:r>
            <a:r>
              <a:rPr lang="en-US" altLang="zh-CN" dirty="0" err="1">
                <a:latin typeface="微软雅黑" panose="020B0503020204020204" pitchFamily="34" charset="-122"/>
                <a:ea typeface="微软雅黑" panose="020B0503020204020204" pitchFamily="34" charset="-122"/>
              </a:rPr>
              <a:t>category,and</a:t>
            </a:r>
            <a:r>
              <a:rPr lang="en-US" altLang="zh-CN" dirty="0">
                <a:latin typeface="微软雅黑" panose="020B0503020204020204" pitchFamily="34" charset="-122"/>
                <a:ea typeface="微软雅黑" panose="020B0503020204020204" pitchFamily="34" charset="-122"/>
              </a:rPr>
              <a:t> the edge between two vertices (regions) is defined as the POI similarity:</a:t>
            </a:r>
          </a:p>
          <a:p>
            <a:pPr>
              <a:buClr>
                <a:srgbClr val="BF4F7A"/>
              </a:buClr>
            </a:pPr>
            <a:endParaRPr lang="en-US" altLang="zh-CN" dirty="0">
              <a:latin typeface="微软雅黑" panose="020B0503020204020204" pitchFamily="34" charset="-122"/>
              <a:ea typeface="微软雅黑" panose="020B0503020204020204" pitchFamily="34" charset="-122"/>
            </a:endParaRPr>
          </a:p>
          <a:p>
            <a:pPr>
              <a:buClr>
                <a:srgbClr val="BF4F7A"/>
              </a:buClr>
            </a:pPr>
            <a:endParaRPr lang="en-US" altLang="zh-CN" dirty="0">
              <a:latin typeface="微软雅黑" panose="020B0503020204020204" pitchFamily="34" charset="-122"/>
              <a:ea typeface="微软雅黑" panose="020B0503020204020204" pitchFamily="34" charset="-122"/>
            </a:endParaRPr>
          </a:p>
          <a:p>
            <a:pPr>
              <a:buClr>
                <a:srgbClr val="BF4F7A"/>
              </a:buClr>
            </a:pPr>
            <a:r>
              <a:rPr lang="en-US" altLang="zh-CN" dirty="0">
                <a:latin typeface="微软雅黑" panose="020B0503020204020204" pitchFamily="34" charset="-122"/>
                <a:ea typeface="微软雅黑" panose="020B0503020204020204" pitchFamily="34" charset="-122"/>
              </a:rPr>
              <a:t>   where </a:t>
            </a:r>
            <a:r>
              <a:rPr lang="en-US" altLang="zh-CN" dirty="0" err="1">
                <a:latin typeface="微软雅黑" panose="020B0503020204020204" pitchFamily="34" charset="-122"/>
                <a:ea typeface="微软雅黑" panose="020B0503020204020204" pitchFamily="34" charset="-122"/>
              </a:rPr>
              <a:t>Pvi</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Pvj</a:t>
            </a:r>
            <a:r>
              <a:rPr lang="en-US" altLang="zh-CN" dirty="0">
                <a:latin typeface="微软雅黑" panose="020B0503020204020204" pitchFamily="34" charset="-122"/>
                <a:ea typeface="微软雅黑" panose="020B0503020204020204" pitchFamily="34" charset="-122"/>
              </a:rPr>
              <a:t> are the POI vectors of regions vi and </a:t>
            </a:r>
            <a:r>
              <a:rPr lang="en-US" altLang="zh-CN" dirty="0" err="1">
                <a:latin typeface="微软雅黑" panose="020B0503020204020204" pitchFamily="34" charset="-122"/>
                <a:ea typeface="微软雅黑" panose="020B0503020204020204" pitchFamily="34" charset="-122"/>
              </a:rPr>
              <a:t>vj</a:t>
            </a:r>
            <a:r>
              <a:rPr lang="en-US" altLang="zh-CN" dirty="0">
                <a:latin typeface="微软雅黑" panose="020B0503020204020204" pitchFamily="34" charset="-122"/>
                <a:ea typeface="微软雅黑" panose="020B0503020204020204" pitchFamily="34" charset="-122"/>
              </a:rPr>
              <a:t> respectively, whose dimension equals to the number of POI categories and each entry represents the number of a specific POI category in the region</a:t>
            </a: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Transportation connectivity</a:t>
            </a:r>
          </a:p>
          <a:p>
            <a:pPr>
              <a:buClr>
                <a:srgbClr val="BF4F7A"/>
              </a:buClr>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Define regions that are directly connected by these roads as “connected” and the corresponding edge is defined as:</a:t>
            </a:r>
          </a:p>
          <a:p>
            <a:pPr>
              <a:buClr>
                <a:srgbClr val="BF4F7A"/>
              </a:buClr>
            </a:pPr>
            <a:endParaRPr lang="en-US" altLang="zh-CN" dirty="0">
              <a:latin typeface="微软雅黑" panose="020B0503020204020204" pitchFamily="34" charset="-122"/>
              <a:ea typeface="微软雅黑" panose="020B0503020204020204" pitchFamily="34" charset="-122"/>
            </a:endParaRPr>
          </a:p>
          <a:p>
            <a:pPr>
              <a:buClr>
                <a:srgbClr val="BF4F7A"/>
              </a:buClr>
            </a:pPr>
            <a:endParaRPr lang="en-US" altLang="zh-CN" dirty="0">
              <a:latin typeface="微软雅黑" panose="020B0503020204020204" pitchFamily="34" charset="-122"/>
              <a:ea typeface="微软雅黑" panose="020B0503020204020204" pitchFamily="34" charset="-122"/>
            </a:endParaRPr>
          </a:p>
          <a:p>
            <a:pPr>
              <a:buClr>
                <a:srgbClr val="BF4F7A"/>
              </a:buClr>
            </a:pPr>
            <a:r>
              <a:rPr lang="en-US" altLang="zh-CN" dirty="0">
                <a:latin typeface="微软雅黑" panose="020B0503020204020204" pitchFamily="34" charset="-122"/>
                <a:ea typeface="微软雅黑" panose="020B0503020204020204" pitchFamily="34" charset="-122"/>
              </a:rPr>
              <a:t> where conn(vi; </a:t>
            </a:r>
            <a:r>
              <a:rPr lang="en-US" altLang="zh-CN" dirty="0" err="1">
                <a:latin typeface="微软雅黑" panose="020B0503020204020204" pitchFamily="34" charset="-122"/>
                <a:ea typeface="微软雅黑" panose="020B0503020204020204" pitchFamily="34" charset="-122"/>
              </a:rPr>
              <a:t>vj</a:t>
            </a:r>
            <a:r>
              <a:rPr lang="en-US" altLang="zh-CN" dirty="0">
                <a:latin typeface="微软雅黑" panose="020B0503020204020204" pitchFamily="34" charset="-122"/>
                <a:ea typeface="微软雅黑" panose="020B0503020204020204" pitchFamily="34" charset="-122"/>
              </a:rPr>
              <a:t>) is the indicator function of the connectivity between vi and </a:t>
            </a:r>
            <a:r>
              <a:rPr lang="en-US" altLang="zh-CN" dirty="0" err="1">
                <a:latin typeface="微软雅黑" panose="020B0503020204020204" pitchFamily="34" charset="-122"/>
                <a:ea typeface="微软雅黑" panose="020B0503020204020204" pitchFamily="34" charset="-122"/>
              </a:rPr>
              <a:t>vj</a:t>
            </a:r>
            <a:endParaRPr lang="en-US" altLang="zh-CN" dirty="0">
              <a:latin typeface="微软雅黑" panose="020B0503020204020204" pitchFamily="34" charset="-122"/>
              <a:ea typeface="微软雅黑" panose="020B0503020204020204" pitchFamily="34" charset="-122"/>
            </a:endParaRPr>
          </a:p>
          <a:p>
            <a:pPr>
              <a:buClr>
                <a:srgbClr val="BF4F7A"/>
              </a:buClr>
            </a:pPr>
            <a:endParaRPr lang="en-US" altLang="zh-CN" dirty="0">
              <a:latin typeface="微软雅黑" panose="020B0503020204020204" pitchFamily="34" charset="-122"/>
              <a:ea typeface="微软雅黑" panose="020B0503020204020204" pitchFamily="34" charset="-122"/>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3" name="object 3"/>
          <p:cNvSpPr/>
          <p:nvPr/>
        </p:nvSpPr>
        <p:spPr>
          <a:xfrm>
            <a:off x="7315200" y="6294526"/>
            <a:ext cx="1328927" cy="425589"/>
          </a:xfrm>
          <a:prstGeom prst="rect">
            <a:avLst/>
          </a:prstGeom>
          <a:blipFill>
            <a:blip r:embed="rId4" cstate="print"/>
            <a:stretch>
              <a:fillRect/>
            </a:stretch>
          </a:blipFill>
        </p:spPr>
        <p:txBody>
          <a:bodyPr wrap="square" lIns="0" tIns="0" rIns="0" bIns="0" rtlCol="0"/>
          <a:lstStyle/>
          <a:p>
            <a:endParaRPr/>
          </a:p>
        </p:txBody>
      </p:sp>
      <p:pic>
        <p:nvPicPr>
          <p:cNvPr id="6" name="图片 5">
            <a:extLst>
              <a:ext uri="{FF2B5EF4-FFF2-40B4-BE49-F238E27FC236}">
                <a16:creationId xmlns:a16="http://schemas.microsoft.com/office/drawing/2014/main" id="{F85DBB00-6D88-484A-8787-0BB76DB51246}"/>
              </a:ext>
            </a:extLst>
          </p:cNvPr>
          <p:cNvPicPr>
            <a:picLocks noChangeAspect="1"/>
          </p:cNvPicPr>
          <p:nvPr/>
        </p:nvPicPr>
        <p:blipFill>
          <a:blip r:embed="rId5"/>
          <a:stretch>
            <a:fillRect/>
          </a:stretch>
        </p:blipFill>
        <p:spPr>
          <a:xfrm>
            <a:off x="2260318" y="1524000"/>
            <a:ext cx="4180970" cy="762000"/>
          </a:xfrm>
          <a:prstGeom prst="rect">
            <a:avLst/>
          </a:prstGeom>
        </p:spPr>
      </p:pic>
    </p:spTree>
    <p:extLst>
      <p:ext uri="{BB962C8B-B14F-4D97-AF65-F5344CB8AC3E}">
        <p14:creationId xmlns:p14="http://schemas.microsoft.com/office/powerpoint/2010/main" val="2541203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E1F725-4EFB-49BD-B618-E849794514A2}"/>
              </a:ext>
            </a:extLst>
          </p:cNvPr>
          <p:cNvPicPr>
            <a:picLocks noChangeAspect="1"/>
          </p:cNvPicPr>
          <p:nvPr/>
        </p:nvPicPr>
        <p:blipFill>
          <a:blip r:embed="rId3"/>
          <a:stretch>
            <a:fillRect/>
          </a:stretch>
        </p:blipFill>
        <p:spPr>
          <a:xfrm>
            <a:off x="2438400" y="3403357"/>
            <a:ext cx="4495800" cy="729049"/>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44196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4 ST-MGCN</a:t>
            </a:r>
            <a:r>
              <a:rPr lang="zh-CN" altLang="en-US" sz="2800" spc="-5" dirty="0">
                <a:solidFill>
                  <a:srgbClr val="FFFFFF"/>
                </a:solidFill>
                <a:latin typeface="黑体"/>
                <a:cs typeface="黑体"/>
              </a:rPr>
              <a:t>时序相关性建模</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3" name="object 3"/>
          <p:cNvSpPr/>
          <p:nvPr/>
        </p:nvSpPr>
        <p:spPr>
          <a:xfrm>
            <a:off x="7315200" y="6294526"/>
            <a:ext cx="1328927" cy="425589"/>
          </a:xfrm>
          <a:prstGeom prst="rect">
            <a:avLst/>
          </a:prstGeom>
          <a:blipFill>
            <a:blip r:embed="rId4" cstate="print"/>
            <a:stretch>
              <a:fillRect/>
            </a:stretch>
          </a:blipFill>
        </p:spPr>
        <p:txBody>
          <a:bodyPr wrap="square" lIns="0" tIns="0" rIns="0" bIns="0" rtlCol="0"/>
          <a:lstStyle/>
          <a:p>
            <a:endParaRPr/>
          </a:p>
        </p:txBody>
      </p:sp>
      <p:sp>
        <p:nvSpPr>
          <p:cNvPr id="12" name="文本框 11">
            <a:extLst>
              <a:ext uri="{FF2B5EF4-FFF2-40B4-BE49-F238E27FC236}">
                <a16:creationId xmlns:a16="http://schemas.microsoft.com/office/drawing/2014/main" id="{67568B12-99EB-436E-A03A-69E6F46EEC2E}"/>
              </a:ext>
            </a:extLst>
          </p:cNvPr>
          <p:cNvSpPr txBox="1"/>
          <p:nvPr/>
        </p:nvSpPr>
        <p:spPr>
          <a:xfrm>
            <a:off x="360044" y="897392"/>
            <a:ext cx="8783956" cy="5355312"/>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Contextual gating mechanism(</a:t>
            </a:r>
            <a:r>
              <a:rPr lang="zh-CN" altLang="en-US" b="1" dirty="0">
                <a:latin typeface="微软雅黑" panose="020B0503020204020204" pitchFamily="34" charset="-122"/>
                <a:ea typeface="微软雅黑" panose="020B0503020204020204" pitchFamily="34" charset="-122"/>
              </a:rPr>
              <a:t>上下文门控机制</a:t>
            </a:r>
            <a:r>
              <a:rPr lang="en-US" altLang="zh-CN" b="1" dirty="0">
                <a:latin typeface="微软雅黑" panose="020B0503020204020204" pitchFamily="34" charset="-122"/>
                <a:ea typeface="微软雅黑" panose="020B0503020204020204" pitchFamily="34" charset="-122"/>
              </a:rPr>
              <a:t>)</a:t>
            </a:r>
          </a:p>
          <a:p>
            <a:pPr>
              <a:buClr>
                <a:srgbClr val="BF4F7A"/>
              </a:buClr>
            </a:pPr>
            <a:r>
              <a:rPr lang="en-US" altLang="zh-CN" dirty="0">
                <a:latin typeface="微软雅黑" panose="020B0503020204020204" pitchFamily="34" charset="-122"/>
                <a:ea typeface="微软雅黑" panose="020B0503020204020204" pitchFamily="34" charset="-122"/>
              </a:rPr>
              <a:t>    The information from related regions is regarded as contextual information, and is extracted by a graph convolution operation      with max degree K’ using the corresponding graph Laplacian matrix.</a:t>
            </a:r>
          </a:p>
          <a:p>
            <a:pPr>
              <a:buClr>
                <a:srgbClr val="BF4F7A"/>
              </a:buClr>
            </a:pPr>
            <a:endParaRPr lang="en-US" altLang="zh-CN" dirty="0">
              <a:latin typeface="微软雅黑" panose="020B0503020204020204" pitchFamily="34" charset="-122"/>
              <a:ea typeface="微软雅黑" panose="020B0503020204020204" pitchFamily="34" charset="-122"/>
            </a:endParaRPr>
          </a:p>
          <a:p>
            <a:pPr>
              <a:buClr>
                <a:srgbClr val="BF4F7A"/>
              </a:buClr>
            </a:pPr>
            <a:endParaRPr lang="en-US" altLang="zh-CN" dirty="0">
              <a:latin typeface="微软雅黑" panose="020B0503020204020204" pitchFamily="34" charset="-122"/>
              <a:ea typeface="微软雅黑" panose="020B0503020204020204" pitchFamily="34" charset="-122"/>
            </a:endParaRP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Global average pooling </a:t>
            </a:r>
          </a:p>
          <a:p>
            <a:pPr>
              <a:buClr>
                <a:srgbClr val="BF4F7A"/>
              </a:buClr>
            </a:pPr>
            <a:r>
              <a:rPr lang="en-US" altLang="zh-CN" b="1"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Use the global average pooling        over all regions to produce the summary of each temporal observation.</a:t>
            </a:r>
          </a:p>
          <a:p>
            <a:pPr>
              <a:buClr>
                <a:srgbClr val="BF4F7A"/>
              </a:buClr>
            </a:pPr>
            <a:endParaRPr lang="en-US" altLang="zh-CN" dirty="0">
              <a:latin typeface="微软雅黑" panose="020B0503020204020204" pitchFamily="34" charset="-122"/>
              <a:ea typeface="微软雅黑" panose="020B0503020204020204" pitchFamily="34" charset="-122"/>
            </a:endParaRPr>
          </a:p>
          <a:p>
            <a:pPr>
              <a:buClr>
                <a:srgbClr val="BF4F7A"/>
              </a:buClr>
            </a:pPr>
            <a:endParaRPr lang="en-US" altLang="zh-CN" dirty="0">
              <a:latin typeface="微软雅黑" panose="020B0503020204020204" pitchFamily="34" charset="-122"/>
              <a:ea typeface="微软雅黑" panose="020B0503020204020204" pitchFamily="34" charset="-122"/>
            </a:endParaRP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Attention operation</a:t>
            </a:r>
          </a:p>
          <a:p>
            <a:pPr>
              <a:buClr>
                <a:srgbClr val="BF4F7A"/>
              </a:buClr>
            </a:pPr>
            <a:r>
              <a:rPr lang="en-US" altLang="zh-CN" dirty="0">
                <a:latin typeface="微软雅黑" panose="020B0503020204020204" pitchFamily="34" charset="-122"/>
                <a:ea typeface="微软雅黑" panose="020B0503020204020204" pitchFamily="34" charset="-122"/>
              </a:rPr>
              <a:t>    Apply attention operation to the summarized vector z, where W1 and W2 is the corresponding weights,    and    is the </a:t>
            </a:r>
            <a:r>
              <a:rPr lang="en-US" altLang="zh-CN" dirty="0" err="1">
                <a:latin typeface="微软雅黑" panose="020B0503020204020204" pitchFamily="34" charset="-122"/>
                <a:ea typeface="微软雅黑" panose="020B0503020204020204" pitchFamily="34" charset="-122"/>
              </a:rPr>
              <a:t>ReLU</a:t>
            </a:r>
            <a:r>
              <a:rPr lang="en-US" altLang="zh-CN" dirty="0">
                <a:latin typeface="微软雅黑" panose="020B0503020204020204" pitchFamily="34" charset="-122"/>
                <a:ea typeface="微软雅黑" panose="020B0503020204020204" pitchFamily="34" charset="-122"/>
              </a:rPr>
              <a:t> and sigmoid function respectively.</a:t>
            </a:r>
          </a:p>
          <a:p>
            <a:pPr>
              <a:buClr>
                <a:srgbClr val="BF4F7A"/>
              </a:buClr>
            </a:pPr>
            <a:endParaRPr lang="en-US" altLang="zh-CN" dirty="0">
              <a:latin typeface="微软雅黑" panose="020B0503020204020204" pitchFamily="34" charset="-122"/>
              <a:ea typeface="微软雅黑" panose="020B0503020204020204" pitchFamily="34" charset="-122"/>
            </a:endParaRPr>
          </a:p>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Scale each temporal observation</a:t>
            </a:r>
          </a:p>
          <a:p>
            <a:pPr marL="285750" indent="-285750">
              <a:buClr>
                <a:srgbClr val="BF4F7A"/>
              </a:buClr>
              <a:buFont typeface="Wingdings" panose="05000000000000000000" pitchFamily="2" charset="2"/>
              <a:buChar char="p"/>
            </a:pPr>
            <a:endParaRPr lang="en-US" altLang="zh-CN" b="1" dirty="0">
              <a:latin typeface="微软雅黑" panose="020B0503020204020204" pitchFamily="34" charset="-122"/>
              <a:ea typeface="微软雅黑" panose="020B0503020204020204" pitchFamily="34" charset="-122"/>
            </a:endParaRPr>
          </a:p>
          <a:p>
            <a:pPr>
              <a:buClr>
                <a:srgbClr val="BF4F7A"/>
              </a:buClr>
            </a:pPr>
            <a:endParaRPr lang="en-US" altLang="zh-CN" dirty="0">
              <a:latin typeface="微软雅黑" panose="020B0503020204020204" pitchFamily="34" charset="-122"/>
              <a:ea typeface="微软雅黑" panose="020B0503020204020204" pitchFamily="34" charset="-122"/>
            </a:endParaRPr>
          </a:p>
        </p:txBody>
      </p:sp>
      <p:graphicFrame>
        <p:nvGraphicFramePr>
          <p:cNvPr id="14" name="对象 13">
            <a:extLst>
              <a:ext uri="{FF2B5EF4-FFF2-40B4-BE49-F238E27FC236}">
                <a16:creationId xmlns:a16="http://schemas.microsoft.com/office/drawing/2014/main" id="{C53AD7BC-2885-4878-AE7E-7D1A989CAA3E}"/>
              </a:ext>
            </a:extLst>
          </p:cNvPr>
          <p:cNvGraphicFramePr>
            <a:graphicFrameLocks noChangeAspect="1"/>
          </p:cNvGraphicFramePr>
          <p:nvPr>
            <p:extLst>
              <p:ext uri="{D42A27DB-BD31-4B8C-83A1-F6EECF244321}">
                <p14:modId xmlns:p14="http://schemas.microsoft.com/office/powerpoint/2010/main" val="450147082"/>
              </p:ext>
            </p:extLst>
          </p:nvPr>
        </p:nvGraphicFramePr>
        <p:xfrm>
          <a:off x="6019800" y="1447800"/>
          <a:ext cx="381000" cy="402167"/>
        </p:xfrm>
        <a:graphic>
          <a:graphicData uri="http://schemas.openxmlformats.org/presentationml/2006/ole">
            <mc:AlternateContent xmlns:mc="http://schemas.openxmlformats.org/markup-compatibility/2006">
              <mc:Choice xmlns:v="urn:schemas-microsoft-com:vml" Requires="v">
                <p:oleObj spid="_x0000_s1655" name="Equation" r:id="rId5" imgW="228600" imgH="241200" progId="Equation.DSMT4">
                  <p:embed/>
                </p:oleObj>
              </mc:Choice>
              <mc:Fallback>
                <p:oleObj name="Equation" r:id="rId5" imgW="228600" imgH="241200" progId="Equation.DSMT4">
                  <p:embed/>
                  <p:pic>
                    <p:nvPicPr>
                      <p:cNvPr id="0" name=""/>
                      <p:cNvPicPr/>
                      <p:nvPr/>
                    </p:nvPicPr>
                    <p:blipFill>
                      <a:blip r:embed="rId6"/>
                      <a:stretch>
                        <a:fillRect/>
                      </a:stretch>
                    </p:blipFill>
                    <p:spPr>
                      <a:xfrm>
                        <a:off x="6019800" y="1447800"/>
                        <a:ext cx="381000" cy="402167"/>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5130306C-10FF-496E-BF31-88489ED5CA2F}"/>
              </a:ext>
            </a:extLst>
          </p:cNvPr>
          <p:cNvPicPr>
            <a:picLocks noChangeAspect="1"/>
          </p:cNvPicPr>
          <p:nvPr/>
        </p:nvPicPr>
        <p:blipFill>
          <a:blip r:embed="rId7"/>
          <a:stretch>
            <a:fillRect/>
          </a:stretch>
        </p:blipFill>
        <p:spPr>
          <a:xfrm>
            <a:off x="2438400" y="2067454"/>
            <a:ext cx="4670394" cy="467039"/>
          </a:xfrm>
          <a:prstGeom prst="rect">
            <a:avLst/>
          </a:prstGeom>
        </p:spPr>
      </p:pic>
      <p:graphicFrame>
        <p:nvGraphicFramePr>
          <p:cNvPr id="16" name="对象 15">
            <a:extLst>
              <a:ext uri="{FF2B5EF4-FFF2-40B4-BE49-F238E27FC236}">
                <a16:creationId xmlns:a16="http://schemas.microsoft.com/office/drawing/2014/main" id="{D4FD460F-ED20-4049-B918-16944EA2DE88}"/>
              </a:ext>
            </a:extLst>
          </p:cNvPr>
          <p:cNvGraphicFramePr>
            <a:graphicFrameLocks noChangeAspect="1"/>
          </p:cNvGraphicFramePr>
          <p:nvPr>
            <p:extLst>
              <p:ext uri="{D42A27DB-BD31-4B8C-83A1-F6EECF244321}">
                <p14:modId xmlns:p14="http://schemas.microsoft.com/office/powerpoint/2010/main" val="1254899424"/>
              </p:ext>
            </p:extLst>
          </p:nvPr>
        </p:nvGraphicFramePr>
        <p:xfrm>
          <a:off x="4178027" y="2812768"/>
          <a:ext cx="470173" cy="372220"/>
        </p:xfrm>
        <a:graphic>
          <a:graphicData uri="http://schemas.openxmlformats.org/presentationml/2006/ole">
            <mc:AlternateContent xmlns:mc="http://schemas.openxmlformats.org/markup-compatibility/2006">
              <mc:Choice xmlns:v="urn:schemas-microsoft-com:vml" Requires="v">
                <p:oleObj spid="_x0000_s1656" name="Equation" r:id="rId8" imgW="304560" imgH="241200" progId="Equation.DSMT4">
                  <p:embed/>
                </p:oleObj>
              </mc:Choice>
              <mc:Fallback>
                <p:oleObj name="Equation" r:id="rId8" imgW="304560" imgH="241200" progId="Equation.DSMT4">
                  <p:embed/>
                  <p:pic>
                    <p:nvPicPr>
                      <p:cNvPr id="0" name=""/>
                      <p:cNvPicPr/>
                      <p:nvPr/>
                    </p:nvPicPr>
                    <p:blipFill>
                      <a:blip r:embed="rId9"/>
                      <a:stretch>
                        <a:fillRect/>
                      </a:stretch>
                    </p:blipFill>
                    <p:spPr>
                      <a:xfrm>
                        <a:off x="4178027" y="2812768"/>
                        <a:ext cx="470173" cy="37222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F0F5EFD5-F3F0-479A-81B1-4FD2D7CED707}"/>
              </a:ext>
            </a:extLst>
          </p:cNvPr>
          <p:cNvGraphicFramePr>
            <a:graphicFrameLocks noChangeAspect="1"/>
          </p:cNvGraphicFramePr>
          <p:nvPr>
            <p:extLst>
              <p:ext uri="{D42A27DB-BD31-4B8C-83A1-F6EECF244321}">
                <p14:modId xmlns:p14="http://schemas.microsoft.com/office/powerpoint/2010/main" val="2993321270"/>
              </p:ext>
            </p:extLst>
          </p:nvPr>
        </p:nvGraphicFramePr>
        <p:xfrm>
          <a:off x="3452556" y="4495800"/>
          <a:ext cx="239486" cy="304800"/>
        </p:xfrm>
        <a:graphic>
          <a:graphicData uri="http://schemas.openxmlformats.org/presentationml/2006/ole">
            <mc:AlternateContent xmlns:mc="http://schemas.openxmlformats.org/markup-compatibility/2006">
              <mc:Choice xmlns:v="urn:schemas-microsoft-com:vml" Requires="v">
                <p:oleObj spid="_x0000_s1657" name="Equation" r:id="rId10" imgW="139680" imgH="177480" progId="Equation.DSMT4">
                  <p:embed/>
                </p:oleObj>
              </mc:Choice>
              <mc:Fallback>
                <p:oleObj name="Equation" r:id="rId10" imgW="139680" imgH="177480" progId="Equation.DSMT4">
                  <p:embed/>
                  <p:pic>
                    <p:nvPicPr>
                      <p:cNvPr id="0" name=""/>
                      <p:cNvPicPr/>
                      <p:nvPr/>
                    </p:nvPicPr>
                    <p:blipFill>
                      <a:blip r:embed="rId11"/>
                      <a:stretch>
                        <a:fillRect/>
                      </a:stretch>
                    </p:blipFill>
                    <p:spPr>
                      <a:xfrm>
                        <a:off x="3452556" y="4495800"/>
                        <a:ext cx="239486" cy="3048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63CDE6BA-A742-44ED-8567-802D4F8E8C59}"/>
              </a:ext>
            </a:extLst>
          </p:cNvPr>
          <p:cNvGraphicFramePr>
            <a:graphicFrameLocks noChangeAspect="1"/>
          </p:cNvGraphicFramePr>
          <p:nvPr>
            <p:extLst>
              <p:ext uri="{D42A27DB-BD31-4B8C-83A1-F6EECF244321}">
                <p14:modId xmlns:p14="http://schemas.microsoft.com/office/powerpoint/2010/main" val="1529554818"/>
              </p:ext>
            </p:extLst>
          </p:nvPr>
        </p:nvGraphicFramePr>
        <p:xfrm>
          <a:off x="4144554" y="4548474"/>
          <a:ext cx="275046" cy="252126"/>
        </p:xfrm>
        <a:graphic>
          <a:graphicData uri="http://schemas.openxmlformats.org/presentationml/2006/ole">
            <mc:AlternateContent xmlns:mc="http://schemas.openxmlformats.org/markup-compatibility/2006">
              <mc:Choice xmlns:v="urn:schemas-microsoft-com:vml" Requires="v">
                <p:oleObj spid="_x0000_s1658" name="Equation" r:id="rId12" imgW="152280" imgH="139680" progId="Equation.DSMT4">
                  <p:embed/>
                </p:oleObj>
              </mc:Choice>
              <mc:Fallback>
                <p:oleObj name="Equation" r:id="rId12" imgW="152280" imgH="139680" progId="Equation.DSMT4">
                  <p:embed/>
                  <p:pic>
                    <p:nvPicPr>
                      <p:cNvPr id="0" name=""/>
                      <p:cNvPicPr/>
                      <p:nvPr/>
                    </p:nvPicPr>
                    <p:blipFill>
                      <a:blip r:embed="rId13"/>
                      <a:stretch>
                        <a:fillRect/>
                      </a:stretch>
                    </p:blipFill>
                    <p:spPr>
                      <a:xfrm>
                        <a:off x="4144554" y="4548474"/>
                        <a:ext cx="275046" cy="252126"/>
                      </a:xfrm>
                      <a:prstGeom prst="rect">
                        <a:avLst/>
                      </a:prstGeom>
                    </p:spPr>
                  </p:pic>
                </p:oleObj>
              </mc:Fallback>
            </mc:AlternateContent>
          </a:graphicData>
        </a:graphic>
      </p:graphicFrame>
      <p:pic>
        <p:nvPicPr>
          <p:cNvPr id="20" name="图片 19">
            <a:extLst>
              <a:ext uri="{FF2B5EF4-FFF2-40B4-BE49-F238E27FC236}">
                <a16:creationId xmlns:a16="http://schemas.microsoft.com/office/drawing/2014/main" id="{C1E97596-8C20-4C49-AA40-737BEE9F5F54}"/>
              </a:ext>
            </a:extLst>
          </p:cNvPr>
          <p:cNvPicPr>
            <a:picLocks noChangeAspect="1"/>
          </p:cNvPicPr>
          <p:nvPr/>
        </p:nvPicPr>
        <p:blipFill>
          <a:blip r:embed="rId14"/>
          <a:stretch>
            <a:fillRect/>
          </a:stretch>
        </p:blipFill>
        <p:spPr>
          <a:xfrm>
            <a:off x="3214861" y="4906022"/>
            <a:ext cx="2995439" cy="419157"/>
          </a:xfrm>
          <a:prstGeom prst="rect">
            <a:avLst/>
          </a:prstGeom>
        </p:spPr>
      </p:pic>
      <p:pic>
        <p:nvPicPr>
          <p:cNvPr id="21" name="图片 20">
            <a:extLst>
              <a:ext uri="{FF2B5EF4-FFF2-40B4-BE49-F238E27FC236}">
                <a16:creationId xmlns:a16="http://schemas.microsoft.com/office/drawing/2014/main" id="{5B0D2E18-74C1-43C2-B022-49BE857AC385}"/>
              </a:ext>
            </a:extLst>
          </p:cNvPr>
          <p:cNvPicPr>
            <a:picLocks noChangeAspect="1"/>
          </p:cNvPicPr>
          <p:nvPr/>
        </p:nvPicPr>
        <p:blipFill>
          <a:blip r:embed="rId15"/>
          <a:stretch>
            <a:fillRect/>
          </a:stretch>
        </p:blipFill>
        <p:spPr>
          <a:xfrm>
            <a:off x="2902168" y="5670590"/>
            <a:ext cx="3742857" cy="476190"/>
          </a:xfrm>
          <a:prstGeom prst="rect">
            <a:avLst/>
          </a:prstGeom>
        </p:spPr>
      </p:pic>
    </p:spTree>
    <p:extLst>
      <p:ext uri="{BB962C8B-B14F-4D97-AF65-F5344CB8AC3E}">
        <p14:creationId xmlns:p14="http://schemas.microsoft.com/office/powerpoint/2010/main" val="1366782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702814" y="1700783"/>
            <a:ext cx="6364986" cy="1800000"/>
          </a:xfrm>
          <a:prstGeom prst="rect">
            <a:avLst/>
          </a:prstGeom>
          <a:solidFill>
            <a:srgbClr val="AB1243"/>
          </a:solidFill>
        </p:spPr>
        <p:txBody>
          <a:bodyPr vert="horz" wrap="square" lIns="0" tIns="0" rIns="0" bIns="0" rtlCol="0">
            <a:spAutoFit/>
          </a:bodyPr>
          <a:lstStyle/>
          <a:p>
            <a:pPr marL="264795" algn="ctr">
              <a:spcBef>
                <a:spcPts val="5"/>
              </a:spcBef>
            </a:pPr>
            <a:r>
              <a:rPr lang="en-US" altLang="zh-CN" sz="4000" dirty="0">
                <a:latin typeface="黑体" panose="02010609060101010101" pitchFamily="49" charset="-122"/>
                <a:ea typeface="黑体" panose="02010609060101010101" pitchFamily="49" charset="-122"/>
              </a:rPr>
              <a:t/>
            </a:r>
            <a:br>
              <a:rPr lang="en-US" altLang="zh-CN" sz="4000" dirty="0">
                <a:latin typeface="黑体" panose="02010609060101010101" pitchFamily="49" charset="-122"/>
                <a:ea typeface="黑体" panose="02010609060101010101" pitchFamily="49" charset="-122"/>
              </a:rPr>
            </a:br>
            <a:r>
              <a:rPr lang="zh-CN" altLang="en-US" sz="4000" dirty="0">
                <a:latin typeface="黑体" panose="02010609060101010101" pitchFamily="49" charset="-122"/>
                <a:ea typeface="黑体" panose="02010609060101010101" pitchFamily="49" charset="-122"/>
              </a:rPr>
              <a:t/>
            </a:r>
            <a:br>
              <a:rPr lang="zh-CN" altLang="en-US" sz="4000" dirty="0">
                <a:latin typeface="黑体" panose="02010609060101010101" pitchFamily="49" charset="-122"/>
                <a:ea typeface="黑体" panose="02010609060101010101" pitchFamily="49" charset="-122"/>
              </a:rPr>
            </a:br>
            <a:endParaRPr sz="4000" dirty="0"/>
          </a:p>
        </p:txBody>
      </p:sp>
      <p:sp>
        <p:nvSpPr>
          <p:cNvPr id="6" name="object 6"/>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7" name="object 7"/>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5" name="object 5"/>
          <p:cNvSpPr txBox="1"/>
          <p:nvPr/>
        </p:nvSpPr>
        <p:spPr>
          <a:xfrm>
            <a:off x="356488" y="1700783"/>
            <a:ext cx="2346325" cy="1800225"/>
          </a:xfrm>
          <a:prstGeom prst="rect">
            <a:avLst/>
          </a:prstGeom>
          <a:solidFill>
            <a:srgbClr val="7E7E7E"/>
          </a:solidFill>
        </p:spPr>
        <p:txBody>
          <a:bodyPr vert="horz" wrap="square" lIns="0" tIns="302895" rIns="0" bIns="0" rtlCol="0">
            <a:spAutoFit/>
          </a:bodyPr>
          <a:lstStyle/>
          <a:p>
            <a:pPr marR="29209" algn="ctr">
              <a:lnSpc>
                <a:spcPct val="100000"/>
              </a:lnSpc>
              <a:spcBef>
                <a:spcPts val="2385"/>
              </a:spcBef>
            </a:pPr>
            <a:r>
              <a:rPr sz="7200" dirty="0">
                <a:solidFill>
                  <a:srgbClr val="FFFFFF"/>
                </a:solidFill>
                <a:latin typeface="Times New Roman"/>
                <a:cs typeface="Times New Roman"/>
              </a:rPr>
              <a:t>2</a:t>
            </a:r>
            <a:endParaRPr sz="7200">
              <a:latin typeface="Times New Roman"/>
              <a:cs typeface="Times New Roman"/>
            </a:endParaRPr>
          </a:p>
        </p:txBody>
      </p:sp>
      <p:sp>
        <p:nvSpPr>
          <p:cNvPr id="11" name="文本框 10">
            <a:extLst>
              <a:ext uri="{FF2B5EF4-FFF2-40B4-BE49-F238E27FC236}">
                <a16:creationId xmlns:a16="http://schemas.microsoft.com/office/drawing/2014/main" id="{51DC5F0F-8851-44A6-AAFE-4F4FFDAA4D7E}"/>
              </a:ext>
            </a:extLst>
          </p:cNvPr>
          <p:cNvSpPr txBox="1"/>
          <p:nvPr/>
        </p:nvSpPr>
        <p:spPr>
          <a:xfrm>
            <a:off x="2631588" y="2062286"/>
            <a:ext cx="6172200" cy="1077218"/>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用于乘车需求预测的时空多图卷积网络研究工作汇报</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5" name="object 5"/>
          <p:cNvSpPr txBox="1"/>
          <p:nvPr/>
        </p:nvSpPr>
        <p:spPr>
          <a:xfrm>
            <a:off x="0" y="346378"/>
            <a:ext cx="44196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4 ST-MGCN</a:t>
            </a:r>
            <a:r>
              <a:rPr lang="zh-CN" altLang="en-US" sz="2800" spc="-5" dirty="0">
                <a:solidFill>
                  <a:srgbClr val="FFFFFF"/>
                </a:solidFill>
                <a:latin typeface="黑体"/>
                <a:cs typeface="黑体"/>
              </a:rPr>
              <a:t>时序相关性建模</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12" name="文本框 11">
            <a:extLst>
              <a:ext uri="{FF2B5EF4-FFF2-40B4-BE49-F238E27FC236}">
                <a16:creationId xmlns:a16="http://schemas.microsoft.com/office/drawing/2014/main" id="{67568B12-99EB-436E-A03A-69E6F46EEC2E}"/>
              </a:ext>
            </a:extLst>
          </p:cNvPr>
          <p:cNvSpPr txBox="1"/>
          <p:nvPr/>
        </p:nvSpPr>
        <p:spPr>
          <a:xfrm>
            <a:off x="360044" y="897392"/>
            <a:ext cx="8783956" cy="1477328"/>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Share-weight RNN</a:t>
            </a:r>
          </a:p>
          <a:p>
            <a:pPr>
              <a:buClr>
                <a:srgbClr val="BF4F7A"/>
              </a:buClr>
            </a:pPr>
            <a:r>
              <a:rPr lang="en-US" altLang="zh-CN" dirty="0">
                <a:latin typeface="微软雅黑" panose="020B0503020204020204" pitchFamily="34" charset="-122"/>
                <a:ea typeface="微软雅黑" panose="020B0503020204020204" pitchFamily="34" charset="-122"/>
              </a:rPr>
              <a:t>    Apply a shared RNN layer with weight W3 across all regions to aggregate the gated input sequence of a region into a single </a:t>
            </a:r>
            <a:r>
              <a:rPr lang="en-US" altLang="zh-CN" dirty="0" err="1">
                <a:latin typeface="微软雅黑" panose="020B0503020204020204" pitchFamily="34" charset="-122"/>
                <a:ea typeface="微软雅黑" panose="020B0503020204020204" pitchFamily="34" charset="-122"/>
              </a:rPr>
              <a:t>vectorHi</a:t>
            </a:r>
            <a:r>
              <a:rPr lang="en-US" altLang="zh-CN" dirty="0">
                <a:latin typeface="微软雅黑" panose="020B0503020204020204" pitchFamily="34" charset="-122"/>
                <a:ea typeface="微软雅黑" panose="020B0503020204020204" pitchFamily="34" charset="-122"/>
              </a:rPr>
              <a:t>.</a:t>
            </a:r>
          </a:p>
          <a:p>
            <a:pPr>
              <a:buClr>
                <a:srgbClr val="BF4F7A"/>
              </a:buClr>
            </a:pPr>
            <a:endParaRPr lang="en-US" altLang="zh-CN" dirty="0">
              <a:latin typeface="微软雅黑" panose="020B0503020204020204" pitchFamily="34" charset="-122"/>
              <a:ea typeface="微软雅黑" panose="020B0503020204020204" pitchFamily="34" charset="-122"/>
            </a:endParaRPr>
          </a:p>
          <a:p>
            <a:pPr>
              <a:buClr>
                <a:srgbClr val="BF4F7A"/>
              </a:buClr>
            </a:pPr>
            <a:endParaRPr lang="en-US" altLang="zh-CN"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0BC11BD-EC5E-4D95-84C2-3EF46F53F1EC}"/>
              </a:ext>
            </a:extLst>
          </p:cNvPr>
          <p:cNvPicPr>
            <a:picLocks noChangeAspect="1"/>
          </p:cNvPicPr>
          <p:nvPr/>
        </p:nvPicPr>
        <p:blipFill>
          <a:blip r:embed="rId3"/>
          <a:stretch>
            <a:fillRect/>
          </a:stretch>
        </p:blipFill>
        <p:spPr>
          <a:xfrm>
            <a:off x="1900552" y="1828800"/>
            <a:ext cx="5038095" cy="361905"/>
          </a:xfrm>
          <a:prstGeom prst="rect">
            <a:avLst/>
          </a:prstGeom>
        </p:spPr>
      </p:pic>
      <p:pic>
        <p:nvPicPr>
          <p:cNvPr id="6" name="图片 5">
            <a:extLst>
              <a:ext uri="{FF2B5EF4-FFF2-40B4-BE49-F238E27FC236}">
                <a16:creationId xmlns:a16="http://schemas.microsoft.com/office/drawing/2014/main" id="{C803B257-224D-4A4E-BE1E-DE321BCD40CE}"/>
              </a:ext>
            </a:extLst>
          </p:cNvPr>
          <p:cNvPicPr>
            <a:picLocks noChangeAspect="1"/>
          </p:cNvPicPr>
          <p:nvPr/>
        </p:nvPicPr>
        <p:blipFill>
          <a:blip r:embed="rId4"/>
          <a:stretch>
            <a:fillRect/>
          </a:stretch>
        </p:blipFill>
        <p:spPr>
          <a:xfrm>
            <a:off x="1908690" y="2368016"/>
            <a:ext cx="5645451" cy="3346983"/>
          </a:xfrm>
          <a:prstGeom prst="rect">
            <a:avLst/>
          </a:prstGeom>
        </p:spPr>
      </p:pic>
      <p:sp>
        <p:nvSpPr>
          <p:cNvPr id="7" name="矩形 6">
            <a:extLst>
              <a:ext uri="{FF2B5EF4-FFF2-40B4-BE49-F238E27FC236}">
                <a16:creationId xmlns:a16="http://schemas.microsoft.com/office/drawing/2014/main" id="{22E0BA27-8F50-4227-9FD2-7BB7686587C3}"/>
              </a:ext>
            </a:extLst>
          </p:cNvPr>
          <p:cNvSpPr/>
          <p:nvPr/>
        </p:nvSpPr>
        <p:spPr>
          <a:xfrm>
            <a:off x="4114800" y="5714999"/>
            <a:ext cx="2113957" cy="369332"/>
          </a:xfrm>
          <a:prstGeom prst="rect">
            <a:avLst/>
          </a:prstGeom>
        </p:spPr>
        <p:txBody>
          <a:bodyPr wrap="square">
            <a:spAutoFit/>
          </a:bodyPr>
          <a:lstStyle/>
          <a:p>
            <a:r>
              <a:rPr lang="en-US" altLang="zh-CN" dirty="0">
                <a:latin typeface="NimbusRomNo9L-Regu"/>
              </a:rPr>
              <a:t>CGRNN </a:t>
            </a:r>
            <a:r>
              <a:rPr lang="zh-CN" altLang="en-US" dirty="0">
                <a:latin typeface="NimbusRomNo9L-Regu"/>
              </a:rPr>
              <a:t>系统架构</a:t>
            </a:r>
            <a:endParaRPr lang="zh-CN" altLang="en-US" dirty="0"/>
          </a:p>
        </p:txBody>
      </p:sp>
    </p:spTree>
    <p:extLst>
      <p:ext uri="{BB962C8B-B14F-4D97-AF65-F5344CB8AC3E}">
        <p14:creationId xmlns:p14="http://schemas.microsoft.com/office/powerpoint/2010/main" val="1176870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702814" y="1700783"/>
            <a:ext cx="6189980" cy="1800000"/>
          </a:xfrm>
          <a:prstGeom prst="rect">
            <a:avLst/>
          </a:prstGeom>
          <a:solidFill>
            <a:srgbClr val="AB1243"/>
          </a:solidFill>
        </p:spPr>
        <p:txBody>
          <a:bodyPr vert="horz" wrap="square" lIns="0" tIns="0" rIns="0" bIns="0" rtlCol="0">
            <a:spAutoFit/>
          </a:bodyPr>
          <a:lstStyle/>
          <a:p>
            <a:pPr>
              <a:lnSpc>
                <a:spcPct val="100000"/>
              </a:lnSpc>
            </a:pPr>
            <a:endParaRPr sz="4000" dirty="0">
              <a:latin typeface="Times New Roman"/>
              <a:cs typeface="Times New Roman"/>
            </a:endParaRPr>
          </a:p>
          <a:p>
            <a:pPr marL="264795">
              <a:lnSpc>
                <a:spcPct val="100000"/>
              </a:lnSpc>
              <a:spcBef>
                <a:spcPts val="5"/>
              </a:spcBef>
            </a:pPr>
            <a:r>
              <a:rPr lang="en-US" altLang="zh-CN" sz="4000" spc="-5" dirty="0"/>
              <a:t> </a:t>
            </a:r>
            <a:endParaRPr sz="4000" dirty="0"/>
          </a:p>
        </p:txBody>
      </p:sp>
      <p:sp>
        <p:nvSpPr>
          <p:cNvPr id="6" name="object 6"/>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7" name="object 7"/>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5" name="object 5"/>
          <p:cNvSpPr txBox="1"/>
          <p:nvPr/>
        </p:nvSpPr>
        <p:spPr>
          <a:xfrm>
            <a:off x="356488" y="1700783"/>
            <a:ext cx="2346325" cy="1800225"/>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sz="7200" dirty="0">
                <a:solidFill>
                  <a:srgbClr val="FFFFFF"/>
                </a:solidFill>
                <a:latin typeface="Times New Roman"/>
                <a:cs typeface="Times New Roman"/>
              </a:rPr>
              <a:t>2.3</a:t>
            </a:r>
            <a:endParaRPr sz="7200">
              <a:latin typeface="Times New Roman"/>
              <a:cs typeface="Times New Roman"/>
            </a:endParaRPr>
          </a:p>
        </p:txBody>
      </p:sp>
      <p:sp>
        <p:nvSpPr>
          <p:cNvPr id="9" name="文本框 8">
            <a:extLst>
              <a:ext uri="{FF2B5EF4-FFF2-40B4-BE49-F238E27FC236}">
                <a16:creationId xmlns:a16="http://schemas.microsoft.com/office/drawing/2014/main" id="{35D980B2-1688-4864-99D1-EE5568E79539}"/>
              </a:ext>
            </a:extLst>
          </p:cNvPr>
          <p:cNvSpPr txBox="1"/>
          <p:nvPr/>
        </p:nvSpPr>
        <p:spPr>
          <a:xfrm>
            <a:off x="2599751" y="2286000"/>
            <a:ext cx="6189980" cy="707886"/>
          </a:xfrm>
          <a:prstGeom prst="rect">
            <a:avLst/>
          </a:prstGeom>
          <a:noFill/>
        </p:spPr>
        <p:txBody>
          <a:bodyPr wrap="square" rtlCol="0">
            <a:spAutoFit/>
          </a:bodyPr>
          <a:lstStyle/>
          <a:p>
            <a:r>
              <a:rPr lang="en-US" altLang="zh-CN" sz="4000" spc="-5" dirty="0">
                <a:solidFill>
                  <a:schemeClr val="bg1"/>
                </a:solidFill>
                <a:latin typeface="微软雅黑" panose="020B0503020204020204" pitchFamily="34" charset="-122"/>
                <a:ea typeface="微软雅黑" panose="020B0503020204020204" pitchFamily="34" charset="-122"/>
              </a:rPr>
              <a:t>Experimental Recurrence</a:t>
            </a:r>
            <a:endParaRPr lang="zh-CN" altLang="en-US" sz="4000" spc="-5"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0" y="342515"/>
            <a:ext cx="4953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1 Dataset Introduction</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13" name="object 13"/>
          <p:cNvSpPr txBox="1"/>
          <p:nvPr/>
        </p:nvSpPr>
        <p:spPr>
          <a:xfrm>
            <a:off x="226211" y="990600"/>
            <a:ext cx="5163001" cy="5716950"/>
          </a:xfrm>
          <a:prstGeom prst="rect">
            <a:avLst/>
          </a:prstGeom>
        </p:spPr>
        <p:txBody>
          <a:bodyPr vert="horz" wrap="square" lIns="0" tIns="0" rIns="0" bIns="0" rtlCol="0">
            <a:spAutoFit/>
          </a:bodyPr>
          <a:lstStyle/>
          <a:p>
            <a:pPr marL="721360" indent="-342900">
              <a:lnSpc>
                <a:spcPct val="100000"/>
              </a:lnSpc>
              <a:spcBef>
                <a:spcPts val="1515"/>
              </a:spcBef>
              <a:buClr>
                <a:srgbClr val="BF4F7A"/>
              </a:buClr>
              <a:buFont typeface="Wingdings" panose="05000000000000000000" pitchFamily="2" charset="2"/>
              <a:buChar char="p"/>
            </a:pPr>
            <a:r>
              <a:rPr sz="2400" b="0" dirty="0">
                <a:latin typeface="微软雅黑" panose="020B0503020204020204" pitchFamily="34" charset="-122"/>
                <a:ea typeface="微软雅黑" panose="020B0503020204020204" pitchFamily="34" charset="-122"/>
                <a:cs typeface="Calibri Light"/>
              </a:rPr>
              <a:t>MET</a:t>
            </a:r>
            <a:r>
              <a:rPr sz="2400" b="0" spc="-5" dirty="0">
                <a:latin typeface="微软雅黑" panose="020B0503020204020204" pitchFamily="34" charset="-122"/>
                <a:ea typeface="微软雅黑" panose="020B0503020204020204" pitchFamily="34" charset="-122"/>
                <a:cs typeface="Calibri Light"/>
              </a:rPr>
              <a:t>R-</a:t>
            </a:r>
            <a:r>
              <a:rPr sz="2400" b="0" dirty="0">
                <a:latin typeface="微软雅黑" panose="020B0503020204020204" pitchFamily="34" charset="-122"/>
                <a:ea typeface="微软雅黑" panose="020B0503020204020204" pitchFamily="34" charset="-122"/>
                <a:cs typeface="Calibri Light"/>
              </a:rPr>
              <a:t>LA</a:t>
            </a:r>
            <a:r>
              <a:rPr sz="2400" b="0" spc="-5" dirty="0">
                <a:latin typeface="Calibri Light"/>
                <a:cs typeface="Calibri Light"/>
              </a:rPr>
              <a:t>:</a:t>
            </a:r>
            <a:endParaRPr sz="2400" dirty="0">
              <a:latin typeface="Calibri Light"/>
              <a:cs typeface="Calibri Light"/>
            </a:endParaRPr>
          </a:p>
          <a:p>
            <a:pPr marL="698500" indent="-228600">
              <a:lnSpc>
                <a:spcPct val="100000"/>
              </a:lnSpc>
              <a:spcBef>
                <a:spcPts val="290"/>
              </a:spcBef>
              <a:buFont typeface="Calibri"/>
              <a:buChar char="–"/>
              <a:tabLst>
                <a:tab pos="699135" algn="l"/>
              </a:tabLst>
            </a:pPr>
            <a:r>
              <a:rPr lang="en-US" altLang="zh-CN" sz="2000" b="0" dirty="0">
                <a:latin typeface="微软雅黑" panose="020B0503020204020204" pitchFamily="34" charset="-122"/>
                <a:ea typeface="微软雅黑" panose="020B0503020204020204" pitchFamily="34" charset="-122"/>
                <a:cs typeface="Calibri Light"/>
              </a:rPr>
              <a:t>30</a:t>
            </a:r>
            <a:r>
              <a:rPr sz="2000" b="0" spc="-15" dirty="0">
                <a:latin typeface="微软雅黑" panose="020B0503020204020204" pitchFamily="34" charset="-122"/>
                <a:ea typeface="微软雅黑" panose="020B0503020204020204" pitchFamily="34" charset="-122"/>
                <a:cs typeface="Calibri Light"/>
              </a:rPr>
              <a:t> </a:t>
            </a:r>
            <a:r>
              <a:rPr sz="2000" b="0" dirty="0">
                <a:latin typeface="微软雅黑" panose="020B0503020204020204" pitchFamily="34" charset="-122"/>
                <a:ea typeface="微软雅黑" panose="020B0503020204020204" pitchFamily="34" charset="-122"/>
                <a:cs typeface="Calibri Light"/>
              </a:rPr>
              <a:t>t</a:t>
            </a:r>
            <a:r>
              <a:rPr sz="2000" b="0" spc="-30" dirty="0">
                <a:latin typeface="微软雅黑" panose="020B0503020204020204" pitchFamily="34" charset="-122"/>
                <a:ea typeface="微软雅黑" panose="020B0503020204020204" pitchFamily="34" charset="-122"/>
                <a:cs typeface="Calibri Light"/>
              </a:rPr>
              <a:t>r</a:t>
            </a:r>
            <a:r>
              <a:rPr sz="2000" b="0" spc="-10" dirty="0">
                <a:latin typeface="微软雅黑" panose="020B0503020204020204" pitchFamily="34" charset="-122"/>
                <a:ea typeface="微软雅黑" panose="020B0503020204020204" pitchFamily="34" charset="-122"/>
                <a:cs typeface="Calibri Light"/>
              </a:rPr>
              <a:t>a</a:t>
            </a:r>
            <a:r>
              <a:rPr sz="2000" b="0" spc="-25" dirty="0">
                <a:latin typeface="微软雅黑" panose="020B0503020204020204" pitchFamily="34" charset="-122"/>
                <a:ea typeface="微软雅黑" panose="020B0503020204020204" pitchFamily="34" charset="-122"/>
                <a:cs typeface="Calibri Light"/>
              </a:rPr>
              <a:t>f</a:t>
            </a:r>
            <a:r>
              <a:rPr sz="2000" b="0" dirty="0">
                <a:latin typeface="微软雅黑" panose="020B0503020204020204" pitchFamily="34" charset="-122"/>
                <a:ea typeface="微软雅黑" panose="020B0503020204020204" pitchFamily="34" charset="-122"/>
                <a:cs typeface="Calibri Light"/>
              </a:rPr>
              <a:t>fic</a:t>
            </a:r>
            <a:r>
              <a:rPr sz="2000" b="0" spc="-45" dirty="0">
                <a:latin typeface="微软雅黑" panose="020B0503020204020204" pitchFamily="34" charset="-122"/>
                <a:ea typeface="微软雅黑" panose="020B0503020204020204" pitchFamily="34" charset="-122"/>
                <a:cs typeface="Calibri Light"/>
              </a:rPr>
              <a:t> </a:t>
            </a:r>
            <a:r>
              <a:rPr sz="2000" b="0" dirty="0">
                <a:latin typeface="微软雅黑" panose="020B0503020204020204" pitchFamily="34" charset="-122"/>
                <a:ea typeface="微软雅黑" panose="020B0503020204020204" pitchFamily="34" charset="-122"/>
                <a:cs typeface="Calibri Light"/>
              </a:rPr>
              <a:t>s</a:t>
            </a:r>
            <a:r>
              <a:rPr sz="2000" b="0" spc="5" dirty="0">
                <a:latin typeface="微软雅黑" panose="020B0503020204020204" pitchFamily="34" charset="-122"/>
                <a:ea typeface="微软雅黑" panose="020B0503020204020204" pitchFamily="34" charset="-122"/>
                <a:cs typeface="Calibri Light"/>
              </a:rPr>
              <a:t>e</a:t>
            </a:r>
            <a:r>
              <a:rPr sz="2000" b="0" dirty="0">
                <a:latin typeface="微软雅黑" panose="020B0503020204020204" pitchFamily="34" charset="-122"/>
                <a:ea typeface="微软雅黑" panose="020B0503020204020204" pitchFamily="34" charset="-122"/>
                <a:cs typeface="Calibri Light"/>
              </a:rPr>
              <a:t>ns</a:t>
            </a:r>
            <a:r>
              <a:rPr sz="2000" b="0" spc="-5" dirty="0">
                <a:latin typeface="微软雅黑" panose="020B0503020204020204" pitchFamily="34" charset="-122"/>
                <a:ea typeface="微软雅黑" panose="020B0503020204020204" pitchFamily="34" charset="-122"/>
                <a:cs typeface="Calibri Light"/>
              </a:rPr>
              <a:t>o</a:t>
            </a:r>
            <a:r>
              <a:rPr sz="2000" b="0" spc="-35" dirty="0">
                <a:latin typeface="微软雅黑" panose="020B0503020204020204" pitchFamily="34" charset="-122"/>
                <a:ea typeface="微软雅黑" panose="020B0503020204020204" pitchFamily="34" charset="-122"/>
                <a:cs typeface="Calibri Light"/>
              </a:rPr>
              <a:t>r</a:t>
            </a:r>
            <a:r>
              <a:rPr sz="2000" b="0" dirty="0">
                <a:latin typeface="微软雅黑" panose="020B0503020204020204" pitchFamily="34" charset="-122"/>
                <a:ea typeface="微软雅黑" panose="020B0503020204020204" pitchFamily="34" charset="-122"/>
                <a:cs typeface="Calibri Light"/>
              </a:rPr>
              <a:t>s</a:t>
            </a:r>
            <a:r>
              <a:rPr sz="2000" b="0" spc="-40" dirty="0">
                <a:latin typeface="微软雅黑" panose="020B0503020204020204" pitchFamily="34" charset="-122"/>
                <a:ea typeface="微软雅黑" panose="020B0503020204020204" pitchFamily="34" charset="-122"/>
                <a:cs typeface="Calibri Light"/>
              </a:rPr>
              <a:t> </a:t>
            </a:r>
            <a:r>
              <a:rPr sz="2000" b="0" dirty="0">
                <a:latin typeface="微软雅黑" panose="020B0503020204020204" pitchFamily="34" charset="-122"/>
                <a:ea typeface="微软雅黑" panose="020B0503020204020204" pitchFamily="34" charset="-122"/>
                <a:cs typeface="Calibri Light"/>
              </a:rPr>
              <a:t>in</a:t>
            </a:r>
            <a:r>
              <a:rPr sz="2000" b="0" spc="-20" dirty="0">
                <a:latin typeface="微软雅黑" panose="020B0503020204020204" pitchFamily="34" charset="-122"/>
                <a:ea typeface="微软雅黑" panose="020B0503020204020204" pitchFamily="34" charset="-122"/>
                <a:cs typeface="Calibri Light"/>
              </a:rPr>
              <a:t> </a:t>
            </a:r>
            <a:r>
              <a:rPr sz="2000" b="0" dirty="0">
                <a:latin typeface="微软雅黑" panose="020B0503020204020204" pitchFamily="34" charset="-122"/>
                <a:ea typeface="微软雅黑" panose="020B0503020204020204" pitchFamily="34" charset="-122"/>
                <a:cs typeface="Calibri Light"/>
              </a:rPr>
              <a:t>Los </a:t>
            </a:r>
            <a:r>
              <a:rPr sz="2000" b="0" spc="-5" dirty="0">
                <a:latin typeface="微软雅黑" panose="020B0503020204020204" pitchFamily="34" charset="-122"/>
                <a:ea typeface="微软雅黑" panose="020B0503020204020204" pitchFamily="34" charset="-122"/>
                <a:cs typeface="Calibri Light"/>
              </a:rPr>
              <a:t>An</a:t>
            </a:r>
            <a:r>
              <a:rPr sz="2000" b="0" spc="-20" dirty="0">
                <a:latin typeface="微软雅黑" panose="020B0503020204020204" pitchFamily="34" charset="-122"/>
                <a:ea typeface="微软雅黑" panose="020B0503020204020204" pitchFamily="34" charset="-122"/>
                <a:cs typeface="Calibri Light"/>
              </a:rPr>
              <a:t>g</a:t>
            </a:r>
            <a:r>
              <a:rPr sz="2000" b="0" dirty="0">
                <a:latin typeface="微软雅黑" panose="020B0503020204020204" pitchFamily="34" charset="-122"/>
                <a:ea typeface="微软雅黑" panose="020B0503020204020204" pitchFamily="34" charset="-122"/>
                <a:cs typeface="Calibri Light"/>
              </a:rPr>
              <a:t>el</a:t>
            </a:r>
            <a:r>
              <a:rPr sz="2000" b="0" spc="5" dirty="0">
                <a:latin typeface="微软雅黑" panose="020B0503020204020204" pitchFamily="34" charset="-122"/>
                <a:ea typeface="微软雅黑" panose="020B0503020204020204" pitchFamily="34" charset="-122"/>
                <a:cs typeface="Calibri Light"/>
              </a:rPr>
              <a:t>e</a:t>
            </a:r>
            <a:r>
              <a:rPr sz="2000" b="0" dirty="0">
                <a:latin typeface="微软雅黑" panose="020B0503020204020204" pitchFamily="34" charset="-122"/>
                <a:ea typeface="微软雅黑" panose="020B0503020204020204" pitchFamily="34" charset="-122"/>
                <a:cs typeface="Calibri Light"/>
              </a:rPr>
              <a:t>s</a:t>
            </a:r>
            <a:endParaRPr sz="2000" dirty="0">
              <a:latin typeface="微软雅黑" panose="020B0503020204020204" pitchFamily="34" charset="-122"/>
              <a:ea typeface="微软雅黑" panose="020B0503020204020204" pitchFamily="34" charset="-122"/>
              <a:cs typeface="Calibri Light"/>
            </a:endParaRPr>
          </a:p>
          <a:p>
            <a:pPr marL="698500" indent="-228600">
              <a:lnSpc>
                <a:spcPct val="100000"/>
              </a:lnSpc>
              <a:spcBef>
                <a:spcPts val="250"/>
              </a:spcBef>
              <a:buFont typeface="Calibri"/>
              <a:buChar char="–"/>
              <a:tabLst>
                <a:tab pos="699135" algn="l"/>
              </a:tabLst>
            </a:pPr>
            <a:r>
              <a:rPr lang="en-US" altLang="zh-CN" sz="2000" b="0" dirty="0">
                <a:latin typeface="微软雅黑" panose="020B0503020204020204" pitchFamily="34" charset="-122"/>
                <a:ea typeface="微软雅黑" panose="020B0503020204020204" pitchFamily="34" charset="-122"/>
                <a:cs typeface="Calibri Light"/>
              </a:rPr>
              <a:t>40</a:t>
            </a:r>
            <a:r>
              <a:rPr sz="2000" b="0" spc="-5" dirty="0">
                <a:latin typeface="微软雅黑" panose="020B0503020204020204" pitchFamily="34" charset="-122"/>
                <a:ea typeface="微软雅黑" panose="020B0503020204020204" pitchFamily="34" charset="-122"/>
                <a:cs typeface="Calibri Light"/>
              </a:rPr>
              <a:t> </a:t>
            </a:r>
            <a:r>
              <a:rPr lang="en-US" sz="2000" spc="-5" dirty="0">
                <a:latin typeface="微软雅黑" panose="020B0503020204020204" pitchFamily="34" charset="-122"/>
                <a:ea typeface="微软雅黑" panose="020B0503020204020204" pitchFamily="34" charset="-122"/>
                <a:cs typeface="Calibri Light"/>
              </a:rPr>
              <a:t>days</a:t>
            </a:r>
            <a:r>
              <a:rPr sz="2000" b="0" spc="-20" dirty="0">
                <a:latin typeface="微软雅黑" panose="020B0503020204020204" pitchFamily="34" charset="-122"/>
                <a:ea typeface="微软雅黑" panose="020B0503020204020204" pitchFamily="34" charset="-122"/>
                <a:cs typeface="Calibri Light"/>
              </a:rPr>
              <a:t> </a:t>
            </a:r>
            <a:r>
              <a:rPr sz="2000" b="0" dirty="0">
                <a:latin typeface="微软雅黑" panose="020B0503020204020204" pitchFamily="34" charset="-122"/>
                <a:ea typeface="微软雅黑" panose="020B0503020204020204" pitchFamily="34" charset="-122"/>
                <a:cs typeface="Calibri Light"/>
              </a:rPr>
              <a:t>in</a:t>
            </a:r>
            <a:r>
              <a:rPr sz="2000" b="0" spc="-10" dirty="0">
                <a:latin typeface="微软雅黑" panose="020B0503020204020204" pitchFamily="34" charset="-122"/>
                <a:ea typeface="微软雅黑" panose="020B0503020204020204" pitchFamily="34" charset="-122"/>
                <a:cs typeface="Calibri Light"/>
              </a:rPr>
              <a:t> </a:t>
            </a:r>
            <a:r>
              <a:rPr sz="2000" b="0" dirty="0">
                <a:latin typeface="微软雅黑" panose="020B0503020204020204" pitchFamily="34" charset="-122"/>
                <a:ea typeface="微软雅黑" panose="020B0503020204020204" pitchFamily="34" charset="-122"/>
                <a:cs typeface="Calibri Light"/>
              </a:rPr>
              <a:t>20</a:t>
            </a:r>
            <a:r>
              <a:rPr sz="2000" b="0" spc="5" dirty="0">
                <a:latin typeface="微软雅黑" panose="020B0503020204020204" pitchFamily="34" charset="-122"/>
                <a:ea typeface="微软雅黑" panose="020B0503020204020204" pitchFamily="34" charset="-122"/>
                <a:cs typeface="Calibri Light"/>
              </a:rPr>
              <a:t>1</a:t>
            </a:r>
            <a:r>
              <a:rPr lang="en-US" altLang="zh-CN" sz="2000" spc="5" dirty="0">
                <a:latin typeface="微软雅黑" panose="020B0503020204020204" pitchFamily="34" charset="-122"/>
                <a:ea typeface="微软雅黑" panose="020B0503020204020204" pitchFamily="34" charset="-122"/>
                <a:cs typeface="Calibri Light"/>
              </a:rPr>
              <a:t>7</a:t>
            </a:r>
            <a:endParaRPr sz="2000" dirty="0">
              <a:latin typeface="微软雅黑" panose="020B0503020204020204" pitchFamily="34" charset="-122"/>
              <a:ea typeface="微软雅黑" panose="020B0503020204020204" pitchFamily="34" charset="-122"/>
              <a:cs typeface="Calibri Light"/>
            </a:endParaRPr>
          </a:p>
          <a:p>
            <a:pPr marL="698500" indent="-228600">
              <a:lnSpc>
                <a:spcPct val="100000"/>
              </a:lnSpc>
              <a:spcBef>
                <a:spcPts val="265"/>
              </a:spcBef>
              <a:buFont typeface="Calibri"/>
              <a:buChar char="–"/>
              <a:tabLst>
                <a:tab pos="699135" algn="l"/>
              </a:tabLst>
            </a:pPr>
            <a:r>
              <a:rPr lang="en-US" sz="2000" b="0" dirty="0">
                <a:latin typeface="微软雅黑" panose="020B0503020204020204" pitchFamily="34" charset="-122"/>
                <a:ea typeface="微软雅黑" panose="020B0503020204020204" pitchFamily="34" charset="-122"/>
                <a:cs typeface="Calibri Light"/>
              </a:rPr>
              <a:t>345.6K</a:t>
            </a:r>
            <a:r>
              <a:rPr sz="2000" b="0" spc="-35" dirty="0">
                <a:latin typeface="微软雅黑" panose="020B0503020204020204" pitchFamily="34" charset="-122"/>
                <a:ea typeface="微软雅黑" panose="020B0503020204020204" pitchFamily="34" charset="-122"/>
                <a:cs typeface="Calibri Light"/>
              </a:rPr>
              <a:t> </a:t>
            </a:r>
            <a:r>
              <a:rPr sz="2000" b="0" spc="-5" dirty="0">
                <a:latin typeface="微软雅黑" panose="020B0503020204020204" pitchFamily="34" charset="-122"/>
                <a:ea typeface="微软雅黑" panose="020B0503020204020204" pitchFamily="34" charset="-122"/>
                <a:cs typeface="Calibri Light"/>
              </a:rPr>
              <a:t>o</a:t>
            </a:r>
            <a:r>
              <a:rPr sz="2000" b="0" spc="-10" dirty="0">
                <a:latin typeface="微软雅黑" panose="020B0503020204020204" pitchFamily="34" charset="-122"/>
                <a:ea typeface="微软雅黑" panose="020B0503020204020204" pitchFamily="34" charset="-122"/>
                <a:cs typeface="Calibri Light"/>
              </a:rPr>
              <a:t>b</a:t>
            </a:r>
            <a:r>
              <a:rPr sz="2000" b="0" dirty="0">
                <a:latin typeface="微软雅黑" panose="020B0503020204020204" pitchFamily="34" charset="-122"/>
                <a:ea typeface="微软雅黑" panose="020B0503020204020204" pitchFamily="34" charset="-122"/>
                <a:cs typeface="Calibri Light"/>
              </a:rPr>
              <a:t>s</a:t>
            </a:r>
            <a:r>
              <a:rPr sz="2000" b="0" spc="5" dirty="0">
                <a:latin typeface="微软雅黑" panose="020B0503020204020204" pitchFamily="34" charset="-122"/>
                <a:ea typeface="微软雅黑" panose="020B0503020204020204" pitchFamily="34" charset="-122"/>
                <a:cs typeface="Calibri Light"/>
              </a:rPr>
              <a:t>e</a:t>
            </a:r>
            <a:r>
              <a:rPr sz="2000" b="0" spc="25" dirty="0">
                <a:latin typeface="微软雅黑" panose="020B0503020204020204" pitchFamily="34" charset="-122"/>
                <a:ea typeface="微软雅黑" panose="020B0503020204020204" pitchFamily="34" charset="-122"/>
                <a:cs typeface="Calibri Light"/>
              </a:rPr>
              <a:t>r</a:t>
            </a:r>
            <a:r>
              <a:rPr sz="2000" b="0" spc="-30" dirty="0">
                <a:latin typeface="微软雅黑" panose="020B0503020204020204" pitchFamily="34" charset="-122"/>
                <a:ea typeface="微软雅黑" panose="020B0503020204020204" pitchFamily="34" charset="-122"/>
                <a:cs typeface="Calibri Light"/>
              </a:rPr>
              <a:t>v</a:t>
            </a:r>
            <a:r>
              <a:rPr sz="2000" b="0" spc="-35" dirty="0">
                <a:latin typeface="微软雅黑" panose="020B0503020204020204" pitchFamily="34" charset="-122"/>
                <a:ea typeface="微软雅黑" panose="020B0503020204020204" pitchFamily="34" charset="-122"/>
                <a:cs typeface="Calibri Light"/>
              </a:rPr>
              <a:t>a</a:t>
            </a:r>
            <a:r>
              <a:rPr sz="2000" b="0" dirty="0">
                <a:latin typeface="微软雅黑" panose="020B0503020204020204" pitchFamily="34" charset="-122"/>
                <a:ea typeface="微软雅黑" panose="020B0503020204020204" pitchFamily="34" charset="-122"/>
                <a:cs typeface="Calibri Light"/>
              </a:rPr>
              <a:t>ti</a:t>
            </a:r>
            <a:r>
              <a:rPr sz="2000" b="0" spc="-15" dirty="0">
                <a:latin typeface="微软雅黑" panose="020B0503020204020204" pitchFamily="34" charset="-122"/>
                <a:ea typeface="微软雅黑" panose="020B0503020204020204" pitchFamily="34" charset="-122"/>
                <a:cs typeface="Calibri Light"/>
              </a:rPr>
              <a:t>o</a:t>
            </a:r>
            <a:r>
              <a:rPr sz="2000" b="0" dirty="0">
                <a:latin typeface="微软雅黑" panose="020B0503020204020204" pitchFamily="34" charset="-122"/>
                <a:ea typeface="微软雅黑" panose="020B0503020204020204" pitchFamily="34" charset="-122"/>
                <a:cs typeface="Calibri Light"/>
              </a:rPr>
              <a:t>ns</a:t>
            </a:r>
            <a:endParaRPr lang="en-US" sz="2000" b="0" dirty="0">
              <a:latin typeface="微软雅黑" panose="020B0503020204020204" pitchFamily="34" charset="-122"/>
              <a:ea typeface="微软雅黑" panose="020B0503020204020204" pitchFamily="34" charset="-122"/>
              <a:cs typeface="Calibri Light"/>
            </a:endParaRPr>
          </a:p>
          <a:p>
            <a:pPr marL="721360" indent="-342900">
              <a:spcBef>
                <a:spcPts val="1515"/>
              </a:spcBef>
              <a:buClr>
                <a:srgbClr val="BF4F7A"/>
              </a:buClr>
              <a:buFont typeface="Wingdings" panose="05000000000000000000" pitchFamily="2" charset="2"/>
              <a:buChar char="p"/>
              <a:tabLst>
                <a:tab pos="699135" algn="l"/>
              </a:tabLst>
            </a:pPr>
            <a:r>
              <a:rPr lang="en-US" altLang="zh-CN" sz="2400" dirty="0">
                <a:latin typeface="微软雅黑" panose="020B0503020204020204" pitchFamily="34" charset="-122"/>
                <a:ea typeface="微软雅黑" panose="020B0503020204020204" pitchFamily="34" charset="-122"/>
                <a:cs typeface="Calibri Light"/>
              </a:rPr>
              <a:t>Traffic Network Distance:</a:t>
            </a:r>
          </a:p>
          <a:p>
            <a:pPr marL="698500" indent="-228600">
              <a:spcBef>
                <a:spcPts val="265"/>
              </a:spcBef>
              <a:buFont typeface="Calibri"/>
              <a:buChar char="–"/>
              <a:tabLst>
                <a:tab pos="699135" algn="l"/>
              </a:tabLst>
            </a:pPr>
            <a:r>
              <a:rPr lang="en-US" altLang="zh-CN" sz="2000" dirty="0">
                <a:latin typeface="微软雅黑" panose="020B0503020204020204" pitchFamily="34" charset="-122"/>
                <a:ea typeface="微软雅黑" panose="020B0503020204020204" pitchFamily="34" charset="-122"/>
                <a:cs typeface="Calibri Light"/>
              </a:rPr>
              <a:t>Traffic network distance between pair-wise sensors</a:t>
            </a:r>
            <a:endParaRPr lang="en-US" altLang="zh-CN" sz="2000" b="0" dirty="0">
              <a:latin typeface="微软雅黑" panose="020B0503020204020204" pitchFamily="34" charset="-122"/>
              <a:ea typeface="微软雅黑" panose="020B0503020204020204" pitchFamily="34" charset="-122"/>
              <a:cs typeface="Calibri Light"/>
            </a:endParaRPr>
          </a:p>
          <a:p>
            <a:pPr marL="721360" indent="-342900">
              <a:spcBef>
                <a:spcPts val="1515"/>
              </a:spcBef>
              <a:buClr>
                <a:srgbClr val="BF4F7A"/>
              </a:buClr>
              <a:buFont typeface="Wingdings" panose="05000000000000000000" pitchFamily="2" charset="2"/>
              <a:buChar char="p"/>
              <a:tabLst>
                <a:tab pos="699135" algn="l"/>
              </a:tabLst>
            </a:pPr>
            <a:r>
              <a:rPr lang="en-US" altLang="zh-CN" sz="2400" dirty="0">
                <a:latin typeface="微软雅黑" panose="020B0503020204020204" pitchFamily="34" charset="-122"/>
                <a:ea typeface="微软雅黑" panose="020B0503020204020204" pitchFamily="34" charset="-122"/>
                <a:cs typeface="Calibri Light"/>
              </a:rPr>
              <a:t>POI:</a:t>
            </a:r>
          </a:p>
          <a:p>
            <a:pPr marL="698500" indent="-228600">
              <a:spcBef>
                <a:spcPts val="265"/>
              </a:spcBef>
              <a:buFont typeface="Calibri"/>
              <a:buChar char="–"/>
              <a:tabLst>
                <a:tab pos="699135" algn="l"/>
              </a:tabLst>
            </a:pPr>
            <a:r>
              <a:rPr lang="en-US" altLang="zh-CN" sz="2000" dirty="0">
                <a:latin typeface="微软雅黑" panose="020B0503020204020204" pitchFamily="34" charset="-122"/>
                <a:ea typeface="微软雅黑" panose="020B0503020204020204" pitchFamily="34" charset="-122"/>
                <a:cs typeface="Calibri Light"/>
              </a:rPr>
              <a:t>POI distribution around each sensor</a:t>
            </a:r>
          </a:p>
          <a:p>
            <a:pPr marL="721360" lvl="0" indent="-342900">
              <a:spcBef>
                <a:spcPts val="1515"/>
              </a:spcBef>
              <a:buClr>
                <a:srgbClr val="BF4F7A"/>
              </a:buClr>
              <a:buFont typeface="Wingdings" panose="05000000000000000000" pitchFamily="2" charset="2"/>
              <a:buChar char="p"/>
              <a:tabLst>
                <a:tab pos="699135" algn="l"/>
              </a:tabLst>
            </a:pPr>
            <a:r>
              <a:rPr lang="en-US" altLang="zh-CN" sz="2400" dirty="0">
                <a:solidFill>
                  <a:prstClr val="black"/>
                </a:solidFill>
                <a:latin typeface="微软雅黑" panose="020B0503020204020204" pitchFamily="34" charset="-122"/>
                <a:ea typeface="微软雅黑" panose="020B0503020204020204" pitchFamily="34" charset="-122"/>
                <a:cs typeface="Calibri Light"/>
              </a:rPr>
              <a:t>Traffic Network Connectivity</a:t>
            </a:r>
          </a:p>
          <a:p>
            <a:pPr marL="698500" lvl="0" indent="-228600">
              <a:spcBef>
                <a:spcPts val="265"/>
              </a:spcBef>
              <a:buFont typeface="Calibri"/>
              <a:buChar char="–"/>
              <a:tabLst>
                <a:tab pos="699135" algn="l"/>
              </a:tabLst>
            </a:pPr>
            <a:r>
              <a:rPr lang="en-US" altLang="zh-CN" sz="2000" dirty="0">
                <a:solidFill>
                  <a:prstClr val="black"/>
                </a:solidFill>
                <a:latin typeface="微软雅黑" panose="020B0503020204020204" pitchFamily="34" charset="-122"/>
                <a:ea typeface="微软雅黑" panose="020B0503020204020204" pitchFamily="34" charset="-122"/>
                <a:cs typeface="Calibri Light"/>
              </a:rPr>
              <a:t>Traffic network connectivity between pair-wise sensors</a:t>
            </a:r>
          </a:p>
          <a:p>
            <a:pPr marL="469900">
              <a:spcBef>
                <a:spcPts val="265"/>
              </a:spcBef>
              <a:tabLst>
                <a:tab pos="699135" algn="l"/>
              </a:tabLst>
            </a:pPr>
            <a:endParaRPr lang="en-US" altLang="zh-CN" sz="2000" dirty="0">
              <a:latin typeface="Calibri Light"/>
              <a:cs typeface="Calibri Light"/>
            </a:endParaRPr>
          </a:p>
          <a:p>
            <a:pPr marL="469900">
              <a:lnSpc>
                <a:spcPct val="100000"/>
              </a:lnSpc>
              <a:spcBef>
                <a:spcPts val="265"/>
              </a:spcBef>
              <a:tabLst>
                <a:tab pos="699135" algn="l"/>
              </a:tabLst>
            </a:pPr>
            <a:endParaRPr sz="2000" dirty="0">
              <a:latin typeface="Calibri Light"/>
              <a:cs typeface="Calibri Light"/>
            </a:endParaRPr>
          </a:p>
          <a:p>
            <a:pPr>
              <a:lnSpc>
                <a:spcPct val="100000"/>
              </a:lnSpc>
              <a:spcBef>
                <a:spcPts val="14"/>
              </a:spcBef>
            </a:pPr>
            <a:endParaRPr sz="1800" dirty="0">
              <a:latin typeface="Times New Roman"/>
              <a:cs typeface="Times New Roman"/>
            </a:endParaRPr>
          </a:p>
        </p:txBody>
      </p:sp>
      <p:sp>
        <p:nvSpPr>
          <p:cNvPr id="14" name="object 14"/>
          <p:cNvSpPr/>
          <p:nvPr/>
        </p:nvSpPr>
        <p:spPr>
          <a:xfrm>
            <a:off x="5029200" y="1524000"/>
            <a:ext cx="3810000" cy="2704125"/>
          </a:xfrm>
          <a:prstGeom prst="rect">
            <a:avLst/>
          </a:prstGeom>
          <a:blipFill>
            <a:blip r:embed="rId3" cstate="print"/>
            <a:stretch>
              <a:fillRect/>
            </a:stretch>
          </a:blipFill>
        </p:spPr>
        <p:txBody>
          <a:bodyPr wrap="square" lIns="0" tIns="0" rIns="0" bIns="0" rtlCol="0"/>
          <a:lstStyle/>
          <a:p>
            <a:endParaRPr/>
          </a:p>
        </p:txBody>
      </p:sp>
      <p:sp>
        <p:nvSpPr>
          <p:cNvPr id="4" name="文本框 3"/>
          <p:cNvSpPr txBox="1"/>
          <p:nvPr/>
        </p:nvSpPr>
        <p:spPr>
          <a:xfrm>
            <a:off x="6248400" y="4267200"/>
            <a:ext cx="195359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Calibri Light"/>
              </a:rPr>
              <a:t>Los </a:t>
            </a:r>
            <a:r>
              <a:rPr lang="en-US" altLang="zh-CN" sz="2000" spc="-5" dirty="0">
                <a:latin typeface="微软雅黑" panose="020B0503020204020204" pitchFamily="34" charset="-122"/>
                <a:ea typeface="微软雅黑" panose="020B0503020204020204" pitchFamily="34" charset="-122"/>
                <a:cs typeface="Calibri Light"/>
              </a:rPr>
              <a:t>An</a:t>
            </a:r>
            <a:r>
              <a:rPr lang="en-US" altLang="zh-CN" sz="2000" spc="-20" dirty="0">
                <a:latin typeface="微软雅黑" panose="020B0503020204020204" pitchFamily="34" charset="-122"/>
                <a:ea typeface="微软雅黑" panose="020B0503020204020204" pitchFamily="34" charset="-122"/>
                <a:cs typeface="Calibri Light"/>
              </a:rPr>
              <a:t>g</a:t>
            </a:r>
            <a:r>
              <a:rPr lang="en-US" altLang="zh-CN" sz="2000" dirty="0">
                <a:latin typeface="微软雅黑" panose="020B0503020204020204" pitchFamily="34" charset="-122"/>
                <a:ea typeface="微软雅黑" panose="020B0503020204020204" pitchFamily="34" charset="-122"/>
                <a:cs typeface="Calibri Light"/>
              </a:rPr>
              <a:t>el</a:t>
            </a:r>
            <a:r>
              <a:rPr lang="en-US" altLang="zh-CN" sz="2000" spc="5" dirty="0">
                <a:latin typeface="微软雅黑" panose="020B0503020204020204" pitchFamily="34" charset="-122"/>
                <a:ea typeface="微软雅黑" panose="020B0503020204020204" pitchFamily="34" charset="-122"/>
                <a:cs typeface="Calibri Light"/>
              </a:rPr>
              <a:t>e</a:t>
            </a:r>
            <a:r>
              <a:rPr lang="en-US" altLang="zh-CN" sz="2000" dirty="0">
                <a:latin typeface="微软雅黑" panose="020B0503020204020204" pitchFamily="34" charset="-122"/>
                <a:ea typeface="微软雅黑" panose="020B0503020204020204" pitchFamily="34" charset="-122"/>
                <a:cs typeface="Calibri Light"/>
              </a:rPr>
              <a:t>s</a:t>
            </a:r>
            <a:endParaRPr lang="zh-CN" altLang="en-US" sz="2000" dirty="0"/>
          </a:p>
        </p:txBody>
      </p:sp>
    </p:spTree>
    <p:extLst>
      <p:ext uri="{BB962C8B-B14F-4D97-AF65-F5344CB8AC3E}">
        <p14:creationId xmlns:p14="http://schemas.microsoft.com/office/powerpoint/2010/main" val="4184034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0" y="342515"/>
            <a:ext cx="4953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1 Dataset Introduction</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pic>
        <p:nvPicPr>
          <p:cNvPr id="7" name="图片 6"/>
          <p:cNvPicPr>
            <a:picLocks noChangeAspect="1"/>
          </p:cNvPicPr>
          <p:nvPr/>
        </p:nvPicPr>
        <p:blipFill>
          <a:blip r:embed="rId3"/>
          <a:stretch>
            <a:fillRect/>
          </a:stretch>
        </p:blipFill>
        <p:spPr>
          <a:xfrm>
            <a:off x="535940" y="983419"/>
            <a:ext cx="8455660" cy="5236934"/>
          </a:xfrm>
          <a:prstGeom prst="rect">
            <a:avLst/>
          </a:prstGeom>
        </p:spPr>
      </p:pic>
    </p:spTree>
    <p:extLst>
      <p:ext uri="{BB962C8B-B14F-4D97-AF65-F5344CB8AC3E}">
        <p14:creationId xmlns:p14="http://schemas.microsoft.com/office/powerpoint/2010/main" val="840024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 r="3646"/>
          <a:stretch/>
        </p:blipFill>
        <p:spPr>
          <a:xfrm>
            <a:off x="1287984" y="1661579"/>
            <a:ext cx="6324600" cy="4741429"/>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74370" y="960247"/>
            <a:ext cx="8517230" cy="382156"/>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b="1" dirty="0">
                <a:latin typeface="微软雅黑" panose="020B0503020204020204" pitchFamily="34" charset="-122"/>
                <a:ea typeface="微软雅黑" panose="020B0503020204020204" pitchFamily="34" charset="-122"/>
              </a:rPr>
              <a:t>Regions Spatial Distribution</a:t>
            </a:r>
          </a:p>
        </p:txBody>
      </p:sp>
      <p:sp>
        <p:nvSpPr>
          <p:cNvPr id="8" name="object 8"/>
          <p:cNvSpPr txBox="1"/>
          <p:nvPr/>
        </p:nvSpPr>
        <p:spPr>
          <a:xfrm>
            <a:off x="0" y="342515"/>
            <a:ext cx="59436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2 Data Visualization</a:t>
            </a:r>
            <a:r>
              <a:rPr lang="en-US" altLang="zh-CN" sz="2800" spc="-5" dirty="0">
                <a:solidFill>
                  <a:srgbClr val="FFFFFF"/>
                </a:solidFill>
                <a:latin typeface="微软雅黑" panose="020B0503020204020204" pitchFamily="34" charset="-122"/>
                <a:ea typeface="微软雅黑" panose="020B0503020204020204" pitchFamily="34" charset="-122"/>
                <a:cs typeface="黑体"/>
              </a:rPr>
              <a:t> And Analysis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4" name="文本框 3">
            <a:extLst>
              <a:ext uri="{FF2B5EF4-FFF2-40B4-BE49-F238E27FC236}">
                <a16:creationId xmlns:a16="http://schemas.microsoft.com/office/drawing/2014/main" id="{57AD8A65-A5EC-46B0-8B3D-798D1C17AB75}"/>
              </a:ext>
            </a:extLst>
          </p:cNvPr>
          <p:cNvSpPr txBox="1"/>
          <p:nvPr/>
        </p:nvSpPr>
        <p:spPr>
          <a:xfrm>
            <a:off x="990600" y="1404548"/>
            <a:ext cx="6919368" cy="369332"/>
          </a:xfrm>
          <a:prstGeom prst="rect">
            <a:avLst/>
          </a:prstGeom>
          <a:noFill/>
        </p:spPr>
        <p:txBody>
          <a:bodyPr wrap="square" rtlCol="0">
            <a:spAutoFit/>
          </a:bodyPr>
          <a:lstStyle/>
          <a:p>
            <a:r>
              <a:rPr lang="zh-CN" altLang="en-US" dirty="0"/>
              <a:t>根据节点所在的经纬度，绘制出城市中各节点大致的分布状况</a:t>
            </a:r>
          </a:p>
        </p:txBody>
      </p:sp>
    </p:spTree>
    <p:extLst>
      <p:ext uri="{BB962C8B-B14F-4D97-AF65-F5344CB8AC3E}">
        <p14:creationId xmlns:p14="http://schemas.microsoft.com/office/powerpoint/2010/main" val="2683020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9139" t="14635" r="5340" b="7241"/>
          <a:stretch/>
        </p:blipFill>
        <p:spPr>
          <a:xfrm>
            <a:off x="625927" y="2234370"/>
            <a:ext cx="5181600" cy="4020207"/>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74370" y="960247"/>
            <a:ext cx="8517230" cy="382156"/>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b="1" dirty="0">
                <a:latin typeface="微软雅黑" panose="020B0503020204020204" pitchFamily="34" charset="-122"/>
                <a:ea typeface="微软雅黑" panose="020B0503020204020204" pitchFamily="34" charset="-122"/>
              </a:rPr>
              <a:t>Regions Spatial Distribution</a:t>
            </a:r>
          </a:p>
        </p:txBody>
      </p:sp>
      <p:sp>
        <p:nvSpPr>
          <p:cNvPr id="8" name="object 8"/>
          <p:cNvSpPr txBox="1"/>
          <p:nvPr/>
        </p:nvSpPr>
        <p:spPr>
          <a:xfrm>
            <a:off x="0" y="342515"/>
            <a:ext cx="59436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2 Data Visualization</a:t>
            </a:r>
            <a:r>
              <a:rPr lang="en-US" altLang="zh-CN" sz="2800" spc="-5" dirty="0">
                <a:solidFill>
                  <a:srgbClr val="FFFFFF"/>
                </a:solidFill>
                <a:latin typeface="微软雅黑" panose="020B0503020204020204" pitchFamily="34" charset="-122"/>
                <a:ea typeface="微软雅黑" panose="020B0503020204020204" pitchFamily="34" charset="-122"/>
                <a:cs typeface="黑体"/>
              </a:rPr>
              <a:t> And Analysis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4" name="文本框 3">
            <a:extLst>
              <a:ext uri="{FF2B5EF4-FFF2-40B4-BE49-F238E27FC236}">
                <a16:creationId xmlns:a16="http://schemas.microsoft.com/office/drawing/2014/main" id="{57AD8A65-A5EC-46B0-8B3D-798D1C17AB75}"/>
              </a:ext>
            </a:extLst>
          </p:cNvPr>
          <p:cNvSpPr txBox="1"/>
          <p:nvPr/>
        </p:nvSpPr>
        <p:spPr>
          <a:xfrm>
            <a:off x="816659" y="1452559"/>
            <a:ext cx="7922895" cy="646331"/>
          </a:xfrm>
          <a:prstGeom prst="rect">
            <a:avLst/>
          </a:prstGeom>
          <a:noFill/>
        </p:spPr>
        <p:txBody>
          <a:bodyPr wrap="square" rtlCol="0">
            <a:spAutoFit/>
          </a:bodyPr>
          <a:lstStyle/>
          <a:p>
            <a:r>
              <a:rPr lang="zh-CN" altLang="en-US" dirty="0" smtClean="0"/>
              <a:t>       根据区域所在</a:t>
            </a:r>
            <a:r>
              <a:rPr lang="zh-CN" altLang="en-US" dirty="0"/>
              <a:t>的经纬度，绘制</a:t>
            </a:r>
            <a:r>
              <a:rPr lang="zh-CN" altLang="en-US" dirty="0" smtClean="0"/>
              <a:t>出每个区域</a:t>
            </a:r>
            <a:r>
              <a:rPr lang="en-US" altLang="zh-CN" dirty="0" smtClean="0"/>
              <a:t>40</a:t>
            </a:r>
            <a:r>
              <a:rPr lang="zh-CN" altLang="en-US" dirty="0" smtClean="0"/>
              <a:t>天的平均乘车需求量，从空间地理位置角度去分析区域之间的乘车需求量的关系。</a:t>
            </a:r>
            <a:endParaRPr lang="zh-CN" altLang="en-US" dirty="0"/>
          </a:p>
        </p:txBody>
      </p:sp>
      <p:sp>
        <p:nvSpPr>
          <p:cNvPr id="12" name="文本框 11"/>
          <p:cNvSpPr txBox="1"/>
          <p:nvPr/>
        </p:nvSpPr>
        <p:spPr>
          <a:xfrm>
            <a:off x="1600200" y="2295723"/>
            <a:ext cx="3502269" cy="307777"/>
          </a:xfrm>
          <a:prstGeom prst="rect">
            <a:avLst/>
          </a:prstGeom>
          <a:noFill/>
        </p:spPr>
        <p:txBody>
          <a:bodyPr wrap="square" rtlCol="0">
            <a:spAutoFit/>
          </a:bodyPr>
          <a:lstStyle/>
          <a:p>
            <a:r>
              <a:rPr lang="en-US" altLang="zh-CN" sz="1400" dirty="0" smtClean="0">
                <a:latin typeface="黑体" panose="02010609060101010101" pitchFamily="49" charset="-122"/>
                <a:ea typeface="黑体" panose="02010609060101010101" pitchFamily="49" charset="-122"/>
              </a:rPr>
              <a:t>40</a:t>
            </a:r>
            <a:r>
              <a:rPr lang="zh-CN" altLang="en-US" sz="1400" dirty="0" smtClean="0">
                <a:latin typeface="黑体" panose="02010609060101010101" pitchFamily="49" charset="-122"/>
                <a:ea typeface="黑体" panose="02010609060101010101" pitchFamily="49" charset="-122"/>
              </a:rPr>
              <a:t>天平均乘车需求量区域分布图</a:t>
            </a:r>
            <a:endParaRPr lang="zh-CN" altLang="en-US" sz="1400" dirty="0">
              <a:latin typeface="黑体" panose="02010609060101010101" pitchFamily="49" charset="-122"/>
              <a:ea typeface="黑体" panose="02010609060101010101" pitchFamily="49"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513895997"/>
              </p:ext>
            </p:extLst>
          </p:nvPr>
        </p:nvGraphicFramePr>
        <p:xfrm>
          <a:off x="5789942" y="2595685"/>
          <a:ext cx="3264070" cy="2551317"/>
        </p:xfrm>
        <a:graphic>
          <a:graphicData uri="http://schemas.openxmlformats.org/drawingml/2006/table">
            <a:tbl>
              <a:tblPr firstRow="1" bandRow="1">
                <a:tableStyleId>{5C22544A-7EE6-4342-B048-85BDC9FD1C3A}</a:tableStyleId>
              </a:tblPr>
              <a:tblGrid>
                <a:gridCol w="1632035">
                  <a:extLst>
                    <a:ext uri="{9D8B030D-6E8A-4147-A177-3AD203B41FA5}">
                      <a16:colId xmlns:a16="http://schemas.microsoft.com/office/drawing/2014/main" val="2257352877"/>
                    </a:ext>
                  </a:extLst>
                </a:gridCol>
                <a:gridCol w="1632035">
                  <a:extLst>
                    <a:ext uri="{9D8B030D-6E8A-4147-A177-3AD203B41FA5}">
                      <a16:colId xmlns:a16="http://schemas.microsoft.com/office/drawing/2014/main" val="185605289"/>
                    </a:ext>
                  </a:extLst>
                </a:gridCol>
              </a:tblGrid>
              <a:tr h="379320">
                <a:tc>
                  <a:txBody>
                    <a:bodyPr/>
                    <a:lstStyle/>
                    <a:p>
                      <a:pPr algn="ctr"/>
                      <a:r>
                        <a:rPr lang="en-US" altLang="zh-CN" dirty="0" smtClean="0"/>
                        <a:t>0 ~ 10</a:t>
                      </a:r>
                      <a:endParaRPr lang="zh-CN" altLang="en-US" dirty="0"/>
                    </a:p>
                  </a:txBody>
                  <a:tcPr/>
                </a:tc>
                <a:tc>
                  <a:txBody>
                    <a:bodyPr/>
                    <a:lstStyle/>
                    <a:p>
                      <a:pPr algn="ctr"/>
                      <a:r>
                        <a:rPr lang="en-US" altLang="zh-CN" dirty="0" smtClean="0"/>
                        <a:t>10</a:t>
                      </a:r>
                      <a:r>
                        <a:rPr lang="en-US" altLang="zh-CN" baseline="0" dirty="0" smtClean="0"/>
                        <a:t> ~ 10000</a:t>
                      </a:r>
                      <a:endParaRPr lang="zh-CN" altLang="en-US" dirty="0"/>
                    </a:p>
                  </a:txBody>
                  <a:tcPr/>
                </a:tc>
                <a:extLst>
                  <a:ext uri="{0D108BD9-81ED-4DB2-BD59-A6C34878D82A}">
                    <a16:rowId xmlns:a16="http://schemas.microsoft.com/office/drawing/2014/main" val="5717099"/>
                  </a:ext>
                </a:extLst>
              </a:tr>
              <a:tr h="379320">
                <a:tc>
                  <a:txBody>
                    <a:bodyPr/>
                    <a:lstStyle/>
                    <a:p>
                      <a:pPr algn="ctr"/>
                      <a:r>
                        <a:rPr lang="en-US" altLang="zh-CN" dirty="0" smtClean="0"/>
                        <a:t>pink</a:t>
                      </a:r>
                      <a:endParaRPr lang="zh-CN" altLang="en-US" dirty="0"/>
                    </a:p>
                  </a:txBody>
                  <a:tcPr/>
                </a:tc>
                <a:tc>
                  <a:txBody>
                    <a:bodyPr/>
                    <a:lstStyle/>
                    <a:p>
                      <a:pPr algn="ctr"/>
                      <a:r>
                        <a:rPr lang="en-US" altLang="zh-CN" dirty="0" smtClean="0"/>
                        <a:t>blue</a:t>
                      </a:r>
                      <a:endParaRPr lang="zh-CN" altLang="en-US" dirty="0"/>
                    </a:p>
                  </a:txBody>
                  <a:tcPr/>
                </a:tc>
                <a:extLst>
                  <a:ext uri="{0D108BD9-81ED-4DB2-BD59-A6C34878D82A}">
                    <a16:rowId xmlns:a16="http://schemas.microsoft.com/office/drawing/2014/main" val="2038698531"/>
                  </a:ext>
                </a:extLst>
              </a:tr>
              <a:tr h="654717">
                <a:tc>
                  <a:txBody>
                    <a:bodyPr/>
                    <a:lstStyle/>
                    <a:p>
                      <a:pPr marL="0" algn="ctr"/>
                      <a:r>
                        <a:rPr lang="en-US" altLang="zh-CN" b="1" dirty="0" smtClean="0">
                          <a:solidFill>
                            <a:schemeClr val="lt1"/>
                          </a:solidFill>
                          <a:latin typeface="+mn-lt"/>
                          <a:ea typeface="+mn-ea"/>
                          <a:cs typeface="+mn-cs"/>
                        </a:rPr>
                        <a:t>10000 ~ 30000</a:t>
                      </a:r>
                      <a:endParaRPr lang="zh-CN" altLang="en-US" b="1" dirty="0">
                        <a:solidFill>
                          <a:schemeClr val="lt1"/>
                        </a:solidFill>
                        <a:latin typeface="+mn-lt"/>
                        <a:ea typeface="+mn-ea"/>
                        <a:cs typeface="+mn-cs"/>
                      </a:endParaRPr>
                    </a:p>
                  </a:txBody>
                  <a:tcPr>
                    <a:solidFill>
                      <a:schemeClr val="accent1"/>
                    </a:solidFill>
                  </a:tcPr>
                </a:tc>
                <a:tc>
                  <a:txBody>
                    <a:bodyPr/>
                    <a:lstStyle/>
                    <a:p>
                      <a:pPr marL="0" algn="ctr"/>
                      <a:r>
                        <a:rPr lang="en-US" altLang="zh-CN" b="1" dirty="0" smtClean="0">
                          <a:solidFill>
                            <a:schemeClr val="lt1"/>
                          </a:solidFill>
                          <a:latin typeface="+mn-lt"/>
                          <a:ea typeface="+mn-ea"/>
                          <a:cs typeface="+mn-cs"/>
                        </a:rPr>
                        <a:t>30000 ~ 60000</a:t>
                      </a:r>
                      <a:endParaRPr lang="zh-CN" altLang="en-US" b="1" dirty="0">
                        <a:solidFill>
                          <a:schemeClr val="lt1"/>
                        </a:solidFill>
                        <a:latin typeface="+mn-lt"/>
                        <a:ea typeface="+mn-ea"/>
                        <a:cs typeface="+mn-cs"/>
                      </a:endParaRPr>
                    </a:p>
                  </a:txBody>
                  <a:tcPr>
                    <a:solidFill>
                      <a:schemeClr val="accent1"/>
                    </a:solidFill>
                  </a:tcPr>
                </a:tc>
                <a:extLst>
                  <a:ext uri="{0D108BD9-81ED-4DB2-BD59-A6C34878D82A}">
                    <a16:rowId xmlns:a16="http://schemas.microsoft.com/office/drawing/2014/main" val="22077563"/>
                  </a:ext>
                </a:extLst>
              </a:tr>
              <a:tr h="379320">
                <a:tc>
                  <a:txBody>
                    <a:bodyPr/>
                    <a:lstStyle/>
                    <a:p>
                      <a:pPr algn="ctr"/>
                      <a:r>
                        <a:rPr lang="en-US" altLang="zh-CN" dirty="0" smtClean="0"/>
                        <a:t>magenta</a:t>
                      </a:r>
                      <a:endParaRPr lang="zh-CN" altLang="en-US" dirty="0"/>
                    </a:p>
                  </a:txBody>
                  <a:tcPr/>
                </a:tc>
                <a:tc>
                  <a:txBody>
                    <a:bodyPr/>
                    <a:lstStyle/>
                    <a:p>
                      <a:pPr algn="ctr"/>
                      <a:r>
                        <a:rPr lang="en-US" altLang="zh-CN" dirty="0" smtClean="0"/>
                        <a:t>green</a:t>
                      </a:r>
                      <a:endParaRPr lang="zh-CN" altLang="en-US" dirty="0"/>
                    </a:p>
                  </a:txBody>
                  <a:tcPr/>
                </a:tc>
                <a:extLst>
                  <a:ext uri="{0D108BD9-81ED-4DB2-BD59-A6C34878D82A}">
                    <a16:rowId xmlns:a16="http://schemas.microsoft.com/office/drawing/2014/main" val="2706213080"/>
                  </a:ext>
                </a:extLst>
              </a:tr>
              <a:tr h="379320">
                <a:tc>
                  <a:txBody>
                    <a:bodyPr/>
                    <a:lstStyle/>
                    <a:p>
                      <a:pPr marL="0" algn="ctr"/>
                      <a:r>
                        <a:rPr lang="en-US" altLang="zh-CN" b="1" dirty="0" smtClean="0">
                          <a:solidFill>
                            <a:schemeClr val="lt1"/>
                          </a:solidFill>
                          <a:latin typeface="+mn-lt"/>
                          <a:ea typeface="+mn-ea"/>
                          <a:cs typeface="+mn-cs"/>
                        </a:rPr>
                        <a:t>60000 &lt;</a:t>
                      </a:r>
                      <a:endParaRPr lang="zh-CN" altLang="en-US" b="1" dirty="0">
                        <a:solidFill>
                          <a:schemeClr val="lt1"/>
                        </a:solidFill>
                        <a:latin typeface="+mn-lt"/>
                        <a:ea typeface="+mn-ea"/>
                        <a:cs typeface="+mn-cs"/>
                      </a:endParaRPr>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035997950"/>
                  </a:ext>
                </a:extLst>
              </a:tr>
              <a:tr h="379320">
                <a:tc>
                  <a:txBody>
                    <a:bodyPr/>
                    <a:lstStyle/>
                    <a:p>
                      <a:pPr algn="ctr"/>
                      <a:r>
                        <a:rPr lang="en-US" altLang="zh-CN" dirty="0" smtClean="0"/>
                        <a:t>red</a:t>
                      </a:r>
                      <a:endParaRPr lang="zh-CN" altLang="en-US" dirty="0"/>
                    </a:p>
                  </a:txBody>
                  <a:tcPr/>
                </a:tc>
                <a:tc>
                  <a:txBody>
                    <a:bodyPr/>
                    <a:lstStyle/>
                    <a:p>
                      <a:endParaRPr lang="zh-CN" altLang="en-US" dirty="0"/>
                    </a:p>
                  </a:txBody>
                  <a:tcPr/>
                </a:tc>
                <a:extLst>
                  <a:ext uri="{0D108BD9-81ED-4DB2-BD59-A6C34878D82A}">
                    <a16:rowId xmlns:a16="http://schemas.microsoft.com/office/drawing/2014/main" val="3958064192"/>
                  </a:ext>
                </a:extLst>
              </a:tr>
            </a:tbl>
          </a:graphicData>
        </a:graphic>
      </p:graphicFrame>
      <p:pic>
        <p:nvPicPr>
          <p:cNvPr id="20" name="图片 19"/>
          <p:cNvPicPr>
            <a:picLocks noChangeAspect="1"/>
          </p:cNvPicPr>
          <p:nvPr/>
        </p:nvPicPr>
        <p:blipFill>
          <a:blip r:embed="rId4"/>
          <a:stretch>
            <a:fillRect/>
          </a:stretch>
        </p:blipFill>
        <p:spPr>
          <a:xfrm>
            <a:off x="144780" y="2198241"/>
            <a:ext cx="5549640" cy="3855919"/>
          </a:xfrm>
          <a:prstGeom prst="rect">
            <a:avLst/>
          </a:prstGeom>
        </p:spPr>
      </p:pic>
    </p:spTree>
    <p:extLst>
      <p:ext uri="{BB962C8B-B14F-4D97-AF65-F5344CB8AC3E}">
        <p14:creationId xmlns:p14="http://schemas.microsoft.com/office/powerpoint/2010/main" val="30460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8240" r="8426"/>
          <a:stretch/>
        </p:blipFill>
        <p:spPr>
          <a:xfrm>
            <a:off x="159433" y="1904241"/>
            <a:ext cx="8984567" cy="4538106"/>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74370" y="960247"/>
            <a:ext cx="8517230" cy="382156"/>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b="1" dirty="0" smtClean="0">
                <a:latin typeface="微软雅黑" panose="020B0503020204020204" pitchFamily="34" charset="-122"/>
                <a:ea typeface="微软雅黑" panose="020B0503020204020204" pitchFamily="34" charset="-122"/>
              </a:rPr>
              <a:t>One-day Demand Tendency</a:t>
            </a:r>
            <a:endParaRPr lang="en-US" sz="2000" b="1"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59436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2 Data Visualization</a:t>
            </a:r>
            <a:r>
              <a:rPr lang="en-US" altLang="zh-CN" sz="2800" spc="-5" dirty="0">
                <a:solidFill>
                  <a:srgbClr val="FFFFFF"/>
                </a:solidFill>
                <a:latin typeface="微软雅黑" panose="020B0503020204020204" pitchFamily="34" charset="-122"/>
                <a:ea typeface="微软雅黑" panose="020B0503020204020204" pitchFamily="34" charset="-122"/>
                <a:cs typeface="黑体"/>
              </a:rPr>
              <a:t> And Analysis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12" name="文本框 11"/>
          <p:cNvSpPr txBox="1"/>
          <p:nvPr/>
        </p:nvSpPr>
        <p:spPr>
          <a:xfrm flipH="1">
            <a:off x="614177" y="1431921"/>
            <a:ext cx="8237615" cy="923330"/>
          </a:xfrm>
          <a:prstGeom prst="rect">
            <a:avLst/>
          </a:prstGeom>
          <a:noFill/>
        </p:spPr>
        <p:txBody>
          <a:bodyPr wrap="square" rtlCol="0">
            <a:spAutoFit/>
          </a:bodyPr>
          <a:lstStyle/>
          <a:p>
            <a:r>
              <a:rPr lang="zh-CN" altLang="en-US" dirty="0" smtClean="0"/>
              <a:t>        随机选取</a:t>
            </a:r>
            <a:r>
              <a:rPr lang="en-US" altLang="zh-CN" dirty="0" smtClean="0"/>
              <a:t>6</a:t>
            </a:r>
            <a:r>
              <a:rPr lang="zh-CN" altLang="en-US" dirty="0" smtClean="0"/>
              <a:t>个节点，统计绘制</a:t>
            </a:r>
            <a:r>
              <a:rPr lang="en-US" altLang="zh-CN" dirty="0" smtClean="0"/>
              <a:t>2017</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日各节点乘车需求量随时间的变化趋势图。分析出各节点乘车需求量在一天中不同时间段的变化，并</a:t>
            </a:r>
            <a:r>
              <a:rPr lang="zh-CN" altLang="en-US" dirty="0"/>
              <a:t>可以推测节点之间的距离和附近</a:t>
            </a:r>
            <a:r>
              <a:rPr lang="en-US" altLang="zh-CN" dirty="0" smtClean="0"/>
              <a:t>POIs</a:t>
            </a:r>
            <a:r>
              <a:rPr lang="zh-CN" altLang="en-US" dirty="0"/>
              <a:t>。</a:t>
            </a:r>
          </a:p>
        </p:txBody>
      </p:sp>
    </p:spTree>
    <p:extLst>
      <p:ext uri="{BB962C8B-B14F-4D97-AF65-F5344CB8AC3E}">
        <p14:creationId xmlns:p14="http://schemas.microsoft.com/office/powerpoint/2010/main" val="674246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147" t="3890" r="8686"/>
          <a:stretch/>
        </p:blipFill>
        <p:spPr>
          <a:xfrm>
            <a:off x="138918" y="2355251"/>
            <a:ext cx="9011483" cy="3983287"/>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74370" y="960247"/>
            <a:ext cx="8517230" cy="382156"/>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b="1" dirty="0" smtClean="0">
                <a:latin typeface="微软雅黑" panose="020B0503020204020204" pitchFamily="34" charset="-122"/>
                <a:ea typeface="微软雅黑" panose="020B0503020204020204" pitchFamily="34" charset="-122"/>
              </a:rPr>
              <a:t>One-day Demand Tendency</a:t>
            </a:r>
            <a:endParaRPr lang="en-US" sz="2000" b="1"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59436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2 Data Visualization</a:t>
            </a:r>
            <a:r>
              <a:rPr lang="en-US" altLang="zh-CN" sz="2800" spc="-5" dirty="0">
                <a:solidFill>
                  <a:srgbClr val="FFFFFF"/>
                </a:solidFill>
                <a:latin typeface="微软雅黑" panose="020B0503020204020204" pitchFamily="34" charset="-122"/>
                <a:ea typeface="微软雅黑" panose="020B0503020204020204" pitchFamily="34" charset="-122"/>
                <a:cs typeface="黑体"/>
              </a:rPr>
              <a:t> And Analysis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12" name="文本框 11"/>
          <p:cNvSpPr txBox="1"/>
          <p:nvPr/>
        </p:nvSpPr>
        <p:spPr>
          <a:xfrm flipH="1">
            <a:off x="614177" y="1414661"/>
            <a:ext cx="8237615" cy="923330"/>
          </a:xfrm>
          <a:prstGeom prst="rect">
            <a:avLst/>
          </a:prstGeom>
          <a:noFill/>
        </p:spPr>
        <p:txBody>
          <a:bodyPr wrap="square" rtlCol="0">
            <a:spAutoFit/>
          </a:bodyPr>
          <a:lstStyle/>
          <a:p>
            <a:r>
              <a:rPr lang="zh-CN" altLang="en-US" dirty="0" smtClean="0"/>
              <a:t>        随机选取</a:t>
            </a:r>
            <a:r>
              <a:rPr lang="en-US" altLang="zh-CN" dirty="0" smtClean="0"/>
              <a:t>6</a:t>
            </a:r>
            <a:r>
              <a:rPr lang="zh-CN" altLang="en-US" dirty="0" smtClean="0"/>
              <a:t>个节点，统计绘制</a:t>
            </a:r>
            <a:r>
              <a:rPr lang="en-US" altLang="zh-CN" dirty="0" smtClean="0"/>
              <a:t>2017-01-01</a:t>
            </a:r>
            <a:r>
              <a:rPr lang="zh-CN" altLang="en-US" dirty="0"/>
              <a:t>至</a:t>
            </a:r>
            <a:r>
              <a:rPr lang="en-US" altLang="zh-CN" dirty="0" smtClean="0"/>
              <a:t>2017-02-10</a:t>
            </a:r>
            <a:r>
              <a:rPr lang="zh-CN" altLang="en-US" dirty="0" smtClean="0"/>
              <a:t>共</a:t>
            </a:r>
            <a:r>
              <a:rPr lang="en-US" altLang="zh-CN" dirty="0" smtClean="0"/>
              <a:t>40</a:t>
            </a:r>
            <a:r>
              <a:rPr lang="zh-CN" altLang="en-US" dirty="0" smtClean="0"/>
              <a:t>天的各节点每天总乘车需求量随时间的变化趋势图。分析出各节点乘车需求量在长周期下的变化，并可以推测节点之间的距离和附近的</a:t>
            </a:r>
            <a:r>
              <a:rPr lang="en-US" altLang="zh-CN" dirty="0" smtClean="0"/>
              <a:t>POIs</a:t>
            </a:r>
            <a:r>
              <a:rPr lang="zh-CN" altLang="en-US" dirty="0" smtClean="0"/>
              <a:t>。</a:t>
            </a:r>
            <a:endParaRPr lang="zh-CN" altLang="en-US" dirty="0"/>
          </a:p>
        </p:txBody>
      </p:sp>
    </p:spTree>
    <p:extLst>
      <p:ext uri="{BB962C8B-B14F-4D97-AF65-F5344CB8AC3E}">
        <p14:creationId xmlns:p14="http://schemas.microsoft.com/office/powerpoint/2010/main" val="1250843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7406" r="7593"/>
          <a:stretch/>
        </p:blipFill>
        <p:spPr>
          <a:xfrm>
            <a:off x="144780" y="2012152"/>
            <a:ext cx="8999220" cy="4512880"/>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sz="2000" b="1" dirty="0">
                <a:latin typeface="微软雅黑" panose="020B0503020204020204" pitchFamily="34" charset="-122"/>
                <a:ea typeface="微软雅黑" panose="020B0503020204020204" pitchFamily="34" charset="-122"/>
              </a:rPr>
              <a:t>Demand Periodicity</a:t>
            </a:r>
            <a:endParaRPr lang="en-US" sz="2000" b="1"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58674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2 Data Visualization A</a:t>
            </a:r>
            <a:r>
              <a:rPr lang="en-US" altLang="zh-CN" sz="2800" spc="-5" dirty="0">
                <a:solidFill>
                  <a:srgbClr val="FFFFFF"/>
                </a:solidFill>
                <a:latin typeface="微软雅黑" panose="020B0503020204020204" pitchFamily="34" charset="-122"/>
                <a:ea typeface="微软雅黑" panose="020B0503020204020204" pitchFamily="34" charset="-122"/>
                <a:cs typeface="黑体"/>
              </a:rPr>
              <a:t>nd Analysis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6" name="文本框 5">
            <a:extLst>
              <a:ext uri="{FF2B5EF4-FFF2-40B4-BE49-F238E27FC236}">
                <a16:creationId xmlns:a16="http://schemas.microsoft.com/office/drawing/2014/main" id="{48F760B8-96E7-4791-BB03-000DD6669F40}"/>
              </a:ext>
            </a:extLst>
          </p:cNvPr>
          <p:cNvSpPr txBox="1"/>
          <p:nvPr/>
        </p:nvSpPr>
        <p:spPr>
          <a:xfrm>
            <a:off x="594360" y="1426930"/>
            <a:ext cx="8321040" cy="923330"/>
          </a:xfrm>
          <a:prstGeom prst="rect">
            <a:avLst/>
          </a:prstGeom>
          <a:noFill/>
        </p:spPr>
        <p:txBody>
          <a:bodyPr wrap="square" rtlCol="0">
            <a:spAutoFit/>
          </a:bodyPr>
          <a:lstStyle/>
          <a:p>
            <a:r>
              <a:rPr lang="zh-CN" altLang="en-US" dirty="0"/>
              <a:t>        随机选取</a:t>
            </a:r>
            <a:r>
              <a:rPr lang="en-US" altLang="zh-CN" dirty="0"/>
              <a:t>30</a:t>
            </a:r>
            <a:r>
              <a:rPr lang="zh-CN" altLang="en-US" dirty="0"/>
              <a:t>个节点中的</a:t>
            </a:r>
            <a:r>
              <a:rPr lang="en-US" altLang="zh-CN" dirty="0"/>
              <a:t>3</a:t>
            </a:r>
            <a:r>
              <a:rPr lang="zh-CN" altLang="en-US" dirty="0"/>
              <a:t>个节点，统计</a:t>
            </a:r>
            <a:r>
              <a:rPr lang="en-US" altLang="zh-CN" dirty="0"/>
              <a:t>40</a:t>
            </a:r>
            <a:r>
              <a:rPr lang="zh-CN" altLang="en-US" dirty="0"/>
              <a:t>天中每</a:t>
            </a:r>
            <a:r>
              <a:rPr lang="en-US" altLang="zh-CN" dirty="0"/>
              <a:t>5</a:t>
            </a:r>
            <a:r>
              <a:rPr lang="zh-CN" altLang="en-US" dirty="0"/>
              <a:t>分钟采集的需求量数据，绘制连续</a:t>
            </a:r>
            <a:r>
              <a:rPr lang="en-US" altLang="zh-CN" dirty="0"/>
              <a:t>40</a:t>
            </a:r>
            <a:r>
              <a:rPr lang="zh-CN" altLang="en-US" dirty="0"/>
              <a:t>天需求量整体变化趋势图。                                              ，可以从图中看出每一个节点需求量数据变化具有周期性。</a:t>
            </a:r>
          </a:p>
        </p:txBody>
      </p:sp>
      <p:graphicFrame>
        <p:nvGraphicFramePr>
          <p:cNvPr id="12" name="对象 11">
            <a:extLst>
              <a:ext uri="{FF2B5EF4-FFF2-40B4-BE49-F238E27FC236}">
                <a16:creationId xmlns:a16="http://schemas.microsoft.com/office/drawing/2014/main" id="{B634D52A-60AD-467F-8F89-8C0BF2D0A78D}"/>
              </a:ext>
            </a:extLst>
          </p:cNvPr>
          <p:cNvGraphicFramePr>
            <a:graphicFrameLocks noChangeAspect="1"/>
          </p:cNvGraphicFramePr>
          <p:nvPr>
            <p:extLst>
              <p:ext uri="{D42A27DB-BD31-4B8C-83A1-F6EECF244321}">
                <p14:modId xmlns:p14="http://schemas.microsoft.com/office/powerpoint/2010/main" val="2572291970"/>
              </p:ext>
            </p:extLst>
          </p:nvPr>
        </p:nvGraphicFramePr>
        <p:xfrm>
          <a:off x="4267200" y="1744953"/>
          <a:ext cx="2516701" cy="302761"/>
        </p:xfrm>
        <a:graphic>
          <a:graphicData uri="http://schemas.openxmlformats.org/presentationml/2006/ole">
            <mc:AlternateContent xmlns:mc="http://schemas.openxmlformats.org/markup-compatibility/2006">
              <mc:Choice xmlns:v="urn:schemas-microsoft-com:vml" Requires="v">
                <p:oleObj spid="_x0000_s6252" name="Equation" r:id="rId5" imgW="1688760" imgH="203040" progId="Equation.DSMT4">
                  <p:embed/>
                </p:oleObj>
              </mc:Choice>
              <mc:Fallback>
                <p:oleObj name="Equation" r:id="rId5" imgW="1688760" imgH="203040" progId="Equation.DSMT4">
                  <p:embed/>
                  <p:pic>
                    <p:nvPicPr>
                      <p:cNvPr id="0" name=""/>
                      <p:cNvPicPr/>
                      <p:nvPr/>
                    </p:nvPicPr>
                    <p:blipFill>
                      <a:blip r:embed="rId6"/>
                      <a:stretch>
                        <a:fillRect/>
                      </a:stretch>
                    </p:blipFill>
                    <p:spPr>
                      <a:xfrm>
                        <a:off x="4267200" y="1744953"/>
                        <a:ext cx="2516701" cy="302761"/>
                      </a:xfrm>
                      <a:prstGeom prst="rect">
                        <a:avLst/>
                      </a:prstGeom>
                    </p:spPr>
                  </p:pic>
                </p:oleObj>
              </mc:Fallback>
            </mc:AlternateContent>
          </a:graphicData>
        </a:graphic>
      </p:graphicFrame>
    </p:spTree>
    <p:extLst>
      <p:ext uri="{BB962C8B-B14F-4D97-AF65-F5344CB8AC3E}">
        <p14:creationId xmlns:p14="http://schemas.microsoft.com/office/powerpoint/2010/main" val="2162058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zh-CN" altLang="en-US" sz="2000" b="1" dirty="0" smtClean="0">
                <a:latin typeface="微软雅黑" panose="020B0503020204020204" pitchFamily="34" charset="-122"/>
                <a:ea typeface="微软雅黑" panose="020B0503020204020204" pitchFamily="34" charset="-122"/>
              </a:rPr>
              <a:t>邻接矩阵的构建</a:t>
            </a:r>
            <a:endParaRPr lang="en-US" altLang="zh-CN" sz="2000" b="1"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3810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3 </a:t>
            </a:r>
            <a:r>
              <a:rPr lang="en-US" altLang="zh-CN" sz="2800" spc="-5" dirty="0">
                <a:solidFill>
                  <a:srgbClr val="FFFFFF"/>
                </a:solidFill>
                <a:latin typeface="微软雅黑" panose="020B0503020204020204" pitchFamily="34" charset="-122"/>
                <a:ea typeface="微软雅黑" panose="020B0503020204020204" pitchFamily="34" charset="-122"/>
                <a:cs typeface="黑体"/>
              </a:rPr>
              <a:t>Dataset Processing</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4" name="文本框 3"/>
          <p:cNvSpPr txBox="1"/>
          <p:nvPr/>
        </p:nvSpPr>
        <p:spPr>
          <a:xfrm>
            <a:off x="656285" y="1326863"/>
            <a:ext cx="8153400" cy="4801314"/>
          </a:xfrm>
          <a:prstGeom prst="rect">
            <a:avLst/>
          </a:prstGeom>
          <a:noFill/>
        </p:spPr>
        <p:txBody>
          <a:bodyPr wrap="square" rtlCol="0">
            <a:spAutoFit/>
          </a:bodyPr>
          <a:lstStyle/>
          <a:p>
            <a:r>
              <a:rPr lang="zh-CN" altLang="en-US" dirty="0" smtClean="0"/>
              <a:t>     构建</a:t>
            </a:r>
            <a:r>
              <a:rPr lang="zh-CN" altLang="en-US" dirty="0"/>
              <a:t>邻接矩阵</a:t>
            </a:r>
            <a:r>
              <a:rPr lang="en-US" altLang="zh-CN" dirty="0"/>
              <a:t>W</a:t>
            </a:r>
            <a:r>
              <a:rPr lang="zh-CN" altLang="en-US" dirty="0"/>
              <a:t>的方法有三</a:t>
            </a:r>
            <a:r>
              <a:rPr lang="zh-CN" altLang="en-US" dirty="0" smtClean="0"/>
              <a:t>类：</a:t>
            </a:r>
            <a:r>
              <a:rPr lang="en-US" altLang="zh-CN" dirty="0" smtClean="0"/>
              <a:t>ϵ-</a:t>
            </a:r>
            <a:r>
              <a:rPr lang="zh-CN" altLang="en-US" dirty="0"/>
              <a:t>邻近法，</a:t>
            </a:r>
            <a:r>
              <a:rPr lang="en-US" altLang="zh-CN" dirty="0"/>
              <a:t>K</a:t>
            </a:r>
            <a:r>
              <a:rPr lang="zh-CN" altLang="en-US" dirty="0"/>
              <a:t>邻近法和全连接</a:t>
            </a:r>
            <a:r>
              <a:rPr lang="zh-CN" altLang="en-US" dirty="0" smtClean="0"/>
              <a:t>法。</a:t>
            </a:r>
            <a:endParaRPr lang="en-US" altLang="zh-CN" dirty="0" smtClean="0"/>
          </a:p>
          <a:p>
            <a:pPr marL="285750" indent="-285750">
              <a:buClr>
                <a:srgbClr val="BF4F7A"/>
              </a:buClr>
              <a:buFont typeface="Wingdings" panose="05000000000000000000" pitchFamily="2" charset="2"/>
              <a:buChar char="l"/>
            </a:pPr>
            <a:r>
              <a:rPr lang="en-US" altLang="zh-CN" dirty="0" smtClean="0"/>
              <a:t>ϵ-</a:t>
            </a:r>
            <a:r>
              <a:rPr lang="zh-CN" altLang="en-US" dirty="0"/>
              <a:t>邻近</a:t>
            </a:r>
            <a:r>
              <a:rPr lang="zh-CN" altLang="en-US" dirty="0" smtClean="0"/>
              <a:t>法</a:t>
            </a:r>
            <a:endParaRPr lang="en-US" altLang="zh-CN" dirty="0" smtClean="0"/>
          </a:p>
          <a:p>
            <a:r>
              <a:rPr lang="zh-CN" altLang="en-US" dirty="0"/>
              <a:t> </a:t>
            </a:r>
            <a:r>
              <a:rPr lang="zh-CN" altLang="en-US" dirty="0" smtClean="0"/>
              <a:t>    设置</a:t>
            </a:r>
            <a:r>
              <a:rPr lang="zh-CN" altLang="en-US" dirty="0"/>
              <a:t>了一个距离阈值</a:t>
            </a:r>
            <a:r>
              <a:rPr lang="en-US" altLang="zh-CN" dirty="0"/>
              <a:t>ϵ</a:t>
            </a:r>
            <a:r>
              <a:rPr lang="zh-CN" altLang="en-US" dirty="0" smtClean="0"/>
              <a:t>，用</a:t>
            </a:r>
            <a:r>
              <a:rPr lang="zh-CN" altLang="en-US" dirty="0"/>
              <a:t>欧式</a:t>
            </a:r>
            <a:r>
              <a:rPr lang="zh-CN" altLang="en-US" dirty="0" smtClean="0"/>
              <a:t>距离</a:t>
            </a:r>
            <a:r>
              <a:rPr lang="en-US" altLang="zh-CN" dirty="0"/>
              <a:t> </a:t>
            </a:r>
            <a:r>
              <a:rPr lang="en-US" altLang="zh-CN" dirty="0" smtClean="0"/>
              <a:t>      </a:t>
            </a:r>
            <a:r>
              <a:rPr lang="zh-CN" altLang="en-US" dirty="0" smtClean="0"/>
              <a:t>度量</a:t>
            </a:r>
            <a:r>
              <a:rPr lang="zh-CN" altLang="en-US" dirty="0"/>
              <a:t>任意两</a:t>
            </a:r>
            <a:r>
              <a:rPr lang="zh-CN" altLang="en-US" dirty="0" smtClean="0"/>
              <a:t>点</a:t>
            </a:r>
            <a:r>
              <a:rPr lang="en-US" altLang="zh-CN" dirty="0"/>
              <a:t> </a:t>
            </a:r>
            <a:r>
              <a:rPr lang="en-US" altLang="zh-CN" dirty="0" smtClean="0"/>
              <a:t>   </a:t>
            </a:r>
            <a:r>
              <a:rPr lang="zh-CN" altLang="en-US" dirty="0" smtClean="0"/>
              <a:t>和</a:t>
            </a:r>
            <a:r>
              <a:rPr lang="en-US" altLang="zh-CN" dirty="0"/>
              <a:t> </a:t>
            </a:r>
            <a:r>
              <a:rPr lang="en-US" altLang="zh-CN" dirty="0" smtClean="0"/>
              <a:t>     </a:t>
            </a:r>
            <a:r>
              <a:rPr lang="zh-CN" altLang="en-US" dirty="0" smtClean="0"/>
              <a:t>的距离。即</a:t>
            </a:r>
            <a:r>
              <a:rPr lang="zh-CN" altLang="en-US" dirty="0"/>
              <a:t>相似矩阵</a:t>
            </a:r>
            <a:r>
              <a:rPr lang="zh-CN" altLang="en-US" dirty="0" smtClean="0"/>
              <a:t>的</a:t>
            </a:r>
            <a:r>
              <a:rPr lang="en-US" altLang="zh-CN" dirty="0"/>
              <a:t> </a:t>
            </a:r>
            <a:r>
              <a:rPr lang="en-US" altLang="zh-CN" dirty="0" smtClean="0"/>
              <a:t>                    , </a:t>
            </a:r>
            <a:r>
              <a:rPr lang="zh-CN" altLang="en-US" dirty="0" smtClean="0"/>
              <a:t>然后根据</a:t>
            </a:r>
            <a:r>
              <a:rPr lang="en-US" altLang="zh-CN" dirty="0"/>
              <a:t> </a:t>
            </a:r>
            <a:r>
              <a:rPr lang="en-US" altLang="zh-CN" dirty="0" smtClean="0"/>
              <a:t>    </a:t>
            </a:r>
            <a:r>
              <a:rPr lang="zh-CN" altLang="en-US" dirty="0" smtClean="0"/>
              <a:t>和</a:t>
            </a:r>
            <a:r>
              <a:rPr lang="en-US" altLang="zh-CN" dirty="0"/>
              <a:t>ϵ</a:t>
            </a:r>
            <a:r>
              <a:rPr lang="zh-CN" altLang="en-US" dirty="0"/>
              <a:t>的大小关系，来定义邻接矩阵</a:t>
            </a:r>
            <a:r>
              <a:rPr lang="en-US" altLang="zh-CN" dirty="0" smtClean="0"/>
              <a:t>W</a:t>
            </a:r>
            <a:r>
              <a:rPr lang="zh-CN" altLang="en-US" dirty="0"/>
              <a:t>：</a:t>
            </a:r>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    </a:t>
            </a:r>
            <a:r>
              <a:rPr lang="zh-CN" altLang="en-US" dirty="0" smtClean="0"/>
              <a:t>由上</a:t>
            </a:r>
            <a:r>
              <a:rPr lang="zh-CN" altLang="en-US" dirty="0"/>
              <a:t>式可见，两点间的</a:t>
            </a:r>
            <a:r>
              <a:rPr lang="zh-CN" altLang="en-US" dirty="0" smtClean="0"/>
              <a:t>权重只能是</a:t>
            </a:r>
            <a:r>
              <a:rPr lang="en-US" altLang="zh-CN" dirty="0" smtClean="0"/>
              <a:t>ϵ</a:t>
            </a:r>
            <a:r>
              <a:rPr lang="zh-CN" altLang="en-US" dirty="0" smtClean="0"/>
              <a:t>或者</a:t>
            </a:r>
            <a:r>
              <a:rPr lang="en-US" altLang="zh-CN" dirty="0" smtClean="0"/>
              <a:t>0</a:t>
            </a:r>
            <a:r>
              <a:rPr lang="zh-CN" altLang="en-US" dirty="0"/>
              <a:t>，没有其他的</a:t>
            </a:r>
            <a:r>
              <a:rPr lang="zh-CN" altLang="en-US" dirty="0" smtClean="0"/>
              <a:t>信息。</a:t>
            </a:r>
            <a:r>
              <a:rPr lang="zh-CN" altLang="en-US" dirty="0"/>
              <a:t>距离远近度量很不精确，因此在实际应用中</a:t>
            </a:r>
            <a:r>
              <a:rPr lang="zh-CN" altLang="en-US" dirty="0" smtClean="0"/>
              <a:t>，很少</a:t>
            </a:r>
            <a:r>
              <a:rPr lang="zh-CN" altLang="en-US" dirty="0"/>
              <a:t>使用</a:t>
            </a:r>
            <a:r>
              <a:rPr lang="en-US" altLang="zh-CN" dirty="0"/>
              <a:t>ϵ-</a:t>
            </a:r>
            <a:r>
              <a:rPr lang="zh-CN" altLang="en-US" dirty="0"/>
              <a:t>邻近</a:t>
            </a:r>
            <a:r>
              <a:rPr lang="zh-CN" altLang="en-US" dirty="0" smtClean="0"/>
              <a:t>法。</a:t>
            </a:r>
            <a:endParaRPr lang="en-US" altLang="zh-CN" dirty="0" smtClean="0"/>
          </a:p>
          <a:p>
            <a:endParaRPr lang="en-US" altLang="zh-CN" dirty="0"/>
          </a:p>
          <a:p>
            <a:pPr marL="285750" indent="-285750">
              <a:buClr>
                <a:srgbClr val="BF4F7A"/>
              </a:buClr>
              <a:buFont typeface="Wingdings" panose="05000000000000000000" pitchFamily="2" charset="2"/>
              <a:buChar char="l"/>
            </a:pPr>
            <a:r>
              <a:rPr lang="en-US" altLang="zh-CN" dirty="0" smtClean="0"/>
              <a:t>K</a:t>
            </a:r>
            <a:r>
              <a:rPr lang="zh-CN" altLang="en-US" dirty="0"/>
              <a:t>邻近</a:t>
            </a:r>
            <a:r>
              <a:rPr lang="zh-CN" altLang="en-US" dirty="0" smtClean="0"/>
              <a:t>法</a:t>
            </a:r>
            <a:endParaRPr lang="en-US" altLang="zh-CN" dirty="0" smtClean="0"/>
          </a:p>
          <a:p>
            <a:r>
              <a:rPr lang="en-US" altLang="zh-CN" dirty="0"/>
              <a:t> </a:t>
            </a:r>
            <a:r>
              <a:rPr lang="en-US" altLang="zh-CN" dirty="0" smtClean="0"/>
              <a:t>      </a:t>
            </a:r>
            <a:r>
              <a:rPr lang="zh-CN" altLang="en-US" dirty="0" smtClean="0"/>
              <a:t>利用</a:t>
            </a:r>
            <a:r>
              <a:rPr lang="en-US" altLang="zh-CN" dirty="0"/>
              <a:t>KNN</a:t>
            </a:r>
            <a:r>
              <a:rPr lang="zh-CN" altLang="en-US" dirty="0"/>
              <a:t>算法遍历所有的样本点，取每个样本最近的</a:t>
            </a:r>
            <a:r>
              <a:rPr lang="en-US" altLang="zh-CN" dirty="0"/>
              <a:t>k</a:t>
            </a:r>
            <a:r>
              <a:rPr lang="zh-CN" altLang="en-US" dirty="0"/>
              <a:t>个点作为近邻，只有和样本距离最近的</a:t>
            </a:r>
            <a:r>
              <a:rPr lang="en-US" altLang="zh-CN" dirty="0"/>
              <a:t>k</a:t>
            </a:r>
            <a:r>
              <a:rPr lang="zh-CN" altLang="en-US" dirty="0"/>
              <a:t>个点</a:t>
            </a:r>
            <a:r>
              <a:rPr lang="zh-CN" altLang="en-US" dirty="0" smtClean="0"/>
              <a:t>之间的</a:t>
            </a:r>
            <a:r>
              <a:rPr lang="en-US" altLang="zh-CN" dirty="0"/>
              <a:t> </a:t>
            </a:r>
            <a:r>
              <a:rPr lang="en-US" altLang="zh-CN" dirty="0" smtClean="0"/>
              <a:t>               </a:t>
            </a:r>
            <a:r>
              <a:rPr lang="zh-CN" altLang="en-US" dirty="0" smtClean="0"/>
              <a:t>。</a:t>
            </a:r>
            <a:r>
              <a:rPr lang="zh-CN" altLang="en-US" dirty="0"/>
              <a:t>但是这种方法会造成重构之后的邻接矩阵</a:t>
            </a:r>
            <a:r>
              <a:rPr lang="en-US" altLang="zh-CN" dirty="0"/>
              <a:t>W</a:t>
            </a:r>
            <a:r>
              <a:rPr lang="zh-CN" altLang="en-US" dirty="0" smtClean="0"/>
              <a:t>非对称</a:t>
            </a:r>
            <a:r>
              <a:rPr lang="zh-CN" altLang="en-US" dirty="0"/>
              <a:t>，</a:t>
            </a:r>
            <a:r>
              <a:rPr lang="zh-CN" altLang="en-US" dirty="0" smtClean="0"/>
              <a:t>后面</a:t>
            </a:r>
            <a:r>
              <a:rPr lang="zh-CN" altLang="en-US" dirty="0"/>
              <a:t>的算法需要对称邻接矩阵。为了解决这种问题，一般采取下面两种方法</a:t>
            </a:r>
            <a:r>
              <a:rPr lang="zh-CN" altLang="en-US" dirty="0" smtClean="0"/>
              <a:t>之一：</a:t>
            </a:r>
            <a:endParaRPr lang="en-US" altLang="zh-CN" dirty="0" smtClean="0"/>
          </a:p>
          <a:p>
            <a:endParaRPr lang="zh-CN" altLang="en-US" dirty="0"/>
          </a:p>
        </p:txBody>
      </p:sp>
      <p:graphicFrame>
        <p:nvGraphicFramePr>
          <p:cNvPr id="17" name="对象 16"/>
          <p:cNvGraphicFramePr>
            <a:graphicFrameLocks noChangeAspect="1"/>
          </p:cNvGraphicFramePr>
          <p:nvPr>
            <p:extLst>
              <p:ext uri="{D42A27DB-BD31-4B8C-83A1-F6EECF244321}">
                <p14:modId xmlns:p14="http://schemas.microsoft.com/office/powerpoint/2010/main" val="1171212350"/>
              </p:ext>
            </p:extLst>
          </p:nvPr>
        </p:nvGraphicFramePr>
        <p:xfrm>
          <a:off x="3810000" y="2751390"/>
          <a:ext cx="1370082" cy="714825"/>
        </p:xfrm>
        <a:graphic>
          <a:graphicData uri="http://schemas.openxmlformats.org/presentationml/2006/ole">
            <mc:AlternateContent xmlns:mc="http://schemas.openxmlformats.org/markup-compatibility/2006">
              <mc:Choice xmlns:v="urn:schemas-microsoft-com:vml" Requires="v">
                <p:oleObj spid="_x0000_s11468" name="Equation" r:id="rId4" imgW="583920" imgH="304560" progId="Equation.DSMT4">
                  <p:embed/>
                </p:oleObj>
              </mc:Choice>
              <mc:Fallback>
                <p:oleObj name="Equation" r:id="rId4" imgW="583920" imgH="304560" progId="Equation.DSMT4">
                  <p:embed/>
                  <p:pic>
                    <p:nvPicPr>
                      <p:cNvPr id="0" name=""/>
                      <p:cNvPicPr/>
                      <p:nvPr/>
                    </p:nvPicPr>
                    <p:blipFill>
                      <a:blip r:embed="rId5"/>
                      <a:stretch>
                        <a:fillRect/>
                      </a:stretch>
                    </p:blipFill>
                    <p:spPr>
                      <a:xfrm>
                        <a:off x="3810000" y="2751390"/>
                        <a:ext cx="1370082" cy="714825"/>
                      </a:xfrm>
                      <a:prstGeom prst="rect">
                        <a:avLst/>
                      </a:prstGeom>
                    </p:spPr>
                  </p:pic>
                </p:oleObj>
              </mc:Fallback>
            </mc:AlternateContent>
          </a:graphicData>
        </a:graphic>
      </p:graphicFrame>
      <p:pic>
        <p:nvPicPr>
          <p:cNvPr id="18" name="图片 17"/>
          <p:cNvPicPr>
            <a:picLocks noChangeAspect="1"/>
          </p:cNvPicPr>
          <p:nvPr/>
        </p:nvPicPr>
        <p:blipFill>
          <a:blip r:embed="rId6"/>
          <a:stretch>
            <a:fillRect/>
          </a:stretch>
        </p:blipFill>
        <p:spPr>
          <a:xfrm>
            <a:off x="316281" y="2681644"/>
            <a:ext cx="8680399" cy="3103676"/>
          </a:xfrm>
          <a:prstGeom prst="rect">
            <a:avLst/>
          </a:prstGeom>
        </p:spPr>
      </p:pic>
      <p:graphicFrame>
        <p:nvGraphicFramePr>
          <p:cNvPr id="19" name="对象 18"/>
          <p:cNvGraphicFramePr>
            <a:graphicFrameLocks noChangeAspect="1"/>
          </p:cNvGraphicFramePr>
          <p:nvPr>
            <p:extLst>
              <p:ext uri="{D42A27DB-BD31-4B8C-83A1-F6EECF244321}">
                <p14:modId xmlns:p14="http://schemas.microsoft.com/office/powerpoint/2010/main" val="1210956988"/>
              </p:ext>
            </p:extLst>
          </p:nvPr>
        </p:nvGraphicFramePr>
        <p:xfrm>
          <a:off x="4550664" y="1742970"/>
          <a:ext cx="359004" cy="524698"/>
        </p:xfrm>
        <a:graphic>
          <a:graphicData uri="http://schemas.openxmlformats.org/presentationml/2006/ole">
            <mc:AlternateContent xmlns:mc="http://schemas.openxmlformats.org/markup-compatibility/2006">
              <mc:Choice xmlns:v="urn:schemas-microsoft-com:vml" Requires="v">
                <p:oleObj spid="_x0000_s11469" name="Equation" r:id="rId7" imgW="164880" imgH="241200" progId="Equation.DSMT4">
                  <p:embed/>
                </p:oleObj>
              </mc:Choice>
              <mc:Fallback>
                <p:oleObj name="Equation" r:id="rId7" imgW="164880" imgH="241200" progId="Equation.DSMT4">
                  <p:embed/>
                  <p:pic>
                    <p:nvPicPr>
                      <p:cNvPr id="0" name=""/>
                      <p:cNvPicPr/>
                      <p:nvPr/>
                    </p:nvPicPr>
                    <p:blipFill>
                      <a:blip r:embed="rId8"/>
                      <a:stretch>
                        <a:fillRect/>
                      </a:stretch>
                    </p:blipFill>
                    <p:spPr>
                      <a:xfrm>
                        <a:off x="4550664" y="1742970"/>
                        <a:ext cx="359004" cy="524698"/>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91601908"/>
              </p:ext>
            </p:extLst>
          </p:nvPr>
        </p:nvGraphicFramePr>
        <p:xfrm>
          <a:off x="1441044" y="2149978"/>
          <a:ext cx="1109232" cy="413893"/>
        </p:xfrm>
        <a:graphic>
          <a:graphicData uri="http://schemas.openxmlformats.org/presentationml/2006/ole">
            <mc:AlternateContent xmlns:mc="http://schemas.openxmlformats.org/markup-compatibility/2006">
              <mc:Choice xmlns:v="urn:schemas-microsoft-com:vml" Requires="v">
                <p:oleObj spid="_x0000_s11470" name="Equation" r:id="rId9" imgW="850680" imgH="317160" progId="Equation.DSMT4">
                  <p:embed/>
                </p:oleObj>
              </mc:Choice>
              <mc:Fallback>
                <p:oleObj name="Equation" r:id="rId9" imgW="850680" imgH="317160" progId="Equation.DSMT4">
                  <p:embed/>
                  <p:pic>
                    <p:nvPicPr>
                      <p:cNvPr id="0" name=""/>
                      <p:cNvPicPr/>
                      <p:nvPr/>
                    </p:nvPicPr>
                    <p:blipFill>
                      <a:blip r:embed="rId10"/>
                      <a:stretch>
                        <a:fillRect/>
                      </a:stretch>
                    </p:blipFill>
                    <p:spPr>
                      <a:xfrm>
                        <a:off x="1441044" y="2149978"/>
                        <a:ext cx="1109232" cy="41389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030154538"/>
              </p:ext>
            </p:extLst>
          </p:nvPr>
        </p:nvGraphicFramePr>
        <p:xfrm>
          <a:off x="3536467" y="2100941"/>
          <a:ext cx="311150" cy="454758"/>
        </p:xfrm>
        <a:graphic>
          <a:graphicData uri="http://schemas.openxmlformats.org/presentationml/2006/ole">
            <mc:AlternateContent xmlns:mc="http://schemas.openxmlformats.org/markup-compatibility/2006">
              <mc:Choice xmlns:v="urn:schemas-microsoft-com:vml" Requires="v">
                <p:oleObj spid="_x0000_s11471" name="Equation" r:id="rId11" imgW="164880" imgH="241200" progId="Equation.DSMT4">
                  <p:embed/>
                </p:oleObj>
              </mc:Choice>
              <mc:Fallback>
                <p:oleObj name="Equation" r:id="rId11" imgW="164880" imgH="241200" progId="Equation.DSMT4">
                  <p:embed/>
                  <p:pic>
                    <p:nvPicPr>
                      <p:cNvPr id="0" name=""/>
                      <p:cNvPicPr/>
                      <p:nvPr/>
                    </p:nvPicPr>
                    <p:blipFill>
                      <a:blip r:embed="rId12"/>
                      <a:stretch>
                        <a:fillRect/>
                      </a:stretch>
                    </p:blipFill>
                    <p:spPr>
                      <a:xfrm>
                        <a:off x="3536467" y="2100941"/>
                        <a:ext cx="311150" cy="454758"/>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747634376"/>
              </p:ext>
            </p:extLst>
          </p:nvPr>
        </p:nvGraphicFramePr>
        <p:xfrm>
          <a:off x="6244743" y="1810468"/>
          <a:ext cx="304800" cy="457200"/>
        </p:xfrm>
        <a:graphic>
          <a:graphicData uri="http://schemas.openxmlformats.org/presentationml/2006/ole">
            <mc:AlternateContent xmlns:mc="http://schemas.openxmlformats.org/markup-compatibility/2006">
              <mc:Choice xmlns:v="urn:schemas-microsoft-com:vml" Requires="v">
                <p:oleObj spid="_x0000_s11472" name="Equation" r:id="rId13" imgW="152280" imgH="228600" progId="Equation.DSMT4">
                  <p:embed/>
                </p:oleObj>
              </mc:Choice>
              <mc:Fallback>
                <p:oleObj name="Equation" r:id="rId13" imgW="152280" imgH="228600" progId="Equation.DSMT4">
                  <p:embed/>
                  <p:pic>
                    <p:nvPicPr>
                      <p:cNvPr id="0" name=""/>
                      <p:cNvPicPr/>
                      <p:nvPr/>
                    </p:nvPicPr>
                    <p:blipFill>
                      <a:blip r:embed="rId14"/>
                      <a:stretch>
                        <a:fillRect/>
                      </a:stretch>
                    </p:blipFill>
                    <p:spPr>
                      <a:xfrm>
                        <a:off x="6244743" y="1810468"/>
                        <a:ext cx="304800" cy="4572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922658715"/>
              </p:ext>
            </p:extLst>
          </p:nvPr>
        </p:nvGraphicFramePr>
        <p:xfrm>
          <a:off x="6704101" y="1802419"/>
          <a:ext cx="311150" cy="454758"/>
        </p:xfrm>
        <a:graphic>
          <a:graphicData uri="http://schemas.openxmlformats.org/presentationml/2006/ole">
            <mc:AlternateContent xmlns:mc="http://schemas.openxmlformats.org/markup-compatibility/2006">
              <mc:Choice xmlns:v="urn:schemas-microsoft-com:vml" Requires="v">
                <p:oleObj spid="_x0000_s11473" name="Equation" r:id="rId15" imgW="164880" imgH="241200" progId="Equation.DSMT4">
                  <p:embed/>
                </p:oleObj>
              </mc:Choice>
              <mc:Fallback>
                <p:oleObj name="Equation" r:id="rId15" imgW="164880" imgH="241200" progId="Equation.DSMT4">
                  <p:embed/>
                  <p:pic>
                    <p:nvPicPr>
                      <p:cNvPr id="0" name=""/>
                      <p:cNvPicPr/>
                      <p:nvPr/>
                    </p:nvPicPr>
                    <p:blipFill>
                      <a:blip r:embed="rId16"/>
                      <a:stretch>
                        <a:fillRect/>
                      </a:stretch>
                    </p:blipFill>
                    <p:spPr>
                      <a:xfrm>
                        <a:off x="6704101" y="1802419"/>
                        <a:ext cx="311150" cy="454758"/>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040265466"/>
              </p:ext>
            </p:extLst>
          </p:nvPr>
        </p:nvGraphicFramePr>
        <p:xfrm>
          <a:off x="3847617" y="4890742"/>
          <a:ext cx="783724" cy="425450"/>
        </p:xfrm>
        <a:graphic>
          <a:graphicData uri="http://schemas.openxmlformats.org/presentationml/2006/ole">
            <mc:AlternateContent xmlns:mc="http://schemas.openxmlformats.org/markup-compatibility/2006">
              <mc:Choice xmlns:v="urn:schemas-microsoft-com:vml" Requires="v">
                <p:oleObj spid="_x0000_s11474" name="Equation" r:id="rId17" imgW="444240" imgH="241200" progId="Equation.DSMT4">
                  <p:embed/>
                </p:oleObj>
              </mc:Choice>
              <mc:Fallback>
                <p:oleObj name="Equation" r:id="rId17" imgW="444240" imgH="241200" progId="Equation.DSMT4">
                  <p:embed/>
                  <p:pic>
                    <p:nvPicPr>
                      <p:cNvPr id="0" name=""/>
                      <p:cNvPicPr/>
                      <p:nvPr/>
                    </p:nvPicPr>
                    <p:blipFill>
                      <a:blip r:embed="rId18"/>
                      <a:stretch>
                        <a:fillRect/>
                      </a:stretch>
                    </p:blipFill>
                    <p:spPr>
                      <a:xfrm>
                        <a:off x="3847617" y="4890742"/>
                        <a:ext cx="783724" cy="425450"/>
                      </a:xfrm>
                      <a:prstGeom prst="rect">
                        <a:avLst/>
                      </a:prstGeom>
                    </p:spPr>
                  </p:pic>
                </p:oleObj>
              </mc:Fallback>
            </mc:AlternateContent>
          </a:graphicData>
        </a:graphic>
      </p:graphicFrame>
    </p:spTree>
    <p:extLst>
      <p:ext uri="{BB962C8B-B14F-4D97-AF65-F5344CB8AC3E}">
        <p14:creationId xmlns:p14="http://schemas.microsoft.com/office/powerpoint/2010/main" val="180916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64666"/>
            <a:ext cx="144780" cy="1838960"/>
          </a:xfrm>
          <a:custGeom>
            <a:avLst/>
            <a:gdLst/>
            <a:ahLst/>
            <a:cxnLst/>
            <a:rect l="l" t="t" r="r" b="b"/>
            <a:pathLst>
              <a:path w="144780" h="1838960">
                <a:moveTo>
                  <a:pt x="0" y="1838833"/>
                </a:moveTo>
                <a:lnTo>
                  <a:pt x="144462" y="1838833"/>
                </a:lnTo>
                <a:lnTo>
                  <a:pt x="144462" y="0"/>
                </a:lnTo>
                <a:lnTo>
                  <a:pt x="0" y="0"/>
                </a:lnTo>
                <a:lnTo>
                  <a:pt x="0" y="1838833"/>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09600" y="990600"/>
            <a:ext cx="8190945" cy="4444165"/>
          </a:xfrm>
          <a:prstGeom prst="rect">
            <a:avLst/>
          </a:prstGeom>
        </p:spPr>
        <p:txBody>
          <a:bodyPr vert="horz" wrap="square" lIns="0" tIns="12065" rIns="0" bIns="0" rtlCol="0">
            <a:spAutoFit/>
          </a:bodyPr>
          <a:lstStyle/>
          <a:p>
            <a:r>
              <a:rPr lang="en-US" altLang="zh-CN" sz="3200" spc="-5" dirty="0">
                <a:solidFill>
                  <a:srgbClr val="000000"/>
                </a:solidFill>
                <a:latin typeface="微软雅黑" panose="020B0503020204020204" pitchFamily="34" charset="-122"/>
                <a:ea typeface="微软雅黑" panose="020B0503020204020204" pitchFamily="34" charset="-122"/>
                <a:cs typeface="Times New Roman"/>
              </a:rPr>
              <a:t>2.</a:t>
            </a:r>
            <a:r>
              <a:rPr sz="3200" spc="-5" dirty="0">
                <a:solidFill>
                  <a:srgbClr val="000000"/>
                </a:solidFill>
                <a:latin typeface="微软雅黑" panose="020B0503020204020204" pitchFamily="34" charset="-122"/>
                <a:ea typeface="微软雅黑" panose="020B0503020204020204" pitchFamily="34" charset="-122"/>
                <a:cs typeface="Times New Roman"/>
              </a:rPr>
              <a:t>1</a:t>
            </a:r>
            <a:r>
              <a:rPr sz="3200" spc="-65" dirty="0">
                <a:solidFill>
                  <a:srgbClr val="000000"/>
                </a:solidFill>
                <a:latin typeface="微软雅黑" panose="020B0503020204020204" pitchFamily="34" charset="-122"/>
                <a:ea typeface="微软雅黑" panose="020B0503020204020204" pitchFamily="34" charset="-122"/>
                <a:cs typeface="Times New Roman"/>
              </a:rPr>
              <a:t> </a:t>
            </a:r>
            <a: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t>Introduction</a:t>
            </a:r>
            <a:r>
              <a:rPr lang="en-US" altLang="zh-CN" sz="3200" spc="-65" dirty="0">
                <a:solidFill>
                  <a:srgbClr val="000000"/>
                </a:solidFill>
                <a:latin typeface="Times New Roman"/>
                <a:cs typeface="Times New Roman"/>
              </a:rPr>
              <a:t/>
            </a:r>
            <a:br>
              <a:rPr lang="en-US" altLang="zh-CN" sz="3200" spc="-65" dirty="0">
                <a:solidFill>
                  <a:srgbClr val="000000"/>
                </a:solidFill>
                <a:latin typeface="Times New Roman"/>
                <a:cs typeface="Times New Roman"/>
              </a:rPr>
            </a:br>
            <a:r>
              <a:rPr lang="en-US" altLang="zh-CN" sz="3200" spc="-65" dirty="0">
                <a:solidFill>
                  <a:srgbClr val="000000"/>
                </a:solidFill>
                <a:latin typeface="Times New Roman"/>
                <a:cs typeface="Times New Roman"/>
              </a:rPr>
              <a:t/>
            </a:r>
            <a:br>
              <a:rPr lang="en-US" altLang="zh-CN" sz="3200" spc="-65" dirty="0">
                <a:solidFill>
                  <a:srgbClr val="000000"/>
                </a:solidFill>
                <a:latin typeface="Times New Roman"/>
                <a:cs typeface="Times New Roman"/>
              </a:rPr>
            </a:br>
            <a:r>
              <a:rPr lang="en-US" altLang="zh-CN" sz="3200" spc="-5" dirty="0">
                <a:solidFill>
                  <a:srgbClr val="000000"/>
                </a:solidFill>
                <a:latin typeface="微软雅黑" panose="020B0503020204020204" pitchFamily="34" charset="-122"/>
                <a:ea typeface="微软雅黑" panose="020B0503020204020204" pitchFamily="34" charset="-122"/>
                <a:cs typeface="Times New Roman"/>
              </a:rPr>
              <a:t>2.2</a:t>
            </a:r>
            <a:r>
              <a:rPr lang="en-US" altLang="zh-CN" sz="3200" spc="-65" dirty="0">
                <a:solidFill>
                  <a:schemeClr val="tx1"/>
                </a:solidFill>
                <a:latin typeface="Times New Roman"/>
                <a:cs typeface="Times New Roman"/>
              </a:rPr>
              <a:t> </a:t>
            </a:r>
            <a: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t>A Novel Deep Learning Model</a:t>
            </a:r>
            <a:r>
              <a:rPr lang="en-US" altLang="zh-CN" sz="3200" spc="-65" dirty="0">
                <a:solidFill>
                  <a:srgbClr val="000000"/>
                </a:solidFill>
                <a:latin typeface="Times New Roman"/>
                <a:cs typeface="Times New Roman"/>
              </a:rPr>
              <a:t/>
            </a:r>
            <a:br>
              <a:rPr lang="en-US" altLang="zh-CN" sz="3200" spc="-65" dirty="0">
                <a:solidFill>
                  <a:srgbClr val="000000"/>
                </a:solidFill>
                <a:latin typeface="Times New Roman"/>
                <a:cs typeface="Times New Roman"/>
              </a:rPr>
            </a:br>
            <a:r>
              <a:rPr lang="en-US" altLang="zh-CN" sz="3200" dirty="0">
                <a:solidFill>
                  <a:schemeClr val="tx1"/>
                </a:solidFill>
                <a:latin typeface="微软雅黑" panose="020B0503020204020204" pitchFamily="34" charset="-122"/>
                <a:ea typeface="微软雅黑" panose="020B0503020204020204" pitchFamily="34" charset="-122"/>
              </a:rPr>
              <a:t/>
            </a:r>
            <a:br>
              <a:rPr lang="en-US" altLang="zh-CN" sz="3200" dirty="0">
                <a:solidFill>
                  <a:schemeClr val="tx1"/>
                </a:solidFill>
                <a:latin typeface="微软雅黑" panose="020B0503020204020204" pitchFamily="34" charset="-122"/>
                <a:ea typeface="微软雅黑" panose="020B0503020204020204" pitchFamily="34" charset="-122"/>
              </a:rPr>
            </a:br>
            <a:r>
              <a:rPr lang="en-US" altLang="zh-CN" sz="3200" spc="-5" dirty="0">
                <a:solidFill>
                  <a:srgbClr val="000000"/>
                </a:solidFill>
                <a:latin typeface="微软雅黑" panose="020B0503020204020204" pitchFamily="34" charset="-122"/>
                <a:ea typeface="微软雅黑" panose="020B0503020204020204" pitchFamily="34" charset="-122"/>
                <a:cs typeface="Times New Roman"/>
              </a:rPr>
              <a:t>2.3</a:t>
            </a:r>
            <a:r>
              <a:rPr lang="en-US" altLang="zh-CN" sz="3200" spc="-65" dirty="0">
                <a:solidFill>
                  <a:srgbClr val="000000"/>
                </a:solidFill>
                <a:latin typeface="Times New Roman"/>
                <a:cs typeface="Times New Roman"/>
              </a:rPr>
              <a:t> </a:t>
            </a:r>
            <a: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t>Experimental Recurrence</a:t>
            </a:r>
            <a:b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br>
            <a: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t/>
            </a:r>
            <a:b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br>
            <a:r>
              <a:rPr lang="en-US" altLang="zh-CN" sz="3200" spc="-5" dirty="0">
                <a:solidFill>
                  <a:srgbClr val="000000"/>
                </a:solidFill>
                <a:latin typeface="微软雅黑" panose="020B0503020204020204" pitchFamily="34" charset="-122"/>
                <a:ea typeface="微软雅黑" panose="020B0503020204020204" pitchFamily="34" charset="-122"/>
                <a:cs typeface="Times New Roman"/>
              </a:rPr>
              <a:t>2.4</a:t>
            </a:r>
            <a:r>
              <a:rPr lang="en-US" altLang="zh-CN" sz="3200" spc="-65" dirty="0">
                <a:solidFill>
                  <a:srgbClr val="000000"/>
                </a:solidFill>
                <a:latin typeface="Times New Roman"/>
                <a:cs typeface="Times New Roman"/>
              </a:rPr>
              <a:t> </a:t>
            </a:r>
            <a: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t>References</a:t>
            </a:r>
            <a:b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br>
            <a: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t/>
            </a:r>
            <a:b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br>
            <a:r>
              <a:rPr lang="en-US" altLang="zh-CN" sz="3200" spc="-5" dirty="0">
                <a:solidFill>
                  <a:srgbClr val="000000"/>
                </a:solidFill>
                <a:latin typeface="微软雅黑" panose="020B0503020204020204" pitchFamily="34" charset="-122"/>
                <a:ea typeface="微软雅黑" panose="020B0503020204020204" pitchFamily="34" charset="-122"/>
                <a:cs typeface="Times New Roman"/>
              </a:rPr>
              <a:t>2.5 </a:t>
            </a:r>
            <a:r>
              <a:rPr lang="en-US" altLang="zh-CN" sz="3200" spc="-65" dirty="0">
                <a:solidFill>
                  <a:srgbClr val="000000"/>
                </a:solidFill>
                <a:latin typeface="微软雅黑" panose="020B0503020204020204" pitchFamily="34" charset="-122"/>
                <a:ea typeface="微软雅黑" panose="020B0503020204020204" pitchFamily="34" charset="-122"/>
                <a:cs typeface="Times New Roman"/>
              </a:rPr>
              <a:t>My Opinion</a:t>
            </a:r>
          </a:p>
        </p:txBody>
      </p:sp>
      <p:sp>
        <p:nvSpPr>
          <p:cNvPr id="7" name="object 7"/>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8" name="object 8"/>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6" name="object 6"/>
          <p:cNvSpPr txBox="1"/>
          <p:nvPr/>
        </p:nvSpPr>
        <p:spPr>
          <a:xfrm>
            <a:off x="0" y="228561"/>
            <a:ext cx="955040" cy="536575"/>
          </a:xfrm>
          <a:prstGeom prst="rect">
            <a:avLst/>
          </a:prstGeom>
          <a:solidFill>
            <a:srgbClr val="808080"/>
          </a:solidFill>
        </p:spPr>
        <p:txBody>
          <a:bodyPr vert="horz" wrap="square" lIns="0" tIns="46355" rIns="0" bIns="0" rtlCol="0">
            <a:spAutoFit/>
          </a:bodyPr>
          <a:lstStyle/>
          <a:p>
            <a:pPr marL="90805">
              <a:lnSpc>
                <a:spcPct val="100000"/>
              </a:lnSpc>
              <a:spcBef>
                <a:spcPts val="365"/>
              </a:spcBef>
            </a:pPr>
            <a:r>
              <a:rPr lang="zh-CN" altLang="en-US" sz="2800" dirty="0">
                <a:solidFill>
                  <a:srgbClr val="FFFFFF"/>
                </a:solidFill>
                <a:latin typeface="黑体"/>
                <a:cs typeface="黑体"/>
              </a:rPr>
              <a:t>提纲</a:t>
            </a:r>
            <a:endParaRPr sz="2800" dirty="0">
              <a:latin typeface="黑体"/>
              <a:cs typeface="黑体"/>
            </a:endParaRPr>
          </a:p>
        </p:txBody>
      </p:sp>
    </p:spTree>
    <p:extLst>
      <p:ext uri="{BB962C8B-B14F-4D97-AF65-F5344CB8AC3E}">
        <p14:creationId xmlns:p14="http://schemas.microsoft.com/office/powerpoint/2010/main" val="3798040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08A08114-272B-48C6-8E85-489609900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687" y="3227822"/>
            <a:ext cx="4389980" cy="3246582"/>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0" y="342515"/>
            <a:ext cx="38100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3 </a:t>
            </a:r>
            <a:r>
              <a:rPr lang="en-US" altLang="zh-CN" sz="2800" spc="-5" dirty="0">
                <a:solidFill>
                  <a:srgbClr val="FFFFFF"/>
                </a:solidFill>
                <a:latin typeface="微软雅黑" panose="020B0503020204020204" pitchFamily="34" charset="-122"/>
                <a:ea typeface="微软雅黑" panose="020B0503020204020204" pitchFamily="34" charset="-122"/>
                <a:cs typeface="黑体"/>
              </a:rPr>
              <a:t>Dataset Processing</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63771111"/>
              </p:ext>
            </p:extLst>
          </p:nvPr>
        </p:nvGraphicFramePr>
        <p:xfrm>
          <a:off x="6064907" y="4387874"/>
          <a:ext cx="2614780" cy="936638"/>
        </p:xfrm>
        <a:graphic>
          <a:graphicData uri="http://schemas.openxmlformats.org/presentationml/2006/ole">
            <mc:AlternateContent xmlns:mc="http://schemas.openxmlformats.org/markup-compatibility/2006">
              <mc:Choice xmlns:v="urn:schemas-microsoft-com:vml" Requires="v">
                <p:oleObj spid="_x0000_s5243" name="Equation" r:id="rId5" imgW="1701720" imgH="609480" progId="Equation.DSMT4">
                  <p:embed/>
                </p:oleObj>
              </mc:Choice>
              <mc:Fallback>
                <p:oleObj name="Equation" r:id="rId5" imgW="1701720" imgH="609480" progId="Equation.DSMT4">
                  <p:embed/>
                  <p:pic>
                    <p:nvPicPr>
                      <p:cNvPr id="6" name="对象 5"/>
                      <p:cNvPicPr/>
                      <p:nvPr/>
                    </p:nvPicPr>
                    <p:blipFill>
                      <a:blip r:embed="rId6"/>
                      <a:stretch>
                        <a:fillRect/>
                      </a:stretch>
                    </p:blipFill>
                    <p:spPr>
                      <a:xfrm>
                        <a:off x="6064907" y="4387874"/>
                        <a:ext cx="2614780" cy="936638"/>
                      </a:xfrm>
                      <a:prstGeom prst="rect">
                        <a:avLst/>
                      </a:prstGeom>
                    </p:spPr>
                  </p:pic>
                </p:oleObj>
              </mc:Fallback>
            </mc:AlternateContent>
          </a:graphicData>
        </a:graphic>
      </p:graphicFrame>
      <p:sp>
        <p:nvSpPr>
          <p:cNvPr id="13" name="文本框 12"/>
          <p:cNvSpPr txBox="1"/>
          <p:nvPr/>
        </p:nvSpPr>
        <p:spPr>
          <a:xfrm>
            <a:off x="381000" y="929658"/>
            <a:ext cx="8534400" cy="2308324"/>
          </a:xfrm>
          <a:prstGeom prst="rect">
            <a:avLst/>
          </a:prstGeom>
          <a:noFill/>
        </p:spPr>
        <p:txBody>
          <a:bodyPr wrap="square" rtlCol="0">
            <a:spAutoFit/>
          </a:bodyPr>
          <a:lstStyle/>
          <a:p>
            <a:pPr marL="285750" indent="-285750">
              <a:buClr>
                <a:srgbClr val="BF4F7A"/>
              </a:buClr>
              <a:buFont typeface="Wingdings" panose="05000000000000000000" pitchFamily="2" charset="2"/>
              <a:buChar char="l"/>
            </a:pPr>
            <a:r>
              <a:rPr lang="zh-CN" altLang="en-US" dirty="0" smtClean="0"/>
              <a:t>全</a:t>
            </a:r>
            <a:r>
              <a:rPr lang="zh-CN" altLang="en-US" dirty="0"/>
              <a:t>连接</a:t>
            </a:r>
            <a:r>
              <a:rPr lang="zh-CN" altLang="en-US" dirty="0" smtClean="0"/>
              <a:t>法</a:t>
            </a:r>
            <a:endParaRPr lang="en-US" altLang="zh-CN" dirty="0" smtClean="0"/>
          </a:p>
          <a:p>
            <a:r>
              <a:rPr lang="zh-CN" altLang="en-US" dirty="0" smtClean="0"/>
              <a:t>      相比</a:t>
            </a:r>
            <a:r>
              <a:rPr lang="zh-CN" altLang="en-US" dirty="0"/>
              <a:t>前两种方法，第三种方法</a:t>
            </a:r>
            <a:r>
              <a:rPr lang="zh-CN" altLang="en-US" b="1" dirty="0"/>
              <a:t>所有的点之间的权重值都大于</a:t>
            </a:r>
            <a:r>
              <a:rPr lang="en-US" altLang="zh-CN" b="1" dirty="0"/>
              <a:t>0</a:t>
            </a:r>
            <a:r>
              <a:rPr lang="zh-CN" altLang="en-US" dirty="0"/>
              <a:t>，因此称之为全连接法。可以选择不同的核函数来定义边权重，常用的有</a:t>
            </a:r>
            <a:r>
              <a:rPr lang="zh-CN" altLang="en-US" b="1" dirty="0"/>
              <a:t>多项式核函数</a:t>
            </a:r>
            <a:r>
              <a:rPr lang="zh-CN" altLang="en-US" dirty="0"/>
              <a:t>，</a:t>
            </a:r>
            <a:r>
              <a:rPr lang="zh-CN" altLang="en-US" b="1" dirty="0"/>
              <a:t>高斯核函数</a:t>
            </a:r>
            <a:r>
              <a:rPr lang="zh-CN" altLang="en-US" dirty="0"/>
              <a:t>和</a:t>
            </a:r>
            <a:r>
              <a:rPr lang="en-US" altLang="zh-CN" b="1" dirty="0"/>
              <a:t>Sigmoid</a:t>
            </a:r>
            <a:r>
              <a:rPr lang="zh-CN" altLang="en-US" b="1" dirty="0" smtClean="0"/>
              <a:t>核函数</a:t>
            </a:r>
            <a:r>
              <a:rPr lang="zh-CN" altLang="en-US" dirty="0" smtClean="0"/>
              <a:t>，最</a:t>
            </a:r>
            <a:r>
              <a:rPr lang="zh-CN" altLang="en-US" dirty="0"/>
              <a:t>常用的是</a:t>
            </a:r>
            <a:r>
              <a:rPr lang="zh-CN" altLang="en-US" b="1" dirty="0"/>
              <a:t>高斯核函数</a:t>
            </a:r>
            <a:r>
              <a:rPr lang="en-US" altLang="zh-CN" b="1" dirty="0" smtClean="0"/>
              <a:t>RBF</a:t>
            </a:r>
            <a:r>
              <a:rPr lang="zh-CN" altLang="en-US" dirty="0" smtClean="0"/>
              <a:t>。</a:t>
            </a:r>
            <a:endParaRPr lang="en-US" altLang="zh-CN" dirty="0" smtClean="0"/>
          </a:p>
          <a:p>
            <a:r>
              <a:rPr lang="en-US" altLang="zh-CN" dirty="0" smtClean="0"/>
              <a:t>     </a:t>
            </a:r>
            <a:r>
              <a:rPr lang="zh-CN" altLang="en-US" dirty="0" smtClean="0"/>
              <a:t>高斯</a:t>
            </a:r>
            <a:r>
              <a:rPr lang="zh-CN" altLang="en-US" dirty="0"/>
              <a:t>核函数（</a:t>
            </a:r>
            <a:r>
              <a:rPr lang="en-US" altLang="zh-CN" dirty="0"/>
              <a:t>Gaussian kernel</a:t>
            </a:r>
            <a:r>
              <a:rPr lang="zh-CN" altLang="en-US" dirty="0"/>
              <a:t>），也称径向基 </a:t>
            </a:r>
            <a:r>
              <a:rPr lang="en-US" altLang="zh-CN" dirty="0"/>
              <a:t>(RBF) </a:t>
            </a:r>
            <a:r>
              <a:rPr lang="zh-CN" altLang="en-US" dirty="0"/>
              <a:t>函数，是两个向量欧式距离的单调函数，主要的作用是衡量两个对象的相似度，当两个对象越接近，即</a:t>
            </a:r>
            <a:r>
              <a:rPr lang="en-US" altLang="zh-CN" dirty="0"/>
              <a:t>a</a:t>
            </a:r>
            <a:r>
              <a:rPr lang="zh-CN" altLang="en-US" dirty="0"/>
              <a:t>与</a:t>
            </a:r>
            <a:r>
              <a:rPr lang="en-US" altLang="zh-CN" dirty="0"/>
              <a:t>b</a:t>
            </a:r>
            <a:r>
              <a:rPr lang="zh-CN" altLang="en-US" dirty="0"/>
              <a:t>的距离趋近于</a:t>
            </a:r>
            <a:r>
              <a:rPr lang="en-US" altLang="zh-CN" dirty="0"/>
              <a:t>0</a:t>
            </a:r>
            <a:r>
              <a:rPr lang="zh-CN" altLang="en-US" dirty="0"/>
              <a:t>，则高斯核函数的值趋近于</a:t>
            </a:r>
            <a:r>
              <a:rPr lang="en-US" altLang="zh-CN" dirty="0"/>
              <a:t>1</a:t>
            </a:r>
            <a:r>
              <a:rPr lang="zh-CN" altLang="en-US" dirty="0"/>
              <a:t>，反之则趋近于</a:t>
            </a:r>
            <a:r>
              <a:rPr lang="en-US" altLang="zh-CN" dirty="0"/>
              <a:t>0</a:t>
            </a:r>
            <a:r>
              <a:rPr lang="zh-CN" altLang="en-US" dirty="0"/>
              <a:t>，换言之：两个对象越相似，高斯核函数值就越大。从而，可以用于建立</a:t>
            </a:r>
            <a:r>
              <a:rPr lang="zh-CN" altLang="en-US" b="1" dirty="0"/>
              <a:t>邻接矩阵</a:t>
            </a:r>
            <a:r>
              <a:rPr lang="zh-CN" altLang="en-US" dirty="0"/>
              <a:t>和</a:t>
            </a:r>
            <a:r>
              <a:rPr lang="en-US" altLang="zh-CN" b="1" dirty="0"/>
              <a:t>POIs</a:t>
            </a:r>
            <a:r>
              <a:rPr lang="zh-CN" altLang="en-US" b="1" dirty="0"/>
              <a:t>相似性矩阵</a:t>
            </a:r>
            <a:r>
              <a:rPr lang="zh-CN" altLang="en-US" dirty="0"/>
              <a:t>。</a:t>
            </a:r>
          </a:p>
        </p:txBody>
      </p:sp>
    </p:spTree>
    <p:extLst>
      <p:ext uri="{BB962C8B-B14F-4D97-AF65-F5344CB8AC3E}">
        <p14:creationId xmlns:p14="http://schemas.microsoft.com/office/powerpoint/2010/main" val="2600602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sz="2000" b="1" dirty="0">
                <a:latin typeface="微软雅黑" panose="020B0503020204020204" pitchFamily="34" charset="-122"/>
                <a:ea typeface="微软雅黑" panose="020B0503020204020204" pitchFamily="34" charset="-122"/>
              </a:rPr>
              <a:t>Neighborhood</a:t>
            </a:r>
          </a:p>
        </p:txBody>
      </p:sp>
      <p:sp>
        <p:nvSpPr>
          <p:cNvPr id="8" name="object 8"/>
          <p:cNvSpPr txBox="1"/>
          <p:nvPr/>
        </p:nvSpPr>
        <p:spPr>
          <a:xfrm>
            <a:off x="0" y="342515"/>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3 </a:t>
            </a:r>
            <a:r>
              <a:rPr lang="en-US" altLang="zh-CN" sz="2800" spc="-5" dirty="0">
                <a:solidFill>
                  <a:srgbClr val="FFFFFF"/>
                </a:solidFill>
                <a:latin typeface="微软雅黑" panose="020B0503020204020204" pitchFamily="34" charset="-122"/>
                <a:ea typeface="微软雅黑" panose="020B0503020204020204" pitchFamily="34" charset="-122"/>
                <a:cs typeface="黑体"/>
              </a:rPr>
              <a:t>Dataset Processing</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pic>
        <p:nvPicPr>
          <p:cNvPr id="4" name="图片 3"/>
          <p:cNvPicPr>
            <a:picLocks noChangeAspect="1"/>
          </p:cNvPicPr>
          <p:nvPr/>
        </p:nvPicPr>
        <p:blipFill>
          <a:blip r:embed="rId3"/>
          <a:stretch>
            <a:fillRect/>
          </a:stretch>
        </p:blipFill>
        <p:spPr>
          <a:xfrm>
            <a:off x="817911" y="1721001"/>
            <a:ext cx="7924800" cy="4420702"/>
          </a:xfrm>
          <a:prstGeom prst="rect">
            <a:avLst/>
          </a:prstGeom>
        </p:spPr>
      </p:pic>
      <p:sp>
        <p:nvSpPr>
          <p:cNvPr id="6" name="文本框 5">
            <a:extLst>
              <a:ext uri="{FF2B5EF4-FFF2-40B4-BE49-F238E27FC236}">
                <a16:creationId xmlns:a16="http://schemas.microsoft.com/office/drawing/2014/main" id="{8AF7CE52-FF5A-496D-9FCF-30AC386CC8EC}"/>
              </a:ext>
            </a:extLst>
          </p:cNvPr>
          <p:cNvSpPr txBox="1"/>
          <p:nvPr/>
        </p:nvSpPr>
        <p:spPr>
          <a:xfrm>
            <a:off x="762000" y="1340938"/>
            <a:ext cx="8229600" cy="369332"/>
          </a:xfrm>
          <a:prstGeom prst="rect">
            <a:avLst/>
          </a:prstGeom>
          <a:noFill/>
        </p:spPr>
        <p:txBody>
          <a:bodyPr wrap="square" rtlCol="0">
            <a:spAutoFit/>
          </a:bodyPr>
          <a:lstStyle/>
          <a:p>
            <a:r>
              <a:rPr lang="zh-CN" altLang="en-US" dirty="0"/>
              <a:t>依据节点之间的距离，利用高斯核函数求解节点之间边的权重，建立</a:t>
            </a:r>
            <a:r>
              <a:rPr lang="zh-CN" altLang="en-US" b="1" dirty="0"/>
              <a:t>邻接矩阵</a:t>
            </a:r>
            <a:r>
              <a:rPr lang="zh-CN" altLang="en-US" dirty="0"/>
              <a:t>。</a:t>
            </a:r>
          </a:p>
        </p:txBody>
      </p:sp>
    </p:spTree>
    <p:extLst>
      <p:ext uri="{BB962C8B-B14F-4D97-AF65-F5344CB8AC3E}">
        <p14:creationId xmlns:p14="http://schemas.microsoft.com/office/powerpoint/2010/main" val="303736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b="1" dirty="0">
                <a:latin typeface="微软雅黑" panose="020B0503020204020204" pitchFamily="34" charset="-122"/>
                <a:ea typeface="微软雅黑" panose="020B0503020204020204" pitchFamily="34" charset="-122"/>
              </a:rPr>
              <a:t>POIs Statistics</a:t>
            </a:r>
          </a:p>
        </p:txBody>
      </p:sp>
      <p:sp>
        <p:nvSpPr>
          <p:cNvPr id="8" name="object 8"/>
          <p:cNvSpPr txBox="1"/>
          <p:nvPr/>
        </p:nvSpPr>
        <p:spPr>
          <a:xfrm>
            <a:off x="0" y="342515"/>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3 Dataset </a:t>
            </a:r>
            <a:r>
              <a:rPr lang="en-US" altLang="zh-CN" sz="2800" spc="-5" dirty="0">
                <a:solidFill>
                  <a:srgbClr val="FFFFFF"/>
                </a:solidFill>
                <a:latin typeface="微软雅黑" panose="020B0503020204020204" pitchFamily="34" charset="-122"/>
                <a:ea typeface="微软雅黑" panose="020B0503020204020204" pitchFamily="34" charset="-122"/>
                <a:cs typeface="黑体"/>
              </a:rPr>
              <a:t>P</a:t>
            </a:r>
            <a:r>
              <a:rPr lang="en-US" sz="2800" spc="-5" dirty="0">
                <a:solidFill>
                  <a:srgbClr val="FFFFFF"/>
                </a:solidFill>
                <a:latin typeface="微软雅黑" panose="020B0503020204020204" pitchFamily="34" charset="-122"/>
                <a:ea typeface="微软雅黑" panose="020B0503020204020204" pitchFamily="34" charset="-122"/>
                <a:cs typeface="黑体"/>
              </a:rPr>
              <a:t>rocessing</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pic>
        <p:nvPicPr>
          <p:cNvPr id="4" name="图片 3">
            <a:extLst>
              <a:ext uri="{FF2B5EF4-FFF2-40B4-BE49-F238E27FC236}">
                <a16:creationId xmlns:a16="http://schemas.microsoft.com/office/drawing/2014/main" id="{59630317-75B7-4C55-879A-A36743D17FC1}"/>
              </a:ext>
            </a:extLst>
          </p:cNvPr>
          <p:cNvPicPr>
            <a:picLocks noChangeAspect="1"/>
          </p:cNvPicPr>
          <p:nvPr/>
        </p:nvPicPr>
        <p:blipFill>
          <a:blip r:embed="rId3"/>
          <a:stretch>
            <a:fillRect/>
          </a:stretch>
        </p:blipFill>
        <p:spPr>
          <a:xfrm>
            <a:off x="474370" y="1654139"/>
            <a:ext cx="8464689" cy="4636567"/>
          </a:xfrm>
          <a:prstGeom prst="rect">
            <a:avLst/>
          </a:prstGeom>
        </p:spPr>
      </p:pic>
      <p:sp>
        <p:nvSpPr>
          <p:cNvPr id="6" name="文本框 5">
            <a:extLst>
              <a:ext uri="{FF2B5EF4-FFF2-40B4-BE49-F238E27FC236}">
                <a16:creationId xmlns:a16="http://schemas.microsoft.com/office/drawing/2014/main" id="{104D45FF-8EFA-4D7A-B7F1-A310C0A68040}"/>
              </a:ext>
            </a:extLst>
          </p:cNvPr>
          <p:cNvSpPr txBox="1"/>
          <p:nvPr/>
        </p:nvSpPr>
        <p:spPr>
          <a:xfrm>
            <a:off x="475850" y="1280987"/>
            <a:ext cx="9376258" cy="369332"/>
          </a:xfrm>
          <a:prstGeom prst="rect">
            <a:avLst/>
          </a:prstGeom>
          <a:noFill/>
        </p:spPr>
        <p:txBody>
          <a:bodyPr wrap="square" rtlCol="0">
            <a:spAutoFit/>
          </a:bodyPr>
          <a:lstStyle/>
          <a:p>
            <a:r>
              <a:rPr lang="zh-CN" altLang="en-US" dirty="0"/>
              <a:t>依据所有出现的</a:t>
            </a:r>
            <a:r>
              <a:rPr lang="en-US" altLang="zh-CN" dirty="0"/>
              <a:t>POIs</a:t>
            </a:r>
            <a:r>
              <a:rPr lang="zh-CN" altLang="en-US" dirty="0"/>
              <a:t>类别统计出一共有</a:t>
            </a:r>
            <a:r>
              <a:rPr lang="en-US" altLang="zh-CN" dirty="0"/>
              <a:t>71</a:t>
            </a:r>
            <a:r>
              <a:rPr lang="zh-CN" altLang="en-US" dirty="0"/>
              <a:t>类，从而建立每一个节点</a:t>
            </a:r>
            <a:r>
              <a:rPr lang="en-US" altLang="zh-CN" dirty="0"/>
              <a:t>1×71</a:t>
            </a:r>
            <a:r>
              <a:rPr lang="zh-CN" altLang="en-US" dirty="0"/>
              <a:t>维的</a:t>
            </a:r>
            <a:r>
              <a:rPr lang="en-US" altLang="zh-CN" dirty="0"/>
              <a:t>POIs</a:t>
            </a:r>
            <a:r>
              <a:rPr lang="zh-CN" altLang="en-US" dirty="0"/>
              <a:t>向量</a:t>
            </a:r>
          </a:p>
        </p:txBody>
      </p:sp>
    </p:spTree>
    <p:extLst>
      <p:ext uri="{BB962C8B-B14F-4D97-AF65-F5344CB8AC3E}">
        <p14:creationId xmlns:p14="http://schemas.microsoft.com/office/powerpoint/2010/main" val="738808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74370" y="960247"/>
            <a:ext cx="8517230" cy="733021"/>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b="1" dirty="0">
                <a:latin typeface="微软雅黑" panose="020B0503020204020204" pitchFamily="34" charset="-122"/>
                <a:ea typeface="微软雅黑" panose="020B0503020204020204" pitchFamily="34" charset="-122"/>
              </a:rPr>
              <a:t>Functional </a:t>
            </a:r>
            <a:r>
              <a:rPr lang="en-US" altLang="zh-CN" sz="2000" b="1" dirty="0">
                <a:latin typeface="微软雅黑" panose="020B0503020204020204" pitchFamily="34" charset="-122"/>
                <a:ea typeface="微软雅黑" panose="020B0503020204020204" pitchFamily="34" charset="-122"/>
              </a:rPr>
              <a:t>S</a:t>
            </a:r>
            <a:r>
              <a:rPr lang="en-US" sz="2000" b="1" dirty="0">
                <a:latin typeface="微软雅黑" panose="020B0503020204020204" pitchFamily="34" charset="-122"/>
                <a:ea typeface="微软雅黑" panose="020B0503020204020204" pitchFamily="34" charset="-122"/>
              </a:rPr>
              <a:t>imilarity </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endParaRPr lang="en-US" sz="2000" b="1"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3 Dataset </a:t>
            </a:r>
            <a:r>
              <a:rPr lang="en-US" altLang="zh-CN" sz="2800" spc="-5" dirty="0">
                <a:solidFill>
                  <a:srgbClr val="FFFFFF"/>
                </a:solidFill>
                <a:latin typeface="微软雅黑" panose="020B0503020204020204" pitchFamily="34" charset="-122"/>
                <a:ea typeface="微软雅黑" panose="020B0503020204020204" pitchFamily="34" charset="-122"/>
                <a:cs typeface="黑体"/>
              </a:rPr>
              <a:t>P</a:t>
            </a:r>
            <a:r>
              <a:rPr lang="en-US" sz="2800" spc="-5" dirty="0">
                <a:solidFill>
                  <a:srgbClr val="FFFFFF"/>
                </a:solidFill>
                <a:latin typeface="微软雅黑" panose="020B0503020204020204" pitchFamily="34" charset="-122"/>
                <a:ea typeface="微软雅黑" panose="020B0503020204020204" pitchFamily="34" charset="-122"/>
                <a:cs typeface="黑体"/>
              </a:rPr>
              <a:t>rocessing</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6" name="文本框 5">
            <a:extLst>
              <a:ext uri="{FF2B5EF4-FFF2-40B4-BE49-F238E27FC236}">
                <a16:creationId xmlns:a16="http://schemas.microsoft.com/office/drawing/2014/main" id="{104D45FF-8EFA-4D7A-B7F1-A310C0A68040}"/>
              </a:ext>
            </a:extLst>
          </p:cNvPr>
          <p:cNvSpPr txBox="1"/>
          <p:nvPr/>
        </p:nvSpPr>
        <p:spPr>
          <a:xfrm>
            <a:off x="475850" y="1280987"/>
            <a:ext cx="9376258" cy="369332"/>
          </a:xfrm>
          <a:prstGeom prst="rect">
            <a:avLst/>
          </a:prstGeom>
          <a:noFill/>
        </p:spPr>
        <p:txBody>
          <a:bodyPr wrap="square" rtlCol="0">
            <a:spAutoFit/>
          </a:bodyPr>
          <a:lstStyle/>
          <a:p>
            <a:r>
              <a:rPr lang="zh-CN" altLang="en-US" dirty="0"/>
              <a:t>    根据统计的节点</a:t>
            </a:r>
            <a:r>
              <a:rPr lang="en-US" altLang="zh-CN" dirty="0"/>
              <a:t>POIs</a:t>
            </a:r>
            <a:r>
              <a:rPr lang="zh-CN" altLang="en-US" dirty="0"/>
              <a:t>数据，利用高斯核函数，求解节点之间的功能相似度</a:t>
            </a:r>
          </a:p>
        </p:txBody>
      </p:sp>
      <p:pic>
        <p:nvPicPr>
          <p:cNvPr id="7" name="图片 6"/>
          <p:cNvPicPr>
            <a:picLocks noChangeAspect="1"/>
          </p:cNvPicPr>
          <p:nvPr/>
        </p:nvPicPr>
        <p:blipFill>
          <a:blip r:embed="rId3"/>
          <a:stretch>
            <a:fillRect/>
          </a:stretch>
        </p:blipFill>
        <p:spPr>
          <a:xfrm>
            <a:off x="172879" y="1612996"/>
            <a:ext cx="8923020" cy="4454827"/>
          </a:xfrm>
          <a:prstGeom prst="rect">
            <a:avLst/>
          </a:prstGeom>
        </p:spPr>
      </p:pic>
    </p:spTree>
    <p:extLst>
      <p:ext uri="{BB962C8B-B14F-4D97-AF65-F5344CB8AC3E}">
        <p14:creationId xmlns:p14="http://schemas.microsoft.com/office/powerpoint/2010/main" val="1741847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0" y="342515"/>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3 </a:t>
            </a:r>
            <a:r>
              <a:rPr lang="en-US" altLang="zh-CN" sz="2800" spc="-5" dirty="0">
                <a:solidFill>
                  <a:srgbClr val="FFFFFF"/>
                </a:solidFill>
                <a:latin typeface="微软雅黑" panose="020B0503020204020204" pitchFamily="34" charset="-122"/>
                <a:ea typeface="微软雅黑" panose="020B0503020204020204" pitchFamily="34" charset="-122"/>
                <a:cs typeface="黑体"/>
              </a:rPr>
              <a:t>Dataset Processing</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pic>
        <p:nvPicPr>
          <p:cNvPr id="12" name="图片 11"/>
          <p:cNvPicPr>
            <a:picLocks noChangeAspect="1"/>
          </p:cNvPicPr>
          <p:nvPr/>
        </p:nvPicPr>
        <p:blipFill>
          <a:blip r:embed="rId3"/>
          <a:stretch>
            <a:fillRect/>
          </a:stretch>
        </p:blipFill>
        <p:spPr>
          <a:xfrm>
            <a:off x="304800" y="1490852"/>
            <a:ext cx="8686800" cy="4579984"/>
          </a:xfrm>
          <a:prstGeom prst="rect">
            <a:avLst/>
          </a:prstGeom>
        </p:spPr>
      </p:pic>
      <p:sp>
        <p:nvSpPr>
          <p:cNvPr id="6" name="矩形 5"/>
          <p:cNvSpPr/>
          <p:nvPr/>
        </p:nvSpPr>
        <p:spPr>
          <a:xfrm>
            <a:off x="381000" y="951684"/>
            <a:ext cx="4079515" cy="400110"/>
          </a:xfrm>
          <a:prstGeom prst="rect">
            <a:avLst/>
          </a:prstGeom>
        </p:spPr>
        <p:txBody>
          <a:bodyPr wrap="none">
            <a:spAutoFit/>
          </a:bodyPr>
          <a:lstStyle/>
          <a:p>
            <a:pPr marL="285750" indent="-285750">
              <a:buClr>
                <a:srgbClr val="BF4F7A"/>
              </a:buClr>
              <a:buFont typeface="Wingdings" panose="05000000000000000000" pitchFamily="2" charset="2"/>
              <a:buChar char="p"/>
            </a:pPr>
            <a:r>
              <a:rPr lang="en-US" altLang="zh-CN" sz="2000" b="1" dirty="0">
                <a:latin typeface="微软雅黑" panose="020B0503020204020204" pitchFamily="34" charset="-122"/>
                <a:ea typeface="微软雅黑" panose="020B0503020204020204" pitchFamily="34" charset="-122"/>
              </a:rPr>
              <a:t>Transportation Connectivity</a:t>
            </a:r>
          </a:p>
        </p:txBody>
      </p:sp>
    </p:spTree>
    <p:extLst>
      <p:ext uri="{BB962C8B-B14F-4D97-AF65-F5344CB8AC3E}">
        <p14:creationId xmlns:p14="http://schemas.microsoft.com/office/powerpoint/2010/main" val="84964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85649" y="1118947"/>
            <a:ext cx="8517230" cy="3646639"/>
          </a:xfrm>
          <a:prstGeom prst="rect">
            <a:avLst/>
          </a:prstGeom>
        </p:spPr>
        <p:txBody>
          <a:bodyPr vert="horz" wrap="square" lIns="0" tIns="12700" rIns="0" bIns="0" rtlCol="0">
            <a:spAutoFit/>
          </a:bodyPr>
          <a:lstStyle/>
          <a:p>
            <a:pPr marL="12700" marR="5080" algn="just">
              <a:lnSpc>
                <a:spcPct val="120000"/>
              </a:lnSpc>
              <a:spcBef>
                <a:spcPts val="100"/>
              </a:spcBef>
              <a:buClr>
                <a:srgbClr val="9A3847"/>
              </a:buClr>
              <a:tabLst>
                <a:tab pos="355600" algn="l"/>
              </a:tabLst>
            </a:pPr>
            <a:r>
              <a:rPr lang="zh-CN" altLang="en-US" dirty="0" smtClean="0"/>
              <a:t>         </a:t>
            </a:r>
            <a:r>
              <a:rPr lang="zh-CN" altLang="en-US" sz="2000" dirty="0">
                <a:latin typeface="微软雅黑" panose="020B0503020204020204" pitchFamily="34" charset="-122"/>
                <a:ea typeface="微软雅黑" panose="020B0503020204020204" pitchFamily="34" charset="-122"/>
              </a:rPr>
              <a:t>弗朗索瓦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肖莱（</a:t>
            </a:r>
            <a:r>
              <a:rPr lang="en-US" altLang="zh-CN" sz="2000" dirty="0">
                <a:latin typeface="微软雅黑" panose="020B0503020204020204" pitchFamily="34" charset="-122"/>
                <a:ea typeface="微软雅黑" panose="020B0503020204020204" pitchFamily="34" charset="-122"/>
              </a:rPr>
              <a:t>Francois </a:t>
            </a:r>
            <a:r>
              <a:rPr lang="en-US" altLang="zh-CN" sz="2000" dirty="0" err="1" smtClean="0">
                <a:latin typeface="微软雅黑" panose="020B0503020204020204" pitchFamily="34" charset="-122"/>
                <a:ea typeface="微软雅黑" panose="020B0503020204020204" pitchFamily="34" charset="-122"/>
              </a:rPr>
              <a:t>Chollet</a:t>
            </a:r>
            <a:r>
              <a:rPr lang="zh-CN" altLang="en-US" sz="2000" dirty="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Keras</a:t>
            </a:r>
            <a:r>
              <a:rPr lang="zh-CN" altLang="en-US" sz="2000" dirty="0">
                <a:latin typeface="微软雅黑" panose="020B0503020204020204" pitchFamily="34" charset="-122"/>
                <a:ea typeface="微软雅黑" panose="020B0503020204020204" pitchFamily="34" charset="-122"/>
              </a:rPr>
              <a:t>之父，</a:t>
            </a:r>
            <a:r>
              <a:rPr lang="en-US" altLang="zh-CN" sz="2000" dirty="0" err="1">
                <a:latin typeface="微软雅黑" panose="020B0503020204020204" pitchFamily="34" charset="-122"/>
                <a:ea typeface="微软雅黑" panose="020B0503020204020204" pitchFamily="34" charset="-122"/>
              </a:rPr>
              <a:t>TensorFlow</a:t>
            </a:r>
            <a:r>
              <a:rPr lang="zh-CN" altLang="en-US" sz="2000" dirty="0">
                <a:latin typeface="微软雅黑" panose="020B0503020204020204" pitchFamily="34" charset="-122"/>
                <a:ea typeface="微软雅黑" panose="020B0503020204020204" pitchFamily="34" charset="-122"/>
              </a:rPr>
              <a:t>机器学习框架贡献者，</a:t>
            </a:r>
            <a:r>
              <a:rPr lang="en-US" altLang="zh-CN" sz="2000" dirty="0" err="1">
                <a:latin typeface="微软雅黑" panose="020B0503020204020204" pitchFamily="34" charset="-122"/>
                <a:ea typeface="微软雅黑" panose="020B0503020204020204" pitchFamily="34" charset="-122"/>
              </a:rPr>
              <a:t>Kaggle</a:t>
            </a:r>
            <a:r>
              <a:rPr lang="zh-CN" altLang="en-US" sz="2000" dirty="0">
                <a:latin typeface="微软雅黑" panose="020B0503020204020204" pitchFamily="34" charset="-122"/>
                <a:ea typeface="微软雅黑" panose="020B0503020204020204" pitchFamily="34" charset="-122"/>
              </a:rPr>
              <a:t>竞赛教练，个人</a:t>
            </a:r>
            <a:r>
              <a:rPr lang="en-US" altLang="zh-CN" sz="2000" dirty="0" err="1">
                <a:latin typeface="微软雅黑" panose="020B0503020204020204" pitchFamily="34" charset="-122"/>
                <a:ea typeface="微软雅黑" panose="020B0503020204020204" pitchFamily="34" charset="-122"/>
              </a:rPr>
              <a:t>Kaggle</a:t>
            </a:r>
            <a:r>
              <a:rPr lang="zh-CN" altLang="en-US" sz="2000" dirty="0">
                <a:latin typeface="微软雅黑" panose="020B0503020204020204" pitchFamily="34" charset="-122"/>
                <a:ea typeface="微软雅黑" panose="020B0503020204020204" pitchFamily="34" charset="-122"/>
              </a:rPr>
              <a:t>竞赛全球排名曾获得</a:t>
            </a:r>
            <a:r>
              <a:rPr lang="zh-CN" altLang="en-US" sz="2000" dirty="0" smtClean="0">
                <a:latin typeface="微软雅黑" panose="020B0503020204020204" pitchFamily="34" charset="-122"/>
                <a:ea typeface="微软雅黑" panose="020B0503020204020204" pitchFamily="34" charset="-122"/>
              </a:rPr>
              <a:t>第</a:t>
            </a:r>
            <a:r>
              <a:rPr lang="en-US" altLang="zh-CN" sz="2000" dirty="0" smtClean="0">
                <a:latin typeface="微软雅黑" panose="020B0503020204020204" pitchFamily="34" charset="-122"/>
                <a:ea typeface="微软雅黑" panose="020B0503020204020204" pitchFamily="34" charset="-122"/>
              </a:rPr>
              <a:t>17</a:t>
            </a:r>
            <a:r>
              <a:rPr lang="zh-CN" altLang="en-US" sz="2000" dirty="0">
                <a:latin typeface="微软雅黑" panose="020B0503020204020204" pitchFamily="34" charset="-122"/>
                <a:ea typeface="微软雅黑" panose="020B0503020204020204" pitchFamily="34" charset="-122"/>
              </a:rPr>
              <a:t>名。目前任职于</a:t>
            </a:r>
            <a:r>
              <a:rPr lang="en-US" altLang="zh-CN" sz="2000" dirty="0">
                <a:latin typeface="微软雅黑" panose="020B0503020204020204" pitchFamily="34" charset="-122"/>
                <a:ea typeface="微软雅黑" panose="020B0503020204020204" pitchFamily="34" charset="-122"/>
              </a:rPr>
              <a:t>Google</a:t>
            </a:r>
            <a:r>
              <a:rPr lang="zh-CN" altLang="en-US" sz="2000" dirty="0">
                <a:latin typeface="微软雅黑" panose="020B0503020204020204" pitchFamily="34" charset="-122"/>
                <a:ea typeface="微软雅黑" panose="020B0503020204020204" pitchFamily="34" charset="-122"/>
              </a:rPr>
              <a:t>，从事人工智能研究，尤其关注计算机视觉与机器学习在形式推理方面的应用</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12700" marR="5080" algn="just">
              <a:lnSpc>
                <a:spcPct val="120000"/>
              </a:lnSpc>
              <a:spcBef>
                <a:spcPts val="100"/>
              </a:spcBef>
              <a:buClr>
                <a:srgbClr val="9A3847"/>
              </a:buClr>
              <a:tabLst>
                <a:tab pos="355600" algn="l"/>
              </a:tabLst>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Keras</a:t>
            </a:r>
            <a:r>
              <a:rPr lang="zh-CN" altLang="en-US" sz="2000" dirty="0">
                <a:latin typeface="微软雅黑" panose="020B0503020204020204" pitchFamily="34" charset="-122"/>
                <a:ea typeface="微软雅黑" panose="020B0503020204020204" pitchFamily="34" charset="-122"/>
              </a:rPr>
              <a:t>是由纯</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编写的</a:t>
            </a:r>
            <a:r>
              <a:rPr lang="zh-CN" altLang="en-US" sz="2000" dirty="0" smtClean="0">
                <a:latin typeface="微软雅黑" panose="020B0503020204020204" pitchFamily="34" charset="-122"/>
                <a:ea typeface="微软雅黑" panose="020B0503020204020204" pitchFamily="34" charset="-122"/>
              </a:rPr>
              <a:t>基于</a:t>
            </a:r>
            <a:r>
              <a:rPr lang="en-US" altLang="zh-CN" sz="2000" dirty="0" err="1">
                <a:latin typeface="微软雅黑" panose="020B0503020204020204" pitchFamily="34" charset="-122"/>
                <a:ea typeface="微软雅黑" panose="020B0503020204020204" pitchFamily="34" charset="-122"/>
              </a:rPr>
              <a:t>T</a:t>
            </a:r>
            <a:r>
              <a:rPr lang="en-US" altLang="zh-CN" sz="2000" dirty="0" err="1" smtClean="0">
                <a:latin typeface="微软雅黑" panose="020B0503020204020204" pitchFamily="34" charset="-122"/>
                <a:ea typeface="微软雅黑" panose="020B0503020204020204" pitchFamily="34" charset="-122"/>
              </a:rPr>
              <a:t>heano</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Tensorflow</a:t>
            </a:r>
            <a:r>
              <a:rPr lang="en-US" altLang="zh-CN" sz="2000" dirty="0" smtClean="0">
                <a:latin typeface="微软雅黑" panose="020B0503020204020204" pitchFamily="34" charset="-122"/>
                <a:ea typeface="微软雅黑" panose="020B0503020204020204" pitchFamily="34" charset="-122"/>
              </a:rPr>
              <a:t>/CNTK</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深度学习框架。</a:t>
            </a:r>
            <a:r>
              <a:rPr lang="en-US" altLang="zh-CN" sz="2000" dirty="0" err="1">
                <a:latin typeface="微软雅黑" panose="020B0503020204020204" pitchFamily="34" charset="-122"/>
                <a:ea typeface="微软雅黑" panose="020B0503020204020204" pitchFamily="34" charset="-122"/>
              </a:rPr>
              <a:t>Keras</a:t>
            </a:r>
            <a:r>
              <a:rPr lang="zh-CN" altLang="en-US" sz="2000" dirty="0">
                <a:latin typeface="微软雅黑" panose="020B0503020204020204" pitchFamily="34" charset="-122"/>
                <a:ea typeface="微软雅黑" panose="020B0503020204020204" pitchFamily="34" charset="-122"/>
              </a:rPr>
              <a:t>是一个高层神经网络</a:t>
            </a:r>
            <a:r>
              <a:rPr lang="en-US" altLang="zh-CN" sz="2000" dirty="0">
                <a:latin typeface="微软雅黑" panose="020B0503020204020204" pitchFamily="34" charset="-122"/>
                <a:ea typeface="微软雅黑" panose="020B0503020204020204" pitchFamily="34" charset="-122"/>
              </a:rPr>
              <a:t>API</a:t>
            </a:r>
            <a:r>
              <a:rPr lang="zh-CN" altLang="en-US" sz="2000" dirty="0">
                <a:latin typeface="微软雅黑" panose="020B0503020204020204" pitchFamily="34" charset="-122"/>
                <a:ea typeface="微软雅黑" panose="020B0503020204020204" pitchFamily="34" charset="-122"/>
              </a:rPr>
              <a:t>，支持快速实验，</a:t>
            </a:r>
            <a:r>
              <a:rPr lang="zh-CN" altLang="en-US" sz="2000" dirty="0" smtClean="0">
                <a:latin typeface="微软雅黑" panose="020B0503020204020204" pitchFamily="34" charset="-122"/>
                <a:ea typeface="微软雅黑" panose="020B0503020204020204" pitchFamily="34" charset="-122"/>
              </a:rPr>
              <a:t>能够</a:t>
            </a:r>
            <a:r>
              <a:rPr lang="zh-CN" altLang="en-US" sz="2000" dirty="0">
                <a:latin typeface="微软雅黑" panose="020B0503020204020204" pitchFamily="34" charset="-122"/>
                <a:ea typeface="微软雅黑" panose="020B0503020204020204" pitchFamily="34" charset="-122"/>
              </a:rPr>
              <a:t>将</a:t>
            </a:r>
            <a:r>
              <a:rPr lang="en-US" altLang="zh-CN" sz="2000" dirty="0" smtClean="0">
                <a:latin typeface="微软雅黑" panose="020B0503020204020204" pitchFamily="34" charset="-122"/>
                <a:ea typeface="微软雅黑" panose="020B0503020204020204" pitchFamily="34" charset="-122"/>
              </a:rPr>
              <a:t>idea</a:t>
            </a:r>
            <a:r>
              <a:rPr lang="zh-CN" altLang="en-US" sz="2000" dirty="0">
                <a:latin typeface="微软雅黑" panose="020B0503020204020204" pitchFamily="34" charset="-122"/>
                <a:ea typeface="微软雅黑" panose="020B0503020204020204" pitchFamily="34" charset="-122"/>
              </a:rPr>
              <a:t>迅速转换为结果，如果有如下需求，可以优先选择</a:t>
            </a:r>
            <a:r>
              <a:rPr lang="en-US" altLang="zh-CN" sz="2000" dirty="0" err="1">
                <a:latin typeface="微软雅黑" panose="020B0503020204020204" pitchFamily="34" charset="-122"/>
                <a:ea typeface="微软雅黑" panose="020B0503020204020204" pitchFamily="34" charset="-122"/>
              </a:rPr>
              <a:t>Keras</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684000" marR="5080" indent="-285750" algn="just">
              <a:lnSpc>
                <a:spcPct val="120000"/>
              </a:lnSpc>
              <a:spcBef>
                <a:spcPts val="100"/>
              </a:spcBef>
              <a:buClr>
                <a:srgbClr val="9A3847"/>
              </a:buClr>
              <a:buFont typeface="Wingdings" panose="05000000000000000000" pitchFamily="2" charset="2"/>
              <a:buChar char="l"/>
              <a:tabLst>
                <a:tab pos="355600" algn="l"/>
              </a:tabLst>
            </a:pPr>
            <a:r>
              <a:rPr lang="zh-CN" altLang="en-US" dirty="0" smtClean="0">
                <a:latin typeface="微软雅黑" panose="020B0503020204020204" pitchFamily="34" charset="-122"/>
                <a:ea typeface="微软雅黑" panose="020B0503020204020204" pitchFamily="34" charset="-122"/>
              </a:rPr>
              <a:t>简易</a:t>
            </a:r>
            <a:r>
              <a:rPr lang="zh-CN" altLang="en-US" dirty="0">
                <a:latin typeface="微软雅黑" panose="020B0503020204020204" pitchFamily="34" charset="-122"/>
                <a:ea typeface="微软雅黑" panose="020B0503020204020204" pitchFamily="34" charset="-122"/>
              </a:rPr>
              <a:t>和快速的原型设计（</a:t>
            </a:r>
            <a:r>
              <a:rPr lang="en-US" altLang="zh-CN" dirty="0" err="1">
                <a:latin typeface="微软雅黑" panose="020B0503020204020204" pitchFamily="34" charset="-122"/>
                <a:ea typeface="微软雅黑" panose="020B0503020204020204" pitchFamily="34" charset="-122"/>
              </a:rPr>
              <a:t>keras</a:t>
            </a:r>
            <a:r>
              <a:rPr lang="zh-CN" altLang="en-US" dirty="0">
                <a:latin typeface="微软雅黑" panose="020B0503020204020204" pitchFamily="34" charset="-122"/>
                <a:ea typeface="微软雅黑" panose="020B0503020204020204" pitchFamily="34" charset="-122"/>
              </a:rPr>
              <a:t>具有高度模块化，极简，和可扩充特性</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684000" marR="5080" indent="-285750" algn="just">
              <a:lnSpc>
                <a:spcPct val="120000"/>
              </a:lnSpc>
              <a:spcBef>
                <a:spcPts val="100"/>
              </a:spcBef>
              <a:buClr>
                <a:srgbClr val="9A3847"/>
              </a:buClr>
              <a:buFont typeface="Wingdings" panose="05000000000000000000" pitchFamily="2" charset="2"/>
              <a:buChar char="l"/>
              <a:tabLst>
                <a:tab pos="355600" algn="l"/>
              </a:tabLst>
            </a:pPr>
            <a:r>
              <a:rPr lang="zh-CN" altLang="en-US" dirty="0" smtClean="0">
                <a:latin typeface="微软雅黑" panose="020B0503020204020204" pitchFamily="34" charset="-122"/>
                <a:ea typeface="微软雅黑" panose="020B0503020204020204" pitchFamily="34" charset="-122"/>
              </a:rPr>
              <a:t>支持</a:t>
            </a:r>
            <a:r>
              <a:rPr lang="en-US" altLang="zh-CN" dirty="0">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，或二者的</a:t>
            </a:r>
            <a:r>
              <a:rPr lang="zh-CN" altLang="en-US" dirty="0" smtClean="0">
                <a:latin typeface="微软雅黑" panose="020B0503020204020204" pitchFamily="34" charset="-122"/>
                <a:ea typeface="微软雅黑" panose="020B0503020204020204" pitchFamily="34" charset="-122"/>
              </a:rPr>
              <a:t>结合</a:t>
            </a:r>
            <a:endParaRPr lang="en-US" altLang="zh-CN" dirty="0" smtClean="0">
              <a:latin typeface="微软雅黑" panose="020B0503020204020204" pitchFamily="34" charset="-122"/>
              <a:ea typeface="微软雅黑" panose="020B0503020204020204" pitchFamily="34" charset="-122"/>
            </a:endParaRPr>
          </a:p>
          <a:p>
            <a:pPr marL="684000" marR="5080" indent="-285750" algn="just">
              <a:lnSpc>
                <a:spcPct val="120000"/>
              </a:lnSpc>
              <a:spcBef>
                <a:spcPts val="100"/>
              </a:spcBef>
              <a:buClr>
                <a:srgbClr val="9A3847"/>
              </a:buClr>
              <a:buFont typeface="Wingdings" panose="05000000000000000000" pitchFamily="2" charset="2"/>
              <a:buChar char="l"/>
              <a:tabLst>
                <a:tab pos="355600" algn="l"/>
              </a:tabLst>
            </a:pPr>
            <a:r>
              <a:rPr lang="zh-CN" altLang="en-US" dirty="0" smtClean="0">
                <a:latin typeface="微软雅黑" panose="020B0503020204020204" pitchFamily="34" charset="-122"/>
                <a:ea typeface="微软雅黑" panose="020B0503020204020204" pitchFamily="34" charset="-122"/>
              </a:rPr>
              <a:t>无缝</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GPU</a:t>
            </a:r>
            <a:r>
              <a:rPr lang="zh-CN" altLang="en-US" dirty="0" smtClean="0">
                <a:latin typeface="微软雅黑" panose="020B0503020204020204" pitchFamily="34" charset="-122"/>
                <a:ea typeface="微软雅黑" panose="020B0503020204020204" pitchFamily="34" charset="-122"/>
              </a:rPr>
              <a:t>切换</a:t>
            </a:r>
            <a:endParaRPr lang="zh-CN" altLang="en-US"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smtClean="0">
                <a:solidFill>
                  <a:srgbClr val="FFFFFF"/>
                </a:solidFill>
                <a:latin typeface="微软雅黑" panose="020B0503020204020204" pitchFamily="34" charset="-122"/>
                <a:ea typeface="微软雅黑" panose="020B0503020204020204" pitchFamily="34" charset="-122"/>
                <a:cs typeface="黑体"/>
              </a:rPr>
              <a:t> 4 </a:t>
            </a:r>
            <a:r>
              <a:rPr lang="en-US" sz="2800" spc="-5" dirty="0" err="1" smtClean="0">
                <a:solidFill>
                  <a:srgbClr val="FFFFFF"/>
                </a:solidFill>
                <a:latin typeface="微软雅黑" panose="020B0503020204020204" pitchFamily="34" charset="-122"/>
                <a:ea typeface="微软雅黑" panose="020B0503020204020204" pitchFamily="34" charset="-122"/>
                <a:cs typeface="黑体"/>
              </a:rPr>
              <a:t>Keras</a:t>
            </a:r>
            <a:r>
              <a:rPr lang="en-US" sz="2800" spc="-5" dirty="0" smtClean="0">
                <a:solidFill>
                  <a:srgbClr val="FFFFFF"/>
                </a:solidFill>
                <a:latin typeface="微软雅黑" panose="020B0503020204020204" pitchFamily="34" charset="-122"/>
                <a:ea typeface="微软雅黑" panose="020B0503020204020204" pitchFamily="34" charset="-122"/>
                <a:cs typeface="黑体"/>
              </a:rPr>
              <a:t> Introduction</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pic>
        <p:nvPicPr>
          <p:cNvPr id="12" name="图片 11"/>
          <p:cNvPicPr>
            <a:picLocks noChangeAspect="1"/>
          </p:cNvPicPr>
          <p:nvPr/>
        </p:nvPicPr>
        <p:blipFill>
          <a:blip r:embed="rId3"/>
          <a:stretch>
            <a:fillRect/>
          </a:stretch>
        </p:blipFill>
        <p:spPr>
          <a:xfrm>
            <a:off x="447436" y="2603500"/>
            <a:ext cx="7439790" cy="3234691"/>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7387" y="2200799"/>
            <a:ext cx="3247279" cy="4104561"/>
          </a:xfrm>
          <a:prstGeom prst="rect">
            <a:avLst/>
          </a:prstGeom>
        </p:spPr>
      </p:pic>
    </p:spTree>
    <p:extLst>
      <p:ext uri="{BB962C8B-B14F-4D97-AF65-F5344CB8AC3E}">
        <p14:creationId xmlns:p14="http://schemas.microsoft.com/office/powerpoint/2010/main" val="15997119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heel(1)">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74370" y="960247"/>
            <a:ext cx="8517230" cy="5611280"/>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sz="2000" dirty="0">
                <a:latin typeface="微软雅黑" panose="020B0503020204020204" pitchFamily="34" charset="-122"/>
                <a:ea typeface="微软雅黑" panose="020B0503020204020204" pitchFamily="34" charset="-122"/>
              </a:rPr>
              <a:t>R</a:t>
            </a:r>
            <a:r>
              <a:rPr lang="en-US" sz="2000" dirty="0">
                <a:latin typeface="微软雅黑" panose="020B0503020204020204" pitchFamily="34" charset="-122"/>
                <a:ea typeface="微软雅黑" panose="020B0503020204020204" pitchFamily="34" charset="-122"/>
              </a:rPr>
              <a:t>egion set V by partitioning city map into grids with size equals to 1km</a:t>
            </a:r>
            <a:r>
              <a:rPr lang="en-US" altLang="zh-CN" sz="2000" dirty="0">
                <a:latin typeface="微软雅黑" panose="020B0503020204020204" pitchFamily="34" charset="-122"/>
                <a:ea typeface="微软雅黑" panose="020B0503020204020204" pitchFamily="34" charset="-122"/>
              </a:rPr>
              <a:t>×</a:t>
            </a:r>
            <a:r>
              <a:rPr lang="en-US" sz="2000" dirty="0">
                <a:latin typeface="微软雅黑" panose="020B0503020204020204" pitchFamily="34" charset="-122"/>
                <a:ea typeface="微软雅黑" panose="020B0503020204020204" pitchFamily="34" charset="-122"/>
              </a:rPr>
              <a:t>1km.</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dirty="0">
                <a:latin typeface="微软雅黑" panose="020B0503020204020204" pitchFamily="34" charset="-122"/>
                <a:ea typeface="微软雅黑" panose="020B0503020204020204" pitchFamily="34" charset="-122"/>
                <a:cs typeface="黑体"/>
              </a:rPr>
              <a:t>The input of the network consists of 5 historical observations, including 3 latest closeness components, 1 period component and 1 latest trend component.</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dirty="0">
                <a:latin typeface="微软雅黑" panose="020B0503020204020204" pitchFamily="34" charset="-122"/>
                <a:ea typeface="微软雅黑" panose="020B0503020204020204" pitchFamily="34" charset="-122"/>
                <a:cs typeface="黑体"/>
              </a:rPr>
              <a:t>f(A;    ) is chosen to be the Chebyshev polynomial </a:t>
            </a:r>
            <a:r>
              <a:rPr lang="en-US" sz="2000" dirty="0" err="1">
                <a:latin typeface="微软雅黑" panose="020B0503020204020204" pitchFamily="34" charset="-122"/>
                <a:ea typeface="微软雅黑" panose="020B0503020204020204" pitchFamily="34" charset="-122"/>
                <a:cs typeface="黑体"/>
              </a:rPr>
              <a:t>functionl</a:t>
            </a:r>
            <a:r>
              <a:rPr lang="en-US" sz="2000" dirty="0">
                <a:latin typeface="微软雅黑" panose="020B0503020204020204" pitchFamily="34" charset="-122"/>
                <a:ea typeface="微软雅黑" panose="020B0503020204020204" pitchFamily="34" charset="-122"/>
                <a:cs typeface="黑体"/>
              </a:rPr>
              <a:t> o</a:t>
            </a:r>
            <a:r>
              <a:rPr lang="en-US" altLang="zh-CN" sz="2000" dirty="0">
                <a:latin typeface="微软雅黑" panose="020B0503020204020204" pitchFamily="34" charset="-122"/>
                <a:ea typeface="微软雅黑" panose="020B0503020204020204" pitchFamily="34" charset="-122"/>
                <a:cs typeface="黑体"/>
              </a:rPr>
              <a:t>f</a:t>
            </a:r>
            <a:r>
              <a:rPr lang="en-US" sz="2000" dirty="0">
                <a:latin typeface="微软雅黑" panose="020B0503020204020204" pitchFamily="34" charset="-122"/>
                <a:ea typeface="微软雅黑" panose="020B0503020204020204" pitchFamily="34" charset="-122"/>
                <a:cs typeface="黑体"/>
              </a:rPr>
              <a:t> the graph Laplacian with the degree K equals to 2.    is chosen to be the sum aggregation function.</a:t>
            </a:r>
            <a:endParaRPr lang="en-US" altLang="zh-CN" sz="2000" dirty="0">
              <a:latin typeface="微软雅黑" panose="020B0503020204020204" pitchFamily="34" charset="-122"/>
              <a:ea typeface="微软雅黑" panose="020B0503020204020204" pitchFamily="34" charset="-122"/>
              <a:cs typeface="黑体"/>
            </a:endParaRP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sz="2000" dirty="0">
              <a:latin typeface="微软雅黑" panose="020B0503020204020204" pitchFamily="34" charset="-122"/>
              <a:ea typeface="微软雅黑" panose="020B0503020204020204" pitchFamily="34" charset="-122"/>
              <a:cs typeface="黑体"/>
            </a:endParaRP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endParaRPr lang="en-US" altLang="zh-CN" sz="2000" dirty="0">
              <a:latin typeface="微软雅黑" panose="020B0503020204020204" pitchFamily="34" charset="-122"/>
              <a:ea typeface="微软雅黑" panose="020B0503020204020204" pitchFamily="34" charset="-122"/>
              <a:cs typeface="黑体"/>
            </a:endParaRP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sz="2000" dirty="0">
                <a:latin typeface="微软雅黑" panose="020B0503020204020204" pitchFamily="34" charset="-122"/>
                <a:ea typeface="微软雅黑" panose="020B0503020204020204" pitchFamily="34" charset="-122"/>
                <a:cs typeface="黑体"/>
              </a:rPr>
              <a:t>The number of hidden layers is 3 with 64 hidden units each and an L2 regularization with a weight decay equal to 1e-4 is applied to each layer.</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sz="2000" dirty="0">
                <a:latin typeface="微软雅黑" panose="020B0503020204020204" pitchFamily="34" charset="-122"/>
                <a:ea typeface="微软雅黑" panose="020B0503020204020204" pitchFamily="34" charset="-122"/>
                <a:cs typeface="黑体"/>
              </a:rPr>
              <a:t>The graph convolution degree K’ in CGRNN equals to 1.</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endParaRPr sz="2000" dirty="0">
              <a:latin typeface="微软雅黑" panose="020B0503020204020204" pitchFamily="34" charset="-122"/>
              <a:ea typeface="微软雅黑" panose="020B0503020204020204" pitchFamily="34" charset="-122"/>
              <a:cs typeface="黑体"/>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4 Experimental Settings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pic>
        <p:nvPicPr>
          <p:cNvPr id="12" name="图片 11">
            <a:extLst>
              <a:ext uri="{FF2B5EF4-FFF2-40B4-BE49-F238E27FC236}">
                <a16:creationId xmlns:a16="http://schemas.microsoft.com/office/drawing/2014/main" id="{F545759A-B71F-4DF5-8F59-E8834F7F5092}"/>
              </a:ext>
            </a:extLst>
          </p:cNvPr>
          <p:cNvPicPr>
            <a:picLocks noChangeAspect="1"/>
          </p:cNvPicPr>
          <p:nvPr/>
        </p:nvPicPr>
        <p:blipFill>
          <a:blip r:embed="rId4"/>
          <a:stretch>
            <a:fillRect/>
          </a:stretch>
        </p:blipFill>
        <p:spPr>
          <a:xfrm>
            <a:off x="3423461" y="3869103"/>
            <a:ext cx="2619048" cy="704762"/>
          </a:xfrm>
          <a:prstGeom prst="rect">
            <a:avLst/>
          </a:prstGeom>
        </p:spPr>
      </p:pic>
      <p:graphicFrame>
        <p:nvGraphicFramePr>
          <p:cNvPr id="14" name="对象 13">
            <a:extLst>
              <a:ext uri="{FF2B5EF4-FFF2-40B4-BE49-F238E27FC236}">
                <a16:creationId xmlns:a16="http://schemas.microsoft.com/office/drawing/2014/main" id="{48763B29-3CBF-4C0E-9861-B959F226F559}"/>
              </a:ext>
            </a:extLst>
          </p:cNvPr>
          <p:cNvGraphicFramePr>
            <a:graphicFrameLocks noChangeAspect="1"/>
          </p:cNvGraphicFramePr>
          <p:nvPr>
            <p:extLst>
              <p:ext uri="{D42A27DB-BD31-4B8C-83A1-F6EECF244321}">
                <p14:modId xmlns:p14="http://schemas.microsoft.com/office/powerpoint/2010/main" val="25030911"/>
              </p:ext>
            </p:extLst>
          </p:nvPr>
        </p:nvGraphicFramePr>
        <p:xfrm>
          <a:off x="1256182" y="2792211"/>
          <a:ext cx="304800" cy="457200"/>
        </p:xfrm>
        <a:graphic>
          <a:graphicData uri="http://schemas.openxmlformats.org/presentationml/2006/ole">
            <mc:AlternateContent xmlns:mc="http://schemas.openxmlformats.org/markup-compatibility/2006">
              <mc:Choice xmlns:v="urn:schemas-microsoft-com:vml" Requires="v">
                <p:oleObj spid="_x0000_s2209"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1256182" y="2792211"/>
                        <a:ext cx="304800" cy="457200"/>
                      </a:xfrm>
                      <a:prstGeom prst="rect">
                        <a:avLst/>
                      </a:prstGeom>
                    </p:spPr>
                  </p:pic>
                </p:oleObj>
              </mc:Fallback>
            </mc:AlternateContent>
          </a:graphicData>
        </a:graphic>
      </p:graphicFrame>
      <p:pic>
        <p:nvPicPr>
          <p:cNvPr id="16" name="图片 15">
            <a:extLst>
              <a:ext uri="{FF2B5EF4-FFF2-40B4-BE49-F238E27FC236}">
                <a16:creationId xmlns:a16="http://schemas.microsoft.com/office/drawing/2014/main" id="{6C641D23-DE4D-48AD-80FD-3501A3F93220}"/>
              </a:ext>
            </a:extLst>
          </p:cNvPr>
          <p:cNvPicPr>
            <a:picLocks noChangeAspect="1"/>
          </p:cNvPicPr>
          <p:nvPr/>
        </p:nvPicPr>
        <p:blipFill>
          <a:blip r:embed="rId7"/>
          <a:stretch>
            <a:fillRect/>
          </a:stretch>
        </p:blipFill>
        <p:spPr>
          <a:xfrm>
            <a:off x="6705600" y="3200400"/>
            <a:ext cx="304800" cy="32249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74370" y="960247"/>
            <a:ext cx="8517230" cy="2223173"/>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dirty="0" err="1">
                <a:latin typeface="微软雅黑" panose="020B0503020204020204" pitchFamily="34" charset="-122"/>
                <a:ea typeface="微软雅黑" panose="020B0503020204020204" pitchFamily="34" charset="-122"/>
              </a:rPr>
              <a:t>ReLU</a:t>
            </a:r>
            <a:r>
              <a:rPr lang="en-US" sz="2000" dirty="0">
                <a:latin typeface="微软雅黑" panose="020B0503020204020204" pitchFamily="34" charset="-122"/>
                <a:ea typeface="微软雅黑" panose="020B0503020204020204" pitchFamily="34" charset="-122"/>
              </a:rPr>
              <a:t> as the activation in the graph convolution network. The learning rate of ST-MGCN is set to 2e-3, and early stopping on the validation dataset is used.</a:t>
            </a:r>
          </a:p>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dirty="0">
                <a:latin typeface="微软雅黑" panose="020B0503020204020204" pitchFamily="34" charset="-122"/>
                <a:ea typeface="微软雅黑" panose="020B0503020204020204" pitchFamily="34" charset="-122"/>
              </a:rPr>
              <a:t>All neural </a:t>
            </a:r>
            <a:r>
              <a:rPr lang="en-US" sz="2000" dirty="0" err="1">
                <a:latin typeface="微软雅黑" panose="020B0503020204020204" pitchFamily="34" charset="-122"/>
                <a:ea typeface="微软雅黑" panose="020B0503020204020204" pitchFamily="34" charset="-122"/>
              </a:rPr>
              <a:t>networkbased</a:t>
            </a:r>
            <a:r>
              <a:rPr lang="en-US" sz="2000" dirty="0">
                <a:latin typeface="微软雅黑" panose="020B0503020204020204" pitchFamily="34" charset="-122"/>
                <a:ea typeface="微软雅黑" panose="020B0503020204020204" pitchFamily="34" charset="-122"/>
              </a:rPr>
              <a:t> approaches are implemented using </a:t>
            </a:r>
            <a:r>
              <a:rPr lang="en-US" sz="2000" dirty="0" err="1">
                <a:latin typeface="微软雅黑" panose="020B0503020204020204" pitchFamily="34" charset="-122"/>
                <a:ea typeface="微软雅黑" panose="020B0503020204020204" pitchFamily="34" charset="-122"/>
              </a:rPr>
              <a:t>Tensorflow</a:t>
            </a:r>
            <a:r>
              <a:rPr lang="en-US" sz="2000" dirty="0">
                <a:latin typeface="微软雅黑" panose="020B0503020204020204" pitchFamily="34" charset="-122"/>
                <a:ea typeface="微软雅黑" panose="020B0503020204020204" pitchFamily="34" charset="-122"/>
              </a:rPr>
              <a:t>, and trained using the Adam optimizer for minimizing RMSE.</a:t>
            </a: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4 Experimental Settings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86279111"/>
              </p:ext>
            </p:extLst>
          </p:nvPr>
        </p:nvGraphicFramePr>
        <p:xfrm>
          <a:off x="3124200" y="2861412"/>
          <a:ext cx="3048000" cy="559536"/>
        </p:xfrm>
        <a:graphic>
          <a:graphicData uri="http://schemas.openxmlformats.org/presentationml/2006/ole">
            <mc:AlternateContent xmlns:mc="http://schemas.openxmlformats.org/markup-compatibility/2006">
              <mc:Choice xmlns:v="urn:schemas-microsoft-com:vml" Requires="v">
                <p:oleObj spid="_x0000_s3194" name="Equation" r:id="rId4" imgW="2628720" imgH="482400" progId="Equation.DSMT4">
                  <p:embed/>
                </p:oleObj>
              </mc:Choice>
              <mc:Fallback>
                <p:oleObj name="Equation" r:id="rId4" imgW="2628720" imgH="482400" progId="Equation.DSMT4">
                  <p:embed/>
                  <p:pic>
                    <p:nvPicPr>
                      <p:cNvPr id="0" name=""/>
                      <p:cNvPicPr/>
                      <p:nvPr/>
                    </p:nvPicPr>
                    <p:blipFill>
                      <a:blip r:embed="rId5"/>
                      <a:stretch>
                        <a:fillRect/>
                      </a:stretch>
                    </p:blipFill>
                    <p:spPr>
                      <a:xfrm>
                        <a:off x="3124200" y="2861412"/>
                        <a:ext cx="3048000" cy="559536"/>
                      </a:xfrm>
                      <a:prstGeom prst="rect">
                        <a:avLst/>
                      </a:prstGeom>
                    </p:spPr>
                  </p:pic>
                </p:oleObj>
              </mc:Fallback>
            </mc:AlternateContent>
          </a:graphicData>
        </a:graphic>
      </p:graphicFrame>
      <p:pic>
        <p:nvPicPr>
          <p:cNvPr id="7" name="图片 6"/>
          <p:cNvPicPr>
            <a:picLocks noChangeAspect="1"/>
          </p:cNvPicPr>
          <p:nvPr/>
        </p:nvPicPr>
        <p:blipFill>
          <a:blip r:embed="rId6"/>
          <a:stretch>
            <a:fillRect/>
          </a:stretch>
        </p:blipFill>
        <p:spPr>
          <a:xfrm>
            <a:off x="762000" y="3495898"/>
            <a:ext cx="8138865" cy="2758679"/>
          </a:xfrm>
          <a:prstGeom prst="rect">
            <a:avLst/>
          </a:prstGeom>
        </p:spPr>
      </p:pic>
    </p:spTree>
    <p:extLst>
      <p:ext uri="{BB962C8B-B14F-4D97-AF65-F5344CB8AC3E}">
        <p14:creationId xmlns:p14="http://schemas.microsoft.com/office/powerpoint/2010/main" val="1732942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zh-CN" altLang="en-US" sz="2000" dirty="0">
                <a:latin typeface="微软雅黑" panose="020B0503020204020204" pitchFamily="34" charset="-122"/>
                <a:ea typeface="微软雅黑" panose="020B0503020204020204" pitchFamily="34" charset="-122"/>
              </a:rPr>
              <a:t>正则化</a:t>
            </a:r>
            <a:endParaRPr lang="en-US" sz="2000"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4 Experimental Settings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6" name="文本框 5"/>
          <p:cNvSpPr txBox="1"/>
          <p:nvPr/>
        </p:nvSpPr>
        <p:spPr>
          <a:xfrm>
            <a:off x="284480" y="1290258"/>
            <a:ext cx="8686800" cy="5632311"/>
          </a:xfrm>
          <a:prstGeom prst="rect">
            <a:avLst/>
          </a:prstGeom>
          <a:noFill/>
        </p:spPr>
        <p:txBody>
          <a:bodyPr wrap="square" rtlCol="0">
            <a:spAutoFit/>
          </a:bodyPr>
          <a:lstStyle/>
          <a:p>
            <a:r>
              <a:rPr lang="zh-CN" altLang="en-US" dirty="0" smtClean="0"/>
              <a:t>       对于</a:t>
            </a:r>
            <a:r>
              <a:rPr lang="zh-CN" altLang="en-US" dirty="0"/>
              <a:t>线性模型</a:t>
            </a:r>
            <a:r>
              <a:rPr lang="zh-CN" altLang="en-US" dirty="0" smtClean="0"/>
              <a:t>，如</a:t>
            </a:r>
            <a:r>
              <a:rPr lang="zh-CN" altLang="en-US" dirty="0"/>
              <a:t>线性回归、逻辑回归，可以使用简单有效的参数范数模型进行正则化。许多正则化方法通过对</a:t>
            </a:r>
            <a:r>
              <a:rPr lang="zh-CN" altLang="en-US" dirty="0" smtClean="0"/>
              <a:t>目标函数 </a:t>
            </a:r>
            <a:r>
              <a:rPr lang="en-US" altLang="zh-CN" dirty="0" smtClean="0"/>
              <a:t>J </a:t>
            </a:r>
            <a:r>
              <a:rPr lang="zh-CN" altLang="en-US" dirty="0" smtClean="0"/>
              <a:t>添加</a:t>
            </a:r>
            <a:r>
              <a:rPr lang="zh-CN" altLang="en-US" dirty="0"/>
              <a:t>惩罚项，其中</a:t>
            </a:r>
            <a:r>
              <a:rPr lang="en-US" altLang="zh-CN" dirty="0"/>
              <a:t>α</a:t>
            </a:r>
            <a:r>
              <a:rPr lang="zh-CN" altLang="en-US" dirty="0"/>
              <a:t>也被称为惩罚系数，限制模型的</a:t>
            </a:r>
            <a:r>
              <a:rPr lang="zh-CN" altLang="en-US" dirty="0" smtClean="0"/>
              <a:t>学习能力。</a:t>
            </a:r>
            <a:endParaRPr lang="en-US" altLang="zh-CN" dirty="0" smtClean="0"/>
          </a:p>
          <a:p>
            <a:endParaRPr lang="en-US" altLang="zh-CN" dirty="0" smtClean="0"/>
          </a:p>
          <a:p>
            <a:r>
              <a:rPr lang="en-US" altLang="zh-CN" dirty="0"/>
              <a:t> </a:t>
            </a:r>
            <a:r>
              <a:rPr lang="en-US" altLang="zh-CN" dirty="0" smtClean="0"/>
              <a:t>     </a:t>
            </a:r>
          </a:p>
          <a:p>
            <a:r>
              <a:rPr lang="en-US" altLang="zh-CN" dirty="0"/>
              <a:t> </a:t>
            </a:r>
            <a:r>
              <a:rPr lang="en-US" altLang="zh-CN" dirty="0" smtClean="0"/>
              <a:t>      </a:t>
            </a:r>
            <a:r>
              <a:rPr lang="zh-CN" altLang="en-US" dirty="0" smtClean="0"/>
              <a:t>对于</a:t>
            </a:r>
            <a:r>
              <a:rPr lang="zh-CN" altLang="en-US" dirty="0"/>
              <a:t>神经网络中，参数通常是包括权值</a:t>
            </a:r>
            <a:r>
              <a:rPr lang="en-US" altLang="zh-CN" dirty="0"/>
              <a:t>w</a:t>
            </a:r>
            <a:r>
              <a:rPr lang="zh-CN" altLang="en-US" dirty="0"/>
              <a:t>和偏置</a:t>
            </a:r>
            <a:r>
              <a:rPr lang="en-US" altLang="zh-CN" dirty="0"/>
              <a:t>b</a:t>
            </a:r>
            <a:r>
              <a:rPr lang="zh-CN" altLang="en-US" dirty="0"/>
              <a:t>，</a:t>
            </a:r>
            <a:r>
              <a:rPr lang="zh-CN" altLang="en-US" dirty="0" smtClean="0"/>
              <a:t>而通常</a:t>
            </a:r>
            <a:r>
              <a:rPr lang="zh-CN" altLang="en-US" dirty="0"/>
              <a:t>对</a:t>
            </a:r>
            <a:r>
              <a:rPr lang="en-US" altLang="zh-CN" dirty="0"/>
              <a:t>w</a:t>
            </a:r>
            <a:r>
              <a:rPr lang="zh-CN" altLang="en-US" dirty="0"/>
              <a:t>做惩罚而不对偏置</a:t>
            </a:r>
            <a:r>
              <a:rPr lang="en-US" altLang="zh-CN" dirty="0"/>
              <a:t>b</a:t>
            </a:r>
            <a:r>
              <a:rPr lang="zh-CN" altLang="en-US" dirty="0"/>
              <a:t>做处理，这是因为不对</a:t>
            </a:r>
            <a:r>
              <a:rPr lang="en-US" altLang="zh-CN" dirty="0"/>
              <a:t>b</a:t>
            </a:r>
            <a:r>
              <a:rPr lang="zh-CN" altLang="en-US" dirty="0"/>
              <a:t>进行处理也不会有太大的影响</a:t>
            </a:r>
            <a:r>
              <a:rPr lang="zh-CN" altLang="en-US" dirty="0" smtClean="0"/>
              <a:t>。</a:t>
            </a:r>
            <a:endParaRPr lang="en-US" altLang="zh-CN" dirty="0" smtClean="0"/>
          </a:p>
          <a:p>
            <a:endParaRPr lang="en-US" altLang="zh-CN" dirty="0" smtClean="0"/>
          </a:p>
          <a:p>
            <a:pPr marL="285750" indent="-285750">
              <a:buClr>
                <a:srgbClr val="BF4F7A"/>
              </a:buClr>
              <a:buFont typeface="Wingdings" panose="05000000000000000000" pitchFamily="2" charset="2"/>
              <a:buChar char="l"/>
            </a:pPr>
            <a:r>
              <a:rPr lang="en-US" altLang="zh-CN" dirty="0" smtClean="0"/>
              <a:t>L1</a:t>
            </a:r>
            <a:r>
              <a:rPr lang="zh-CN" altLang="en-US" dirty="0"/>
              <a:t>正</a:t>
            </a:r>
            <a:r>
              <a:rPr lang="zh-CN" altLang="en-US" dirty="0" smtClean="0"/>
              <a:t>则</a:t>
            </a:r>
            <a:r>
              <a:rPr lang="zh-CN" altLang="en-US" dirty="0"/>
              <a:t>化</a:t>
            </a:r>
            <a:endParaRPr lang="en-US" altLang="zh-CN" dirty="0" smtClean="0"/>
          </a:p>
          <a:p>
            <a:endParaRPr lang="en-US" altLang="zh-CN" dirty="0" smtClean="0"/>
          </a:p>
          <a:p>
            <a:endParaRPr lang="en-US" altLang="zh-CN" dirty="0"/>
          </a:p>
          <a:p>
            <a:pPr marL="285750" indent="-285750">
              <a:buClr>
                <a:srgbClr val="BF4F7A"/>
              </a:buClr>
              <a:buFont typeface="Wingdings" panose="05000000000000000000" pitchFamily="2" charset="2"/>
              <a:buChar char="l"/>
            </a:pPr>
            <a:r>
              <a:rPr lang="en-US" altLang="zh-CN" dirty="0" smtClean="0"/>
              <a:t>L2</a:t>
            </a:r>
            <a:r>
              <a:rPr lang="zh-CN" altLang="en-US" dirty="0" smtClean="0"/>
              <a:t>正则</a:t>
            </a:r>
            <a:r>
              <a:rPr lang="zh-CN" altLang="en-US" dirty="0"/>
              <a:t>化</a:t>
            </a:r>
            <a:endParaRPr lang="en-US" altLang="zh-CN" dirty="0" smtClean="0"/>
          </a:p>
          <a:p>
            <a:pPr marL="285750" indent="-285750">
              <a:buClr>
                <a:srgbClr val="BF4F7A"/>
              </a:buClr>
              <a:buFont typeface="Wingdings" panose="05000000000000000000" pitchFamily="2" charset="2"/>
              <a:buChar char="l"/>
            </a:pPr>
            <a:endParaRPr lang="en-US" altLang="zh-CN" dirty="0" smtClean="0"/>
          </a:p>
          <a:p>
            <a:pPr>
              <a:buClr>
                <a:srgbClr val="BF4F7A"/>
              </a:buClr>
            </a:pPr>
            <a:endParaRPr lang="en-US" altLang="zh-CN" dirty="0" smtClean="0"/>
          </a:p>
          <a:p>
            <a:pPr marL="285750" indent="-285750">
              <a:buClr>
                <a:srgbClr val="BF4F7A"/>
              </a:buClr>
              <a:buFont typeface="Wingdings" panose="05000000000000000000" pitchFamily="2" charset="2"/>
              <a:buChar char="l"/>
            </a:pPr>
            <a:r>
              <a:rPr lang="en-US" altLang="zh-CN" dirty="0" smtClean="0"/>
              <a:t>Dropout</a:t>
            </a:r>
            <a:r>
              <a:rPr lang="zh-CN" altLang="en-US" dirty="0" smtClean="0"/>
              <a:t>正则化</a:t>
            </a:r>
            <a:endParaRPr lang="en-US" altLang="zh-CN" dirty="0"/>
          </a:p>
          <a:p>
            <a:pPr>
              <a:buClr>
                <a:srgbClr val="BF4F7A"/>
              </a:buClr>
            </a:pPr>
            <a:r>
              <a:rPr lang="en-US" altLang="zh-CN" dirty="0"/>
              <a:t> </a:t>
            </a:r>
            <a:r>
              <a:rPr lang="en-US" altLang="zh-CN" dirty="0" smtClean="0"/>
              <a:t>     Dropout</a:t>
            </a:r>
            <a:r>
              <a:rPr lang="zh-CN" altLang="en-US" dirty="0"/>
              <a:t>提供了正则化一大类模型的方法，计算方便且功能强大。它不同于</a:t>
            </a:r>
            <a:r>
              <a:rPr lang="en-US" altLang="zh-CN" dirty="0"/>
              <a:t>L1</a:t>
            </a:r>
            <a:r>
              <a:rPr lang="zh-CN" altLang="en-US" dirty="0"/>
              <a:t>、</a:t>
            </a:r>
            <a:r>
              <a:rPr lang="en-US" altLang="zh-CN" dirty="0"/>
              <a:t>L2</a:t>
            </a:r>
            <a:r>
              <a:rPr lang="zh-CN" altLang="en-US" dirty="0"/>
              <a:t>正则项那样改变</a:t>
            </a:r>
            <a:r>
              <a:rPr lang="zh-CN" altLang="en-US" dirty="0" smtClean="0"/>
              <a:t>损失函数，而是</a:t>
            </a:r>
            <a:r>
              <a:rPr lang="zh-CN" altLang="en-US" dirty="0"/>
              <a:t>改变模型本身</a:t>
            </a:r>
            <a:r>
              <a:rPr lang="zh-CN" altLang="en-US" dirty="0" smtClean="0"/>
              <a:t>。</a:t>
            </a:r>
            <a:endParaRPr lang="en-US" altLang="zh-CN" dirty="0" smtClean="0"/>
          </a:p>
          <a:p>
            <a:pPr marL="285750" indent="-285750">
              <a:buClr>
                <a:srgbClr val="BF4F7A"/>
              </a:buClr>
              <a:buFont typeface="Wingdings" panose="05000000000000000000" pitchFamily="2" charset="2"/>
              <a:buChar char="l"/>
            </a:pPr>
            <a:endParaRPr lang="en-US" altLang="zh-CN" dirty="0"/>
          </a:p>
          <a:p>
            <a:pPr>
              <a:buClr>
                <a:srgbClr val="BF4F7A"/>
              </a:buClr>
            </a:pPr>
            <a:endParaRPr lang="en-US" altLang="zh-CN" dirty="0" smtClean="0"/>
          </a:p>
          <a:p>
            <a:endParaRPr lang="zh-CN" altLang="en-US" dirty="0"/>
          </a:p>
        </p:txBody>
      </p:sp>
      <p:sp>
        <p:nvSpPr>
          <p:cNvPr id="7" name="圆角矩形 6"/>
          <p:cNvSpPr/>
          <p:nvPr/>
        </p:nvSpPr>
        <p:spPr>
          <a:xfrm>
            <a:off x="3692042" y="3282253"/>
            <a:ext cx="4724400" cy="609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为什么通过</a:t>
            </a:r>
            <a:r>
              <a:rPr lang="en-US" altLang="zh-CN" dirty="0"/>
              <a:t>L1</a:t>
            </a:r>
            <a:r>
              <a:rPr lang="zh-CN" altLang="en-US" dirty="0"/>
              <a:t>正则、</a:t>
            </a:r>
            <a:r>
              <a:rPr lang="en-US" altLang="zh-CN" dirty="0"/>
              <a:t>L2</a:t>
            </a:r>
            <a:r>
              <a:rPr lang="zh-CN" altLang="en-US" dirty="0"/>
              <a:t>正则能够防止过</a:t>
            </a:r>
            <a:r>
              <a:rPr lang="zh-CN" altLang="en-US" dirty="0" smtClean="0"/>
              <a:t>拟合</a:t>
            </a:r>
            <a:r>
              <a:rPr lang="en-US" altLang="zh-CN" dirty="0" smtClean="0"/>
              <a:t>?</a:t>
            </a:r>
            <a:endParaRPr lang="zh-CN" altLang="en-US" dirty="0"/>
          </a:p>
        </p:txBody>
      </p:sp>
      <p:sp>
        <p:nvSpPr>
          <p:cNvPr id="14" name="圆角矩形 13"/>
          <p:cNvSpPr/>
          <p:nvPr/>
        </p:nvSpPr>
        <p:spPr>
          <a:xfrm>
            <a:off x="639343" y="4308838"/>
            <a:ext cx="8187284" cy="1877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     奥</a:t>
            </a:r>
            <a:r>
              <a:rPr lang="zh-CN" altLang="en-US" b="1" dirty="0">
                <a:solidFill>
                  <a:srgbClr val="FFFF00"/>
                </a:solidFill>
              </a:rPr>
              <a:t>卡姆</a:t>
            </a:r>
            <a:r>
              <a:rPr lang="zh-CN" altLang="en-US" b="1" dirty="0" smtClean="0">
                <a:solidFill>
                  <a:srgbClr val="FFFF00"/>
                </a:solidFill>
              </a:rPr>
              <a:t>剃刀原理</a:t>
            </a:r>
            <a:r>
              <a:rPr lang="zh-CN" altLang="en-US" dirty="0" smtClean="0"/>
              <a:t>。过</a:t>
            </a:r>
            <a:r>
              <a:rPr lang="zh-CN" altLang="en-US" dirty="0"/>
              <a:t>拟合产生的原因通常是因为</a:t>
            </a:r>
            <a:r>
              <a:rPr lang="zh-CN" altLang="en-US" dirty="0">
                <a:solidFill>
                  <a:srgbClr val="FF0000"/>
                </a:solidFill>
              </a:rPr>
              <a:t>参数比较大</a:t>
            </a:r>
            <a:r>
              <a:rPr lang="zh-CN" altLang="en-US" dirty="0"/>
              <a:t>导致</a:t>
            </a:r>
            <a:r>
              <a:rPr lang="zh-CN" altLang="en-US" dirty="0" smtClean="0"/>
              <a:t>的</a:t>
            </a:r>
            <a:r>
              <a:rPr lang="zh-CN" altLang="en-US" dirty="0"/>
              <a:t>过拟合，就是拟合函数需要顾忌每一个点，当存在噪声的时候，原本平滑的拟合曲线会变得波动很大。在某些很小的区间里，函数值的变化很剧烈，这就意味着函数在某些小区间里的导数值（绝对值）非常大，由于自变量值可大可小，所以只有</a:t>
            </a:r>
            <a:r>
              <a:rPr lang="zh-CN" altLang="en-US" dirty="0">
                <a:solidFill>
                  <a:srgbClr val="FF0000"/>
                </a:solidFill>
              </a:rPr>
              <a:t>系数足够大，才能保证导数值</a:t>
            </a:r>
            <a:r>
              <a:rPr lang="zh-CN" altLang="en-US" dirty="0" smtClean="0">
                <a:solidFill>
                  <a:srgbClr val="FF0000"/>
                </a:solidFill>
              </a:rPr>
              <a:t>很大</a:t>
            </a:r>
            <a:r>
              <a:rPr lang="zh-CN" altLang="en-US" dirty="0" smtClean="0"/>
              <a:t>。通过</a:t>
            </a:r>
            <a:r>
              <a:rPr lang="zh-CN" altLang="en-US" dirty="0"/>
              <a:t>添加正则项，假设某个参数比较大，目标函数加上正则项后，也就会变大，因此该参数就不是最优解了。</a:t>
            </a:r>
          </a:p>
        </p:txBody>
      </p:sp>
      <p:graphicFrame>
        <p:nvGraphicFramePr>
          <p:cNvPr id="15" name="对象 14"/>
          <p:cNvGraphicFramePr>
            <a:graphicFrameLocks noChangeAspect="1"/>
          </p:cNvGraphicFramePr>
          <p:nvPr>
            <p:extLst>
              <p:ext uri="{D42A27DB-BD31-4B8C-83A1-F6EECF244321}">
                <p14:modId xmlns:p14="http://schemas.microsoft.com/office/powerpoint/2010/main" val="3495009454"/>
              </p:ext>
            </p:extLst>
          </p:nvPr>
        </p:nvGraphicFramePr>
        <p:xfrm>
          <a:off x="3217095" y="3835912"/>
          <a:ext cx="2431556" cy="637398"/>
        </p:xfrm>
        <a:graphic>
          <a:graphicData uri="http://schemas.openxmlformats.org/presentationml/2006/ole">
            <mc:AlternateContent xmlns:mc="http://schemas.openxmlformats.org/markup-compatibility/2006">
              <mc:Choice xmlns:v="urn:schemas-microsoft-com:vml" Requires="v">
                <p:oleObj spid="_x0000_s12376" name="Equation" r:id="rId4" imgW="1307880" imgH="342720" progId="Equation.DSMT4">
                  <p:embed/>
                </p:oleObj>
              </mc:Choice>
              <mc:Fallback>
                <p:oleObj name="Equation" r:id="rId4" imgW="1307880" imgH="342720" progId="Equation.DSMT4">
                  <p:embed/>
                  <p:pic>
                    <p:nvPicPr>
                      <p:cNvPr id="0" name=""/>
                      <p:cNvPicPr/>
                      <p:nvPr/>
                    </p:nvPicPr>
                    <p:blipFill>
                      <a:blip r:embed="rId5"/>
                      <a:stretch>
                        <a:fillRect/>
                      </a:stretch>
                    </p:blipFill>
                    <p:spPr>
                      <a:xfrm>
                        <a:off x="3217095" y="3835912"/>
                        <a:ext cx="2431556" cy="63739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620831613"/>
              </p:ext>
            </p:extLst>
          </p:nvPr>
        </p:nvGraphicFramePr>
        <p:xfrm>
          <a:off x="3810000" y="4489177"/>
          <a:ext cx="1550793" cy="677107"/>
        </p:xfrm>
        <a:graphic>
          <a:graphicData uri="http://schemas.openxmlformats.org/presentationml/2006/ole">
            <mc:AlternateContent xmlns:mc="http://schemas.openxmlformats.org/markup-compatibility/2006">
              <mc:Choice xmlns:v="urn:schemas-microsoft-com:vml" Requires="v">
                <p:oleObj spid="_x0000_s12377" name="Equation" r:id="rId6" imgW="901440" imgH="393480" progId="Equation.DSMT4">
                  <p:embed/>
                </p:oleObj>
              </mc:Choice>
              <mc:Fallback>
                <p:oleObj name="Equation" r:id="rId6" imgW="901440" imgH="393480" progId="Equation.DSMT4">
                  <p:embed/>
                  <p:pic>
                    <p:nvPicPr>
                      <p:cNvPr id="0" name=""/>
                      <p:cNvPicPr/>
                      <p:nvPr/>
                    </p:nvPicPr>
                    <p:blipFill>
                      <a:blip r:embed="rId7"/>
                      <a:stretch>
                        <a:fillRect/>
                      </a:stretch>
                    </p:blipFill>
                    <p:spPr>
                      <a:xfrm>
                        <a:off x="3810000" y="4489177"/>
                        <a:ext cx="1550793" cy="67710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712302237"/>
              </p:ext>
            </p:extLst>
          </p:nvPr>
        </p:nvGraphicFramePr>
        <p:xfrm>
          <a:off x="2590800" y="2190354"/>
          <a:ext cx="3684146" cy="446563"/>
        </p:xfrm>
        <a:graphic>
          <a:graphicData uri="http://schemas.openxmlformats.org/presentationml/2006/ole">
            <mc:AlternateContent xmlns:mc="http://schemas.openxmlformats.org/markup-compatibility/2006">
              <mc:Choice xmlns:v="urn:schemas-microsoft-com:vml" Requires="v">
                <p:oleObj spid="_x0000_s12378" name="Equation" r:id="rId8" imgW="2095200" imgH="253800" progId="Equation.DSMT4">
                  <p:embed/>
                </p:oleObj>
              </mc:Choice>
              <mc:Fallback>
                <p:oleObj name="Equation" r:id="rId8" imgW="2095200" imgH="253800" progId="Equation.DSMT4">
                  <p:embed/>
                  <p:pic>
                    <p:nvPicPr>
                      <p:cNvPr id="0" name=""/>
                      <p:cNvPicPr/>
                      <p:nvPr/>
                    </p:nvPicPr>
                    <p:blipFill>
                      <a:blip r:embed="rId9"/>
                      <a:stretch>
                        <a:fillRect/>
                      </a:stretch>
                    </p:blipFill>
                    <p:spPr>
                      <a:xfrm>
                        <a:off x="2590800" y="2190354"/>
                        <a:ext cx="3684146" cy="446563"/>
                      </a:xfrm>
                      <a:prstGeom prst="rect">
                        <a:avLst/>
                      </a:prstGeom>
                    </p:spPr>
                  </p:pic>
                </p:oleObj>
              </mc:Fallback>
            </mc:AlternateContent>
          </a:graphicData>
        </a:graphic>
      </p:graphicFrame>
    </p:spTree>
    <p:extLst>
      <p:ext uri="{BB962C8B-B14F-4D97-AF65-F5344CB8AC3E}">
        <p14:creationId xmlns:p14="http://schemas.microsoft.com/office/powerpoint/2010/main" val="41747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anim calcmode="lin" valueType="num">
                                      <p:cBhvr>
                                        <p:cTn id="8" dur="1250" fill="hold"/>
                                        <p:tgtEl>
                                          <p:spTgt spid="7"/>
                                        </p:tgtEl>
                                        <p:attrNameLst>
                                          <p:attrName>ppt_x</p:attrName>
                                        </p:attrNameLst>
                                      </p:cBhvr>
                                      <p:tavLst>
                                        <p:tav tm="0">
                                          <p:val>
                                            <p:strVal val="#ppt_x"/>
                                          </p:val>
                                        </p:tav>
                                        <p:tav tm="100000">
                                          <p:val>
                                            <p:strVal val="#ppt_x"/>
                                          </p:val>
                                        </p:tav>
                                      </p:tavLst>
                                    </p:anim>
                                    <p:anim calcmode="lin" valueType="num">
                                      <p:cBhvr>
                                        <p:cTn id="9" dur="1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dirty="0" smtClean="0">
                <a:latin typeface="微软雅黑" panose="020B0503020204020204" pitchFamily="34" charset="-122"/>
                <a:ea typeface="微软雅黑" panose="020B0503020204020204" pitchFamily="34" charset="-122"/>
              </a:rPr>
              <a:t>Multi-Graph</a:t>
            </a:r>
            <a:endParaRPr lang="en-US" sz="2000"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4 Experimental Settings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pic>
        <p:nvPicPr>
          <p:cNvPr id="6" name="图片 5"/>
          <p:cNvPicPr>
            <a:picLocks noChangeAspect="1"/>
          </p:cNvPicPr>
          <p:nvPr/>
        </p:nvPicPr>
        <p:blipFill>
          <a:blip r:embed="rId3"/>
          <a:stretch>
            <a:fillRect/>
          </a:stretch>
        </p:blipFill>
        <p:spPr>
          <a:xfrm>
            <a:off x="973183" y="1911111"/>
            <a:ext cx="7124566" cy="2057400"/>
          </a:xfrm>
          <a:prstGeom prst="rect">
            <a:avLst/>
          </a:prstGeom>
        </p:spPr>
      </p:pic>
      <p:pic>
        <p:nvPicPr>
          <p:cNvPr id="7" name="图片 6"/>
          <p:cNvPicPr>
            <a:picLocks noChangeAspect="1"/>
          </p:cNvPicPr>
          <p:nvPr/>
        </p:nvPicPr>
        <p:blipFill>
          <a:blip r:embed="rId4"/>
          <a:stretch>
            <a:fillRect/>
          </a:stretch>
        </p:blipFill>
        <p:spPr>
          <a:xfrm>
            <a:off x="973183" y="4422223"/>
            <a:ext cx="7118749" cy="1418591"/>
          </a:xfrm>
          <a:prstGeom prst="rect">
            <a:avLst/>
          </a:prstGeom>
        </p:spPr>
      </p:pic>
      <p:sp>
        <p:nvSpPr>
          <p:cNvPr id="14" name="文本框 13"/>
          <p:cNvSpPr txBox="1"/>
          <p:nvPr/>
        </p:nvSpPr>
        <p:spPr>
          <a:xfrm>
            <a:off x="685800" y="1493925"/>
            <a:ext cx="3352800" cy="369332"/>
          </a:xfrm>
          <a:prstGeom prst="rect">
            <a:avLst/>
          </a:prstGeom>
          <a:noFill/>
        </p:spPr>
        <p:txBody>
          <a:bodyPr wrap="square" rtlCol="0">
            <a:spAutoFit/>
          </a:bodyPr>
          <a:lstStyle/>
          <a:p>
            <a:pPr marL="285750" indent="-285750">
              <a:buClr>
                <a:srgbClr val="BF4F7A"/>
              </a:buClr>
              <a:buFont typeface="Wingdings" panose="05000000000000000000" pitchFamily="2" charset="2"/>
              <a:buChar char="l"/>
            </a:pPr>
            <a:r>
              <a:rPr lang="zh-CN" altLang="en-US" dirty="0"/>
              <a:t>一个</a:t>
            </a:r>
            <a:r>
              <a:rPr lang="en-US" altLang="zh-CN" dirty="0" smtClean="0"/>
              <a:t>CGRNN+GCN</a:t>
            </a:r>
            <a:r>
              <a:rPr lang="zh-CN" altLang="en-US" dirty="0" smtClean="0"/>
              <a:t>分支的定义</a:t>
            </a:r>
            <a:endParaRPr lang="zh-CN" altLang="en-US" dirty="0"/>
          </a:p>
        </p:txBody>
      </p:sp>
      <p:sp>
        <p:nvSpPr>
          <p:cNvPr id="15" name="文本框 14"/>
          <p:cNvSpPr txBox="1"/>
          <p:nvPr/>
        </p:nvSpPr>
        <p:spPr>
          <a:xfrm>
            <a:off x="685800" y="4049071"/>
            <a:ext cx="3352800" cy="369332"/>
          </a:xfrm>
          <a:prstGeom prst="rect">
            <a:avLst/>
          </a:prstGeom>
          <a:noFill/>
        </p:spPr>
        <p:txBody>
          <a:bodyPr wrap="square" rtlCol="0">
            <a:spAutoFit/>
          </a:bodyPr>
          <a:lstStyle/>
          <a:p>
            <a:pPr marL="285750" indent="-285750">
              <a:buClr>
                <a:srgbClr val="BF4F7A"/>
              </a:buClr>
              <a:buFont typeface="Wingdings" panose="05000000000000000000" pitchFamily="2" charset="2"/>
              <a:buChar char="l"/>
            </a:pPr>
            <a:r>
              <a:rPr lang="zh-CN" altLang="en-US" dirty="0"/>
              <a:t>三</a:t>
            </a:r>
            <a:r>
              <a:rPr lang="zh-CN" altLang="en-US" dirty="0" smtClean="0"/>
              <a:t>个</a:t>
            </a:r>
            <a:r>
              <a:rPr lang="en-US" altLang="zh-CN" dirty="0" smtClean="0"/>
              <a:t>CGRNN+GCN</a:t>
            </a:r>
            <a:r>
              <a:rPr lang="zh-CN" altLang="en-US" dirty="0" smtClean="0"/>
              <a:t>分支的定义</a:t>
            </a:r>
            <a:endParaRPr lang="zh-CN" altLang="en-US" dirty="0"/>
          </a:p>
        </p:txBody>
      </p:sp>
    </p:spTree>
    <p:extLst>
      <p:ext uri="{BB962C8B-B14F-4D97-AF65-F5344CB8AC3E}">
        <p14:creationId xmlns:p14="http://schemas.microsoft.com/office/powerpoint/2010/main" val="1414393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702814" y="1700782"/>
            <a:ext cx="6189980" cy="1800000"/>
          </a:xfrm>
          <a:prstGeom prst="rect">
            <a:avLst/>
          </a:prstGeom>
          <a:solidFill>
            <a:srgbClr val="AB1243"/>
          </a:solidFill>
        </p:spPr>
        <p:txBody>
          <a:bodyPr vert="horz" wrap="square" lIns="0" tIns="108585" rIns="0" bIns="0" rtlCol="0">
            <a:spAutoFit/>
          </a:bodyPr>
          <a:lstStyle/>
          <a:p>
            <a:pPr marL="232410" marR="362585">
              <a:lnSpc>
                <a:spcPct val="120000"/>
              </a:lnSpc>
              <a:spcBef>
                <a:spcPts val="855"/>
              </a:spcBef>
            </a:pPr>
            <a:r>
              <a:rPr lang="en-US" altLang="zh-CN" sz="4000" dirty="0"/>
              <a:t> </a:t>
            </a:r>
            <a:endParaRPr lang="zh-CN" altLang="en-US" sz="4000" dirty="0"/>
          </a:p>
        </p:txBody>
      </p:sp>
      <p:sp>
        <p:nvSpPr>
          <p:cNvPr id="6" name="object 6"/>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7" name="object 7"/>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5" name="object 5"/>
          <p:cNvSpPr txBox="1"/>
          <p:nvPr/>
        </p:nvSpPr>
        <p:spPr>
          <a:xfrm>
            <a:off x="356488" y="1700782"/>
            <a:ext cx="2346325" cy="1800000"/>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sz="7200" dirty="0">
                <a:solidFill>
                  <a:srgbClr val="FFFFFF"/>
                </a:solidFill>
                <a:latin typeface="Times New Roman"/>
                <a:cs typeface="Times New Roman"/>
              </a:rPr>
              <a:t>2.</a:t>
            </a:r>
            <a:r>
              <a:rPr lang="en-US" altLang="zh-CN" sz="7200" dirty="0">
                <a:solidFill>
                  <a:srgbClr val="FFFFFF"/>
                </a:solidFill>
                <a:latin typeface="Times New Roman"/>
                <a:cs typeface="Times New Roman"/>
              </a:rPr>
              <a:t>1</a:t>
            </a:r>
            <a:endParaRPr sz="7200" dirty="0">
              <a:latin typeface="Times New Roman"/>
              <a:cs typeface="Times New Roman"/>
            </a:endParaRPr>
          </a:p>
        </p:txBody>
      </p:sp>
      <p:sp>
        <p:nvSpPr>
          <p:cNvPr id="11" name="文本框 10">
            <a:extLst>
              <a:ext uri="{FF2B5EF4-FFF2-40B4-BE49-F238E27FC236}">
                <a16:creationId xmlns:a16="http://schemas.microsoft.com/office/drawing/2014/main" id="{D584A39F-E62B-44F8-A101-F93C0F7B564F}"/>
              </a:ext>
            </a:extLst>
          </p:cNvPr>
          <p:cNvSpPr txBox="1"/>
          <p:nvPr/>
        </p:nvSpPr>
        <p:spPr>
          <a:xfrm>
            <a:off x="2968142" y="3833915"/>
            <a:ext cx="1447800" cy="707886"/>
          </a:xfrm>
          <a:prstGeom prst="rect">
            <a:avLst/>
          </a:prstGeom>
          <a:noFill/>
        </p:spPr>
        <p:txBody>
          <a:bodyPr wrap="square" rtlCol="0">
            <a:spAutoFit/>
          </a:bodyPr>
          <a:lstStyle/>
          <a:p>
            <a:r>
              <a:rPr lang="zh-CN" altLang="en-US" sz="4000" dirty="0">
                <a:solidFill>
                  <a:schemeClr val="bg1"/>
                </a:solidFill>
                <a:latin typeface="黑体"/>
                <a:ea typeface="+mj-ea"/>
              </a:rPr>
              <a:t>引言</a:t>
            </a:r>
          </a:p>
        </p:txBody>
      </p:sp>
      <p:sp>
        <p:nvSpPr>
          <p:cNvPr id="13" name="文本框 12">
            <a:extLst>
              <a:ext uri="{FF2B5EF4-FFF2-40B4-BE49-F238E27FC236}">
                <a16:creationId xmlns:a16="http://schemas.microsoft.com/office/drawing/2014/main" id="{FBE5A182-2C89-47CD-843F-66B54C945702}"/>
              </a:ext>
            </a:extLst>
          </p:cNvPr>
          <p:cNvSpPr txBox="1"/>
          <p:nvPr/>
        </p:nvSpPr>
        <p:spPr>
          <a:xfrm>
            <a:off x="2713910" y="2286000"/>
            <a:ext cx="4648200" cy="707886"/>
          </a:xfrm>
          <a:prstGeom prst="rect">
            <a:avLst/>
          </a:prstGeom>
          <a:noFill/>
        </p:spPr>
        <p:txBody>
          <a:bodyPr wrap="square" rtlCol="0">
            <a:spAutoFit/>
          </a:bodyPr>
          <a:lstStyle/>
          <a:p>
            <a:r>
              <a:rPr lang="en-US" altLang="zh-CN" sz="4000" dirty="0">
                <a:solidFill>
                  <a:schemeClr val="bg1"/>
                </a:solidFill>
                <a:latin typeface="微软雅黑" panose="020B0503020204020204" pitchFamily="34" charset="-122"/>
                <a:ea typeface="微软雅黑" panose="020B0503020204020204" pitchFamily="34" charset="-122"/>
              </a:rPr>
              <a:t>Introduction</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64772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b="1" dirty="0">
                <a:latin typeface="微软雅黑" panose="020B0503020204020204" pitchFamily="34" charset="-122"/>
                <a:ea typeface="微软雅黑" panose="020B0503020204020204" pitchFamily="34" charset="-122"/>
              </a:rPr>
              <a:t>Reasons For Slow RNNs Training</a:t>
            </a:r>
          </a:p>
        </p:txBody>
      </p:sp>
      <p:sp>
        <p:nvSpPr>
          <p:cNvPr id="8" name="object 8"/>
          <p:cNvSpPr txBox="1"/>
          <p:nvPr/>
        </p:nvSpPr>
        <p:spPr>
          <a:xfrm>
            <a:off x="0" y="342515"/>
            <a:ext cx="3886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5 Model </a:t>
            </a:r>
            <a:r>
              <a:rPr lang="en-US" altLang="zh-CN" sz="2800" spc="-5" dirty="0">
                <a:solidFill>
                  <a:srgbClr val="FFFFFF"/>
                </a:solidFill>
                <a:latin typeface="微软雅黑" panose="020B0503020204020204" pitchFamily="34" charset="-122"/>
                <a:ea typeface="微软雅黑" panose="020B0503020204020204" pitchFamily="34" charset="-122"/>
                <a:cs typeface="黑体"/>
              </a:rPr>
              <a:t>T</a:t>
            </a:r>
            <a:r>
              <a:rPr lang="en-US" sz="2800" spc="-5" dirty="0">
                <a:solidFill>
                  <a:srgbClr val="FFFFFF"/>
                </a:solidFill>
                <a:latin typeface="微软雅黑" panose="020B0503020204020204" pitchFamily="34" charset="-122"/>
                <a:ea typeface="微软雅黑" panose="020B0503020204020204" pitchFamily="34" charset="-122"/>
                <a:cs typeface="黑体"/>
              </a:rPr>
              <a:t>raining</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12" name="文本框 11"/>
          <p:cNvSpPr txBox="1"/>
          <p:nvPr/>
        </p:nvSpPr>
        <p:spPr>
          <a:xfrm>
            <a:off x="512100" y="1371709"/>
            <a:ext cx="8407573" cy="923330"/>
          </a:xfrm>
          <a:prstGeom prst="rect">
            <a:avLst/>
          </a:prstGeom>
          <a:noFill/>
        </p:spPr>
        <p:txBody>
          <a:bodyPr wrap="square" rtlCol="0">
            <a:spAutoFit/>
          </a:bodyPr>
          <a:lstStyle/>
          <a:p>
            <a:r>
              <a:rPr lang="en-US" altLang="zh-CN" dirty="0"/>
              <a:t>       </a:t>
            </a:r>
            <a:r>
              <a:rPr lang="zh-CN" altLang="en-US" dirty="0"/>
              <a:t>卷积和注意力的运算适合于多线程</a:t>
            </a:r>
            <a:r>
              <a:rPr lang="en-US" altLang="zh-CN" dirty="0"/>
              <a:t>/GPU</a:t>
            </a:r>
            <a:r>
              <a:rPr lang="zh-CN" altLang="en-US" dirty="0"/>
              <a:t>计算，但是循环神经网络（</a:t>
            </a:r>
            <a:r>
              <a:rPr lang="en-US" altLang="zh-CN" dirty="0"/>
              <a:t>RNN</a:t>
            </a:r>
            <a:r>
              <a:rPr lang="zh-CN" altLang="en-US" dirty="0"/>
              <a:t>）仍然不太适合并行化。在典型的</a:t>
            </a:r>
            <a:r>
              <a:rPr lang="en-US" altLang="zh-CN" dirty="0"/>
              <a:t>RNN</a:t>
            </a:r>
            <a:r>
              <a:rPr lang="zh-CN" altLang="en-US" dirty="0"/>
              <a:t>实现中，输出状态的计算需要等到计算完成后才能开始。这阻碍了独立计算，并大大减慢了序列处理的速度</a:t>
            </a:r>
          </a:p>
        </p:txBody>
      </p:sp>
      <p:pic>
        <p:nvPicPr>
          <p:cNvPr id="13" name="图片 12">
            <a:extLst>
              <a:ext uri="{FF2B5EF4-FFF2-40B4-BE49-F238E27FC236}">
                <a16:creationId xmlns:a16="http://schemas.microsoft.com/office/drawing/2014/main" id="{B327ED95-D8FF-43E3-BD13-6216CB5F213B}"/>
              </a:ext>
            </a:extLst>
          </p:cNvPr>
          <p:cNvPicPr>
            <a:picLocks noChangeAspect="1"/>
          </p:cNvPicPr>
          <p:nvPr/>
        </p:nvPicPr>
        <p:blipFill>
          <a:blip r:embed="rId3"/>
          <a:stretch>
            <a:fillRect/>
          </a:stretch>
        </p:blipFill>
        <p:spPr>
          <a:xfrm>
            <a:off x="1066800" y="2295039"/>
            <a:ext cx="7306674" cy="3986118"/>
          </a:xfrm>
          <a:prstGeom prst="rect">
            <a:avLst/>
          </a:prstGeom>
        </p:spPr>
      </p:pic>
    </p:spTree>
    <p:extLst>
      <p:ext uri="{BB962C8B-B14F-4D97-AF65-F5344CB8AC3E}">
        <p14:creationId xmlns:p14="http://schemas.microsoft.com/office/powerpoint/2010/main" val="5771155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sz="2000" b="1" dirty="0">
                <a:latin typeface="微软雅黑" panose="020B0503020204020204" pitchFamily="34" charset="-122"/>
                <a:ea typeface="微软雅黑" panose="020B0503020204020204" pitchFamily="34" charset="-122"/>
              </a:rPr>
              <a:t>Model Structure</a:t>
            </a:r>
            <a:endParaRPr lang="en-US" sz="2000" b="1"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32766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sz="2800" spc="-5" dirty="0" smtClean="0">
                <a:solidFill>
                  <a:srgbClr val="FFFFFF"/>
                </a:solidFill>
                <a:latin typeface="微软雅黑" panose="020B0503020204020204" pitchFamily="34" charset="-122"/>
                <a:ea typeface="微软雅黑" panose="020B0503020204020204" pitchFamily="34" charset="-122"/>
                <a:cs typeface="黑体"/>
              </a:rPr>
              <a:t>5 Model Training</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pic>
        <p:nvPicPr>
          <p:cNvPr id="6" name="图片 5">
            <a:extLst>
              <a:ext uri="{FF2B5EF4-FFF2-40B4-BE49-F238E27FC236}">
                <a16:creationId xmlns:a16="http://schemas.microsoft.com/office/drawing/2014/main" id="{817E8A14-9F37-4DEC-A5E0-5979A632D99C}"/>
              </a:ext>
            </a:extLst>
          </p:cNvPr>
          <p:cNvPicPr>
            <a:picLocks noChangeAspect="1"/>
          </p:cNvPicPr>
          <p:nvPr/>
        </p:nvPicPr>
        <p:blipFill>
          <a:blip r:embed="rId3"/>
          <a:stretch>
            <a:fillRect/>
          </a:stretch>
        </p:blipFill>
        <p:spPr>
          <a:xfrm>
            <a:off x="990600" y="1431017"/>
            <a:ext cx="7363738" cy="4659272"/>
          </a:xfrm>
          <a:prstGeom prst="rect">
            <a:avLst/>
          </a:prstGeom>
        </p:spPr>
      </p:pic>
    </p:spTree>
    <p:extLst>
      <p:ext uri="{BB962C8B-B14F-4D97-AF65-F5344CB8AC3E}">
        <p14:creationId xmlns:p14="http://schemas.microsoft.com/office/powerpoint/2010/main" val="6626371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altLang="zh-CN" sz="2000" b="1" dirty="0">
                <a:latin typeface="微软雅黑" panose="020B0503020204020204" pitchFamily="34" charset="-122"/>
                <a:ea typeface="微软雅黑" panose="020B0503020204020204" pitchFamily="34" charset="-122"/>
              </a:rPr>
              <a:t>Training Process</a:t>
            </a:r>
            <a:endParaRPr lang="en-US" sz="2000" b="1" dirty="0">
              <a:latin typeface="微软雅黑" panose="020B0503020204020204" pitchFamily="34" charset="-122"/>
              <a:ea typeface="微软雅黑" panose="020B0503020204020204" pitchFamily="34" charset="-122"/>
            </a:endParaRPr>
          </a:p>
        </p:txBody>
      </p:sp>
      <p:sp>
        <p:nvSpPr>
          <p:cNvPr id="8" name="object 8"/>
          <p:cNvSpPr txBox="1"/>
          <p:nvPr/>
        </p:nvSpPr>
        <p:spPr>
          <a:xfrm>
            <a:off x="0" y="342515"/>
            <a:ext cx="3200400" cy="514885"/>
          </a:xfrm>
          <a:prstGeom prst="rect">
            <a:avLst/>
          </a:prstGeom>
          <a:solidFill>
            <a:srgbClr val="808080"/>
          </a:solidFill>
        </p:spPr>
        <p:txBody>
          <a:bodyPr vert="horz" wrap="square" lIns="0" tIns="83185" rIns="0" bIns="0" rtlCol="0">
            <a:spAutoFit/>
          </a:bodyPr>
          <a:lstStyle/>
          <a:p>
            <a:pPr marL="90805">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altLang="zh-CN" sz="2800" spc="-5" dirty="0">
                <a:solidFill>
                  <a:srgbClr val="FFFFFF"/>
                </a:solidFill>
                <a:latin typeface="微软雅黑" panose="020B0503020204020204" pitchFamily="34" charset="-122"/>
                <a:ea typeface="微软雅黑" panose="020B0503020204020204" pitchFamily="34" charset="-122"/>
                <a:cs typeface="黑体"/>
              </a:rPr>
              <a:t>5 Model Training</a:t>
            </a:r>
            <a:endParaRPr lang="en-US" altLang="zh-CN"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pic>
        <p:nvPicPr>
          <p:cNvPr id="6" name="图片 5"/>
          <p:cNvPicPr>
            <a:picLocks noChangeAspect="1"/>
          </p:cNvPicPr>
          <p:nvPr/>
        </p:nvPicPr>
        <p:blipFill>
          <a:blip r:embed="rId3"/>
          <a:stretch>
            <a:fillRect/>
          </a:stretch>
        </p:blipFill>
        <p:spPr>
          <a:xfrm>
            <a:off x="498210" y="1425082"/>
            <a:ext cx="8133690" cy="4551237"/>
          </a:xfrm>
          <a:prstGeom prst="rect">
            <a:avLst/>
          </a:prstGeom>
        </p:spPr>
      </p:pic>
    </p:spTree>
    <p:extLst>
      <p:ext uri="{BB962C8B-B14F-4D97-AF65-F5344CB8AC3E}">
        <p14:creationId xmlns:p14="http://schemas.microsoft.com/office/powerpoint/2010/main" val="1306751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74370" y="960247"/>
            <a:ext cx="8517230" cy="350865"/>
          </a:xfrm>
          <a:prstGeom prst="rect">
            <a:avLst/>
          </a:prstGeom>
        </p:spPr>
        <p:txBody>
          <a:bodyPr vert="horz" wrap="square" lIns="0" tIns="12700" rIns="0" bIns="0" rtlCol="0">
            <a:spAutoFit/>
          </a:bodyPr>
          <a:lstStyle/>
          <a:p>
            <a:pPr marL="355600" marR="5080" indent="-342900" algn="just">
              <a:lnSpc>
                <a:spcPct val="120000"/>
              </a:lnSpc>
              <a:spcBef>
                <a:spcPts val="100"/>
              </a:spcBef>
              <a:buClr>
                <a:srgbClr val="9A3847"/>
              </a:buClr>
              <a:buFont typeface="Wingdings" panose="05000000000000000000" pitchFamily="2" charset="2"/>
              <a:buChar char="p"/>
              <a:tabLst>
                <a:tab pos="355600" algn="l"/>
              </a:tabLst>
            </a:pPr>
            <a:r>
              <a:rPr lang="en-US" sz="2000" b="1" dirty="0">
                <a:latin typeface="微软雅黑" panose="020B0503020204020204" pitchFamily="34" charset="-122"/>
                <a:ea typeface="微软雅黑" panose="020B0503020204020204" pitchFamily="34" charset="-122"/>
              </a:rPr>
              <a:t>Predict Result</a:t>
            </a:r>
          </a:p>
        </p:txBody>
      </p:sp>
      <p:sp>
        <p:nvSpPr>
          <p:cNvPr id="8" name="object 8"/>
          <p:cNvSpPr txBox="1"/>
          <p:nvPr/>
        </p:nvSpPr>
        <p:spPr>
          <a:xfrm>
            <a:off x="0" y="342515"/>
            <a:ext cx="35814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sz="2800" spc="-5" dirty="0" smtClean="0">
                <a:solidFill>
                  <a:srgbClr val="FFFFFF"/>
                </a:solidFill>
                <a:latin typeface="微软雅黑" panose="020B0503020204020204" pitchFamily="34" charset="-122"/>
                <a:ea typeface="微软雅黑" panose="020B0503020204020204" pitchFamily="34" charset="-122"/>
                <a:cs typeface="黑体"/>
              </a:rPr>
              <a:t>6 Model Prediction</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grpSp>
        <p:nvGrpSpPr>
          <p:cNvPr id="14" name="组合 13">
            <a:extLst>
              <a:ext uri="{FF2B5EF4-FFF2-40B4-BE49-F238E27FC236}">
                <a16:creationId xmlns:a16="http://schemas.microsoft.com/office/drawing/2014/main" id="{DE76C3E1-5E63-46E6-90E8-27FD5521389A}"/>
              </a:ext>
            </a:extLst>
          </p:cNvPr>
          <p:cNvGrpSpPr/>
          <p:nvPr/>
        </p:nvGrpSpPr>
        <p:grpSpPr>
          <a:xfrm>
            <a:off x="2819400" y="1371547"/>
            <a:ext cx="2782418" cy="4718187"/>
            <a:chOff x="900235" y="1502166"/>
            <a:chExt cx="2782418" cy="4718187"/>
          </a:xfrm>
        </p:grpSpPr>
        <p:pic>
          <p:nvPicPr>
            <p:cNvPr id="12" name="图片 11">
              <a:extLst>
                <a:ext uri="{FF2B5EF4-FFF2-40B4-BE49-F238E27FC236}">
                  <a16:creationId xmlns:a16="http://schemas.microsoft.com/office/drawing/2014/main" id="{3A6D9E2D-BB4E-4A50-AD28-3306B9DD281A}"/>
                </a:ext>
              </a:extLst>
            </p:cNvPr>
            <p:cNvPicPr>
              <a:picLocks noChangeAspect="1"/>
            </p:cNvPicPr>
            <p:nvPr/>
          </p:nvPicPr>
          <p:blipFill>
            <a:blip r:embed="rId3"/>
            <a:stretch>
              <a:fillRect/>
            </a:stretch>
          </p:blipFill>
          <p:spPr>
            <a:xfrm>
              <a:off x="900235" y="1502166"/>
              <a:ext cx="2782418" cy="4706107"/>
            </a:xfrm>
            <a:prstGeom prst="rect">
              <a:avLst/>
            </a:prstGeom>
          </p:spPr>
        </p:pic>
        <p:sp>
          <p:nvSpPr>
            <p:cNvPr id="13" name="矩形: 圆角 12">
              <a:extLst>
                <a:ext uri="{FF2B5EF4-FFF2-40B4-BE49-F238E27FC236}">
                  <a16:creationId xmlns:a16="http://schemas.microsoft.com/office/drawing/2014/main" id="{1BF646D4-3ED2-49C4-96C1-47DB4E408FF1}"/>
                </a:ext>
              </a:extLst>
            </p:cNvPr>
            <p:cNvSpPr/>
            <p:nvPr/>
          </p:nvSpPr>
          <p:spPr>
            <a:xfrm>
              <a:off x="909624" y="5943600"/>
              <a:ext cx="2595576" cy="2767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a:extLst>
              <a:ext uri="{FF2B5EF4-FFF2-40B4-BE49-F238E27FC236}">
                <a16:creationId xmlns:a16="http://schemas.microsoft.com/office/drawing/2014/main" id="{9B947431-3CE4-4F40-BBDA-4AA2424E5D2F}"/>
              </a:ext>
            </a:extLst>
          </p:cNvPr>
          <p:cNvPicPr>
            <a:picLocks noChangeAspect="1"/>
          </p:cNvPicPr>
          <p:nvPr/>
        </p:nvPicPr>
        <p:blipFill rotWithShape="1">
          <a:blip r:embed="rId4">
            <a:extLst>
              <a:ext uri="{28A0092B-C50C-407E-A947-70E740481C1C}">
                <a14:useLocalDpi xmlns:a14="http://schemas.microsoft.com/office/drawing/2010/main" val="0"/>
              </a:ext>
            </a:extLst>
          </a:blip>
          <a:srcRect l="8043" r="8625"/>
          <a:stretch/>
        </p:blipFill>
        <p:spPr>
          <a:xfrm>
            <a:off x="177018" y="1311112"/>
            <a:ext cx="8876772" cy="4828493"/>
          </a:xfrm>
          <a:prstGeom prst="rect">
            <a:avLst/>
          </a:prstGeom>
        </p:spPr>
      </p:pic>
    </p:spTree>
    <p:extLst>
      <p:ext uri="{BB962C8B-B14F-4D97-AF65-F5344CB8AC3E}">
        <p14:creationId xmlns:p14="http://schemas.microsoft.com/office/powerpoint/2010/main" val="28002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702814" y="1700783"/>
            <a:ext cx="6189980" cy="1800000"/>
          </a:xfrm>
          <a:prstGeom prst="rect">
            <a:avLst/>
          </a:prstGeom>
          <a:solidFill>
            <a:srgbClr val="AB1243"/>
          </a:solidFill>
        </p:spPr>
        <p:txBody>
          <a:bodyPr vert="horz" wrap="square" lIns="0" tIns="0" rIns="0" bIns="0" rtlCol="0">
            <a:spAutoFit/>
          </a:bodyPr>
          <a:lstStyle/>
          <a:p>
            <a:pPr>
              <a:lnSpc>
                <a:spcPct val="100000"/>
              </a:lnSpc>
            </a:pPr>
            <a:endParaRPr sz="4000" dirty="0">
              <a:latin typeface="Times New Roman"/>
              <a:cs typeface="Times New Roman"/>
            </a:endParaRPr>
          </a:p>
          <a:p>
            <a:pPr marL="264795">
              <a:lnSpc>
                <a:spcPct val="100000"/>
              </a:lnSpc>
              <a:spcBef>
                <a:spcPts val="5"/>
              </a:spcBef>
            </a:pPr>
            <a:r>
              <a:rPr lang="en-US" altLang="zh-CN" sz="4000" spc="-5" dirty="0"/>
              <a:t> </a:t>
            </a:r>
            <a:endParaRPr sz="4000" dirty="0"/>
          </a:p>
        </p:txBody>
      </p:sp>
      <p:sp>
        <p:nvSpPr>
          <p:cNvPr id="6" name="object 6"/>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7" name="object 7"/>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5" name="object 5"/>
          <p:cNvSpPr txBox="1"/>
          <p:nvPr/>
        </p:nvSpPr>
        <p:spPr>
          <a:xfrm>
            <a:off x="356488" y="1700780"/>
            <a:ext cx="2346325" cy="1800000"/>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sz="7200" dirty="0">
                <a:solidFill>
                  <a:srgbClr val="FFFFFF"/>
                </a:solidFill>
                <a:latin typeface="Times New Roman"/>
                <a:cs typeface="Times New Roman"/>
              </a:rPr>
              <a:t>2.</a:t>
            </a:r>
            <a:r>
              <a:rPr lang="en-US" sz="7200" dirty="0">
                <a:solidFill>
                  <a:srgbClr val="FFFFFF"/>
                </a:solidFill>
                <a:latin typeface="Times New Roman"/>
                <a:cs typeface="Times New Roman"/>
              </a:rPr>
              <a:t>4</a:t>
            </a:r>
            <a:endParaRPr sz="7200" dirty="0">
              <a:latin typeface="Times New Roman"/>
              <a:cs typeface="Times New Roman"/>
            </a:endParaRPr>
          </a:p>
        </p:txBody>
      </p:sp>
      <p:sp>
        <p:nvSpPr>
          <p:cNvPr id="9" name="文本框 8">
            <a:extLst>
              <a:ext uri="{FF2B5EF4-FFF2-40B4-BE49-F238E27FC236}">
                <a16:creationId xmlns:a16="http://schemas.microsoft.com/office/drawing/2014/main" id="{35D980B2-1688-4864-99D1-EE5568E79539}"/>
              </a:ext>
            </a:extLst>
          </p:cNvPr>
          <p:cNvSpPr txBox="1"/>
          <p:nvPr/>
        </p:nvSpPr>
        <p:spPr>
          <a:xfrm>
            <a:off x="2729190" y="2286000"/>
            <a:ext cx="6189980" cy="707886"/>
          </a:xfrm>
          <a:prstGeom prst="rect">
            <a:avLst/>
          </a:prstGeom>
          <a:noFill/>
        </p:spPr>
        <p:txBody>
          <a:bodyPr wrap="square" rtlCol="0">
            <a:spAutoFit/>
          </a:bodyPr>
          <a:lstStyle/>
          <a:p>
            <a:r>
              <a:rPr lang="en-US" altLang="zh-CN" sz="4000" spc="-5" dirty="0">
                <a:solidFill>
                  <a:schemeClr val="bg1"/>
                </a:solidFill>
                <a:latin typeface="微软雅黑" panose="020B0503020204020204" pitchFamily="34" charset="-122"/>
                <a:ea typeface="微软雅黑" panose="020B0503020204020204" pitchFamily="34" charset="-122"/>
              </a:rPr>
              <a:t>References</a:t>
            </a:r>
            <a:endParaRPr lang="zh-CN" altLang="en-US" sz="4000" spc="-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61863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References</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4" name="矩形 3"/>
          <p:cNvSpPr/>
          <p:nvPr/>
        </p:nvSpPr>
        <p:spPr>
          <a:xfrm>
            <a:off x="304800" y="914400"/>
            <a:ext cx="8686800" cy="5724644"/>
          </a:xfrm>
          <a:prstGeom prst="rect">
            <a:avLst/>
          </a:prstGeom>
        </p:spPr>
        <p:txBody>
          <a:bodyPr wrap="square">
            <a:spAutoFit/>
          </a:bodyPr>
          <a:lstStyle/>
          <a:p>
            <a:r>
              <a:rPr lang="en-US" altLang="zh-CN" dirty="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a:t>
            </a:r>
            <a:r>
              <a:rPr lang="en-US" altLang="zh-CN" dirty="0" err="1" smtClean="0">
                <a:latin typeface="微软雅黑" panose="020B0503020204020204" pitchFamily="34" charset="-122"/>
                <a:ea typeface="微软雅黑" panose="020B0503020204020204" pitchFamily="34" charset="-122"/>
              </a:rPr>
              <a:t>Geng</a:t>
            </a:r>
            <a:r>
              <a:rPr lang="en-US" altLang="zh-CN" dirty="0">
                <a:latin typeface="微软雅黑" panose="020B0503020204020204" pitchFamily="34" charset="-122"/>
                <a:ea typeface="微软雅黑" panose="020B0503020204020204" pitchFamily="34" charset="-122"/>
              </a:rPr>
              <a:t>, Xu, et al. "Spatiotemporal multi-graph convolution network for ride-hailing demand forecasting." 2019 AAAI Conference on Artificial Intelligence (AAAI’19). 2019.</a:t>
            </a:r>
          </a:p>
          <a:p>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安磊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赵书良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武永亮</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陈润资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李佳星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基于</a:t>
            </a:r>
            <a:r>
              <a:rPr lang="en-US" altLang="zh-CN" dirty="0">
                <a:latin typeface="微软雅黑" panose="020B0503020204020204" pitchFamily="34" charset="-122"/>
                <a:ea typeface="微软雅黑" panose="020B0503020204020204" pitchFamily="34" charset="-122"/>
              </a:rPr>
              <a:t>recurrent neural networks</a:t>
            </a:r>
            <a:r>
              <a:rPr lang="zh-CN" altLang="en-US" dirty="0">
                <a:latin typeface="黑体" panose="02010609060101010101" pitchFamily="49" charset="-122"/>
                <a:ea typeface="黑体" panose="02010609060101010101" pitchFamily="49" charset="-122"/>
              </a:rPr>
              <a:t>的网约车供需预测方法</a:t>
            </a:r>
            <a:r>
              <a:rPr lang="en-US" altLang="zh-CN" dirty="0">
                <a:latin typeface="黑体" panose="02010609060101010101" pitchFamily="49" charset="-122"/>
                <a:ea typeface="黑体" panose="02010609060101010101" pitchFamily="49" charset="-122"/>
              </a:rPr>
              <a:t>[J].</a:t>
            </a:r>
            <a:r>
              <a:rPr lang="zh-CN" altLang="en-US" dirty="0">
                <a:latin typeface="黑体" panose="02010609060101010101" pitchFamily="49" charset="-122"/>
                <a:ea typeface="黑体" panose="02010609060101010101" pitchFamily="49" charset="-122"/>
              </a:rPr>
              <a:t>计算机应用研究</a:t>
            </a:r>
            <a:r>
              <a:rPr lang="en-US" altLang="zh-CN" dirty="0">
                <a:latin typeface="黑体" panose="02010609060101010101" pitchFamily="49" charset="-122"/>
                <a:ea typeface="黑体" panose="02010609060101010101" pitchFamily="49" charset="-122"/>
              </a:rPr>
              <a:t>,2019,36(03):756-761.</a:t>
            </a:r>
          </a:p>
          <a:p>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安磊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基于</a:t>
            </a:r>
            <a:r>
              <a:rPr lang="en-US" altLang="zh-CN" dirty="0">
                <a:latin typeface="黑体" panose="02010609060101010101" pitchFamily="49" charset="-122"/>
                <a:ea typeface="黑体" panose="02010609060101010101" pitchFamily="49" charset="-122"/>
              </a:rPr>
              <a:t>Recurrent Neural Network</a:t>
            </a:r>
            <a:r>
              <a:rPr lang="zh-CN" altLang="en-US" dirty="0">
                <a:latin typeface="黑体" panose="02010609060101010101" pitchFamily="49" charset="-122"/>
                <a:ea typeface="黑体" panose="02010609060101010101" pitchFamily="49" charset="-122"/>
              </a:rPr>
              <a:t>的网约车供需预测方法</a:t>
            </a:r>
            <a:r>
              <a:rPr lang="en-US" altLang="zh-CN" dirty="0">
                <a:latin typeface="黑体" panose="02010609060101010101" pitchFamily="49" charset="-122"/>
                <a:ea typeface="黑体" panose="02010609060101010101" pitchFamily="49" charset="-122"/>
              </a:rPr>
              <a:t>[D].</a:t>
            </a:r>
            <a:r>
              <a:rPr lang="zh-CN" altLang="en-US" dirty="0">
                <a:latin typeface="黑体" panose="02010609060101010101" pitchFamily="49" charset="-122"/>
                <a:ea typeface="黑体" panose="02010609060101010101" pitchFamily="49" charset="-122"/>
              </a:rPr>
              <a:t>河北师范大学</a:t>
            </a:r>
            <a:r>
              <a:rPr lang="en-US" altLang="zh-CN" dirty="0">
                <a:latin typeface="黑体" panose="02010609060101010101" pitchFamily="49" charset="-122"/>
                <a:ea typeface="黑体" panose="02010609060101010101" pitchFamily="49" charset="-122"/>
              </a:rPr>
              <a:t>,2018.</a:t>
            </a:r>
          </a:p>
          <a:p>
            <a:r>
              <a:rPr lang="en-US" altLang="zh-CN" dirty="0">
                <a:latin typeface="黑体" panose="02010609060101010101" pitchFamily="49" charset="-122"/>
                <a:ea typeface="黑体" panose="02010609060101010101" pitchFamily="49" charset="-122"/>
              </a:rPr>
              <a:t>[4]</a:t>
            </a:r>
            <a:r>
              <a:rPr lang="en-US" altLang="zh-CN" dirty="0">
                <a:latin typeface="微软雅黑" panose="020B0503020204020204" pitchFamily="34" charset="-122"/>
                <a:ea typeface="微软雅黑" panose="020B0503020204020204" pitchFamily="34" charset="-122"/>
              </a:rPr>
              <a:t>Yan S , </a:t>
            </a:r>
            <a:r>
              <a:rPr lang="en-US" altLang="zh-CN" dirty="0" err="1">
                <a:latin typeface="微软雅黑" panose="020B0503020204020204" pitchFamily="34" charset="-122"/>
                <a:ea typeface="微软雅黑" panose="020B0503020204020204" pitchFamily="34" charset="-122"/>
              </a:rPr>
              <a:t>Xiong</a:t>
            </a:r>
            <a:r>
              <a:rPr lang="en-US" altLang="zh-CN" dirty="0">
                <a:latin typeface="微软雅黑" panose="020B0503020204020204" pitchFamily="34" charset="-122"/>
                <a:ea typeface="微软雅黑" panose="020B0503020204020204" pitchFamily="34" charset="-122"/>
              </a:rPr>
              <a:t> Y , Lin D . Spatial Temporal Graph Convolutional Networks for Skeleton-Based Action Recognition[J]. 2018</a:t>
            </a:r>
            <a:r>
              <a:rPr lang="en-US" altLang="zh-CN" dirty="0" smtClean="0">
                <a:latin typeface="微软雅黑" panose="020B0503020204020204" pitchFamily="34" charset="-122"/>
                <a:ea typeface="微软雅黑" panose="020B0503020204020204" pitchFamily="34" charset="-122"/>
              </a:rPr>
              <a:t>.</a:t>
            </a:r>
          </a:p>
          <a:p>
            <a:r>
              <a:rPr lang="en-US" altLang="zh-CN" dirty="0" smtClean="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通过自适应的图卷积网络建模骨骼点数据进行行为</a:t>
            </a:r>
            <a:r>
              <a:rPr lang="zh-CN" altLang="en-US" dirty="0" smtClean="0">
                <a:latin typeface="黑体" panose="02010609060101010101" pitchFamily="49" charset="-122"/>
                <a:ea typeface="黑体" panose="02010609060101010101" pitchFamily="49" charset="-122"/>
              </a:rPr>
              <a:t>识别</a:t>
            </a:r>
            <a:r>
              <a:rPr lang="en-US" altLang="zh-CN" dirty="0" smtClean="0">
                <a:latin typeface="黑体" panose="02010609060101010101" pitchFamily="49" charset="-122"/>
                <a:ea typeface="黑体" panose="02010609060101010101" pitchFamily="49" charset="-122"/>
              </a:rPr>
              <a:t>.CVPR.2019</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黑体" panose="02010609060101010101" pitchFamily="49" charset="-122"/>
                <a:ea typeface="黑体" panose="02010609060101010101" pitchFamily="49" charset="-122"/>
              </a:rPr>
              <a:t>[6]</a:t>
            </a:r>
            <a:r>
              <a:rPr lang="en-US" altLang="zh-CN" dirty="0" smtClean="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Kipf</a:t>
            </a:r>
            <a:r>
              <a:rPr lang="en-US" altLang="zh-CN" dirty="0">
                <a:latin typeface="微软雅黑" panose="020B0503020204020204" pitchFamily="34" charset="-122"/>
                <a:ea typeface="微软雅黑" panose="020B0503020204020204" pitchFamily="34" charset="-122"/>
              </a:rPr>
              <a:t> T N , Welling M . Semi-Supervised Classification with Graph Convolutional Networks[J]. 2016.</a:t>
            </a:r>
          </a:p>
          <a:p>
            <a:r>
              <a:rPr lang="en-US" altLang="zh-CN" dirty="0" smtClean="0">
                <a:latin typeface="黑体" panose="02010609060101010101" pitchFamily="49" charset="-122"/>
                <a:ea typeface="黑体" panose="02010609060101010101" pitchFamily="49" charset="-122"/>
              </a:rPr>
              <a:t>[7]</a:t>
            </a:r>
            <a:r>
              <a:rPr lang="en-US" altLang="zh-CN" dirty="0" smtClean="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Defferrard</a:t>
            </a:r>
            <a:r>
              <a:rPr lang="en-US" altLang="zh-CN" dirty="0">
                <a:latin typeface="微软雅黑" panose="020B0503020204020204" pitchFamily="34" charset="-122"/>
                <a:ea typeface="微软雅黑" panose="020B0503020204020204" pitchFamily="34" charset="-122"/>
              </a:rPr>
              <a:t>, Michaël, Bresson X , </a:t>
            </a:r>
            <a:r>
              <a:rPr lang="en-US" altLang="zh-CN" dirty="0" err="1">
                <a:latin typeface="微软雅黑" panose="020B0503020204020204" pitchFamily="34" charset="-122"/>
                <a:ea typeface="微软雅黑" panose="020B0503020204020204" pitchFamily="34" charset="-122"/>
              </a:rPr>
              <a:t>Vandergheynst</a:t>
            </a:r>
            <a:r>
              <a:rPr lang="en-US" altLang="zh-CN" dirty="0">
                <a:latin typeface="微软雅黑" panose="020B0503020204020204" pitchFamily="34" charset="-122"/>
                <a:ea typeface="微软雅黑" panose="020B0503020204020204" pitchFamily="34" charset="-122"/>
              </a:rPr>
              <a:t> P . Convolutional Neural Networks on Graphs with Fast Localized Spectral Filtering[J]. 2016.</a:t>
            </a:r>
          </a:p>
          <a:p>
            <a:r>
              <a:rPr lang="en-US" altLang="zh-CN" dirty="0" smtClean="0">
                <a:latin typeface="黑体" panose="02010609060101010101" pitchFamily="49" charset="-122"/>
                <a:ea typeface="黑体" panose="02010609060101010101" pitchFamily="49" charset="-122"/>
              </a:rPr>
              <a:t>[8]</a:t>
            </a:r>
            <a:r>
              <a:rPr lang="en-US" altLang="zh-CN" dirty="0" smtClean="0">
                <a:latin typeface="微软雅黑" panose="020B0503020204020204" pitchFamily="34" charset="-122"/>
                <a:ea typeface="微软雅黑" panose="020B0503020204020204" pitchFamily="34" charset="-122"/>
              </a:rPr>
              <a:t>Lei</a:t>
            </a:r>
            <a:r>
              <a:rPr lang="en-US" altLang="zh-CN" dirty="0">
                <a:latin typeface="微软雅黑" panose="020B0503020204020204" pitchFamily="34" charset="-122"/>
                <a:ea typeface="微软雅黑" panose="020B0503020204020204" pitchFamily="34" charset="-122"/>
              </a:rPr>
              <a:t>, Tao, Zhang, Yu. Training RNNs as Fast as CNNs[J]. 2017</a:t>
            </a:r>
            <a:r>
              <a:rPr lang="en-US" altLang="zh-CN" dirty="0" smtClean="0">
                <a:latin typeface="微软雅黑" panose="020B0503020204020204" pitchFamily="34" charset="-122"/>
                <a:ea typeface="微软雅黑" panose="020B0503020204020204" pitchFamily="34" charset="-122"/>
              </a:rPr>
              <a:t>.</a:t>
            </a:r>
          </a:p>
          <a:p>
            <a:r>
              <a:rPr lang="en-US" altLang="zh-CN" dirty="0" smtClean="0">
                <a:latin typeface="黑体" panose="02010609060101010101" pitchFamily="49" charset="-122"/>
                <a:ea typeface="黑体" panose="02010609060101010101" pitchFamily="49" charset="-122"/>
              </a:rPr>
              <a:t>[9]《</a:t>
            </a:r>
            <a:r>
              <a:rPr lang="en-US" altLang="zh-CN" dirty="0" err="1" smtClean="0">
                <a:latin typeface="微软雅黑" panose="020B0503020204020204" pitchFamily="34" charset="-122"/>
                <a:ea typeface="微软雅黑" panose="020B0503020204020204" pitchFamily="34" charset="-122"/>
              </a:rPr>
              <a:t>TensorFlow</a:t>
            </a:r>
            <a:r>
              <a:rPr lang="zh-CN" altLang="en-US" dirty="0" smtClean="0">
                <a:latin typeface="黑体" panose="02010609060101010101" pitchFamily="49" charset="-122"/>
                <a:ea typeface="黑体" panose="02010609060101010101" pitchFamily="49" charset="-122"/>
              </a:rPr>
              <a:t>机器学习项目实战</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t>
            </a:r>
            <a:r>
              <a:rPr lang="en-US" altLang="zh-CN" dirty="0" smtClean="0">
                <a:latin typeface="微软雅黑" panose="020B0503020204020204" pitchFamily="34" charset="-122"/>
                <a:ea typeface="微软雅黑" panose="020B0503020204020204" pitchFamily="34" charset="-122"/>
              </a:rPr>
              <a:t>Python</a:t>
            </a:r>
            <a:r>
              <a:rPr lang="zh-CN" altLang="en-US" dirty="0" smtClean="0">
                <a:latin typeface="黑体" panose="02010609060101010101" pitchFamily="49" charset="-122"/>
                <a:ea typeface="黑体" panose="02010609060101010101" pitchFamily="49" charset="-122"/>
              </a:rPr>
              <a:t>深度学习</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t>
            </a:r>
            <a:r>
              <a:rPr lang="en-US" altLang="zh-CN" dirty="0" smtClean="0">
                <a:latin typeface="微软雅黑" panose="020B0503020204020204" pitchFamily="34" charset="-122"/>
                <a:ea typeface="微软雅黑" panose="020B0503020204020204" pitchFamily="34" charset="-122"/>
              </a:rPr>
              <a:t>Machine Learning in Action</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a:t>
            </a:r>
            <a:r>
              <a:rPr lang="en-US" altLang="zh-CN" dirty="0" err="1" smtClean="0">
                <a:latin typeface="微软雅黑" panose="020B0503020204020204" pitchFamily="34" charset="-122"/>
                <a:ea typeface="微软雅黑" panose="020B0503020204020204" pitchFamily="34" charset="-122"/>
              </a:rPr>
              <a:t>Keras</a:t>
            </a:r>
            <a:r>
              <a:rPr lang="zh-CN" altLang="en-US" dirty="0" smtClean="0">
                <a:latin typeface="黑体" panose="02010609060101010101" pitchFamily="49" charset="-122"/>
                <a:ea typeface="黑体" panose="02010609060101010101" pitchFamily="49" charset="-122"/>
              </a:rPr>
              <a:t>深度学习实战</a:t>
            </a:r>
            <a:r>
              <a:rPr lang="en-US" altLang="zh-CN" dirty="0" smtClean="0">
                <a:latin typeface="黑体" panose="02010609060101010101" pitchFamily="49" charset="-122"/>
                <a:ea typeface="黑体" panose="02010609060101010101" pitchFamily="49" charset="-122"/>
              </a:rPr>
              <a:t>》</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840285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702814" y="1700783"/>
            <a:ext cx="6189980" cy="1800000"/>
          </a:xfrm>
          <a:prstGeom prst="rect">
            <a:avLst/>
          </a:prstGeom>
          <a:solidFill>
            <a:srgbClr val="AB1243"/>
          </a:solidFill>
        </p:spPr>
        <p:txBody>
          <a:bodyPr vert="horz" wrap="square" lIns="0" tIns="0" rIns="0" bIns="0" rtlCol="0">
            <a:spAutoFit/>
          </a:bodyPr>
          <a:lstStyle/>
          <a:p>
            <a:pPr>
              <a:lnSpc>
                <a:spcPct val="100000"/>
              </a:lnSpc>
            </a:pPr>
            <a:endParaRPr sz="4000" dirty="0">
              <a:latin typeface="Times New Roman"/>
              <a:cs typeface="Times New Roman"/>
            </a:endParaRPr>
          </a:p>
          <a:p>
            <a:pPr marL="264795">
              <a:lnSpc>
                <a:spcPct val="100000"/>
              </a:lnSpc>
              <a:spcBef>
                <a:spcPts val="5"/>
              </a:spcBef>
            </a:pPr>
            <a:r>
              <a:rPr lang="en-US" altLang="zh-CN" sz="4000" spc="-5" dirty="0"/>
              <a:t> </a:t>
            </a:r>
            <a:endParaRPr sz="4000" dirty="0"/>
          </a:p>
        </p:txBody>
      </p:sp>
      <p:sp>
        <p:nvSpPr>
          <p:cNvPr id="6" name="object 6"/>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7" name="object 7"/>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5" name="object 5"/>
          <p:cNvSpPr txBox="1"/>
          <p:nvPr/>
        </p:nvSpPr>
        <p:spPr>
          <a:xfrm>
            <a:off x="356488" y="1700781"/>
            <a:ext cx="2346325" cy="1800000"/>
          </a:xfrm>
          <a:prstGeom prst="rect">
            <a:avLst/>
          </a:prstGeom>
          <a:solidFill>
            <a:srgbClr val="7E7E7E"/>
          </a:solidFill>
        </p:spPr>
        <p:txBody>
          <a:bodyPr vert="horz" wrap="square" lIns="0" tIns="302895" rIns="0" bIns="0" rtlCol="0">
            <a:spAutoFit/>
          </a:bodyPr>
          <a:lstStyle/>
          <a:p>
            <a:pPr marL="706120">
              <a:lnSpc>
                <a:spcPct val="100000"/>
              </a:lnSpc>
              <a:spcBef>
                <a:spcPts val="2385"/>
              </a:spcBef>
            </a:pPr>
            <a:r>
              <a:rPr sz="7200" dirty="0">
                <a:solidFill>
                  <a:srgbClr val="FFFFFF"/>
                </a:solidFill>
                <a:latin typeface="Times New Roman"/>
                <a:cs typeface="Times New Roman"/>
              </a:rPr>
              <a:t>2.</a:t>
            </a:r>
            <a:r>
              <a:rPr lang="en-US" sz="7200" dirty="0">
                <a:solidFill>
                  <a:srgbClr val="FFFFFF"/>
                </a:solidFill>
                <a:latin typeface="Times New Roman"/>
                <a:cs typeface="Times New Roman"/>
              </a:rPr>
              <a:t>5</a:t>
            </a:r>
            <a:endParaRPr sz="7200" dirty="0">
              <a:latin typeface="Times New Roman"/>
              <a:cs typeface="Times New Roman"/>
            </a:endParaRPr>
          </a:p>
        </p:txBody>
      </p:sp>
      <p:sp>
        <p:nvSpPr>
          <p:cNvPr id="9" name="文本框 8">
            <a:extLst>
              <a:ext uri="{FF2B5EF4-FFF2-40B4-BE49-F238E27FC236}">
                <a16:creationId xmlns:a16="http://schemas.microsoft.com/office/drawing/2014/main" id="{35D980B2-1688-4864-99D1-EE5568E79539}"/>
              </a:ext>
            </a:extLst>
          </p:cNvPr>
          <p:cNvSpPr txBox="1"/>
          <p:nvPr/>
        </p:nvSpPr>
        <p:spPr>
          <a:xfrm>
            <a:off x="2729190" y="2286000"/>
            <a:ext cx="6189980" cy="707886"/>
          </a:xfrm>
          <a:prstGeom prst="rect">
            <a:avLst/>
          </a:prstGeom>
          <a:noFill/>
        </p:spPr>
        <p:txBody>
          <a:bodyPr wrap="square" rtlCol="0">
            <a:spAutoFit/>
          </a:bodyPr>
          <a:lstStyle/>
          <a:p>
            <a:r>
              <a:rPr lang="en-US" altLang="zh-CN" sz="4000" spc="-5" dirty="0">
                <a:solidFill>
                  <a:schemeClr val="bg1"/>
                </a:solidFill>
                <a:latin typeface="微软雅黑" panose="020B0503020204020204" pitchFamily="34" charset="-122"/>
                <a:ea typeface="微软雅黑" panose="020B0503020204020204" pitchFamily="34" charset="-122"/>
              </a:rPr>
              <a:t>My Opinion</a:t>
            </a:r>
            <a:endParaRPr lang="zh-CN" altLang="en-US" sz="4000" spc="-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03854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0" y="342515"/>
            <a:ext cx="4267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en-US" sz="2800" spc="-5" dirty="0">
                <a:solidFill>
                  <a:srgbClr val="FFFFFF"/>
                </a:solidFill>
                <a:latin typeface="微软雅黑" panose="020B0503020204020204" pitchFamily="34" charset="-122"/>
                <a:ea typeface="微软雅黑" panose="020B0503020204020204" pitchFamily="34" charset="-122"/>
                <a:cs typeface="黑体"/>
              </a:rPr>
              <a:t> </a:t>
            </a:r>
            <a:r>
              <a:rPr lang="en-US" altLang="zh-CN" sz="2800" spc="-5" dirty="0" smtClean="0">
                <a:solidFill>
                  <a:srgbClr val="FFFFFF"/>
                </a:solidFill>
                <a:latin typeface="微软雅黑" panose="020B0503020204020204" pitchFamily="34" charset="-122"/>
                <a:ea typeface="微软雅黑" panose="020B0503020204020204" pitchFamily="34" charset="-122"/>
                <a:cs typeface="黑体"/>
              </a:rPr>
              <a:t>My Opinion</a:t>
            </a:r>
            <a:endParaRPr sz="2800" dirty="0">
              <a:latin typeface="微软雅黑" panose="020B0503020204020204" pitchFamily="34" charset="-122"/>
              <a:ea typeface="微软雅黑" panose="020B0503020204020204" pitchFamily="34" charset="-122"/>
              <a:cs typeface="黑体"/>
            </a:endParaRPr>
          </a:p>
        </p:txBody>
      </p:sp>
      <p:sp>
        <p:nvSpPr>
          <p:cNvPr id="9" name="object 9"/>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lang="en-US" sz="3600" spc="-204" dirty="0">
                <a:latin typeface="华文细黑"/>
                <a:cs typeface="华文细黑"/>
              </a:rPr>
              <a:t>p</a:t>
            </a:r>
            <a:r>
              <a:rPr sz="3600" dirty="0">
                <a:solidFill>
                  <a:srgbClr val="C00000"/>
                </a:solidFill>
                <a:latin typeface="华文细黑"/>
                <a:cs typeface="华文细黑"/>
              </a:rPr>
              <a:t>c</a:t>
            </a:r>
            <a:endParaRPr sz="3600" dirty="0">
              <a:latin typeface="华文细黑"/>
              <a:cs typeface="华文细黑"/>
            </a:endParaRPr>
          </a:p>
        </p:txBody>
      </p:sp>
      <p:sp>
        <p:nvSpPr>
          <p:cNvPr id="10" name="object 10"/>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dirty="0">
              <a:latin typeface="华文琥珀"/>
              <a:cs typeface="华文琥珀"/>
            </a:endParaRPr>
          </a:p>
        </p:txBody>
      </p:sp>
      <p:sp>
        <p:nvSpPr>
          <p:cNvPr id="5" name="文本框 4"/>
          <p:cNvSpPr txBox="1"/>
          <p:nvPr/>
        </p:nvSpPr>
        <p:spPr>
          <a:xfrm>
            <a:off x="304800" y="988368"/>
            <a:ext cx="8610600" cy="4770537"/>
          </a:xfrm>
          <a:prstGeom prst="rect">
            <a:avLst/>
          </a:prstGeom>
          <a:noFill/>
        </p:spPr>
        <p:txBody>
          <a:bodyPr wrap="square" rtlCol="0">
            <a:spAutoFit/>
          </a:bodyPr>
          <a:lstStyle/>
          <a:p>
            <a:pPr marL="285750" indent="-285750">
              <a:buClr>
                <a:srgbClr val="BF4F7A"/>
              </a:buClr>
              <a:buFont typeface="Wingdings" panose="05000000000000000000" pitchFamily="2" charset="2"/>
              <a:buChar char="p"/>
            </a:pPr>
            <a:r>
              <a:rPr lang="zh-CN" altLang="en-US" b="1" dirty="0" smtClean="0">
                <a:latin typeface="黑体" panose="02010609060101010101" pitchFamily="49" charset="-122"/>
                <a:ea typeface="黑体" panose="02010609060101010101" pitchFamily="49" charset="-122"/>
              </a:rPr>
              <a:t>信息机制</a:t>
            </a:r>
            <a:endParaRPr lang="en-US" altLang="zh-CN" b="1" dirty="0" smtClean="0">
              <a:latin typeface="黑体" panose="02010609060101010101" pitchFamily="49" charset="-122"/>
              <a:ea typeface="黑体" panose="02010609060101010101" pitchFamily="49" charset="-122"/>
            </a:endParaRPr>
          </a:p>
          <a:p>
            <a:r>
              <a:rPr lang="zh-CN" altLang="en-US" dirty="0" smtClean="0"/>
              <a:t>      </a:t>
            </a:r>
            <a:r>
              <a:rPr lang="zh-CN" altLang="en-US" sz="1600" dirty="0">
                <a:latin typeface="黑体" panose="02010609060101010101" pitchFamily="49" charset="-122"/>
                <a:ea typeface="黑体" panose="02010609060101010101" pitchFamily="49" charset="-122"/>
              </a:rPr>
              <a:t>需求量数据的表现，本身就是受时空影响而表现出来的，但收到何种动态机制的影响</a:t>
            </a:r>
            <a:r>
              <a:rPr lang="zh-CN" altLang="en-US" sz="1600" dirty="0" smtClean="0">
                <a:latin typeface="黑体" panose="02010609060101010101" pitchFamily="49" charset="-122"/>
                <a:ea typeface="黑体" panose="02010609060101010101" pitchFamily="49" charset="-122"/>
              </a:rPr>
              <a:t>，</a:t>
            </a:r>
            <a:r>
              <a:rPr lang="en-US" altLang="zh-CN" sz="1600" dirty="0" smtClean="0">
                <a:latin typeface="黑体" panose="02010609060101010101" pitchFamily="49" charset="-122"/>
                <a:ea typeface="黑体" panose="02010609060101010101" pitchFamily="49" charset="-122"/>
              </a:rPr>
              <a:t>RNN</a:t>
            </a:r>
            <a:r>
              <a:rPr lang="zh-CN" altLang="en-US" sz="1600" dirty="0" smtClean="0">
                <a:latin typeface="黑体" panose="02010609060101010101" pitchFamily="49" charset="-122"/>
                <a:ea typeface="黑体" panose="02010609060101010101" pitchFamily="49" charset="-122"/>
              </a:rPr>
              <a:t>网络</a:t>
            </a:r>
            <a:r>
              <a:rPr lang="zh-CN" altLang="en-US" sz="1600" dirty="0">
                <a:latin typeface="黑体" panose="02010609060101010101" pitchFamily="49" charset="-122"/>
                <a:ea typeface="黑体" panose="02010609060101010101" pitchFamily="49" charset="-122"/>
              </a:rPr>
              <a:t>很难进行建模拟合。通过附加，一种信息处理机制提前处理，这样的效果相当于</a:t>
            </a:r>
            <a:r>
              <a:rPr lang="zh-CN" altLang="en-US" sz="1600" dirty="0" smtClean="0">
                <a:latin typeface="黑体" panose="02010609060101010101" pitchFamily="49" charset="-122"/>
                <a:ea typeface="黑体" panose="02010609060101010101" pitchFamily="49" charset="-122"/>
              </a:rPr>
              <a:t>让</a:t>
            </a:r>
            <a:r>
              <a:rPr lang="en-US" altLang="zh-CN" sz="1600" dirty="0" smtClean="0">
                <a:latin typeface="黑体" panose="02010609060101010101" pitchFamily="49" charset="-122"/>
                <a:ea typeface="黑体" panose="02010609060101010101" pitchFamily="49" charset="-122"/>
              </a:rPr>
              <a:t>RNN</a:t>
            </a:r>
            <a:r>
              <a:rPr lang="zh-CN" altLang="en-US" sz="1600" dirty="0" smtClean="0">
                <a:latin typeface="黑体" panose="02010609060101010101" pitchFamily="49" charset="-122"/>
                <a:ea typeface="黑体" panose="02010609060101010101" pitchFamily="49" charset="-122"/>
              </a:rPr>
              <a:t>掌握</a:t>
            </a:r>
            <a:r>
              <a:rPr lang="zh-CN" altLang="en-US" sz="1600" dirty="0">
                <a:latin typeface="黑体" panose="02010609060101010101" pitchFamily="49" charset="-122"/>
                <a:ea typeface="黑体" panose="02010609060101010101" pitchFamily="49" charset="-122"/>
              </a:rPr>
              <a:t>了更多的消息，可以更好的对数据更行拟合预测</a:t>
            </a:r>
            <a:r>
              <a:rPr lang="zh-CN" altLang="en-US" sz="1600" dirty="0" smtClean="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a:p>
            <a:pPr marL="285750" indent="-285750">
              <a:buClr>
                <a:srgbClr val="BF4F7A"/>
              </a:buClr>
              <a:buFont typeface="Wingdings" panose="05000000000000000000" pitchFamily="2" charset="2"/>
              <a:buChar char="p"/>
            </a:pPr>
            <a:r>
              <a:rPr lang="zh-CN" altLang="en-US" b="1" dirty="0" smtClean="0">
                <a:latin typeface="黑体" panose="02010609060101010101" pitchFamily="49" charset="-122"/>
                <a:ea typeface="黑体" panose="02010609060101010101" pitchFamily="49" charset="-122"/>
              </a:rPr>
              <a:t>注意力机制数值的获取方式是否合理（全局均值）</a:t>
            </a:r>
            <a:endParaRPr lang="en-US" altLang="zh-CN" b="1" dirty="0" smtClean="0">
              <a:latin typeface="黑体" panose="02010609060101010101" pitchFamily="49" charset="-122"/>
              <a:ea typeface="黑体" panose="02010609060101010101" pitchFamily="49" charset="-122"/>
            </a:endParaRPr>
          </a:p>
          <a:p>
            <a:r>
              <a:rPr lang="zh-CN" altLang="en-US" dirty="0" smtClean="0"/>
              <a:t>      </a:t>
            </a:r>
            <a:r>
              <a:rPr lang="zh-CN" altLang="en-US" sz="1600" dirty="0">
                <a:latin typeface="黑体" panose="02010609060101010101" pitchFamily="49" charset="-122"/>
                <a:ea typeface="黑体" panose="02010609060101010101" pitchFamily="49" charset="-122"/>
              </a:rPr>
              <a:t>对于</a:t>
            </a:r>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所述的消息机制，论文中的处理方式，可以提高精度，但个人觉得还不是最好的解决方案，但显性的去考虑时空上面的影响，并附加在原始数据上，这样的思路确实很有意义</a:t>
            </a:r>
            <a:r>
              <a:rPr lang="zh-CN" altLang="en-US" sz="1600" dirty="0" smtClean="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a:p>
            <a:pPr marL="285750" indent="-285750">
              <a:buClr>
                <a:srgbClr val="BF4F7A"/>
              </a:buClr>
              <a:buFont typeface="Wingdings" panose="05000000000000000000" pitchFamily="2" charset="2"/>
              <a:buChar char="p"/>
            </a:pPr>
            <a:r>
              <a:rPr lang="zh-CN" altLang="en-US" b="1" dirty="0" smtClean="0">
                <a:latin typeface="黑体" panose="02010609060101010101" pitchFamily="49" charset="-122"/>
                <a:ea typeface="黑体" panose="02010609060101010101" pitchFamily="49" charset="-122"/>
              </a:rPr>
              <a:t>区域功能性的同时影响</a:t>
            </a:r>
            <a:endParaRPr lang="en-US" altLang="zh-CN" b="1" dirty="0">
              <a:latin typeface="黑体" panose="02010609060101010101" pitchFamily="49" charset="-122"/>
              <a:ea typeface="黑体" panose="02010609060101010101" pitchFamily="49" charset="-122"/>
            </a:endParaRPr>
          </a:p>
          <a:p>
            <a:r>
              <a:rPr lang="zh-CN" altLang="en-US" dirty="0" smtClean="0"/>
              <a:t>      </a:t>
            </a:r>
            <a:r>
              <a:rPr lang="zh-CN" altLang="en-US" sz="1600" dirty="0">
                <a:latin typeface="黑体" panose="02010609060101010101" pitchFamily="49" charset="-122"/>
                <a:ea typeface="黑体" panose="02010609060101010101" pitchFamily="49" charset="-122"/>
              </a:rPr>
              <a:t>论文中，多图处理中，考虑到很可能一个节点即有着邻接的功能，也有着功能上的相似性，防止消息的冗余，进行了只处理一次的操作，可实际上，换言之乘车需求受人对车需求的影响，人们在考虑时往往会优先考虑既要近距离的也要功能上面是相似的，还有路好走的。三个因素实在一起的，而论文中为了冗余，分开处理，这样做是否会导致不能同时结合三者的共同的影响</a:t>
            </a:r>
            <a:r>
              <a:rPr lang="en-US" altLang="zh-CN" sz="1600" dirty="0" smtClean="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marL="285750" indent="-285750">
              <a:buClr>
                <a:srgbClr val="BF4F7A"/>
              </a:buClr>
              <a:buFont typeface="Wingdings" panose="05000000000000000000" pitchFamily="2" charset="2"/>
              <a:buChar char="p"/>
            </a:pPr>
            <a:r>
              <a:rPr lang="zh-CN" altLang="en-US" b="1" dirty="0" smtClean="0">
                <a:latin typeface="黑体" panose="02010609060101010101" pitchFamily="49" charset="-122"/>
                <a:ea typeface="黑体" panose="02010609060101010101" pitchFamily="49" charset="-122"/>
              </a:rPr>
              <a:t>不同图对结果的影响不同</a:t>
            </a:r>
            <a:r>
              <a:rPr lang="en-US" altLang="zh-CN" b="1" dirty="0" smtClean="0">
                <a:latin typeface="黑体" panose="02010609060101010101" pitchFamily="49" charset="-122"/>
                <a:ea typeface="黑体" panose="02010609060101010101" pitchFamily="49" charset="-122"/>
              </a:rPr>
              <a:t> </a:t>
            </a:r>
            <a:r>
              <a:rPr lang="zh-CN" altLang="en-US" b="1" dirty="0" smtClean="0">
                <a:latin typeface="黑体" panose="02010609060101010101" pitchFamily="49" charset="-122"/>
                <a:ea typeface="黑体" panose="02010609060101010101" pitchFamily="49" charset="-122"/>
              </a:rPr>
              <a:t>（高层语义，底层细节）</a:t>
            </a:r>
            <a:r>
              <a:rPr lang="en-US" altLang="zh-CN" b="1" dirty="0" smtClean="0">
                <a:latin typeface="黑体" panose="02010609060101010101" pitchFamily="49" charset="-122"/>
                <a:ea typeface="黑体" panose="02010609060101010101" pitchFamily="49" charset="-122"/>
              </a:rPr>
              <a:t>   </a:t>
            </a:r>
          </a:p>
          <a:p>
            <a:r>
              <a:rPr lang="zh-CN" altLang="en-US" dirty="0" smtClean="0">
                <a:latin typeface="黑体" panose="02010609060101010101" pitchFamily="49" charset="-122"/>
                <a:ea typeface="黑体" panose="02010609060101010101" pitchFamily="49" charset="-122"/>
              </a:rPr>
              <a:t>   </a:t>
            </a:r>
            <a:r>
              <a:rPr lang="zh-CN" altLang="en-US" sz="1600" dirty="0" smtClean="0">
                <a:latin typeface="黑体" panose="02010609060101010101" pitchFamily="49" charset="-122"/>
                <a:ea typeface="黑体" panose="02010609060101010101" pitchFamily="49" charset="-122"/>
              </a:rPr>
              <a:t>在用</a:t>
            </a:r>
            <a:r>
              <a:rPr lang="en-US" altLang="zh-CN" sz="1600" dirty="0" smtClean="0">
                <a:latin typeface="黑体" panose="02010609060101010101" pitchFamily="49" charset="-122"/>
                <a:ea typeface="黑体" panose="02010609060101010101" pitchFamily="49" charset="-122"/>
              </a:rPr>
              <a:t>CGRNN</a:t>
            </a:r>
            <a:r>
              <a:rPr lang="zh-CN" altLang="en-US" sz="1600" dirty="0" smtClean="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多图的卷积处理以后的输出，论文使用了求和的聚合函数，但实际上各个空间影响因子是否是相同的，相邻，连通，功能，人们会如何优先选择这三者，从人们的心理角度来说，功能</a:t>
            </a:r>
            <a:r>
              <a:rPr lang="en-US" altLang="zh-CN" sz="1600" dirty="0">
                <a:latin typeface="黑体" panose="02010609060101010101" pitchFamily="49" charset="-122"/>
                <a:ea typeface="黑体" panose="02010609060101010101" pitchFamily="49" charset="-122"/>
              </a:rPr>
              <a:t>&gt;</a:t>
            </a:r>
            <a:r>
              <a:rPr lang="zh-CN" altLang="en-US" sz="1600" dirty="0">
                <a:latin typeface="黑体" panose="02010609060101010101" pitchFamily="49" charset="-122"/>
                <a:ea typeface="黑体" panose="02010609060101010101" pitchFamily="49" charset="-122"/>
              </a:rPr>
              <a:t>相邻</a:t>
            </a:r>
            <a:r>
              <a:rPr lang="en-US" altLang="zh-CN" sz="1600" dirty="0">
                <a:latin typeface="黑体" panose="02010609060101010101" pitchFamily="49" charset="-122"/>
                <a:ea typeface="黑体" panose="02010609060101010101" pitchFamily="49" charset="-122"/>
              </a:rPr>
              <a:t>&gt;</a:t>
            </a:r>
            <a:r>
              <a:rPr lang="zh-CN" altLang="en-US" sz="1600" dirty="0">
                <a:latin typeface="黑体" panose="02010609060101010101" pitchFamily="49" charset="-122"/>
                <a:ea typeface="黑体" panose="02010609060101010101" pitchFamily="49" charset="-122"/>
              </a:rPr>
              <a:t>连通，所以乘车需求量受的影响因子应当是不同的，也就不能简单的利用均值来处理，具体的系数因子，可以通过学习来获得，通过优化机制来动态更改。</a:t>
            </a:r>
          </a:p>
        </p:txBody>
      </p:sp>
    </p:spTree>
    <p:extLst>
      <p:ext uri="{BB962C8B-B14F-4D97-AF65-F5344CB8AC3E}">
        <p14:creationId xmlns:p14="http://schemas.microsoft.com/office/powerpoint/2010/main" val="854805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144780" cy="2374900"/>
          </a:xfrm>
          <a:custGeom>
            <a:avLst/>
            <a:gdLst/>
            <a:ahLst/>
            <a:cxnLst/>
            <a:rect l="l" t="t" r="r" b="b"/>
            <a:pathLst>
              <a:path w="144780" h="2374900">
                <a:moveTo>
                  <a:pt x="0" y="2374900"/>
                </a:moveTo>
                <a:lnTo>
                  <a:pt x="144462" y="2374900"/>
                </a:lnTo>
                <a:lnTo>
                  <a:pt x="144462" y="0"/>
                </a:lnTo>
                <a:lnTo>
                  <a:pt x="0" y="0"/>
                </a:lnTo>
                <a:lnTo>
                  <a:pt x="0" y="23749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670175" y="2205101"/>
            <a:ext cx="6189980" cy="1800000"/>
          </a:xfrm>
          <a:prstGeom prst="rect">
            <a:avLst/>
          </a:prstGeom>
          <a:solidFill>
            <a:srgbClr val="AB1243"/>
          </a:solidFill>
        </p:spPr>
        <p:txBody>
          <a:bodyPr vert="horz" wrap="square" lIns="0" tIns="504825" rIns="0" bIns="0" rtlCol="0">
            <a:spAutoFit/>
          </a:bodyPr>
          <a:lstStyle/>
          <a:p>
            <a:pPr marL="2550795">
              <a:lnSpc>
                <a:spcPct val="100000"/>
              </a:lnSpc>
              <a:spcBef>
                <a:spcPts val="3975"/>
              </a:spcBef>
            </a:pPr>
            <a:r>
              <a:rPr lang="en-US" sz="4500" spc="-5" dirty="0" smtClean="0">
                <a:solidFill>
                  <a:srgbClr val="FFFFFF"/>
                </a:solidFill>
                <a:latin typeface="黑体"/>
                <a:cs typeface="黑体"/>
              </a:rPr>
              <a:t>Thank You!</a:t>
            </a:r>
            <a:endParaRPr sz="4500" dirty="0">
              <a:latin typeface="黑体"/>
              <a:cs typeface="黑体"/>
            </a:endParaRPr>
          </a:p>
        </p:txBody>
      </p:sp>
      <p:sp>
        <p:nvSpPr>
          <p:cNvPr id="5" name="object 5"/>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6" name="object 6"/>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8" name="文本框 7"/>
          <p:cNvSpPr txBox="1"/>
          <p:nvPr/>
        </p:nvSpPr>
        <p:spPr>
          <a:xfrm>
            <a:off x="5181600" y="5440007"/>
            <a:ext cx="3678555" cy="707886"/>
          </a:xfrm>
          <a:prstGeom prst="rect">
            <a:avLst/>
          </a:prstGeom>
          <a:noFill/>
        </p:spPr>
        <p:txBody>
          <a:bodyPr wrap="square" rtlCol="0">
            <a:spAutoFit/>
          </a:bodyPr>
          <a:lstStyle/>
          <a:p>
            <a:r>
              <a:rPr lang="en-US" altLang="zh-CN" sz="2000" b="1" dirty="0" smtClean="0"/>
              <a:t>E-mail: </a:t>
            </a:r>
            <a:r>
              <a:rPr lang="en-US" altLang="zh-CN" sz="2000" dirty="0" smtClean="0">
                <a:solidFill>
                  <a:srgbClr val="0070C0"/>
                </a:solidFill>
              </a:rPr>
              <a:t>jiangjuyong@hhu.edu.cn</a:t>
            </a:r>
          </a:p>
          <a:p>
            <a:r>
              <a:rPr lang="en-US" altLang="zh-CN" sz="2000" b="1" dirty="0" smtClean="0"/>
              <a:t>TEL</a:t>
            </a:r>
            <a:r>
              <a:rPr lang="en-US" altLang="zh-CN" sz="2000" dirty="0" smtClean="0"/>
              <a:t>:</a:t>
            </a:r>
            <a:r>
              <a:rPr lang="en-US" altLang="zh-CN" sz="2000" dirty="0" smtClean="0">
                <a:solidFill>
                  <a:srgbClr val="0070C0"/>
                </a:solidFill>
              </a:rPr>
              <a:t>18761157121</a:t>
            </a:r>
            <a:endParaRPr lang="zh-CN" altLang="en-US" sz="2000" dirty="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0" y="346378"/>
            <a:ext cx="3124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1 </a:t>
            </a:r>
            <a:r>
              <a:rPr lang="zh-CN" altLang="en-US" sz="2800" spc="-5" dirty="0">
                <a:solidFill>
                  <a:srgbClr val="FFFFFF"/>
                </a:solidFill>
                <a:latin typeface="黑体"/>
                <a:cs typeface="黑体"/>
              </a:rPr>
              <a:t>研究背景和意义</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360044" y="897392"/>
            <a:ext cx="8631555" cy="3689215"/>
          </a:xfrm>
          <a:prstGeom prst="rect">
            <a:avLst/>
          </a:prstGeom>
          <a:noFill/>
        </p:spPr>
        <p:txBody>
          <a:bodyPr wrap="square" rtlCol="0">
            <a:spAutoFit/>
          </a:bodyPr>
          <a:lstStyle/>
          <a:p>
            <a:r>
              <a:rPr lang="en-US" altLang="zh-CN" dirty="0"/>
              <a:t>        </a:t>
            </a:r>
            <a:r>
              <a:rPr lang="en-US" altLang="zh-CN" dirty="0">
                <a:latin typeface="微软雅黑" panose="020B0503020204020204" pitchFamily="34" charset="-122"/>
                <a:ea typeface="微软雅黑" panose="020B0503020204020204" pitchFamily="34" charset="-122"/>
              </a:rPr>
              <a:t>Spatiotemporal forecasting is a crucial task in urban </a:t>
            </a:r>
            <a:r>
              <a:rPr lang="en-US" altLang="zh-CN" dirty="0" err="1">
                <a:latin typeface="微软雅黑" panose="020B0503020204020204" pitchFamily="34" charset="-122"/>
                <a:ea typeface="微软雅黑" panose="020B0503020204020204" pitchFamily="34" charset="-122"/>
              </a:rPr>
              <a:t>computing.It</a:t>
            </a:r>
            <a:r>
              <a:rPr lang="en-US" altLang="zh-CN" dirty="0">
                <a:latin typeface="微软雅黑" panose="020B0503020204020204" pitchFamily="34" charset="-122"/>
                <a:ea typeface="微软雅黑" panose="020B0503020204020204" pitchFamily="34" charset="-122"/>
              </a:rPr>
              <a:t> has a wide range of applications from </a:t>
            </a:r>
            <a:r>
              <a:rPr lang="en-US" altLang="zh-CN" dirty="0" smtClean="0">
                <a:latin typeface="微软雅黑" panose="020B0503020204020204" pitchFamily="34" charset="-122"/>
                <a:ea typeface="微软雅黑" panose="020B0503020204020204" pitchFamily="34" charset="-122"/>
              </a:rPr>
              <a:t>autonomous vehicles </a:t>
            </a:r>
            <a:r>
              <a:rPr lang="en-US" altLang="zh-CN" dirty="0">
                <a:latin typeface="微软雅黑" panose="020B0503020204020204" pitchFamily="34" charset="-122"/>
                <a:ea typeface="微软雅黑" panose="020B0503020204020204" pitchFamily="34" charset="-122"/>
              </a:rPr>
              <a:t>operations, to energy and smart grid </a:t>
            </a:r>
            <a:r>
              <a:rPr lang="en-US" altLang="zh-CN" dirty="0" err="1">
                <a:latin typeface="微软雅黑" panose="020B0503020204020204" pitchFamily="34" charset="-122"/>
                <a:ea typeface="微软雅黑" panose="020B0503020204020204" pitchFamily="34" charset="-122"/>
              </a:rPr>
              <a:t>optimization,to</a:t>
            </a:r>
            <a:r>
              <a:rPr lang="en-US" altLang="zh-CN" dirty="0">
                <a:latin typeface="微软雅黑" panose="020B0503020204020204" pitchFamily="34" charset="-122"/>
                <a:ea typeface="微软雅黑" panose="020B0503020204020204" pitchFamily="34" charset="-122"/>
              </a:rPr>
              <a:t> logistics and supply chain management. </a:t>
            </a:r>
          </a:p>
          <a:p>
            <a:r>
              <a:rPr lang="en-US" altLang="zh-CN" dirty="0">
                <a:latin typeface="微软雅黑" panose="020B0503020204020204" pitchFamily="34" charset="-122"/>
                <a:ea typeface="微软雅黑" panose="020B0503020204020204" pitchFamily="34" charset="-122"/>
              </a:rPr>
              <a:t>      Region-level ride-hailing demand forecasting is one of the essential components of the intelligent transportation systems. The goal of region-level ride-hailing demand forecasting is to predict the future demand of regions in a city given historical observations.</a:t>
            </a:r>
          </a:p>
          <a:p>
            <a:pPr marR="5080" indent="-342900">
              <a:lnSpc>
                <a:spcPct val="120000"/>
              </a:lnSpc>
              <a:spcBef>
                <a:spcPts val="100"/>
              </a:spcBef>
              <a:buClr>
                <a:srgbClr val="9A3847"/>
              </a:buClr>
              <a:buFont typeface="Wingdings"/>
              <a:buChar char=""/>
              <a:tabLst>
                <a:tab pos="355600" algn="l"/>
              </a:tabLst>
            </a:pPr>
            <a:r>
              <a:rPr lang="en-US" altLang="zh-CN" dirty="0">
                <a:latin typeface="微软雅黑" panose="020B0503020204020204" pitchFamily="34" charset="-122"/>
                <a:ea typeface="微软雅黑" panose="020B0503020204020204" pitchFamily="34" charset="-122"/>
              </a:rPr>
              <a:t>guide vehicle dispatching</a:t>
            </a:r>
          </a:p>
          <a:p>
            <a:pPr marR="5080" indent="-342900">
              <a:lnSpc>
                <a:spcPct val="120000"/>
              </a:lnSpc>
              <a:spcBef>
                <a:spcPts val="100"/>
              </a:spcBef>
              <a:buClr>
                <a:srgbClr val="9A3847"/>
              </a:buClr>
              <a:buFont typeface="Wingdings"/>
              <a:buChar char=""/>
              <a:tabLst>
                <a:tab pos="355600" algn="l"/>
              </a:tabLst>
            </a:pPr>
            <a:r>
              <a:rPr lang="en-US" altLang="zh-CN" dirty="0">
                <a:latin typeface="微软雅黑" panose="020B0503020204020204" pitchFamily="34" charset="-122"/>
                <a:ea typeface="微软雅黑" panose="020B0503020204020204" pitchFamily="34" charset="-122"/>
              </a:rPr>
              <a:t>improve vehicle utilization</a:t>
            </a:r>
          </a:p>
          <a:p>
            <a:pPr marR="5080" indent="-342900">
              <a:lnSpc>
                <a:spcPct val="120000"/>
              </a:lnSpc>
              <a:spcBef>
                <a:spcPts val="100"/>
              </a:spcBef>
              <a:buClr>
                <a:srgbClr val="9A3847"/>
              </a:buClr>
              <a:buFont typeface="Wingdings"/>
              <a:buChar char=""/>
              <a:tabLst>
                <a:tab pos="355600" algn="l"/>
              </a:tabLst>
            </a:pPr>
            <a:r>
              <a:rPr lang="en-US" altLang="zh-CN" dirty="0">
                <a:latin typeface="微软雅黑" panose="020B0503020204020204" pitchFamily="34" charset="-122"/>
                <a:ea typeface="微软雅黑" panose="020B0503020204020204" pitchFamily="34" charset="-122"/>
              </a:rPr>
              <a:t>reduce the wait-time</a:t>
            </a:r>
          </a:p>
          <a:p>
            <a:pPr marR="5080" indent="-342900">
              <a:lnSpc>
                <a:spcPct val="120000"/>
              </a:lnSpc>
              <a:spcBef>
                <a:spcPts val="100"/>
              </a:spcBef>
              <a:buClr>
                <a:srgbClr val="9A3847"/>
              </a:buClr>
              <a:buFont typeface="Wingdings"/>
              <a:buChar char=""/>
              <a:tabLst>
                <a:tab pos="355600" algn="l"/>
              </a:tabLst>
            </a:pPr>
            <a:r>
              <a:rPr lang="en-US" altLang="zh-CN" dirty="0">
                <a:latin typeface="微软雅黑" panose="020B0503020204020204" pitchFamily="34" charset="-122"/>
                <a:ea typeface="微软雅黑" panose="020B0503020204020204" pitchFamily="34" charset="-122"/>
              </a:rPr>
              <a:t>mitigate traffic congestion</a:t>
            </a:r>
          </a:p>
          <a:p>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01CAD7C6-8F74-4A6D-A627-FDBC93732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261489"/>
            <a:ext cx="3733800" cy="2047788"/>
          </a:xfrm>
          <a:prstGeom prst="rect">
            <a:avLst/>
          </a:prstGeom>
        </p:spPr>
      </p:pic>
      <p:pic>
        <p:nvPicPr>
          <p:cNvPr id="17" name="图片 16">
            <a:extLst>
              <a:ext uri="{FF2B5EF4-FFF2-40B4-BE49-F238E27FC236}">
                <a16:creationId xmlns:a16="http://schemas.microsoft.com/office/drawing/2014/main" id="{E78A776B-80C8-485E-9F8E-9FA8B4941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565" y="2895600"/>
            <a:ext cx="3261062" cy="221100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0" y="346378"/>
            <a:ext cx="3124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2 </a:t>
            </a:r>
            <a:r>
              <a:rPr lang="zh-CN" altLang="en-US" sz="2800" spc="-5" dirty="0">
                <a:solidFill>
                  <a:srgbClr val="FFFFFF"/>
                </a:solidFill>
                <a:latin typeface="黑体"/>
                <a:cs typeface="黑体"/>
              </a:rPr>
              <a:t>研究难点</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360044" y="897392"/>
            <a:ext cx="8555355" cy="306699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Predicting the future demand of regions in a city is challenging mainly due to </a:t>
            </a:r>
            <a:r>
              <a:rPr lang="en-US" altLang="zh-CN" b="1" dirty="0">
                <a:latin typeface="微软雅黑" panose="020B0503020204020204" pitchFamily="34" charset="-122"/>
                <a:ea typeface="微软雅黑" panose="020B0503020204020204" pitchFamily="34" charset="-122"/>
              </a:rPr>
              <a:t>the complex spatial and temporal correlations</a:t>
            </a:r>
            <a:r>
              <a:rPr lang="en-US" altLang="zh-CN" dirty="0">
                <a:latin typeface="微软雅黑" panose="020B0503020204020204" pitchFamily="34" charset="-122"/>
                <a:ea typeface="微软雅黑" panose="020B0503020204020204" pitchFamily="34" charset="-122"/>
              </a:rPr>
              <a:t>. </a:t>
            </a:r>
          </a:p>
          <a:p>
            <a:r>
              <a:rPr lang="en-US" altLang="zh-CN" b="1" dirty="0">
                <a:latin typeface="微软雅黑" panose="020B0503020204020204" pitchFamily="34" charset="-122"/>
                <a:ea typeface="微软雅黑" panose="020B0503020204020204" pitchFamily="34" charset="-122"/>
              </a:rPr>
              <a:t>Spatial correlations </a:t>
            </a:r>
          </a:p>
          <a:p>
            <a:pPr marR="5080" lvl="0" indent="-342900">
              <a:lnSpc>
                <a:spcPct val="120000"/>
              </a:lnSpc>
              <a:spcBef>
                <a:spcPts val="100"/>
              </a:spcBef>
              <a:buClr>
                <a:srgbClr val="9A3847"/>
              </a:buClr>
              <a:buFont typeface="Wingdings"/>
              <a:buChar char=""/>
              <a:tabLst>
                <a:tab pos="355600" algn="l"/>
              </a:tabLst>
            </a:pPr>
            <a:r>
              <a:rPr lang="en-US" altLang="zh-CN" dirty="0">
                <a:solidFill>
                  <a:prstClr val="black"/>
                </a:solidFill>
                <a:latin typeface="微软雅黑" panose="020B0503020204020204" pitchFamily="34" charset="-122"/>
                <a:ea typeface="微软雅黑" panose="020B0503020204020204" pitchFamily="34" charset="-122"/>
              </a:rPr>
              <a:t>spatially adjacent neighbors</a:t>
            </a:r>
          </a:p>
          <a:p>
            <a:pPr marR="5080" lvl="0" indent="-342900">
              <a:lnSpc>
                <a:spcPct val="120000"/>
              </a:lnSpc>
              <a:spcBef>
                <a:spcPts val="100"/>
              </a:spcBef>
              <a:buClr>
                <a:srgbClr val="9A3847"/>
              </a:buClr>
              <a:buFont typeface="Wingdings"/>
              <a:buChar char=""/>
              <a:tabLst>
                <a:tab pos="355600" algn="l"/>
              </a:tabLst>
            </a:pPr>
            <a:r>
              <a:rPr lang="en-US" altLang="zh-CN" dirty="0">
                <a:solidFill>
                  <a:prstClr val="black"/>
                </a:solidFill>
                <a:latin typeface="微软雅黑" panose="020B0503020204020204" pitchFamily="34" charset="-122"/>
                <a:ea typeface="微软雅黑" panose="020B0503020204020204" pitchFamily="34" charset="-122"/>
              </a:rPr>
              <a:t>distant regions with the similar contextual environment</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Temporal correlations</a:t>
            </a:r>
          </a:p>
          <a:p>
            <a:pPr marR="5080" lvl="0" indent="-342900">
              <a:lnSpc>
                <a:spcPct val="120000"/>
              </a:lnSpc>
              <a:spcBef>
                <a:spcPts val="100"/>
              </a:spcBef>
              <a:buClr>
                <a:srgbClr val="9A3847"/>
              </a:buClr>
              <a:buFont typeface="Wingdings"/>
              <a:buChar char=""/>
              <a:tabLst>
                <a:tab pos="355600" algn="l"/>
              </a:tabLst>
            </a:pPr>
            <a:r>
              <a:rPr lang="en-US" altLang="zh-CN" dirty="0">
                <a:latin typeface="微软雅黑" panose="020B0503020204020204" pitchFamily="34" charset="-122"/>
                <a:ea typeface="微软雅黑" panose="020B0503020204020204" pitchFamily="34" charset="-122"/>
              </a:rPr>
              <a:t>non-linear dependencies</a:t>
            </a:r>
          </a:p>
          <a:p>
            <a:r>
              <a:rPr lang="en-US" altLang="zh-CN" dirty="0">
                <a:latin typeface="微软雅黑" panose="020B0503020204020204" pitchFamily="34" charset="-122"/>
                <a:ea typeface="微软雅黑" panose="020B0503020204020204" pitchFamily="34" charset="-122"/>
              </a:rPr>
              <a:t>    The prediction of a certain time is usually correlated with various historical observations, e.g., an hour ago, a day ago or even a week ago.</a:t>
            </a:r>
          </a:p>
          <a:p>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4F25BC1-E2FC-4453-AF3F-1EBB8B5B757C}"/>
              </a:ext>
            </a:extLst>
          </p:cNvPr>
          <p:cNvPicPr>
            <a:picLocks noChangeAspect="1"/>
          </p:cNvPicPr>
          <p:nvPr/>
        </p:nvPicPr>
        <p:blipFill>
          <a:blip r:embed="rId3"/>
          <a:stretch>
            <a:fillRect/>
          </a:stretch>
        </p:blipFill>
        <p:spPr>
          <a:xfrm>
            <a:off x="2590800" y="3633934"/>
            <a:ext cx="3625241" cy="2627920"/>
          </a:xfrm>
          <a:prstGeom prst="rect">
            <a:avLst/>
          </a:prstGeom>
        </p:spPr>
      </p:pic>
    </p:spTree>
    <p:extLst>
      <p:ext uri="{BB962C8B-B14F-4D97-AF65-F5344CB8AC3E}">
        <p14:creationId xmlns:p14="http://schemas.microsoft.com/office/powerpoint/2010/main" val="2507644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0" y="346378"/>
            <a:ext cx="3124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3 </a:t>
            </a:r>
            <a:r>
              <a:rPr lang="zh-CN" altLang="en-US" sz="2800" spc="-5" dirty="0">
                <a:solidFill>
                  <a:srgbClr val="FFFFFF"/>
                </a:solidFill>
                <a:latin typeface="黑体"/>
                <a:cs typeface="黑体"/>
              </a:rPr>
              <a:t>研究现状和不足</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242410" y="933521"/>
            <a:ext cx="8672989" cy="430021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Recent advances in deep learning enable promising results in modeling the complex spatiotemporal relationship in region-based spatiotemporal forecasting. With </a:t>
            </a:r>
            <a:r>
              <a:rPr lang="en-US" altLang="zh-CN" b="1" dirty="0">
                <a:latin typeface="微软雅黑" panose="020B0503020204020204" pitchFamily="34" charset="-122"/>
                <a:ea typeface="微软雅黑" panose="020B0503020204020204" pitchFamily="34" charset="-122"/>
              </a:rPr>
              <a:t>convolutional neural network and recurrent neural network</a:t>
            </a:r>
            <a:r>
              <a:rPr lang="en-US" altLang="zh-CN" dirty="0">
                <a:latin typeface="微软雅黑" panose="020B0503020204020204" pitchFamily="34" charset="-122"/>
                <a:ea typeface="微软雅黑" panose="020B0503020204020204" pitchFamily="34" charset="-122"/>
              </a:rPr>
              <a:t>, state-of-the-art results are achieved in.</a:t>
            </a:r>
          </a:p>
          <a:p>
            <a:r>
              <a:rPr lang="en-US" altLang="zh-CN" dirty="0">
                <a:latin typeface="微软雅黑" panose="020B0503020204020204" pitchFamily="34" charset="-122"/>
                <a:ea typeface="微软雅黑" panose="020B0503020204020204" pitchFamily="34" charset="-122"/>
              </a:rPr>
              <a:t>    Despite promising results ,</a:t>
            </a:r>
            <a:r>
              <a:rPr lang="en-US" altLang="zh-CN" b="1" dirty="0">
                <a:latin typeface="微软雅黑" panose="020B0503020204020204" pitchFamily="34" charset="-122"/>
                <a:ea typeface="微软雅黑" panose="020B0503020204020204" pitchFamily="34" charset="-122"/>
              </a:rPr>
              <a:t>two important aspects are largely overlooked </a:t>
            </a:r>
            <a:r>
              <a:rPr lang="en-US" altLang="zh-CN" dirty="0">
                <a:latin typeface="微软雅黑" panose="020B0503020204020204" pitchFamily="34" charset="-122"/>
                <a:ea typeface="微软雅黑" panose="020B0503020204020204" pitchFamily="34" charset="-122"/>
              </a:rPr>
              <a:t>in modeling the spatiotemporal correlations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Spatial correlations </a:t>
            </a:r>
          </a:p>
          <a:p>
            <a:pPr marR="5080" lvl="0" indent="-342900">
              <a:lnSpc>
                <a:spcPct val="120000"/>
              </a:lnSpc>
              <a:spcBef>
                <a:spcPts val="100"/>
              </a:spcBef>
              <a:buClr>
                <a:srgbClr val="9A3847"/>
              </a:buClr>
              <a:buFont typeface="Wingdings"/>
              <a:buChar char=""/>
              <a:tabLst>
                <a:tab pos="355600" algn="l"/>
              </a:tabLst>
            </a:pPr>
            <a:r>
              <a:rPr lang="en-US" altLang="zh-CN" dirty="0">
                <a:solidFill>
                  <a:prstClr val="black"/>
                </a:solidFill>
                <a:latin typeface="微软雅黑" panose="020B0503020204020204" pitchFamily="34" charset="-122"/>
                <a:ea typeface="微软雅黑" panose="020B0503020204020204" pitchFamily="34" charset="-122"/>
              </a:rPr>
              <a:t>Current methods mainly focus on modeling the Euclidean correlations among different regions. Actually , </a:t>
            </a:r>
            <a:r>
              <a:rPr lang="en-US" altLang="zh-CN" b="1" dirty="0">
                <a:solidFill>
                  <a:srgbClr val="FF0000"/>
                </a:solidFill>
                <a:latin typeface="微软雅黑" panose="020B0503020204020204" pitchFamily="34" charset="-122"/>
                <a:ea typeface="微软雅黑" panose="020B0503020204020204" pitchFamily="34" charset="-122"/>
              </a:rPr>
              <a:t>non-Euclidean pair-wise correlations</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a:solidFill>
                  <a:prstClr val="black"/>
                </a:solidFill>
                <a:latin typeface="微软雅黑" panose="020B0503020204020204" pitchFamily="34" charset="-122"/>
                <a:ea typeface="微软雅黑" panose="020B0503020204020204" pitchFamily="34" charset="-122"/>
              </a:rPr>
              <a:t>are also critical for accurate forecasting.</a:t>
            </a:r>
          </a:p>
          <a:p>
            <a:r>
              <a:rPr lang="en-US" altLang="zh-CN" b="1" dirty="0">
                <a:latin typeface="微软雅黑" panose="020B0503020204020204" pitchFamily="34" charset="-122"/>
                <a:ea typeface="微软雅黑" panose="020B0503020204020204" pitchFamily="34" charset="-122"/>
              </a:rPr>
              <a:t>Temporal correlations</a:t>
            </a:r>
          </a:p>
          <a:p>
            <a:pPr marR="5080" lvl="0" indent="-342900">
              <a:lnSpc>
                <a:spcPct val="120000"/>
              </a:lnSpc>
              <a:spcBef>
                <a:spcPts val="100"/>
              </a:spcBef>
              <a:buClr>
                <a:srgbClr val="9A3847"/>
              </a:buClr>
              <a:buFont typeface="Wingdings"/>
              <a:buChar char=""/>
              <a:tabLst>
                <a:tab pos="355600" algn="l"/>
              </a:tabLst>
            </a:pPr>
            <a:r>
              <a:rPr lang="en-US" altLang="zh-CN" dirty="0">
                <a:latin typeface="微软雅黑" panose="020B0503020204020204" pitchFamily="34" charset="-122"/>
                <a:ea typeface="微软雅黑" panose="020B0503020204020204" pitchFamily="34" charset="-122"/>
              </a:rPr>
              <a:t>In current methods, when modeling temporal correlation with RNN, each region is processed independently or only based on local information . In fact ,</a:t>
            </a:r>
            <a:r>
              <a:rPr lang="en-US" altLang="zh-CN" b="1" dirty="0">
                <a:solidFill>
                  <a:srgbClr val="FF0000"/>
                </a:solidFill>
                <a:latin typeface="微软雅黑" panose="020B0503020204020204" pitchFamily="34" charset="-122"/>
                <a:ea typeface="微软雅黑" panose="020B0503020204020204" pitchFamily="34" charset="-122"/>
              </a:rPr>
              <a:t>global and contextual information</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are also important.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973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720646" y="4123374"/>
            <a:ext cx="6268400" cy="2095541"/>
          </a:xfrm>
          <a:prstGeom prst="rect">
            <a:avLst/>
          </a:prstGeom>
        </p:spPr>
      </p:pic>
      <p:pic>
        <p:nvPicPr>
          <p:cNvPr id="6" name="图片 5"/>
          <p:cNvPicPr>
            <a:picLocks noChangeAspect="1"/>
          </p:cNvPicPr>
          <p:nvPr/>
        </p:nvPicPr>
        <p:blipFill>
          <a:blip r:embed="rId3"/>
          <a:stretch>
            <a:fillRect/>
          </a:stretch>
        </p:blipFill>
        <p:spPr>
          <a:xfrm>
            <a:off x="2438400" y="2205539"/>
            <a:ext cx="4439600" cy="1701742"/>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0" y="346378"/>
            <a:ext cx="48768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4 R</a:t>
            </a:r>
            <a:r>
              <a:rPr lang="en-US" altLang="zh-CN" sz="2800" spc="-5" dirty="0" smtClean="0">
                <a:solidFill>
                  <a:srgbClr val="FFFFFF"/>
                </a:solidFill>
                <a:latin typeface="黑体"/>
                <a:cs typeface="黑体"/>
              </a:rPr>
              <a:t>ecurrent Neural Network</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2" name="文本框 11">
            <a:extLst>
              <a:ext uri="{FF2B5EF4-FFF2-40B4-BE49-F238E27FC236}">
                <a16:creationId xmlns:a16="http://schemas.microsoft.com/office/drawing/2014/main" id="{235661E8-5BC9-4BA4-81A0-7274E9DF57D5}"/>
              </a:ext>
            </a:extLst>
          </p:cNvPr>
          <p:cNvSpPr txBox="1"/>
          <p:nvPr/>
        </p:nvSpPr>
        <p:spPr>
          <a:xfrm>
            <a:off x="242410" y="933521"/>
            <a:ext cx="867298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57200" y="933707"/>
            <a:ext cx="8458199" cy="1477328"/>
          </a:xfrm>
          <a:prstGeom prst="rect">
            <a:avLst/>
          </a:prstGeom>
          <a:noFill/>
        </p:spPr>
        <p:txBody>
          <a:bodyPr wrap="square" rtlCol="0">
            <a:spAutoFit/>
          </a:bodyPr>
          <a:lstStyle/>
          <a:p>
            <a:r>
              <a:rPr lang="en-US" altLang="zh-CN" dirty="0" smtClean="0"/>
              <a:t>       LSTM </a:t>
            </a:r>
            <a:r>
              <a:rPr lang="zh-CN" altLang="en-US" dirty="0"/>
              <a:t>全称叫 </a:t>
            </a:r>
            <a:r>
              <a:rPr lang="en-US" altLang="zh-CN" dirty="0"/>
              <a:t>Long Short Term Memory networks</a:t>
            </a:r>
            <a:r>
              <a:rPr lang="zh-CN" altLang="en-US" dirty="0"/>
              <a:t>，它和传统 </a:t>
            </a:r>
            <a:r>
              <a:rPr lang="en-US" altLang="zh-CN" dirty="0"/>
              <a:t>RNN </a:t>
            </a:r>
            <a:r>
              <a:rPr lang="zh-CN" altLang="en-US" dirty="0"/>
              <a:t>唯一的不同就在与其中的神经元（感知机）的构造不同。传统的 </a:t>
            </a:r>
            <a:r>
              <a:rPr lang="en-US" altLang="zh-CN" dirty="0"/>
              <a:t>RNN </a:t>
            </a:r>
            <a:r>
              <a:rPr lang="zh-CN" altLang="en-US" dirty="0"/>
              <a:t>每个神经元和一般神经网络的感知机没啥区别，但在 </a:t>
            </a:r>
            <a:r>
              <a:rPr lang="en-US" altLang="zh-CN" dirty="0"/>
              <a:t>LSTM </a:t>
            </a:r>
            <a:r>
              <a:rPr lang="zh-CN" altLang="en-US" dirty="0"/>
              <a:t>中，每个神经元是一个“记忆细胞”，细胞里面有一个“输入门”（</a:t>
            </a:r>
            <a:r>
              <a:rPr lang="en-US" altLang="zh-CN" dirty="0"/>
              <a:t>input gate</a:t>
            </a:r>
            <a:r>
              <a:rPr lang="zh-CN" altLang="en-US" dirty="0"/>
              <a:t>）</a:t>
            </a:r>
            <a:r>
              <a:rPr lang="en-US" altLang="zh-CN" dirty="0"/>
              <a:t>, </a:t>
            </a:r>
            <a:r>
              <a:rPr lang="zh-CN" altLang="en-US" dirty="0"/>
              <a:t>一个“遗忘门”（</a:t>
            </a:r>
            <a:r>
              <a:rPr lang="en-US" altLang="zh-CN" dirty="0"/>
              <a:t>forget gate</a:t>
            </a:r>
            <a:r>
              <a:rPr lang="zh-CN" altLang="en-US" dirty="0"/>
              <a:t>）， 一个“输出门”（</a:t>
            </a:r>
            <a:r>
              <a:rPr lang="en-US" altLang="zh-CN" dirty="0"/>
              <a:t>output gate</a:t>
            </a:r>
            <a:r>
              <a:rPr lang="zh-CN" altLang="en-US" dirty="0"/>
              <a:t>），俗称</a:t>
            </a:r>
            <a:r>
              <a:rPr lang="zh-CN" altLang="en-US" dirty="0" smtClean="0"/>
              <a:t>“三重门”</a:t>
            </a:r>
            <a:r>
              <a:rPr lang="zh-CN" altLang="en-US" dirty="0"/>
              <a:t>。</a:t>
            </a:r>
          </a:p>
        </p:txBody>
      </p:sp>
      <p:sp>
        <p:nvSpPr>
          <p:cNvPr id="7" name="矩形 6"/>
          <p:cNvSpPr/>
          <p:nvPr/>
        </p:nvSpPr>
        <p:spPr>
          <a:xfrm>
            <a:off x="848897" y="3809795"/>
            <a:ext cx="2271737" cy="338554"/>
          </a:xfrm>
          <a:prstGeom prst="rect">
            <a:avLst/>
          </a:prstGeom>
        </p:spPr>
        <p:txBody>
          <a:bodyPr wrap="square">
            <a:spAutoFit/>
          </a:bodyPr>
          <a:lstStyle/>
          <a:p>
            <a:r>
              <a:rPr lang="en-US" altLang="zh-CN" sz="1600" dirty="0">
                <a:solidFill>
                  <a:srgbClr val="4D4D4D"/>
                </a:solidFill>
                <a:latin typeface="Microsoft YaHei" panose="020B0503020204020204" pitchFamily="34" charset="-122"/>
                <a:ea typeface="Microsoft YaHei" panose="020B0503020204020204" pitchFamily="34" charset="-122"/>
              </a:rPr>
              <a:t>LSTM </a:t>
            </a:r>
            <a:r>
              <a:rPr lang="zh-CN" altLang="en-US" sz="1600" dirty="0">
                <a:solidFill>
                  <a:srgbClr val="4D4D4D"/>
                </a:solidFill>
                <a:latin typeface="Microsoft YaHei" panose="020B0503020204020204" pitchFamily="34" charset="-122"/>
                <a:ea typeface="Microsoft YaHei" panose="020B0503020204020204" pitchFamily="34" charset="-122"/>
              </a:rPr>
              <a:t>的“记忆细胞”</a:t>
            </a:r>
            <a:endParaRPr lang="zh-CN" altLang="en-US" sz="1600" dirty="0"/>
          </a:p>
        </p:txBody>
      </p:sp>
      <p:sp>
        <p:nvSpPr>
          <p:cNvPr id="14" name="圆角矩形 13"/>
          <p:cNvSpPr/>
          <p:nvPr/>
        </p:nvSpPr>
        <p:spPr>
          <a:xfrm>
            <a:off x="2286000" y="2887393"/>
            <a:ext cx="6543773" cy="93131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LSTM </a:t>
            </a:r>
            <a:r>
              <a:rPr lang="zh-CN" altLang="en-US" dirty="0"/>
              <a:t>模型的关键之一就在于这个</a:t>
            </a:r>
            <a:r>
              <a:rPr lang="zh-CN" altLang="en-US" dirty="0" smtClean="0"/>
              <a:t>“遗忘门” ，它</a:t>
            </a:r>
            <a:r>
              <a:rPr lang="zh-CN" altLang="en-US" dirty="0"/>
              <a:t>能够控制训练时候梯度在这里的收敛性（从而避免了 </a:t>
            </a:r>
            <a:r>
              <a:rPr lang="en-US" altLang="zh-CN" dirty="0"/>
              <a:t>RNN </a:t>
            </a:r>
            <a:r>
              <a:rPr lang="zh-CN" altLang="en-US" dirty="0"/>
              <a:t>中的梯度 </a:t>
            </a:r>
            <a:r>
              <a:rPr lang="en-US" altLang="zh-CN" dirty="0" smtClean="0"/>
              <a:t>Vanishing/Exploding </a:t>
            </a:r>
            <a:r>
              <a:rPr lang="zh-CN" altLang="en-US" dirty="0"/>
              <a:t>问题），同时也能够保持长期的记忆性。 </a:t>
            </a:r>
          </a:p>
        </p:txBody>
      </p:sp>
    </p:spTree>
    <p:extLst>
      <p:ext uri="{BB962C8B-B14F-4D97-AF65-F5344CB8AC3E}">
        <p14:creationId xmlns:p14="http://schemas.microsoft.com/office/powerpoint/2010/main" val="16170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1861298" y="3465488"/>
            <a:ext cx="5573803" cy="2773471"/>
          </a:xfrm>
          <a:prstGeom prst="rect">
            <a:avLst/>
          </a:prstGeom>
        </p:spPr>
      </p:pic>
      <p:sp>
        <p:nvSpPr>
          <p:cNvPr id="2" name="object 2"/>
          <p:cNvSpPr/>
          <p:nvPr/>
        </p:nvSpPr>
        <p:spPr>
          <a:xfrm>
            <a:off x="0" y="838200"/>
            <a:ext cx="144780" cy="1765300"/>
          </a:xfrm>
          <a:custGeom>
            <a:avLst/>
            <a:gdLst/>
            <a:ahLst/>
            <a:cxnLst/>
            <a:rect l="l" t="t" r="r" b="b"/>
            <a:pathLst>
              <a:path w="144780" h="1765300">
                <a:moveTo>
                  <a:pt x="0" y="1765300"/>
                </a:moveTo>
                <a:lnTo>
                  <a:pt x="144462" y="1765300"/>
                </a:lnTo>
                <a:lnTo>
                  <a:pt x="144462" y="0"/>
                </a:lnTo>
                <a:lnTo>
                  <a:pt x="0" y="0"/>
                </a:lnTo>
                <a:lnTo>
                  <a:pt x="0" y="1765300"/>
                </a:lnTo>
                <a:close/>
              </a:path>
            </a:pathLst>
          </a:custGeom>
          <a:solidFill>
            <a:srgbClr val="808080"/>
          </a:solidFill>
        </p:spPr>
        <p:txBody>
          <a:bodyPr wrap="square" lIns="0" tIns="0" rIns="0" bIns="0" rtlCol="0"/>
          <a:lstStyle/>
          <a:p>
            <a:endParaRPr/>
          </a:p>
        </p:txBody>
      </p:sp>
      <p:sp>
        <p:nvSpPr>
          <p:cNvPr id="3" name="object 3"/>
          <p:cNvSpPr/>
          <p:nvPr/>
        </p:nvSpPr>
        <p:spPr>
          <a:xfrm>
            <a:off x="7315200" y="6294526"/>
            <a:ext cx="1328927" cy="42558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0" y="346378"/>
            <a:ext cx="4648200" cy="514885"/>
          </a:xfrm>
          <a:prstGeom prst="rect">
            <a:avLst/>
          </a:prstGeom>
          <a:solidFill>
            <a:srgbClr val="808080"/>
          </a:solidFill>
        </p:spPr>
        <p:txBody>
          <a:bodyPr vert="horz" wrap="square" lIns="0" tIns="83185" rIns="0" bIns="0" rtlCol="0">
            <a:spAutoFit/>
          </a:bodyPr>
          <a:lstStyle/>
          <a:p>
            <a:pPr marL="90805">
              <a:lnSpc>
                <a:spcPct val="100000"/>
              </a:lnSpc>
              <a:spcBef>
                <a:spcPts val="655"/>
              </a:spcBef>
            </a:pPr>
            <a:r>
              <a:rPr lang="zh-CN" altLang="en-US" sz="2800" spc="-5" dirty="0">
                <a:solidFill>
                  <a:srgbClr val="FFFFFF"/>
                </a:solidFill>
                <a:latin typeface="黑体"/>
                <a:cs typeface="黑体"/>
              </a:rPr>
              <a:t> </a:t>
            </a:r>
            <a:r>
              <a:rPr lang="en-US" altLang="zh-CN" sz="2800" spc="-5" dirty="0">
                <a:solidFill>
                  <a:srgbClr val="FFFFFF"/>
                </a:solidFill>
                <a:latin typeface="黑体"/>
                <a:cs typeface="黑体"/>
              </a:rPr>
              <a:t>5</a:t>
            </a:r>
            <a:r>
              <a:rPr lang="en-US" altLang="zh-CN" sz="2800" spc="-5" dirty="0" smtClean="0">
                <a:solidFill>
                  <a:srgbClr val="FFFFFF"/>
                </a:solidFill>
                <a:latin typeface="黑体"/>
                <a:cs typeface="黑体"/>
              </a:rPr>
              <a:t> Channel-wise Attention</a:t>
            </a:r>
            <a:endParaRPr sz="2800" dirty="0">
              <a:latin typeface="黑体"/>
              <a:cs typeface="黑体"/>
            </a:endParaRPr>
          </a:p>
        </p:txBody>
      </p:sp>
      <p:sp>
        <p:nvSpPr>
          <p:cNvPr id="8" name="object 8"/>
          <p:cNvSpPr txBox="1"/>
          <p:nvPr/>
        </p:nvSpPr>
        <p:spPr>
          <a:xfrm>
            <a:off x="535940" y="6090289"/>
            <a:ext cx="608330" cy="657225"/>
          </a:xfrm>
          <a:prstGeom prst="rect">
            <a:avLst/>
          </a:prstGeom>
        </p:spPr>
        <p:txBody>
          <a:bodyPr vert="horz" wrap="square" lIns="0" tIns="46355" rIns="0" bIns="0" rtlCol="0">
            <a:spAutoFit/>
          </a:bodyPr>
          <a:lstStyle/>
          <a:p>
            <a:pPr marL="12700">
              <a:lnSpc>
                <a:spcPct val="100000"/>
              </a:lnSpc>
              <a:spcBef>
                <a:spcPts val="365"/>
              </a:spcBef>
            </a:pPr>
            <a:r>
              <a:rPr sz="3600" spc="-204" dirty="0">
                <a:latin typeface="华文细黑"/>
                <a:cs typeface="华文细黑"/>
              </a:rPr>
              <a:t>p</a:t>
            </a:r>
            <a:r>
              <a:rPr sz="3600" dirty="0">
                <a:solidFill>
                  <a:srgbClr val="C00000"/>
                </a:solidFill>
                <a:latin typeface="华文细黑"/>
                <a:cs typeface="华文细黑"/>
              </a:rPr>
              <a:t>c</a:t>
            </a:r>
            <a:endParaRPr sz="3600">
              <a:latin typeface="华文细黑"/>
              <a:cs typeface="华文细黑"/>
            </a:endParaRPr>
          </a:p>
        </p:txBody>
      </p:sp>
      <p:sp>
        <p:nvSpPr>
          <p:cNvPr id="9" name="object 9"/>
          <p:cNvSpPr txBox="1">
            <a:spLocks noGrp="1"/>
          </p:cNvSpPr>
          <p:nvPr>
            <p:ph type="ftr" sz="quarter" idx="5"/>
          </p:nvPr>
        </p:nvSpPr>
        <p:spPr>
          <a:prstGeom prst="rect">
            <a:avLst/>
          </a:prstGeom>
        </p:spPr>
        <p:txBody>
          <a:bodyPr vert="horz" wrap="square" lIns="0" tIns="44450" rIns="0" bIns="0" rtlCol="0">
            <a:spAutoFit/>
          </a:bodyPr>
          <a:lstStyle/>
          <a:p>
            <a:pPr marL="12700">
              <a:lnSpc>
                <a:spcPct val="100000"/>
              </a:lnSpc>
              <a:spcBef>
                <a:spcPts val="350"/>
              </a:spcBef>
            </a:pPr>
            <a:r>
              <a:rPr dirty="0"/>
              <a:t>I</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2070"/>
              </a:lnSpc>
            </a:pPr>
            <a:r>
              <a:rPr spc="-110" dirty="0"/>
              <a:t>Pervasive </a:t>
            </a:r>
            <a:r>
              <a:rPr spc="-40" dirty="0"/>
              <a:t>Computing</a:t>
            </a:r>
            <a:r>
              <a:rPr dirty="0"/>
              <a:t> </a:t>
            </a:r>
            <a:r>
              <a:rPr spc="-105" dirty="0"/>
              <a:t>Lab</a:t>
            </a:r>
          </a:p>
          <a:p>
            <a:pPr marL="12700">
              <a:lnSpc>
                <a:spcPct val="100000"/>
              </a:lnSpc>
              <a:spcBef>
                <a:spcPts val="30"/>
              </a:spcBef>
            </a:pPr>
            <a:r>
              <a:rPr sz="1000" i="0" spc="-5" dirty="0">
                <a:solidFill>
                  <a:srgbClr val="ED8E00"/>
                </a:solidFill>
                <a:latin typeface="华文琥珀"/>
                <a:cs typeface="华文琥珀"/>
              </a:rPr>
              <a:t>浙江大学普适计算实验室</a:t>
            </a:r>
            <a:endParaRPr sz="1000">
              <a:latin typeface="华文琥珀"/>
              <a:cs typeface="华文琥珀"/>
            </a:endParaRPr>
          </a:p>
        </p:txBody>
      </p:sp>
      <p:sp>
        <p:nvSpPr>
          <p:cNvPr id="16" name="文本框 15"/>
          <p:cNvSpPr txBox="1"/>
          <p:nvPr/>
        </p:nvSpPr>
        <p:spPr>
          <a:xfrm>
            <a:off x="457200" y="956577"/>
            <a:ext cx="8303260" cy="2585323"/>
          </a:xfrm>
          <a:prstGeom prst="rect">
            <a:avLst/>
          </a:prstGeom>
          <a:noFill/>
        </p:spPr>
        <p:txBody>
          <a:bodyPr wrap="square" rtlCol="0">
            <a:spAutoFit/>
          </a:bodyPr>
          <a:lstStyle/>
          <a:p>
            <a:r>
              <a:rPr lang="zh-CN" altLang="en-US" dirty="0" smtClean="0"/>
              <a:t>       注意力</a:t>
            </a:r>
            <a:r>
              <a:rPr lang="zh-CN" altLang="en-US" dirty="0"/>
              <a:t>机制和人类的视觉注意力很相似，人类的注意力是人类视觉所特有的大脑信号处理机制。人类通过快速扫描全局图像，获得需要重点关注的目标区域，得到注意力焦点，而后对这一区域投入更多注意力，以</a:t>
            </a:r>
            <a:r>
              <a:rPr lang="zh-CN" altLang="en-US" b="1" dirty="0"/>
              <a:t>获取更多所需要关注目标的细节信息</a:t>
            </a:r>
            <a:r>
              <a:rPr lang="zh-CN" altLang="en-US" dirty="0"/>
              <a:t>，从而</a:t>
            </a:r>
            <a:r>
              <a:rPr lang="zh-CN" altLang="en-US" b="1" dirty="0"/>
              <a:t>抑制其他无用信息</a:t>
            </a:r>
            <a:r>
              <a:rPr lang="zh-CN" altLang="en-US" dirty="0"/>
              <a:t>。这是人类利用有限的注意力资源从大量信息中快速筛选出高价值信息的手段，是人类在长期进化中形成的一种生存机制，极大地</a:t>
            </a:r>
            <a:r>
              <a:rPr lang="zh-CN" altLang="en-US" b="1" dirty="0"/>
              <a:t>提高了视觉信息处理的效率与准确性</a:t>
            </a:r>
            <a:r>
              <a:rPr lang="zh-CN" altLang="en-US" dirty="0"/>
              <a:t>。比如给一张印有图片的报纸，那人会先去看报纸的标题，然后会看显目的图片</a:t>
            </a:r>
            <a:r>
              <a:rPr lang="zh-CN" altLang="en-US" dirty="0" smtClean="0"/>
              <a:t>。</a:t>
            </a:r>
            <a:endParaRPr lang="en-US" altLang="zh-CN" dirty="0" smtClean="0"/>
          </a:p>
          <a:p>
            <a:r>
              <a:rPr lang="zh-CN" altLang="en-US" dirty="0" smtClean="0"/>
              <a:t>      举</a:t>
            </a:r>
            <a:r>
              <a:rPr lang="zh-CN" altLang="en-US" dirty="0"/>
              <a:t>个例子：</a:t>
            </a:r>
            <a:r>
              <a:rPr lang="zh-CN" altLang="en-US" dirty="0" smtClean="0"/>
              <a:t>当预测</a:t>
            </a:r>
            <a:r>
              <a:rPr lang="zh-CN" altLang="en-US" dirty="0"/>
              <a:t>一张图片中的帅哥时</a:t>
            </a:r>
            <a:r>
              <a:rPr lang="zh-CN" altLang="en-US" dirty="0" smtClean="0"/>
              <a:t>，</a:t>
            </a:r>
            <a:r>
              <a:rPr lang="en-US" altLang="zh-CN" dirty="0" smtClean="0"/>
              <a:t>channel </a:t>
            </a:r>
            <a:r>
              <a:rPr lang="en-US" altLang="zh-CN" dirty="0"/>
              <a:t>wise attention</a:t>
            </a:r>
            <a:r>
              <a:rPr lang="zh-CN" altLang="en-US" dirty="0"/>
              <a:t>就会使得提取到帅哥特征的</a:t>
            </a:r>
            <a:r>
              <a:rPr lang="en-US" altLang="zh-CN" dirty="0"/>
              <a:t>feature map</a:t>
            </a:r>
            <a:r>
              <a:rPr lang="zh-CN" altLang="en-US" dirty="0"/>
              <a:t>的权重加大，这样最后</a:t>
            </a:r>
            <a:r>
              <a:rPr lang="en-US" altLang="zh-CN" dirty="0"/>
              <a:t>output</a:t>
            </a:r>
            <a:r>
              <a:rPr lang="zh-CN" altLang="en-US" dirty="0"/>
              <a:t>结果就会准确不少．</a:t>
            </a:r>
          </a:p>
        </p:txBody>
      </p:sp>
    </p:spTree>
    <p:extLst>
      <p:ext uri="{BB962C8B-B14F-4D97-AF65-F5344CB8AC3E}">
        <p14:creationId xmlns:p14="http://schemas.microsoft.com/office/powerpoint/2010/main" val="1201907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7449</TotalTime>
  <Words>4235</Words>
  <Application>Microsoft Office PowerPoint</Application>
  <PresentationFormat>全屏显示(4:3)</PresentationFormat>
  <Paragraphs>477</Paragraphs>
  <Slides>48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2" baseType="lpstr">
      <vt:lpstr>NimbusRomNo9L-Regu</vt:lpstr>
      <vt:lpstr>华文琥珀</vt:lpstr>
      <vt:lpstr>华文细黑</vt:lpstr>
      <vt:lpstr>宋体</vt:lpstr>
      <vt:lpstr>Microsoft YaHei</vt:lpstr>
      <vt:lpstr>Microsoft YaHei</vt:lpstr>
      <vt:lpstr>黑体</vt:lpstr>
      <vt:lpstr>Arial</vt:lpstr>
      <vt:lpstr>Calibri</vt:lpstr>
      <vt:lpstr>Calibri Light</vt:lpstr>
      <vt:lpstr>Times New Roman</vt:lpstr>
      <vt:lpstr>Wingdings</vt:lpstr>
      <vt:lpstr>Office Theme</vt:lpstr>
      <vt:lpstr>Equation</vt:lpstr>
      <vt:lpstr>PowerPoint 演示文稿</vt:lpstr>
      <vt:lpstr>  </vt:lpstr>
      <vt:lpstr>2.1 Introduction  2.2 A Novel Deep Learning Model  2.3 Experimental Recurrence  2.4 References  2.5 My Opinion</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hyshi</dc:creator>
  <cp:lastModifiedBy>John</cp:lastModifiedBy>
  <cp:revision>147</cp:revision>
  <dcterms:created xsi:type="dcterms:W3CDTF">2019-07-12T05:50:04Z</dcterms:created>
  <dcterms:modified xsi:type="dcterms:W3CDTF">2020-08-27T18:35:20Z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2019-07-11T00:00:00Z</vt:filetime>
  </property>
  <property fmtid="{D5CDD505-2E9C-101B-9397-08002B2CF9AE}" pid="3" name="Creator">
    <vt:lpwstr>Microsoft® PowerPoint® 2010</vt:lpwstr>
  </property>
  <property fmtid="{D5CDD505-2E9C-101B-9397-08002B2CF9AE}" pid="4" name="LastSaved">
    <vt:filetime>2019-07-12T00:00:00Z</vt:filetime>
  </property>
</Properties>
</file>