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415" r:id="rId3"/>
    <p:sldId id="373" r:id="rId4"/>
    <p:sldId id="374" r:id="rId5"/>
    <p:sldId id="375" r:id="rId6"/>
    <p:sldId id="381" r:id="rId7"/>
    <p:sldId id="416" r:id="rId8"/>
    <p:sldId id="421" r:id="rId9"/>
    <p:sldId id="422" r:id="rId10"/>
    <p:sldId id="423" r:id="rId11"/>
    <p:sldId id="424" r:id="rId12"/>
    <p:sldId id="425" r:id="rId13"/>
    <p:sldId id="469" r:id="rId14"/>
    <p:sldId id="471" r:id="rId15"/>
    <p:sldId id="417" r:id="rId16"/>
    <p:sldId id="418" r:id="rId17"/>
    <p:sldId id="436" r:id="rId18"/>
    <p:sldId id="426" r:id="rId19"/>
    <p:sldId id="427" r:id="rId20"/>
    <p:sldId id="428" r:id="rId21"/>
    <p:sldId id="429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70" r:id="rId31"/>
    <p:sldId id="420" r:id="rId32"/>
    <p:sldId id="430" r:id="rId33"/>
    <p:sldId id="431" r:id="rId34"/>
    <p:sldId id="492" r:id="rId35"/>
    <p:sldId id="493" r:id="rId36"/>
    <p:sldId id="494" r:id="rId37"/>
    <p:sldId id="495" r:id="rId38"/>
    <p:sldId id="496" r:id="rId39"/>
    <p:sldId id="497" r:id="rId40"/>
    <p:sldId id="498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106FFF"/>
    <a:srgbClr val="008000"/>
    <a:srgbClr val="FAC090"/>
    <a:srgbClr val="C3D69B"/>
    <a:srgbClr val="000000"/>
    <a:srgbClr val="D7E4BD"/>
    <a:srgbClr val="EBF1DE"/>
    <a:srgbClr val="FF00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6523" autoAdjust="0"/>
  </p:normalViewPr>
  <p:slideViewPr>
    <p:cSldViewPr>
      <p:cViewPr>
        <p:scale>
          <a:sx n="75" d="100"/>
          <a:sy n="75" d="100"/>
        </p:scale>
        <p:origin x="2395" y="1003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2E366-8F93-4A08-8EE9-610E344C998D}" type="datetimeFigureOut">
              <a:rPr lang="ko-KR" altLang="en-US" smtClean="0"/>
              <a:t>2023-10-17(Tue)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48D3C-6DB9-410D-AB91-1B8DC8214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4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26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i="1" dirty="0" smtClean="0"/>
              <a:t>getNode</a:t>
            </a:r>
            <a:r>
              <a:rPr lang="en-US" altLang="ko-KR" baseline="0" dirty="0" smtClean="0"/>
              <a:t> : get a node from avail list </a:t>
            </a:r>
          </a:p>
          <a:p>
            <a:r>
              <a:rPr lang="en-US" altLang="ko-KR" b="1" i="1" baseline="0" dirty="0" smtClean="0"/>
              <a:t>retNode</a:t>
            </a:r>
            <a:r>
              <a:rPr lang="en-US" altLang="ko-KR" baseline="0" dirty="0" smtClean="0"/>
              <a:t> : return a node to avail list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Instead of using </a:t>
            </a:r>
            <a:r>
              <a:rPr lang="en-US" altLang="ko-KR" i="1" baseline="0" dirty="0" smtClean="0"/>
              <a:t>malloc</a:t>
            </a:r>
            <a:r>
              <a:rPr lang="en-US" altLang="ko-KR" baseline="0" dirty="0" smtClean="0"/>
              <a:t> and </a:t>
            </a:r>
            <a:r>
              <a:rPr lang="en-US" altLang="ko-KR" i="1" baseline="0" dirty="0" smtClean="0"/>
              <a:t>free</a:t>
            </a:r>
            <a:r>
              <a:rPr lang="en-US" altLang="ko-KR" baseline="0" dirty="0" smtClean="0"/>
              <a:t>, we now use </a:t>
            </a:r>
            <a:r>
              <a:rPr lang="en-US" altLang="ko-KR" b="1" i="1" baseline="0" dirty="0" smtClean="0"/>
              <a:t>getNode</a:t>
            </a:r>
            <a:r>
              <a:rPr lang="en-US" altLang="ko-KR" baseline="0" dirty="0" smtClean="0"/>
              <a:t> and </a:t>
            </a:r>
            <a:r>
              <a:rPr lang="en-US" altLang="ko-KR" b="1" i="1" baseline="0" dirty="0" smtClean="0"/>
              <a:t>retNode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130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u="sng" dirty="0" smtClean="0"/>
              <a:t>We may erase</a:t>
            </a:r>
            <a:r>
              <a:rPr lang="en-US" altLang="ko-KR" u="sng" baseline="0" dirty="0" smtClean="0"/>
              <a:t> a circular list in a fixed amount of time (</a:t>
            </a:r>
            <a:r>
              <a:rPr lang="en-US" altLang="ko-KR" b="1" u="sng" baseline="0" dirty="0" smtClean="0"/>
              <a:t>constant time</a:t>
            </a:r>
            <a:r>
              <a:rPr lang="en-US" altLang="ko-KR" u="sng" baseline="0" dirty="0" smtClean="0"/>
              <a:t>)</a:t>
            </a:r>
            <a:r>
              <a:rPr lang="en-US" altLang="ko-KR" baseline="0" dirty="0" smtClean="0"/>
              <a:t> independent of the number of nodes in the list using</a:t>
            </a:r>
            <a:r>
              <a:rPr lang="en-US" altLang="ko-KR" b="1" i="1" baseline="0" dirty="0" smtClean="0"/>
              <a:t> </a:t>
            </a:r>
            <a:r>
              <a:rPr lang="en-US" altLang="ko-KR" b="1" i="1" baseline="0" dirty="0" err="1" smtClean="0"/>
              <a:t>cerase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※ </a:t>
            </a:r>
            <a:r>
              <a:rPr lang="en-US" altLang="ko-KR" i="0" u="sng" baseline="0" dirty="0" smtClean="0"/>
              <a:t>It’s ok for the circular list with the </a:t>
            </a:r>
            <a:r>
              <a:rPr lang="en-US" altLang="ko-KR" b="1" i="0" u="sng" baseline="0" dirty="0" smtClean="0"/>
              <a:t>last</a:t>
            </a:r>
            <a:r>
              <a:rPr lang="en-US" altLang="ko-KR" b="0" i="0" u="sng" baseline="0" dirty="0" smtClean="0"/>
              <a:t> node pointer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58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baseline="0" dirty="0" smtClean="0"/>
              <a:t>The </a:t>
            </a:r>
            <a:r>
              <a:rPr lang="en-US" altLang="ko-KR" b="0" i="1" baseline="0" dirty="0" err="1" smtClean="0"/>
              <a:t>expon</a:t>
            </a:r>
            <a:r>
              <a:rPr lang="en-US" altLang="ko-KR" b="0" baseline="0" dirty="0" smtClean="0"/>
              <a:t> and </a:t>
            </a:r>
            <a:r>
              <a:rPr lang="en-US" altLang="ko-KR" b="0" i="1" baseline="0" dirty="0" err="1" smtClean="0"/>
              <a:t>coef</a:t>
            </a:r>
            <a:r>
              <a:rPr lang="en-US" altLang="ko-KR" b="0" baseline="0" dirty="0" smtClean="0"/>
              <a:t> fields of the header node are </a:t>
            </a:r>
            <a:r>
              <a:rPr lang="en-US" altLang="ko-KR" b="1" baseline="0" dirty="0" smtClean="0"/>
              <a:t>irrelevant</a:t>
            </a:r>
            <a:r>
              <a:rPr lang="en-US" altLang="ko-KR" b="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01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To simplify the addition algorithm for polynomials represented as circular lists,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we set the </a:t>
            </a:r>
            <a:r>
              <a:rPr lang="en-US" altLang="ko-KR" b="1" i="1" baseline="0" dirty="0" err="1" smtClean="0"/>
              <a:t>expon</a:t>
            </a:r>
            <a:r>
              <a:rPr lang="en-US" altLang="ko-KR" b="1" baseline="0" dirty="0" smtClean="0"/>
              <a:t> field of the header node to -1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b="1" dirty="0" err="1" smtClean="0"/>
              <a:t>cpadd</a:t>
            </a:r>
            <a:r>
              <a:rPr lang="en-US" altLang="ko-KR" b="1" dirty="0" smtClean="0"/>
              <a:t>() : avail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r>
              <a:rPr lang="en-US" altLang="ko-KR" b="1" dirty="0" err="1" smtClean="0"/>
              <a:t>attatch</a:t>
            </a:r>
            <a:r>
              <a:rPr lang="en-US" altLang="ko-KR" b="1" dirty="0" smtClean="0"/>
              <a:t>() :</a:t>
            </a:r>
            <a:r>
              <a:rPr lang="en-US" altLang="ko-KR" dirty="0" smtClean="0"/>
              <a:t> Program 4.10</a:t>
            </a:r>
            <a:r>
              <a:rPr lang="ko-KR" altLang="en-US" dirty="0" smtClean="0"/>
              <a:t>을 수정하기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getNode()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사용하여 </a:t>
            </a:r>
            <a:r>
              <a:rPr lang="ko-KR" altLang="en-US" baseline="0" dirty="0" err="1" smtClean="0"/>
              <a:t>노드</a:t>
            </a:r>
            <a:r>
              <a:rPr lang="ko-KR" altLang="en-US" baseline="0" dirty="0" smtClean="0"/>
              <a:t> 할당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33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33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33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33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33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33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3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i="1" dirty="0" smtClean="0"/>
              <a:t>a</a:t>
            </a:r>
            <a:r>
              <a:rPr lang="en-US" altLang="ko-KR" i="1" baseline="-25000" dirty="0" smtClean="0"/>
              <a:t>i</a:t>
            </a:r>
            <a:r>
              <a:rPr lang="en-US" altLang="ko-KR" baseline="0" dirty="0" smtClean="0"/>
              <a:t> : nonzero coefficients</a:t>
            </a:r>
          </a:p>
          <a:p>
            <a:r>
              <a:rPr lang="en-US" altLang="ko-KR" i="1" baseline="0" dirty="0" smtClean="0"/>
              <a:t>e</a:t>
            </a:r>
            <a:r>
              <a:rPr lang="en-US" altLang="ko-KR" i="1" baseline="-25000" dirty="0" smtClean="0"/>
              <a:t>i </a:t>
            </a:r>
            <a:r>
              <a:rPr lang="en-US" altLang="ko-KR" baseline="0" dirty="0" smtClean="0"/>
              <a:t>: nonnegative integer exponents</a:t>
            </a:r>
          </a:p>
          <a:p>
            <a:r>
              <a:rPr lang="en-US" altLang="ko-KR" baseline="0" dirty="0" smtClean="0"/>
              <a:t>Assuming that the coefficients are integers,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2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33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33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Inverting a</a:t>
            </a:r>
            <a:r>
              <a:rPr lang="en-US" altLang="ko-KR" baseline="0" dirty="0" smtClean="0"/>
              <a:t> singly linked list : </a:t>
            </a:r>
            <a:r>
              <a:rPr lang="en-US" altLang="ko-KR" b="1" dirty="0" smtClean="0"/>
              <a:t>We</a:t>
            </a:r>
            <a:r>
              <a:rPr lang="en-US" altLang="ko-KR" b="1" baseline="0" dirty="0" smtClean="0"/>
              <a:t> can do it “in place” if we use three pointers.</a:t>
            </a:r>
          </a:p>
          <a:p>
            <a:r>
              <a:rPr lang="en-US" altLang="ko-KR" b="0" baseline="0" dirty="0" smtClean="0"/>
              <a:t>For a list of </a:t>
            </a:r>
            <a:r>
              <a:rPr lang="en-US" altLang="ko-KR" b="0" i="1" baseline="0" dirty="0" smtClean="0"/>
              <a:t>length</a:t>
            </a:r>
            <a:r>
              <a:rPr lang="en-US" altLang="ko-KR" b="0" baseline="0" dirty="0" smtClean="0"/>
              <a:t> &gt;=1 nodes, the while loop is executed </a:t>
            </a:r>
            <a:r>
              <a:rPr lang="en-US" altLang="ko-KR" b="0" i="1" baseline="0" dirty="0" smtClean="0"/>
              <a:t>length</a:t>
            </a:r>
            <a:r>
              <a:rPr lang="en-US" altLang="ko-KR" b="0" baseline="0" dirty="0" smtClean="0"/>
              <a:t> times  </a:t>
            </a:r>
            <a:r>
              <a:rPr lang="en-US" altLang="ko-KR" b="0" baseline="0" dirty="0" smtClean="0">
                <a:sym typeface="Wingdings" panose="05000000000000000000" pitchFamily="2" charset="2"/>
              </a:rPr>
              <a:t> </a:t>
            </a:r>
            <a:r>
              <a:rPr lang="en-US" altLang="ko-KR" b="1" baseline="0" dirty="0" smtClean="0"/>
              <a:t>O(length)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5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Errata</a:t>
            </a:r>
            <a:r>
              <a:rPr lang="en-US" altLang="ko-KR" b="1" baseline="0" dirty="0" smtClean="0"/>
              <a:t> : </a:t>
            </a:r>
            <a:r>
              <a:rPr lang="en-US" altLang="ko-KR" baseline="0" dirty="0" smtClean="0"/>
              <a:t>add</a:t>
            </a:r>
            <a:r>
              <a:rPr lang="ko-KR" altLang="en-US" baseline="0" dirty="0" smtClean="0"/>
              <a:t> </a:t>
            </a:r>
            <a:r>
              <a:rPr lang="en-US" altLang="ko-KR" b="1" baseline="0" dirty="0" smtClean="0"/>
              <a:t>return ptr1;</a:t>
            </a:r>
            <a:r>
              <a:rPr lang="en-US" altLang="ko-KR" baseline="0" dirty="0" smtClean="0"/>
              <a:t> to the program</a:t>
            </a:r>
          </a:p>
          <a:p>
            <a:endParaRPr lang="en-US" altLang="ko-KR" baseline="0" dirty="0" smtClean="0"/>
          </a:p>
          <a:p>
            <a:r>
              <a:rPr lang="en-US" altLang="ko-KR" b="1" baseline="0" dirty="0" smtClean="0"/>
              <a:t>O(length of list </a:t>
            </a:r>
            <a:r>
              <a:rPr lang="en-US" altLang="ko-KR" b="1" i="1" baseline="0" dirty="0" smtClean="0"/>
              <a:t>ptr1</a:t>
            </a:r>
            <a:r>
              <a:rPr lang="en-US" altLang="ko-KR" b="1" baseline="0" dirty="0" smtClean="0"/>
              <a:t>)</a:t>
            </a:r>
          </a:p>
          <a:p>
            <a:endParaRPr lang="en-US" altLang="ko-KR" b="1" baseline="0" dirty="0" smtClean="0"/>
          </a:p>
          <a:p>
            <a:r>
              <a:rPr lang="en-US" altLang="ko-KR" b="0" dirty="0" smtClean="0"/>
              <a:t>The list pointed to by ptr1</a:t>
            </a:r>
            <a:r>
              <a:rPr lang="en-US" altLang="ko-KR" b="0" baseline="0" dirty="0" smtClean="0"/>
              <a:t> is changed permanently.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58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By keeping pointer </a:t>
            </a:r>
            <a:r>
              <a:rPr lang="en-US" altLang="ko-KR" b="1" i="1" dirty="0" smtClean="0"/>
              <a:t>last</a:t>
            </a:r>
            <a:r>
              <a:rPr lang="en-US" altLang="ko-KR" dirty="0" smtClean="0"/>
              <a:t> to the last node in the list rather than to the first, </a:t>
            </a:r>
            <a:r>
              <a:rPr lang="en-US" altLang="ko-KR" u="sng" dirty="0" smtClean="0"/>
              <a:t>we are able to </a:t>
            </a:r>
            <a:r>
              <a:rPr lang="en-US" altLang="ko-KR" b="1" u="sng" dirty="0" smtClean="0"/>
              <a:t>insert</a:t>
            </a:r>
            <a:r>
              <a:rPr lang="en-US" altLang="ko-KR" u="sng" dirty="0" smtClean="0"/>
              <a:t> an element at both the </a:t>
            </a:r>
            <a:r>
              <a:rPr lang="en-US" altLang="ko-KR" b="1" u="sng" dirty="0" smtClean="0"/>
              <a:t>front</a:t>
            </a:r>
            <a:r>
              <a:rPr lang="en-US" altLang="ko-KR" u="sng" dirty="0" smtClean="0"/>
              <a:t> and </a:t>
            </a:r>
            <a:r>
              <a:rPr lang="en-US" altLang="ko-KR" b="1" u="sng" dirty="0" smtClean="0"/>
              <a:t>end</a:t>
            </a:r>
            <a:r>
              <a:rPr lang="en-US" altLang="ko-KR" u="sng" dirty="0" smtClean="0"/>
              <a:t> with ease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latin typeface="바탕체"/>
                <a:ea typeface="바탕체"/>
              </a:rPr>
              <a:t>※ </a:t>
            </a:r>
            <a:r>
              <a:rPr lang="en-US" altLang="ko-KR" dirty="0" smtClean="0"/>
              <a:t>last </a:t>
            </a:r>
            <a:r>
              <a:rPr lang="ko-KR" altLang="en-US" dirty="0" smtClean="0"/>
              <a:t>대신</a:t>
            </a:r>
            <a:r>
              <a:rPr lang="en-US" altLang="ko-KR" dirty="0" smtClean="0"/>
              <a:t> first </a:t>
            </a:r>
            <a:r>
              <a:rPr lang="ko-KR" altLang="en-US" dirty="0" smtClean="0"/>
              <a:t>포인터를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유지할 경우</a:t>
            </a:r>
            <a:r>
              <a:rPr lang="en-US" altLang="ko-KR" dirty="0" smtClean="0"/>
              <a:t>, front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삽입할 때 리스트의 전체 길이 만큼 따라가서 마지막 </a:t>
            </a:r>
            <a:r>
              <a:rPr lang="ko-KR" altLang="en-US" baseline="0" dirty="0" err="1" smtClean="0"/>
              <a:t>노드가</a:t>
            </a:r>
            <a:r>
              <a:rPr lang="ko-KR" altLang="en-US" baseline="0" dirty="0" smtClean="0"/>
              <a:t> 삽입한 첫 </a:t>
            </a:r>
            <a:r>
              <a:rPr lang="ko-KR" altLang="en-US" baseline="0" dirty="0" err="1" smtClean="0"/>
              <a:t>노드를</a:t>
            </a:r>
            <a:r>
              <a:rPr lang="ko-KR" altLang="en-US" baseline="0" dirty="0" smtClean="0"/>
              <a:t> 가리키도록 수정해야 함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Q. How to modify it into </a:t>
            </a:r>
            <a:r>
              <a:rPr lang="en-US" altLang="ko-KR" b="1" dirty="0" err="1" smtClean="0">
                <a:latin typeface="Times New Roman" pitchFamily="18" charset="0"/>
                <a:cs typeface="Times New Roman" pitchFamily="18" charset="0"/>
              </a:rPr>
              <a:t>insertLast</a:t>
            </a:r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(…)?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b="1" i="1" dirty="0" smtClean="0">
                <a:latin typeface="Times New Roman" pitchFamily="18" charset="0"/>
                <a:cs typeface="Times New Roman" pitchFamily="18" charset="0"/>
              </a:rPr>
              <a:t>*last = node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 to the else clause</a:t>
            </a:r>
            <a:endParaRPr lang="ko-KR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340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23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70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70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Each node has two link files</a:t>
            </a:r>
          </a:p>
          <a:p>
            <a:pPr lvl="1"/>
            <a:r>
              <a:rPr lang="en-US" altLang="ko-KR" dirty="0" smtClean="0"/>
              <a:t>linking in </a:t>
            </a:r>
            <a:r>
              <a:rPr lang="en-US" altLang="ko-KR" b="1" dirty="0" smtClean="0"/>
              <a:t>forward direction : rlink</a:t>
            </a:r>
          </a:p>
          <a:p>
            <a:pPr lvl="1"/>
            <a:r>
              <a:rPr lang="en-US" altLang="ko-KR" dirty="0" smtClean="0"/>
              <a:t>linking in </a:t>
            </a:r>
            <a:r>
              <a:rPr lang="en-US" altLang="ko-KR" b="1" dirty="0" smtClean="0"/>
              <a:t>backward direction : llink</a:t>
            </a:r>
          </a:p>
          <a:p>
            <a:endParaRPr lang="en-US" altLang="ko-KR" dirty="0" smtClean="0"/>
          </a:p>
          <a:p>
            <a:r>
              <a:rPr lang="en-US" altLang="ko-KR" u="none" dirty="0" smtClean="0"/>
              <a:t>2</a:t>
            </a:r>
            <a:r>
              <a:rPr lang="en-US" altLang="ko-KR" b="1" u="none" dirty="0" smtClean="0"/>
              <a:t>. </a:t>
            </a:r>
            <a:r>
              <a:rPr lang="en-US" altLang="ko-KR" b="1" u="sng" dirty="0" smtClean="0"/>
              <a:t>A doubly linked list may or may not be circular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A </a:t>
            </a:r>
            <a:r>
              <a:rPr lang="en-US" altLang="ko-KR" b="1" dirty="0" smtClean="0"/>
              <a:t>header node </a:t>
            </a:r>
            <a:r>
              <a:rPr lang="en-US" altLang="ko-KR" dirty="0" smtClean="0"/>
              <a:t>allow us to implement our operations more easily.</a:t>
            </a:r>
          </a:p>
          <a:p>
            <a:r>
              <a:rPr lang="en-US" altLang="ko-KR" dirty="0" smtClean="0"/>
              <a:t>The data filed of the header</a:t>
            </a:r>
            <a:r>
              <a:rPr lang="en-US" altLang="ko-KR" baseline="0" dirty="0" smtClean="0"/>
              <a:t> node usually contains no information.</a:t>
            </a:r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60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6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Initially,</a:t>
            </a:r>
            <a:r>
              <a:rPr lang="en-US" altLang="ko-KR" baseline="0" dirty="0" smtClean="0"/>
              <a:t> we give </a:t>
            </a:r>
            <a:r>
              <a:rPr lang="en-US" altLang="ko-KR" u="sng" baseline="0" dirty="0" smtClean="0"/>
              <a:t>c a single node with no values</a:t>
            </a:r>
            <a:r>
              <a:rPr lang="en-US" altLang="ko-KR" baseline="0" dirty="0" smtClean="0"/>
              <a:t>, which we </a:t>
            </a:r>
            <a:r>
              <a:rPr lang="en-US" altLang="ko-KR" u="sng" baseline="0" dirty="0" smtClean="0"/>
              <a:t>delete at the end of the function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Although this is somewhat inelegant, it avoids more computation.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>
                <a:latin typeface="바탕체"/>
                <a:ea typeface="바탕체"/>
              </a:rPr>
              <a:t>※ </a:t>
            </a:r>
            <a:r>
              <a:rPr lang="en-US" altLang="ko-KR" b="1" baseline="0" dirty="0" smtClean="0"/>
              <a:t>COMPARE</a:t>
            </a:r>
            <a:r>
              <a:rPr lang="en-US" altLang="ko-KR" baseline="0" dirty="0" smtClean="0"/>
              <a:t> : p.12 macro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55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0560">
              <a:defRPr/>
            </a:pPr>
            <a:r>
              <a:rPr lang="en-US" altLang="ko-KR" dirty="0" smtClean="0"/>
              <a:t>Figure : p.188, </a:t>
            </a:r>
            <a:r>
              <a:rPr lang="en-US" altLang="ko-KR" b="1" dirty="0" smtClean="0"/>
              <a:t>Exercise</a:t>
            </a:r>
            <a:r>
              <a:rPr lang="en-US" altLang="ko-KR" b="1" baseline="0" dirty="0" smtClean="0"/>
              <a:t> 1</a:t>
            </a:r>
            <a:endParaRPr lang="ko-KR" altLang="en-US" b="1" dirty="0" smtClean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19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Figure : p.188, </a:t>
            </a:r>
            <a:r>
              <a:rPr lang="en-US" altLang="ko-KR" b="1" dirty="0" smtClean="0"/>
              <a:t>Exercise</a:t>
            </a:r>
            <a:r>
              <a:rPr lang="en-US" altLang="ko-KR" b="1" baseline="0" dirty="0" smtClean="0"/>
              <a:t> 2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80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Figure</a:t>
            </a:r>
            <a:r>
              <a:rPr lang="en-US" altLang="ko-KR" baseline="0" dirty="0" smtClean="0"/>
              <a:t> 4.23 : </a:t>
            </a:r>
            <a:r>
              <a:rPr lang="ko-KR" altLang="en-US" dirty="0" smtClean="0"/>
              <a:t>그림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8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3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Assume</a:t>
            </a:r>
            <a:r>
              <a:rPr lang="en-US" altLang="ko-KR" baseline="0" dirty="0" smtClean="0"/>
              <a:t> that each</a:t>
            </a:r>
            <a:r>
              <a:rPr lang="en-US" altLang="ko-KR" dirty="0" smtClean="0"/>
              <a:t> of these operations( (1),</a:t>
            </a:r>
            <a:r>
              <a:rPr lang="en-US" altLang="ko-KR" baseline="0" dirty="0" smtClean="0"/>
              <a:t> (2), (3) )</a:t>
            </a:r>
            <a:r>
              <a:rPr lang="en-US" altLang="ko-KR" dirty="0" smtClean="0"/>
              <a:t> takes a single unit</a:t>
            </a:r>
            <a:r>
              <a:rPr lang="en-US" altLang="ko-KR" baseline="0" dirty="0" smtClean="0"/>
              <a:t> of time if done once, </a:t>
            </a:r>
            <a:endParaRPr lang="en-US" altLang="ko-KR" dirty="0" smtClean="0"/>
          </a:p>
          <a:p>
            <a:r>
              <a:rPr lang="en-US" altLang="ko-KR" dirty="0" smtClean="0"/>
              <a:t>------------</a:t>
            </a:r>
          </a:p>
          <a:p>
            <a:r>
              <a:rPr lang="en-US" altLang="ko-KR" b="1" dirty="0" smtClean="0"/>
              <a:t>m, n : the</a:t>
            </a:r>
            <a:r>
              <a:rPr lang="en-US" altLang="ko-KR" b="1" baseline="0" dirty="0" smtClean="0"/>
              <a:t> number of </a:t>
            </a:r>
            <a:r>
              <a:rPr lang="en-US" altLang="ko-KR" b="1" dirty="0" smtClean="0"/>
              <a:t>terms of a, b</a:t>
            </a:r>
          </a:p>
          <a:p>
            <a:r>
              <a:rPr lang="en-US" altLang="ko-KR" b="1" dirty="0" smtClean="0"/>
              <a:t>Lower</a:t>
            </a:r>
            <a:r>
              <a:rPr lang="en-US" altLang="ko-KR" b="1" baseline="0" dirty="0" smtClean="0"/>
              <a:t> bound, 0,</a:t>
            </a:r>
            <a:r>
              <a:rPr lang="en-US" altLang="ko-KR" baseline="0" dirty="0" smtClean="0"/>
              <a:t> is achieved when none of the exponents are equal, </a:t>
            </a:r>
          </a:p>
          <a:p>
            <a:r>
              <a:rPr lang="en-US" altLang="ko-KR" baseline="0" dirty="0" smtClean="0"/>
              <a:t>while </a:t>
            </a:r>
            <a:r>
              <a:rPr lang="en-US" altLang="ko-KR" b="1" baseline="0" dirty="0" smtClean="0"/>
              <a:t>the upper, {m, n}, </a:t>
            </a:r>
            <a:r>
              <a:rPr lang="en-US" altLang="ko-KR" baseline="0" dirty="0" smtClean="0"/>
              <a:t>is achieved when the exponents of one polynomial are a subset of the exponents of the other.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74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O(</a:t>
            </a:r>
            <a:r>
              <a:rPr lang="en-US" altLang="ko-KR" b="1" dirty="0" err="1" smtClean="0"/>
              <a:t>m+n</a:t>
            </a:r>
            <a:r>
              <a:rPr lang="en-US" altLang="ko-KR" b="1" dirty="0" smtClean="0"/>
              <a:t>)</a:t>
            </a:r>
            <a:r>
              <a:rPr lang="en-US" altLang="ko-KR" baseline="0" dirty="0" smtClean="0"/>
              <a:t> means…</a:t>
            </a:r>
          </a:p>
          <a:p>
            <a:r>
              <a:rPr lang="en-US" altLang="ko-KR" baseline="0" dirty="0" smtClean="0"/>
              <a:t>the time it takes will be </a:t>
            </a:r>
            <a:r>
              <a:rPr lang="en-US" altLang="ko-KR" b="1" baseline="0" dirty="0" smtClean="0"/>
              <a:t>c</a:t>
            </a:r>
            <a:r>
              <a:rPr lang="en-US" altLang="ko-KR" b="1" baseline="-25000" dirty="0" smtClean="0"/>
              <a:t>1</a:t>
            </a:r>
            <a:r>
              <a:rPr lang="en-US" altLang="ko-KR" b="1" baseline="0" dirty="0" smtClean="0"/>
              <a:t>m+c</a:t>
            </a:r>
            <a:r>
              <a:rPr lang="en-US" altLang="ko-KR" b="1" baseline="-25000" dirty="0" smtClean="0"/>
              <a:t>2</a:t>
            </a:r>
            <a:r>
              <a:rPr lang="en-US" altLang="ko-KR" b="1" baseline="0" dirty="0" smtClean="0"/>
              <a:t>n+c</a:t>
            </a:r>
            <a:r>
              <a:rPr lang="en-US" altLang="ko-KR" b="1" baseline="-25000" dirty="0" smtClean="0"/>
              <a:t>3</a:t>
            </a:r>
            <a:r>
              <a:rPr lang="en-US" altLang="ko-KR" baseline="0" dirty="0" smtClean="0"/>
              <a:t>, where c1, c2, c3 are constants.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74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e(x) = a(x)*b(x) + d(x)</a:t>
            </a:r>
          </a:p>
          <a:p>
            <a:r>
              <a:rPr lang="en-US" altLang="ko-KR" dirty="0" smtClean="0"/>
              <a:t>-----------------------</a:t>
            </a:r>
          </a:p>
          <a:p>
            <a:r>
              <a:rPr lang="en-US" altLang="ko-KR" dirty="0" err="1" smtClean="0"/>
              <a:t>polyPointer</a:t>
            </a:r>
            <a:r>
              <a:rPr lang="en-US" altLang="ko-KR" dirty="0" smtClean="0"/>
              <a:t> a, b, d,</a:t>
            </a:r>
            <a:r>
              <a:rPr lang="en-US" altLang="ko-KR" baseline="0" dirty="0" smtClean="0"/>
              <a:t> e;</a:t>
            </a:r>
          </a:p>
          <a:p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a = </a:t>
            </a:r>
            <a:r>
              <a:rPr lang="en-US" altLang="ko-KR" baseline="0" dirty="0" err="1" smtClean="0"/>
              <a:t>readPoly</a:t>
            </a:r>
            <a:r>
              <a:rPr lang="en-US" altLang="ko-KR" baseline="0" dirty="0" smtClean="0"/>
              <a:t>();</a:t>
            </a:r>
          </a:p>
          <a:p>
            <a:r>
              <a:rPr lang="en-US" altLang="ko-KR" baseline="0" dirty="0" smtClean="0"/>
              <a:t>b = </a:t>
            </a:r>
            <a:r>
              <a:rPr lang="en-US" altLang="ko-KR" baseline="0" dirty="0" err="1" smtClean="0"/>
              <a:t>readPoly</a:t>
            </a:r>
            <a:r>
              <a:rPr lang="en-US" altLang="ko-KR" baseline="0" dirty="0" smtClean="0"/>
              <a:t>();</a:t>
            </a:r>
          </a:p>
          <a:p>
            <a:r>
              <a:rPr lang="en-US" altLang="ko-KR" baseline="0" dirty="0" smtClean="0"/>
              <a:t>d = </a:t>
            </a:r>
            <a:r>
              <a:rPr lang="en-US" altLang="ko-KR" baseline="0" dirty="0" err="1" smtClean="0"/>
              <a:t>readPoly</a:t>
            </a:r>
            <a:r>
              <a:rPr lang="en-US" altLang="ko-KR" baseline="0" dirty="0" smtClean="0"/>
              <a:t>();</a:t>
            </a:r>
          </a:p>
          <a:p>
            <a:r>
              <a:rPr lang="en-US" altLang="ko-KR" b="1" baseline="0" dirty="0" smtClean="0"/>
              <a:t>temp</a:t>
            </a:r>
            <a:r>
              <a:rPr lang="en-US" altLang="ko-KR" baseline="0" dirty="0" smtClean="0"/>
              <a:t> = </a:t>
            </a:r>
            <a:r>
              <a:rPr lang="en-US" altLang="ko-KR" baseline="0" dirty="0" err="1" smtClean="0"/>
              <a:t>pmult</a:t>
            </a:r>
            <a:r>
              <a:rPr lang="en-US" altLang="ko-KR" baseline="0" dirty="0" smtClean="0"/>
              <a:t>(a, b);</a:t>
            </a:r>
          </a:p>
          <a:p>
            <a:r>
              <a:rPr lang="en-US" altLang="ko-KR" baseline="0" dirty="0" smtClean="0"/>
              <a:t>e = padd(</a:t>
            </a:r>
            <a:r>
              <a:rPr lang="en-US" altLang="ko-KR" b="1" baseline="0" dirty="0" smtClean="0"/>
              <a:t>temp</a:t>
            </a:r>
            <a:r>
              <a:rPr lang="en-US" altLang="ko-KR" baseline="0" dirty="0" smtClean="0"/>
              <a:t>, d);</a:t>
            </a:r>
          </a:p>
          <a:p>
            <a:r>
              <a:rPr lang="en-US" altLang="ko-KR" baseline="0" dirty="0" err="1" smtClean="0"/>
              <a:t>printPoly</a:t>
            </a:r>
            <a:r>
              <a:rPr lang="en-US" altLang="ko-KR" baseline="0" dirty="0" smtClean="0"/>
              <a:t>(e);</a:t>
            </a:r>
          </a:p>
          <a:p>
            <a:r>
              <a:rPr lang="en-US" altLang="ko-KR" dirty="0" smtClean="0"/>
              <a:t>----------------------</a:t>
            </a:r>
          </a:p>
          <a:p>
            <a:r>
              <a:rPr lang="en-US" altLang="ko-KR" dirty="0" smtClean="0"/>
              <a:t>Since</a:t>
            </a:r>
            <a:r>
              <a:rPr lang="en-US" altLang="ko-KR" baseline="0" dirty="0" smtClean="0"/>
              <a:t> we created temp(x) only to hold a partial result for d(x), …</a:t>
            </a:r>
            <a:endParaRPr lang="en-US" altLang="ko-KR" dirty="0" smtClean="0"/>
          </a:p>
          <a:p>
            <a:r>
              <a:rPr lang="en-US" altLang="ko-KR" dirty="0" smtClean="0"/>
              <a:t>By returning the nodes of </a:t>
            </a:r>
            <a:r>
              <a:rPr lang="en-US" altLang="ko-KR" b="1" dirty="0" smtClean="0"/>
              <a:t>temp(x)</a:t>
            </a:r>
            <a:r>
              <a:rPr lang="en-US" altLang="ko-KR" dirty="0" smtClean="0"/>
              <a:t>, we may use them to hold other polynomials.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82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>
                <a:latin typeface="Times New Roman" pitchFamily="18" charset="0"/>
                <a:ea typeface="굴림" charset="-127"/>
              </a:rPr>
              <a:t>&lt; Circular list  &gt;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Times New Roman" pitchFamily="18" charset="0"/>
                <a:ea typeface="굴림" charset="-127"/>
              </a:rPr>
              <a:t>Useful, for example, when each node represents a supplier and you want each supplier to be </a:t>
            </a:r>
            <a:r>
              <a:rPr lang="en-US" altLang="ko-KR" u="none" dirty="0" smtClean="0">
                <a:latin typeface="Times New Roman" pitchFamily="18" charset="0"/>
                <a:ea typeface="굴림" charset="-127"/>
              </a:rPr>
              <a:t>called on in round-robin order</a:t>
            </a:r>
            <a:r>
              <a:rPr lang="en-US" altLang="ko-KR" dirty="0" smtClean="0">
                <a:latin typeface="Times New Roman" pitchFamily="18" charset="0"/>
                <a:ea typeface="굴림" charset="-127"/>
              </a:rPr>
              <a:t>. Other applications seen later.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Times New Roman" pitchFamily="18" charset="0"/>
                <a:ea typeface="굴림" charset="-127"/>
              </a:rPr>
              <a:t>A variant of this has a header node—</a:t>
            </a:r>
            <a:r>
              <a:rPr lang="en-US" altLang="ko-KR" u="sng" dirty="0" smtClean="0">
                <a:latin typeface="Times New Roman" pitchFamily="18" charset="0"/>
                <a:ea typeface="굴림" charset="-127"/>
              </a:rPr>
              <a:t>circular list with </a:t>
            </a:r>
            <a:r>
              <a:rPr lang="en-US" altLang="ko-KR" b="1" u="sng" dirty="0" smtClean="0">
                <a:latin typeface="Times New Roman" pitchFamily="18" charset="0"/>
                <a:ea typeface="굴림" charset="-127"/>
              </a:rPr>
              <a:t>header node</a:t>
            </a:r>
            <a:r>
              <a:rPr lang="en-US" altLang="ko-KR" dirty="0" smtClean="0">
                <a:latin typeface="Times New Roman" pitchFamily="18" charset="0"/>
                <a:ea typeface="굴림" charset="-127"/>
              </a:rPr>
              <a:t>. </a:t>
            </a:r>
            <a:r>
              <a:rPr lang="en-US" altLang="ko-KR" u="sng" dirty="0" smtClean="0">
                <a:latin typeface="Times New Roman" pitchFamily="18" charset="0"/>
                <a:ea typeface="굴림" charset="-127"/>
              </a:rPr>
              <a:t>When you don’t have a header node, it is often useful to have </a:t>
            </a:r>
            <a:r>
              <a:rPr lang="en-US" altLang="ko-KR" b="1" u="sng" dirty="0" smtClean="0">
                <a:latin typeface="Times New Roman" pitchFamily="18" charset="0"/>
                <a:ea typeface="굴림" charset="-127"/>
              </a:rPr>
              <a:t>a last node pointer</a:t>
            </a:r>
            <a:r>
              <a:rPr lang="en-US" altLang="ko-KR" b="1" dirty="0" smtClean="0">
                <a:latin typeface="Times New Roman" pitchFamily="18" charset="0"/>
                <a:ea typeface="굴림" charset="-127"/>
              </a:rPr>
              <a:t> </a:t>
            </a:r>
            <a:r>
              <a:rPr lang="en-US" altLang="ko-KR" dirty="0" smtClean="0">
                <a:latin typeface="Times New Roman" pitchFamily="18" charset="0"/>
                <a:ea typeface="굴림" charset="-127"/>
              </a:rPr>
              <a:t>rather than </a:t>
            </a:r>
            <a:r>
              <a:rPr lang="en-US" altLang="ko-KR" b="1" dirty="0" smtClean="0">
                <a:latin typeface="Times New Roman" pitchFamily="18" charset="0"/>
                <a:ea typeface="굴림" charset="-127"/>
              </a:rPr>
              <a:t>a first node pointer</a:t>
            </a:r>
            <a:r>
              <a:rPr lang="en-US" altLang="ko-KR" dirty="0" smtClean="0">
                <a:latin typeface="Times New Roman" pitchFamily="18" charset="0"/>
                <a:ea typeface="굴림" charset="-127"/>
              </a:rPr>
              <a:t>. </a:t>
            </a:r>
            <a:r>
              <a:rPr lang="en-US" altLang="ko-KR" u="sng" dirty="0" smtClean="0">
                <a:latin typeface="Times New Roman" pitchFamily="18" charset="0"/>
                <a:ea typeface="굴림" charset="-127"/>
              </a:rPr>
              <a:t>By doing this, additions to the front and end become O(1).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7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i="1" dirty="0" smtClean="0">
                <a:solidFill>
                  <a:srgbClr val="0066FF"/>
                </a:solidFill>
              </a:rPr>
              <a:t>Available</a:t>
            </a:r>
            <a:r>
              <a:rPr lang="en-US" altLang="ko-KR" b="1" i="1" baseline="0" dirty="0" smtClean="0">
                <a:solidFill>
                  <a:srgbClr val="0066FF"/>
                </a:solidFill>
              </a:rPr>
              <a:t> space list</a:t>
            </a:r>
            <a:r>
              <a:rPr lang="en-US" altLang="ko-KR" b="1" i="1" dirty="0" smtClean="0">
                <a:solidFill>
                  <a:srgbClr val="0066FF"/>
                </a:solidFill>
              </a:rPr>
              <a:t> </a:t>
            </a:r>
            <a:r>
              <a:rPr lang="en-US" altLang="ko-KR" i="1" dirty="0" smtClean="0">
                <a:solidFill>
                  <a:srgbClr val="0066FF"/>
                </a:solidFill>
              </a:rPr>
              <a:t>: a chain</a:t>
            </a:r>
            <a:r>
              <a:rPr lang="en-US" altLang="ko-KR" dirty="0" smtClean="0"/>
              <a:t> consisting of </a:t>
            </a:r>
            <a:r>
              <a:rPr lang="en-US" altLang="ko-KR" i="1" dirty="0" smtClean="0">
                <a:solidFill>
                  <a:srgbClr val="0066FF"/>
                </a:solidFill>
              </a:rPr>
              <a:t>nodes that have been “freed” </a:t>
            </a:r>
          </a:p>
          <a:p>
            <a:r>
              <a:rPr lang="en-US" altLang="ko-KR" dirty="0" smtClean="0"/>
              <a:t>Let </a:t>
            </a:r>
            <a:r>
              <a:rPr lang="en-US" altLang="ko-KR" b="1" i="1" dirty="0" smtClean="0">
                <a:solidFill>
                  <a:srgbClr val="0066FF"/>
                </a:solidFill>
              </a:rPr>
              <a:t>avail</a:t>
            </a:r>
            <a:r>
              <a:rPr lang="en-US" altLang="ko-KR" dirty="0" smtClean="0">
                <a:solidFill>
                  <a:srgbClr val="0066FF"/>
                </a:solidFill>
              </a:rPr>
              <a:t> </a:t>
            </a:r>
            <a:r>
              <a:rPr lang="en-US" altLang="ko-KR" dirty="0" smtClean="0"/>
              <a:t>be a pointer to the first node in the list of freed nodes. Initially set to </a:t>
            </a:r>
            <a:r>
              <a:rPr lang="en-US" altLang="ko-KR" i="1" dirty="0" smtClean="0"/>
              <a:t>NULL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CF4-6470-4BAF-B762-0EB2C8216B5E}" type="datetime1">
              <a:rPr lang="ko-KR" altLang="en-US" smtClean="0"/>
              <a:t>2023-10-17(Tue)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5CD4-C24B-454B-8ED2-9181DF515431}" type="datetime1">
              <a:rPr lang="ko-KR" altLang="en-US" smtClean="0"/>
              <a:t>2023-10-17(Tue)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7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119D-7176-4BA0-A349-94F64EC9E607}" type="datetime1">
              <a:rPr lang="ko-KR" altLang="en-US" smtClean="0"/>
              <a:t>2023-10-17(Tue)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6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3DDD-7C67-476D-B662-675D3A7403E7}" type="datetime1">
              <a:rPr lang="ko-KR" altLang="en-US" smtClean="0"/>
              <a:t>2023-10-17(Tue)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0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A138-6C7F-4783-B331-27B5B7CCD7BA}" type="datetime1">
              <a:rPr lang="ko-KR" altLang="en-US" smtClean="0"/>
              <a:t>2023-10-17(Tue)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4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812A-94B1-4B37-9942-51B2A7F93E44}" type="datetime1">
              <a:rPr lang="ko-KR" altLang="en-US" smtClean="0"/>
              <a:t>2023-10-17(Tue)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0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5C08-6ADC-47C3-9E61-BCFF2834E270}" type="datetime1">
              <a:rPr lang="ko-KR" altLang="en-US" smtClean="0"/>
              <a:t>2023-10-17(Tue)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1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D993-1E34-41DF-9E82-85CC809403F5}" type="datetime1">
              <a:rPr lang="ko-KR" altLang="en-US" smtClean="0"/>
              <a:t>2023-10-17(Tue)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7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376D-D12B-439E-8FBA-7D1D4CF37DC9}" type="datetime1">
              <a:rPr lang="ko-KR" altLang="en-US" smtClean="0"/>
              <a:t>2023-10-17(Tue)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3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23DE-5705-4CBF-BF8C-FEB585702231}" type="datetime1">
              <a:rPr lang="ko-KR" altLang="en-US" smtClean="0"/>
              <a:t>2023-10-17(Tue)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3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967A-4F47-4A12-B2E8-402D587977C8}" type="datetime1">
              <a:rPr lang="ko-KR" altLang="en-US" smtClean="0"/>
              <a:t>2023-10-17(Tue)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2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C521-7634-41AA-A3F4-D125BA47DB5C}" type="datetime1">
              <a:rPr lang="ko-KR" altLang="en-US" smtClean="0"/>
              <a:t>2023-10-17(Tue)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A4EB2-B217-4A5E-B3C9-DB6AEFEA4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0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itchFamily="18" charset="0"/>
          <a:ea typeface="함초롬바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함초롬바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함초롬바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함초롬바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함초롬바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함초롬바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Chap </a:t>
            </a:r>
            <a:r>
              <a:rPr lang="en-US" altLang="ko-KR" dirty="0" smtClean="0"/>
              <a:t>4. Linked Lists (2)</a:t>
            </a:r>
            <a:endParaRPr lang="ko-KR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26380" y="806078"/>
            <a:ext cx="3457575" cy="1535806"/>
            <a:chOff x="395536" y="2780928"/>
            <a:chExt cx="3457575" cy="153580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780928"/>
              <a:ext cx="3457575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>
              <a:off x="2933444" y="3117355"/>
              <a:ext cx="216024" cy="432046"/>
              <a:chOff x="3178978" y="4437114"/>
              <a:chExt cx="216024" cy="43204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178978" y="4561383"/>
                <a:ext cx="21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3298872" y="4437114"/>
                <a:ext cx="0" cy="214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2933444" y="3884688"/>
              <a:ext cx="216024" cy="432046"/>
              <a:chOff x="3167096" y="4437114"/>
              <a:chExt cx="216024" cy="432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167096" y="4561383"/>
                <a:ext cx="21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 flipV="1">
                <a:off x="3286990" y="4437114"/>
                <a:ext cx="0" cy="214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직선 연결선 12"/>
          <p:cNvCxnSpPr/>
          <p:nvPr/>
        </p:nvCxnSpPr>
        <p:spPr>
          <a:xfrm>
            <a:off x="2051720" y="4016465"/>
            <a:ext cx="67687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64880"/>
              </p:ext>
            </p:extLst>
          </p:nvPr>
        </p:nvGraphicFramePr>
        <p:xfrm>
          <a:off x="2822998" y="2198517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12306" y="3573016"/>
            <a:ext cx="492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rear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4293" y="1929604"/>
            <a:ext cx="257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94226" y="163092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472590" y="3731980"/>
            <a:ext cx="323096" cy="4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67217" y="2149755"/>
            <a:ext cx="239910" cy="53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16016" y="4024809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attach(float coefficient, 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exponent, 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PolyPointer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*ptr)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73411"/>
              </p:ext>
            </p:extLst>
          </p:nvPr>
        </p:nvGraphicFramePr>
        <p:xfrm>
          <a:off x="2806864" y="27205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44008" y="364502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attach( 10, </a:t>
            </a:r>
            <a:r>
              <a:rPr lang="en-US" altLang="ko-KR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, &amp;rear 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06864" y="26479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2888" y="26479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007024" y="3880793"/>
            <a:ext cx="492878" cy="700335"/>
            <a:chOff x="2007024" y="5897017"/>
            <a:chExt cx="492878" cy="700335"/>
          </a:xfrm>
        </p:grpSpPr>
        <p:sp>
          <p:nvSpPr>
            <p:cNvPr id="41" name="TextBox 40"/>
            <p:cNvSpPr txBox="1"/>
            <p:nvPr/>
          </p:nvSpPr>
          <p:spPr>
            <a:xfrm>
              <a:off x="2007024" y="6289575"/>
              <a:ext cx="492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직선 화살표 연결선 41"/>
            <p:cNvCxnSpPr>
              <a:stCxn id="41" idx="0"/>
              <a:endCxn id="16" idx="2"/>
            </p:cNvCxnSpPr>
            <p:nvPr/>
          </p:nvCxnSpPr>
          <p:spPr>
            <a:xfrm flipV="1">
              <a:off x="2253463" y="5897017"/>
              <a:ext cx="5282" cy="392558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 flipV="1">
            <a:off x="3505808" y="2276872"/>
            <a:ext cx="0" cy="35167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14385"/>
              </p:ext>
            </p:extLst>
          </p:nvPr>
        </p:nvGraphicFramePr>
        <p:xfrm>
          <a:off x="2806864" y="3213602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06864" y="314096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-3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22888" y="314096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3491880" y="2816139"/>
            <a:ext cx="0" cy="3770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55968"/>
              </p:ext>
            </p:extLst>
          </p:nvPr>
        </p:nvGraphicFramePr>
        <p:xfrm>
          <a:off x="2806864" y="3684827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806864" y="361219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22888" y="361219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491880" y="3284984"/>
            <a:ext cx="0" cy="3770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72034"/>
              </p:ext>
            </p:extLst>
          </p:nvPr>
        </p:nvGraphicFramePr>
        <p:xfrm>
          <a:off x="2806864" y="4254232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15926" y="456138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2976829" y="4458596"/>
            <a:ext cx="0" cy="212994"/>
          </a:xfrm>
          <a:prstGeom prst="straightConnector1">
            <a:avLst/>
          </a:prstGeom>
          <a:ln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06864" y="418159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22888" y="418159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3491880" y="3801965"/>
            <a:ext cx="0" cy="377092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2366594" y="3693898"/>
            <a:ext cx="385029" cy="593226"/>
            <a:chOff x="2343936" y="4191628"/>
            <a:chExt cx="385029" cy="593226"/>
          </a:xfrm>
        </p:grpSpPr>
        <p:cxnSp>
          <p:nvCxnSpPr>
            <p:cNvPr id="49" name="직선 화살표 연결선 48"/>
            <p:cNvCxnSpPr/>
            <p:nvPr/>
          </p:nvCxnSpPr>
          <p:spPr>
            <a:xfrm flipH="1" flipV="1">
              <a:off x="2343936" y="4352492"/>
              <a:ext cx="385029" cy="432362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2551163" y="4191628"/>
              <a:ext cx="59251" cy="668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60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46" grpId="0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26380" y="806078"/>
            <a:ext cx="3978068" cy="1535806"/>
            <a:chOff x="395536" y="2780928"/>
            <a:chExt cx="3978068" cy="153580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780928"/>
              <a:ext cx="3457575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>
              <a:off x="2933444" y="3117355"/>
              <a:ext cx="216024" cy="432046"/>
              <a:chOff x="3178978" y="4437114"/>
              <a:chExt cx="216024" cy="43204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178978" y="4561383"/>
                <a:ext cx="21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3298872" y="4437114"/>
                <a:ext cx="0" cy="214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013564" y="4008957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69548" y="3892262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i="1" dirty="0" smtClean="0"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ko-KR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2051720" y="4520521"/>
            <a:ext cx="67687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64256"/>
              </p:ext>
            </p:extLst>
          </p:nvPr>
        </p:nvGraphicFramePr>
        <p:xfrm>
          <a:off x="2822998" y="2198517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12306" y="4057327"/>
            <a:ext cx="492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rear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4293" y="1929604"/>
            <a:ext cx="257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94226" y="163092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472590" y="4216291"/>
            <a:ext cx="323096" cy="4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67217" y="2149755"/>
            <a:ext cx="239910" cy="53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16016" y="4528865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attach(float coefficient, 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exponent, 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PolyPointer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*ptr)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52753"/>
              </p:ext>
            </p:extLst>
          </p:nvPr>
        </p:nvGraphicFramePr>
        <p:xfrm>
          <a:off x="2806864" y="27205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44008" y="414908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attach( 1, 0, &amp;rear 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06864" y="26479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2888" y="26479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007024" y="4365104"/>
            <a:ext cx="492878" cy="792088"/>
            <a:chOff x="2007024" y="5805264"/>
            <a:chExt cx="492878" cy="792088"/>
          </a:xfrm>
        </p:grpSpPr>
        <p:sp>
          <p:nvSpPr>
            <p:cNvPr id="41" name="TextBox 40"/>
            <p:cNvSpPr txBox="1"/>
            <p:nvPr/>
          </p:nvSpPr>
          <p:spPr>
            <a:xfrm>
              <a:off x="2007024" y="6289575"/>
              <a:ext cx="492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직선 화살표 연결선 41"/>
            <p:cNvCxnSpPr>
              <a:stCxn id="41" idx="0"/>
              <a:endCxn id="16" idx="2"/>
            </p:cNvCxnSpPr>
            <p:nvPr/>
          </p:nvCxnSpPr>
          <p:spPr>
            <a:xfrm flipV="1">
              <a:off x="2253463" y="5805264"/>
              <a:ext cx="5282" cy="484311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 flipV="1">
            <a:off x="3505808" y="2276872"/>
            <a:ext cx="0" cy="35167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17175"/>
              </p:ext>
            </p:extLst>
          </p:nvPr>
        </p:nvGraphicFramePr>
        <p:xfrm>
          <a:off x="2806864" y="3213602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06864" y="314096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-3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22888" y="314096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3491880" y="2816139"/>
            <a:ext cx="0" cy="3770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74679"/>
              </p:ext>
            </p:extLst>
          </p:nvPr>
        </p:nvGraphicFramePr>
        <p:xfrm>
          <a:off x="2806864" y="3684827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806864" y="361219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22888" y="361219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491880" y="3284984"/>
            <a:ext cx="0" cy="3770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42512"/>
              </p:ext>
            </p:extLst>
          </p:nvPr>
        </p:nvGraphicFramePr>
        <p:xfrm>
          <a:off x="2806864" y="4149707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806864" y="407707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22888" y="407707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3491880" y="3801966"/>
            <a:ext cx="0" cy="31459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45030"/>
              </p:ext>
            </p:extLst>
          </p:nvPr>
        </p:nvGraphicFramePr>
        <p:xfrm>
          <a:off x="2806864" y="4797779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715926" y="510493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2976829" y="5002143"/>
            <a:ext cx="0" cy="212994"/>
          </a:xfrm>
          <a:prstGeom prst="straightConnector1">
            <a:avLst/>
          </a:prstGeom>
          <a:ln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06864" y="472514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22888" y="472514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3491880" y="4221089"/>
            <a:ext cx="0" cy="533672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2343936" y="4191628"/>
            <a:ext cx="385029" cy="593226"/>
            <a:chOff x="2343936" y="4191628"/>
            <a:chExt cx="385029" cy="593226"/>
          </a:xfrm>
        </p:grpSpPr>
        <p:cxnSp>
          <p:nvCxnSpPr>
            <p:cNvPr id="59" name="직선 화살표 연결선 58"/>
            <p:cNvCxnSpPr/>
            <p:nvPr/>
          </p:nvCxnSpPr>
          <p:spPr>
            <a:xfrm flipH="1" flipV="1">
              <a:off x="2343936" y="4352492"/>
              <a:ext cx="385029" cy="432362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2551163" y="4191628"/>
              <a:ext cx="59251" cy="668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91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49" grpId="0"/>
      <p:bldP spid="60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26380" y="806078"/>
            <a:ext cx="3978068" cy="1535806"/>
            <a:chOff x="395536" y="2780928"/>
            <a:chExt cx="3978068" cy="153580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780928"/>
              <a:ext cx="3457575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013564" y="4008957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69548" y="3892262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i="1" dirty="0" smtClean="0"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ko-KR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13564" y="3234629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69548" y="3117934"/>
              <a:ext cx="5040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i="1" dirty="0" smtClean="0"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ko-KR" altLang="en-US" sz="8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583352"/>
              </p:ext>
            </p:extLst>
          </p:nvPr>
        </p:nvGraphicFramePr>
        <p:xfrm>
          <a:off x="2822998" y="2198517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12306" y="4550350"/>
            <a:ext cx="492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rear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94226" y="163092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472590" y="4720347"/>
            <a:ext cx="323096" cy="4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2314293" y="1929604"/>
            <a:ext cx="492834" cy="307777"/>
            <a:chOff x="2314293" y="1929604"/>
            <a:chExt cx="492834" cy="307777"/>
          </a:xfrm>
        </p:grpSpPr>
        <p:sp>
          <p:nvSpPr>
            <p:cNvPr id="17" name="TextBox 16"/>
            <p:cNvSpPr txBox="1"/>
            <p:nvPr/>
          </p:nvSpPr>
          <p:spPr>
            <a:xfrm>
              <a:off x="2314293" y="1929604"/>
              <a:ext cx="257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2567217" y="2149755"/>
              <a:ext cx="239910" cy="53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70873"/>
              </p:ext>
            </p:extLst>
          </p:nvPr>
        </p:nvGraphicFramePr>
        <p:xfrm>
          <a:off x="2806864" y="27205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806864" y="26479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2888" y="26479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505808" y="2276872"/>
            <a:ext cx="0" cy="35167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27153"/>
              </p:ext>
            </p:extLst>
          </p:nvPr>
        </p:nvGraphicFramePr>
        <p:xfrm>
          <a:off x="2806864" y="3213602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06864" y="314096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-3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22888" y="314096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3491880" y="2816139"/>
            <a:ext cx="0" cy="3770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20551"/>
              </p:ext>
            </p:extLst>
          </p:nvPr>
        </p:nvGraphicFramePr>
        <p:xfrm>
          <a:off x="2806864" y="3684827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806864" y="361219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22888" y="361219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491880" y="3284984"/>
            <a:ext cx="0" cy="3770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57137"/>
              </p:ext>
            </p:extLst>
          </p:nvPr>
        </p:nvGraphicFramePr>
        <p:xfrm>
          <a:off x="2806864" y="4149707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806864" y="407707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22888" y="4077072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3491880" y="3801966"/>
            <a:ext cx="0" cy="31459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40523"/>
              </p:ext>
            </p:extLst>
          </p:nvPr>
        </p:nvGraphicFramePr>
        <p:xfrm>
          <a:off x="2806864" y="4653763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2806864" y="458112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22888" y="458112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3491880" y="4221089"/>
            <a:ext cx="0" cy="44191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47864" y="4592161"/>
            <a:ext cx="35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2567217" y="1890884"/>
            <a:ext cx="239910" cy="241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525166" y="2132856"/>
            <a:ext cx="297832" cy="515089"/>
            <a:chOff x="2525166" y="2132856"/>
            <a:chExt cx="297832" cy="515089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2525166" y="2179266"/>
              <a:ext cx="297832" cy="468679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2636669" y="2132856"/>
              <a:ext cx="42506" cy="104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9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Analysis of </a:t>
            </a:r>
            <a:r>
              <a:rPr lang="en-US" altLang="ko-KR" b="1" i="1" dirty="0" smtClean="0"/>
              <a:t>padd</a:t>
            </a:r>
          </a:p>
          <a:p>
            <a:pPr lvl="1"/>
            <a:r>
              <a:rPr lang="en-US" altLang="ko-KR" dirty="0" smtClean="0"/>
              <a:t>Three cost measures for this algorithm</a:t>
            </a:r>
          </a:p>
          <a:p>
            <a:pPr marL="914400" lvl="2" indent="0">
              <a:buNone/>
            </a:pPr>
            <a:r>
              <a:rPr lang="en-US" altLang="ko-KR" dirty="0" smtClean="0"/>
              <a:t>(1) Coefficient additions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2658796"/>
            <a:ext cx="3692462" cy="102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6924294" cy="29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359" y="4636834"/>
            <a:ext cx="643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0 ≤ number of coefficient additions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ko-KR" sz="2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ko-KR" sz="2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2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sz="2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4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ko-KR" altLang="en-US" sz="2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(2</a:t>
            </a:r>
            <a:r>
              <a:rPr lang="en-US" altLang="ko-KR" dirty="0"/>
              <a:t>) Exponent comparisons</a:t>
            </a:r>
          </a:p>
          <a:p>
            <a:pPr lvl="2"/>
            <a:r>
              <a:rPr lang="en-US" altLang="ko-KR" dirty="0" smtClean="0"/>
              <a:t>One comparison on each iteration of the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dirty="0" smtClean="0"/>
              <a:t> loop</a:t>
            </a:r>
          </a:p>
          <a:p>
            <a:pPr lvl="2"/>
            <a:r>
              <a:rPr lang="en-US" altLang="ko-KR" dirty="0" smtClean="0"/>
              <a:t>The number of iterations is bounded by </a:t>
            </a:r>
            <a:r>
              <a:rPr lang="en-US" altLang="ko-KR" i="1" dirty="0" smtClean="0">
                <a:solidFill>
                  <a:srgbClr val="0066FF"/>
                </a:solidFill>
              </a:rPr>
              <a:t>m</a:t>
            </a:r>
            <a:r>
              <a:rPr lang="en-US" altLang="ko-KR" dirty="0" smtClean="0">
                <a:solidFill>
                  <a:srgbClr val="0066FF"/>
                </a:solidFill>
              </a:rPr>
              <a:t> + </a:t>
            </a:r>
            <a:r>
              <a:rPr lang="en-US" altLang="ko-KR" i="1" dirty="0" smtClean="0">
                <a:solidFill>
                  <a:srgbClr val="0066FF"/>
                </a:solidFill>
              </a:rPr>
              <a:t>n</a:t>
            </a:r>
          </a:p>
          <a:p>
            <a:pPr marL="1371600" lvl="3" indent="0">
              <a:buNone/>
            </a:pPr>
            <a:r>
              <a:rPr lang="en-US" altLang="ko-KR" i="1" dirty="0" smtClean="0"/>
              <a:t>ex) m</a:t>
            </a:r>
            <a:r>
              <a:rPr lang="en-US" altLang="ko-KR" dirty="0" smtClean="0"/>
              <a:t>+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-1 iterations for </a:t>
            </a:r>
            <a:r>
              <a:rPr lang="en-US" altLang="ko-KR" i="1" dirty="0" smtClean="0"/>
              <a:t>m </a:t>
            </a:r>
            <a:r>
              <a:rPr lang="en-US" altLang="ko-KR" dirty="0" smtClean="0"/>
              <a:t>=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and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(3) </a:t>
            </a:r>
            <a:r>
              <a:rPr lang="en-US" altLang="ko-KR" dirty="0"/>
              <a:t>Creations of new nodes for </a:t>
            </a:r>
            <a:r>
              <a:rPr lang="en-US" altLang="ko-KR" i="1" dirty="0" smtClean="0"/>
              <a:t>c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The maximum number of terms in </a:t>
            </a:r>
            <a:r>
              <a:rPr lang="en-US" altLang="ko-KR" i="1" dirty="0" smtClean="0"/>
              <a:t>c</a:t>
            </a:r>
            <a:r>
              <a:rPr lang="en-US" altLang="ko-KR" dirty="0" smtClean="0"/>
              <a:t> is </a:t>
            </a:r>
            <a:r>
              <a:rPr lang="en-US" altLang="ko-KR" i="1" dirty="0" smtClean="0">
                <a:solidFill>
                  <a:srgbClr val="0066FF"/>
                </a:solidFill>
              </a:rPr>
              <a:t>m</a:t>
            </a:r>
            <a:r>
              <a:rPr lang="en-US" altLang="ko-KR" dirty="0" smtClean="0">
                <a:solidFill>
                  <a:srgbClr val="0066FF"/>
                </a:solidFill>
              </a:rPr>
              <a:t> + </a:t>
            </a:r>
            <a:r>
              <a:rPr lang="en-US" altLang="ko-KR" i="1" dirty="0" smtClean="0">
                <a:solidFill>
                  <a:srgbClr val="0066FF"/>
                </a:solidFill>
              </a:rPr>
              <a:t>n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From (1)~(3), </a:t>
            </a:r>
          </a:p>
          <a:p>
            <a:pPr lvl="2"/>
            <a:r>
              <a:rPr lang="en-US" altLang="ko-KR" dirty="0" smtClean="0"/>
              <a:t>the total time complexity is </a:t>
            </a:r>
            <a:r>
              <a:rPr lang="en-US" altLang="ko-KR" b="1" dirty="0" smtClean="0">
                <a:solidFill>
                  <a:srgbClr val="0066FF"/>
                </a:solidFill>
              </a:rPr>
              <a:t>O (</a:t>
            </a:r>
            <a:r>
              <a:rPr lang="en-US" altLang="ko-KR" b="1" i="1" dirty="0" smtClean="0">
                <a:solidFill>
                  <a:srgbClr val="0066FF"/>
                </a:solidFill>
              </a:rPr>
              <a:t>m</a:t>
            </a:r>
            <a:r>
              <a:rPr lang="en-US" altLang="ko-KR" b="1" dirty="0" smtClean="0">
                <a:solidFill>
                  <a:srgbClr val="0066FF"/>
                </a:solidFill>
              </a:rPr>
              <a:t> + </a:t>
            </a:r>
            <a:r>
              <a:rPr lang="en-US" altLang="ko-KR" b="1" i="1" dirty="0" smtClean="0">
                <a:solidFill>
                  <a:srgbClr val="0066FF"/>
                </a:solidFill>
              </a:rPr>
              <a:t>n</a:t>
            </a:r>
            <a:r>
              <a:rPr lang="en-US" altLang="ko-KR" b="1" dirty="0" smtClean="0">
                <a:solidFill>
                  <a:srgbClr val="0066FF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619" y="2646325"/>
            <a:ext cx="4873765" cy="3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69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4.4.3 Erasing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Polynomials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3246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66356"/>
              </p:ext>
            </p:extLst>
          </p:nvPr>
        </p:nvGraphicFramePr>
        <p:xfrm>
          <a:off x="2411760" y="4993431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591799"/>
              </p:ext>
            </p:extLst>
          </p:nvPr>
        </p:nvGraphicFramePr>
        <p:xfrm>
          <a:off x="3431050" y="4993431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>
            <a:endCxn id="15" idx="1"/>
          </p:cNvCxnSpPr>
          <p:nvPr/>
        </p:nvCxnSpPr>
        <p:spPr>
          <a:xfrm>
            <a:off x="3096513" y="5084871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33672"/>
              </p:ext>
            </p:extLst>
          </p:nvPr>
        </p:nvGraphicFramePr>
        <p:xfrm>
          <a:off x="4464665" y="4993431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화살표 연결선 17"/>
          <p:cNvCxnSpPr>
            <a:endCxn id="17" idx="1"/>
          </p:cNvCxnSpPr>
          <p:nvPr/>
        </p:nvCxnSpPr>
        <p:spPr>
          <a:xfrm>
            <a:off x="4130128" y="5084871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68721" y="493098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39206" y="5238758"/>
            <a:ext cx="520626" cy="1168097"/>
            <a:chOff x="2539206" y="5238758"/>
            <a:chExt cx="520626" cy="1168097"/>
          </a:xfrm>
        </p:grpSpPr>
        <p:sp>
          <p:nvSpPr>
            <p:cNvPr id="7" name="TextBox 6"/>
            <p:cNvSpPr txBox="1"/>
            <p:nvPr/>
          </p:nvSpPr>
          <p:spPr>
            <a:xfrm>
              <a:off x="2539206" y="553257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6099078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ptr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직선 화살표 연결선 24"/>
            <p:cNvCxnSpPr>
              <a:endCxn id="7" idx="2"/>
            </p:cNvCxnSpPr>
            <p:nvPr/>
          </p:nvCxnSpPr>
          <p:spPr>
            <a:xfrm flipV="1">
              <a:off x="2755230" y="5840349"/>
              <a:ext cx="0" cy="3409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2755230" y="5238758"/>
              <a:ext cx="0" cy="3409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/>
          <p:cNvCxnSpPr/>
          <p:nvPr/>
        </p:nvCxnSpPr>
        <p:spPr>
          <a:xfrm>
            <a:off x="1960151" y="6010835"/>
            <a:ext cx="477208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123728" y="5238758"/>
            <a:ext cx="664642" cy="1168097"/>
            <a:chOff x="2123728" y="5238758"/>
            <a:chExt cx="664642" cy="1168097"/>
          </a:xfrm>
        </p:grpSpPr>
        <p:sp>
          <p:nvSpPr>
            <p:cNvPr id="32" name="TextBox 31"/>
            <p:cNvSpPr txBox="1"/>
            <p:nvPr/>
          </p:nvSpPr>
          <p:spPr>
            <a:xfrm>
              <a:off x="2123728" y="6099078"/>
              <a:ext cx="664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temp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V="1">
              <a:off x="2555776" y="5238758"/>
              <a:ext cx="0" cy="9561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427984" y="6001543"/>
            <a:ext cx="243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erase(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polyPointer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*ptr)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4008" y="571929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erase( &amp;a 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7955" y="2769144"/>
            <a:ext cx="2572077" cy="159015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707259" y="5238758"/>
            <a:ext cx="768051" cy="447702"/>
            <a:chOff x="2613594" y="1964110"/>
            <a:chExt cx="768051" cy="447702"/>
          </a:xfrm>
        </p:grpSpPr>
        <p:cxnSp>
          <p:nvCxnSpPr>
            <p:cNvPr id="27" name="직선 화살표 연결선 26"/>
            <p:cNvCxnSpPr/>
            <p:nvPr/>
          </p:nvCxnSpPr>
          <p:spPr>
            <a:xfrm flipH="1">
              <a:off x="2716255" y="1964110"/>
              <a:ext cx="665390" cy="447702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613594" y="2148730"/>
              <a:ext cx="95942" cy="41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53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4.4.4 Circular List Representation of Polynomials</a:t>
            </a:r>
            <a:endParaRPr lang="ko-KR" altLang="en-US" sz="2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Chain</a:t>
            </a:r>
          </a:p>
          <a:p>
            <a:pPr lvl="1"/>
            <a:r>
              <a:rPr lang="en-US" altLang="ko-KR" dirty="0" smtClean="0"/>
              <a:t>A singly linked list in which the last node has a null link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Circular list</a:t>
            </a:r>
          </a:p>
          <a:p>
            <a:pPr lvl="1"/>
            <a:r>
              <a:rPr lang="en-US" altLang="ko-KR" dirty="0" smtClean="0"/>
              <a:t>The link filed of the last node points to the first node in the list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061" y="5678678"/>
            <a:ext cx="4660906" cy="70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2123728" y="4674198"/>
            <a:ext cx="4608512" cy="680448"/>
            <a:chOff x="1068185" y="4264819"/>
            <a:chExt cx="5545258" cy="818759"/>
          </a:xfrm>
        </p:grpSpPr>
        <p:sp>
          <p:nvSpPr>
            <p:cNvPr id="12" name="TextBox 11"/>
            <p:cNvSpPr txBox="1"/>
            <p:nvPr/>
          </p:nvSpPr>
          <p:spPr>
            <a:xfrm>
              <a:off x="1068185" y="4687865"/>
              <a:ext cx="664642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first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818" y="4264819"/>
              <a:ext cx="461962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1691680" y="4861843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>
            <a:grpSpLocks noChangeAspect="1"/>
          </p:cNvGrpSpPr>
          <p:nvPr/>
        </p:nvGrpSpPr>
        <p:grpSpPr>
          <a:xfrm>
            <a:off x="2447764" y="2329136"/>
            <a:ext cx="4849012" cy="351785"/>
            <a:chOff x="1228771" y="2393098"/>
            <a:chExt cx="5503469" cy="399265"/>
          </a:xfrm>
        </p:grpSpPr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390" y="2420888"/>
              <a:ext cx="451485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228771" y="2393099"/>
              <a:ext cx="664641" cy="349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first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852266" y="2579105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348046" y="2393098"/>
              <a:ext cx="332321" cy="349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3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2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Available space list</a:t>
            </a:r>
          </a:p>
          <a:p>
            <a:pPr lvl="1"/>
            <a:r>
              <a:rPr lang="en-US" altLang="ko-KR" i="1" dirty="0" smtClean="0">
                <a:solidFill>
                  <a:srgbClr val="0066FF"/>
                </a:solidFill>
              </a:rPr>
              <a:t>A chain of  nodes that have been “freed” </a:t>
            </a:r>
            <a:endParaRPr lang="en-US" altLang="ko-KR" i="1" dirty="0">
              <a:solidFill>
                <a:srgbClr val="0066FF"/>
              </a:solidFill>
            </a:endParaRPr>
          </a:p>
          <a:p>
            <a:pPr lvl="1"/>
            <a:r>
              <a:rPr lang="en-US" altLang="ko-KR" dirty="0" smtClean="0"/>
              <a:t>Use </a:t>
            </a:r>
            <a:r>
              <a:rPr lang="en-US" altLang="ko-KR" i="1" dirty="0" smtClean="0">
                <a:solidFill>
                  <a:srgbClr val="0066FF"/>
                </a:solidFill>
              </a:rPr>
              <a:t>getNode</a:t>
            </a:r>
            <a:r>
              <a:rPr lang="en-US" altLang="ko-KR" dirty="0" smtClean="0">
                <a:solidFill>
                  <a:srgbClr val="0066FF"/>
                </a:solidFill>
              </a:rPr>
              <a:t> </a:t>
            </a:r>
            <a:r>
              <a:rPr lang="en-US" altLang="ko-KR" dirty="0"/>
              <a:t>and </a:t>
            </a:r>
            <a:r>
              <a:rPr lang="en-US" altLang="ko-KR" i="1" dirty="0">
                <a:solidFill>
                  <a:srgbClr val="0066FF"/>
                </a:solidFill>
              </a:rPr>
              <a:t>retNode</a:t>
            </a:r>
            <a:r>
              <a:rPr lang="en-US" altLang="ko-KR" dirty="0"/>
              <a:t>, instead of </a:t>
            </a:r>
            <a:r>
              <a:rPr lang="en-US" altLang="ko-KR" i="1" dirty="0"/>
              <a:t>malloc</a:t>
            </a:r>
            <a:r>
              <a:rPr lang="en-US" altLang="ko-KR" dirty="0"/>
              <a:t> </a:t>
            </a:r>
            <a:r>
              <a:rPr lang="en-US" altLang="ko-KR" dirty="0" smtClean="0"/>
              <a:t>&amp; </a:t>
            </a:r>
            <a:r>
              <a:rPr lang="en-US" altLang="ko-KR" i="1" dirty="0" smtClean="0"/>
              <a:t>free</a:t>
            </a:r>
            <a:endParaRPr lang="en-US" altLang="ko-KR" i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When maintaining it,</a:t>
            </a:r>
          </a:p>
          <a:p>
            <a:pPr lvl="1"/>
            <a:r>
              <a:rPr lang="en-US" altLang="ko-KR" dirty="0" smtClean="0"/>
              <a:t>we can obtain an </a:t>
            </a:r>
            <a:r>
              <a:rPr lang="en-US" altLang="ko-KR" dirty="0"/>
              <a:t>efficient erase algorithm for circular </a:t>
            </a:r>
            <a:r>
              <a:rPr lang="en-US" altLang="ko-KR" dirty="0" smtClean="0"/>
              <a:t>list.</a:t>
            </a:r>
            <a:endParaRPr lang="en-US" altLang="ko-KR" i="1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7867"/>
              </p:ext>
            </p:extLst>
          </p:nvPr>
        </p:nvGraphicFramePr>
        <p:xfrm>
          <a:off x="2910892" y="3140968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82350"/>
              </p:ext>
            </p:extLst>
          </p:nvPr>
        </p:nvGraphicFramePr>
        <p:xfrm>
          <a:off x="3930182" y="3140968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>
            <a:endCxn id="6" idx="1"/>
          </p:cNvCxnSpPr>
          <p:nvPr/>
        </p:nvCxnSpPr>
        <p:spPr>
          <a:xfrm>
            <a:off x="3595645" y="3232408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41750"/>
              </p:ext>
            </p:extLst>
          </p:nvPr>
        </p:nvGraphicFramePr>
        <p:xfrm>
          <a:off x="4963797" y="3140968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>
            <a:endCxn id="8" idx="1"/>
          </p:cNvCxnSpPr>
          <p:nvPr/>
        </p:nvCxnSpPr>
        <p:spPr>
          <a:xfrm>
            <a:off x="4629260" y="3232408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1680" y="3085352"/>
            <a:ext cx="59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avail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288680" y="3239240"/>
            <a:ext cx="48312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50640" y="3085352"/>
            <a:ext cx="34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6" y="4437112"/>
            <a:ext cx="5581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9389"/>
            <a:ext cx="56578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352"/>
              </p:ext>
            </p:extLst>
          </p:nvPr>
        </p:nvGraphicFramePr>
        <p:xfrm>
          <a:off x="6007429" y="1019626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97454"/>
              </p:ext>
            </p:extLst>
          </p:nvPr>
        </p:nvGraphicFramePr>
        <p:xfrm>
          <a:off x="7026719" y="1019626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>
            <a:endCxn id="8" idx="1"/>
          </p:cNvCxnSpPr>
          <p:nvPr/>
        </p:nvCxnSpPr>
        <p:spPr>
          <a:xfrm>
            <a:off x="6692182" y="1111066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078650"/>
              </p:ext>
            </p:extLst>
          </p:nvPr>
        </p:nvGraphicFramePr>
        <p:xfrm>
          <a:off x="8060334" y="1019626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endCxn id="10" idx="1"/>
          </p:cNvCxnSpPr>
          <p:nvPr/>
        </p:nvCxnSpPr>
        <p:spPr>
          <a:xfrm>
            <a:off x="7725797" y="1111066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21985" y="1664810"/>
            <a:ext cx="372552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663134" y="1235751"/>
            <a:ext cx="664642" cy="789099"/>
            <a:chOff x="5663134" y="1235751"/>
            <a:chExt cx="664642" cy="789099"/>
          </a:xfrm>
        </p:grpSpPr>
        <p:sp>
          <p:nvSpPr>
            <p:cNvPr id="19" name="TextBox 18"/>
            <p:cNvSpPr txBox="1"/>
            <p:nvPr/>
          </p:nvSpPr>
          <p:spPr>
            <a:xfrm>
              <a:off x="5663134" y="1717073"/>
              <a:ext cx="664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node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5995455" y="1235751"/>
              <a:ext cx="0" cy="6352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740352" y="159280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getNode(void)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77" name="그룹 7176"/>
          <p:cNvGrpSpPr/>
          <p:nvPr/>
        </p:nvGrpSpPr>
        <p:grpSpPr>
          <a:xfrm>
            <a:off x="5930230" y="1235750"/>
            <a:ext cx="597000" cy="448805"/>
            <a:chOff x="5415160" y="1487772"/>
            <a:chExt cx="597000" cy="448805"/>
          </a:xfrm>
        </p:grpSpPr>
        <p:sp>
          <p:nvSpPr>
            <p:cNvPr id="14" name="TextBox 13"/>
            <p:cNvSpPr txBox="1"/>
            <p:nvPr/>
          </p:nvSpPr>
          <p:spPr>
            <a:xfrm>
              <a:off x="5415160" y="1628800"/>
              <a:ext cx="59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avail</a:t>
              </a:r>
              <a:endParaRPr lang="ko-KR" altLang="en-US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 flipV="1">
              <a:off x="5652120" y="1487772"/>
              <a:ext cx="0" cy="2173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68517"/>
              </p:ext>
            </p:extLst>
          </p:nvPr>
        </p:nvGraphicFramePr>
        <p:xfrm>
          <a:off x="5996414" y="5026517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84301"/>
              </p:ext>
            </p:extLst>
          </p:nvPr>
        </p:nvGraphicFramePr>
        <p:xfrm>
          <a:off x="7015704" y="5026517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45684"/>
              </p:ext>
            </p:extLst>
          </p:nvPr>
        </p:nvGraphicFramePr>
        <p:xfrm>
          <a:off x="8049319" y="5026517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직선 화살표 연결선 50"/>
          <p:cNvCxnSpPr>
            <a:endCxn id="50" idx="1"/>
          </p:cNvCxnSpPr>
          <p:nvPr/>
        </p:nvCxnSpPr>
        <p:spPr>
          <a:xfrm>
            <a:off x="7714782" y="5117957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580112" y="5686969"/>
            <a:ext cx="352839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5" name="그룹 7184"/>
          <p:cNvGrpSpPr/>
          <p:nvPr/>
        </p:nvGrpSpPr>
        <p:grpSpPr>
          <a:xfrm>
            <a:off x="5652119" y="5232189"/>
            <a:ext cx="664642" cy="789099"/>
            <a:chOff x="5148064" y="5013177"/>
            <a:chExt cx="664642" cy="789099"/>
          </a:xfrm>
        </p:grpSpPr>
        <p:sp>
          <p:nvSpPr>
            <p:cNvPr id="53" name="TextBox 52"/>
            <p:cNvSpPr txBox="1"/>
            <p:nvPr/>
          </p:nvSpPr>
          <p:spPr>
            <a:xfrm>
              <a:off x="5148064" y="5494499"/>
              <a:ext cx="664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node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 flipV="1">
              <a:off x="5480385" y="5013177"/>
              <a:ext cx="0" cy="6352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020272" y="564449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retNode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polyPointer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node)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927327" y="5232188"/>
            <a:ext cx="597000" cy="448805"/>
            <a:chOff x="5415160" y="1487772"/>
            <a:chExt cx="597000" cy="448805"/>
          </a:xfrm>
        </p:grpSpPr>
        <p:sp>
          <p:nvSpPr>
            <p:cNvPr id="60" name="TextBox 59"/>
            <p:cNvSpPr txBox="1"/>
            <p:nvPr/>
          </p:nvSpPr>
          <p:spPr>
            <a:xfrm>
              <a:off x="5415160" y="1628800"/>
              <a:ext cx="59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avail</a:t>
              </a:r>
              <a:endParaRPr lang="ko-KR" altLang="en-US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V="1">
              <a:off x="5652120" y="1487772"/>
              <a:ext cx="0" cy="2173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5919215" y="5232188"/>
            <a:ext cx="597000" cy="448805"/>
            <a:chOff x="5415160" y="1487772"/>
            <a:chExt cx="597000" cy="448805"/>
          </a:xfrm>
        </p:grpSpPr>
        <p:sp>
          <p:nvSpPr>
            <p:cNvPr id="66" name="TextBox 65"/>
            <p:cNvSpPr txBox="1"/>
            <p:nvPr/>
          </p:nvSpPr>
          <p:spPr>
            <a:xfrm>
              <a:off x="5415160" y="1628800"/>
              <a:ext cx="59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node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V="1">
              <a:off x="5652120" y="1487772"/>
              <a:ext cx="0" cy="2173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직선 화살표 연결선 73"/>
          <p:cNvCxnSpPr/>
          <p:nvPr/>
        </p:nvCxnSpPr>
        <p:spPr>
          <a:xfrm>
            <a:off x="6681167" y="5122682"/>
            <a:ext cx="334537" cy="0"/>
          </a:xfrm>
          <a:prstGeom prst="straightConnector1">
            <a:avLst/>
          </a:prstGeom>
          <a:ln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53888" y="957177"/>
            <a:ext cx="34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42874" y="4941168"/>
            <a:ext cx="34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24328" y="134087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node =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24328" y="5353471"/>
            <a:ext cx="1503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retNode( node)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2035" y="3016570"/>
            <a:ext cx="1553701" cy="159015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956377" y="134087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getNode()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919216" y="426720"/>
            <a:ext cx="597000" cy="482000"/>
            <a:chOff x="5415160" y="1628800"/>
            <a:chExt cx="597000" cy="482000"/>
          </a:xfrm>
        </p:grpSpPr>
        <p:sp>
          <p:nvSpPr>
            <p:cNvPr id="43" name="TextBox 42"/>
            <p:cNvSpPr txBox="1"/>
            <p:nvPr/>
          </p:nvSpPr>
          <p:spPr>
            <a:xfrm>
              <a:off x="5415160" y="1628800"/>
              <a:ext cx="59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node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V="1">
              <a:off x="5652120" y="1893429"/>
              <a:ext cx="0" cy="21737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6124479" y="1233056"/>
            <a:ext cx="877165" cy="214744"/>
            <a:chOff x="2613594" y="2028140"/>
            <a:chExt cx="877165" cy="214744"/>
          </a:xfrm>
        </p:grpSpPr>
        <p:cxnSp>
          <p:nvCxnSpPr>
            <p:cNvPr id="49" name="직선 화살표 연결선 48"/>
            <p:cNvCxnSpPr/>
            <p:nvPr/>
          </p:nvCxnSpPr>
          <p:spPr>
            <a:xfrm flipH="1">
              <a:off x="2663855" y="2028140"/>
              <a:ext cx="826904" cy="214744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2613594" y="2148730"/>
              <a:ext cx="95942" cy="41904"/>
            </a:xfrm>
            <a:prstGeom prst="line">
              <a:avLst/>
            </a:prstGeom>
            <a:ln>
              <a:solidFill>
                <a:srgbClr val="106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6258276" y="5293015"/>
            <a:ext cx="945745" cy="160401"/>
            <a:chOff x="1745742" y="2078044"/>
            <a:chExt cx="945745" cy="160401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1745742" y="2078044"/>
              <a:ext cx="893606" cy="160401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2595545" y="2126831"/>
              <a:ext cx="95942" cy="41904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06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67747"/>
            <a:ext cx="63722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29665"/>
              </p:ext>
            </p:extLst>
          </p:nvPr>
        </p:nvGraphicFramePr>
        <p:xfrm>
          <a:off x="2494145" y="53699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22125"/>
              </p:ext>
            </p:extLst>
          </p:nvPr>
        </p:nvGraphicFramePr>
        <p:xfrm>
          <a:off x="3513435" y="53699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endCxn id="26" idx="1"/>
          </p:cNvCxnSpPr>
          <p:nvPr/>
        </p:nvCxnSpPr>
        <p:spPr>
          <a:xfrm>
            <a:off x="3178898" y="5461420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685874"/>
              </p:ext>
            </p:extLst>
          </p:nvPr>
        </p:nvGraphicFramePr>
        <p:xfrm>
          <a:off x="4547050" y="53699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직선 화살표 연결선 28"/>
          <p:cNvCxnSpPr>
            <a:endCxn id="28" idx="1"/>
          </p:cNvCxnSpPr>
          <p:nvPr/>
        </p:nvCxnSpPr>
        <p:spPr>
          <a:xfrm>
            <a:off x="4212513" y="5461420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77570" y="5962901"/>
            <a:ext cx="696683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29486" y="5949280"/>
            <a:ext cx="204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cerase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polyPointer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* ptr)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꺾인 연결선 33"/>
          <p:cNvCxnSpPr>
            <a:endCxn id="25" idx="0"/>
          </p:cNvCxnSpPr>
          <p:nvPr/>
        </p:nvCxnSpPr>
        <p:spPr>
          <a:xfrm rot="10800000">
            <a:off x="2908662" y="5369980"/>
            <a:ext cx="2358469" cy="86662"/>
          </a:xfrm>
          <a:prstGeom prst="bentConnector4">
            <a:avLst>
              <a:gd name="adj1" fmla="val 60"/>
              <a:gd name="adj2" fmla="val 3637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37610" y="530275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first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092404" y="5461420"/>
            <a:ext cx="39510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1684466" y="5645083"/>
            <a:ext cx="432048" cy="696816"/>
            <a:chOff x="5336678" y="4974151"/>
            <a:chExt cx="432048" cy="696816"/>
          </a:xfrm>
        </p:grpSpPr>
        <p:sp>
          <p:nvSpPr>
            <p:cNvPr id="45" name="TextBox 44"/>
            <p:cNvSpPr txBox="1"/>
            <p:nvPr/>
          </p:nvSpPr>
          <p:spPr>
            <a:xfrm>
              <a:off x="5336678" y="536319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ptr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V="1">
              <a:off x="5506947" y="4974151"/>
              <a:ext cx="0" cy="4712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346166" y="6034909"/>
            <a:ext cx="563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657723" y="5645083"/>
            <a:ext cx="0" cy="4712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45687"/>
              </p:ext>
            </p:extLst>
          </p:nvPr>
        </p:nvGraphicFramePr>
        <p:xfrm>
          <a:off x="2488959" y="4204231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47845"/>
              </p:ext>
            </p:extLst>
          </p:nvPr>
        </p:nvGraphicFramePr>
        <p:xfrm>
          <a:off x="3508249" y="4204231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직선 화살표 연결선 60"/>
          <p:cNvCxnSpPr>
            <a:endCxn id="60" idx="1"/>
          </p:cNvCxnSpPr>
          <p:nvPr/>
        </p:nvCxnSpPr>
        <p:spPr>
          <a:xfrm>
            <a:off x="3173712" y="4295671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91062"/>
              </p:ext>
            </p:extLst>
          </p:nvPr>
        </p:nvGraphicFramePr>
        <p:xfrm>
          <a:off x="4541864" y="4204231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직선 화살표 연결선 62"/>
          <p:cNvCxnSpPr>
            <a:endCxn id="62" idx="1"/>
          </p:cNvCxnSpPr>
          <p:nvPr/>
        </p:nvCxnSpPr>
        <p:spPr>
          <a:xfrm>
            <a:off x="4207327" y="4295671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331039" y="4511674"/>
            <a:ext cx="59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avail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2648720" y="4420355"/>
            <a:ext cx="0" cy="217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28707" y="4148615"/>
            <a:ext cx="34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84168" y="564150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cerase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(&amp;first)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3178898" y="4420355"/>
            <a:ext cx="0" cy="1041066"/>
          </a:xfrm>
          <a:prstGeom prst="straightConnector1">
            <a:avLst/>
          </a:prstGeom>
          <a:ln>
            <a:solidFill>
              <a:srgbClr val="0066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2670810" y="4754880"/>
            <a:ext cx="837439" cy="615100"/>
          </a:xfrm>
          <a:prstGeom prst="straightConnector1">
            <a:avLst/>
          </a:prstGeom>
          <a:ln>
            <a:solidFill>
              <a:srgbClr val="0066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0410" y="5096217"/>
            <a:ext cx="76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ko-KR" altLang="en-US" sz="12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2620261" y="4569787"/>
            <a:ext cx="56918" cy="29725"/>
          </a:xfrm>
          <a:prstGeom prst="straightConnector1">
            <a:avLst/>
          </a:prstGeom>
          <a:ln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358839" y="5431626"/>
            <a:ext cx="37627" cy="56954"/>
          </a:xfrm>
          <a:prstGeom prst="straightConnector1">
            <a:avLst/>
          </a:prstGeom>
          <a:ln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2194991" y="5434919"/>
            <a:ext cx="37627" cy="56954"/>
          </a:xfrm>
          <a:prstGeom prst="straightConnector1">
            <a:avLst/>
          </a:prstGeom>
          <a:ln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4.1 Singly Linked Lists and Chains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4.2 Representing Chains in C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4.3 Linked Stacks and Queues</a:t>
            </a:r>
          </a:p>
          <a:p>
            <a:pPr marL="0" indent="0">
              <a:buNone/>
            </a:pPr>
            <a:r>
              <a:rPr lang="en-US" altLang="ko-KR" dirty="0" smtClean="0"/>
              <a:t>4.4 Polynomials</a:t>
            </a:r>
          </a:p>
          <a:p>
            <a:pPr marL="0" indent="0">
              <a:buNone/>
            </a:pPr>
            <a:r>
              <a:rPr lang="en-US" altLang="ko-KR" dirty="0" smtClean="0"/>
              <a:t>4.5 Additional List Operations</a:t>
            </a:r>
          </a:p>
          <a:p>
            <a:pPr marL="0" indent="0">
              <a:buNone/>
            </a:pPr>
            <a:r>
              <a:rPr lang="en-US" altLang="ko-KR" dirty="0" smtClean="0"/>
              <a:t>4.8 Doubly Linked Lists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avoid handling the zero polynomial as a special case, </a:t>
            </a:r>
            <a:r>
              <a:rPr lang="en-US" altLang="ko-KR" i="1" dirty="0" smtClean="0">
                <a:solidFill>
                  <a:srgbClr val="0066FF"/>
                </a:solidFill>
              </a:rPr>
              <a:t>a header node</a:t>
            </a:r>
            <a:r>
              <a:rPr lang="en-US" altLang="ko-KR" dirty="0" smtClean="0">
                <a:solidFill>
                  <a:srgbClr val="0066FF"/>
                </a:solidFill>
              </a:rPr>
              <a:t> </a:t>
            </a:r>
            <a:r>
              <a:rPr lang="en-US" altLang="ko-KR" dirty="0" smtClean="0"/>
              <a:t>is added.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55576" y="2215480"/>
            <a:ext cx="7515225" cy="3733800"/>
            <a:chOff x="755576" y="2215480"/>
            <a:chExt cx="7515225" cy="3733800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215480"/>
              <a:ext cx="7515225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607209" y="2900898"/>
              <a:ext cx="1368153" cy="30909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90077" y="4583783"/>
              <a:ext cx="1368153" cy="30909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79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920"/>
            <a:ext cx="5688632" cy="67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131840" y="3572540"/>
            <a:ext cx="2952328" cy="144491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2915816" y="5620216"/>
            <a:ext cx="648072" cy="142631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563888" y="116632"/>
            <a:ext cx="2721002" cy="166703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130059" y="2413590"/>
            <a:ext cx="2575281" cy="151313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2051720" y="5823338"/>
            <a:ext cx="1512168" cy="141527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23728" y="1837714"/>
            <a:ext cx="1199424" cy="139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48440" y="2027897"/>
            <a:ext cx="1199423" cy="155842"/>
          </a:xfrm>
          <a:prstGeom prst="rect">
            <a:avLst/>
          </a:prstGeom>
          <a:solidFill>
            <a:schemeClr val="accent5">
              <a:lumMod val="40000"/>
              <a:lumOff val="6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94" y="1711921"/>
            <a:ext cx="3400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382" y="604934"/>
            <a:ext cx="3448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04527"/>
              </p:ext>
            </p:extLst>
          </p:nvPr>
        </p:nvGraphicFramePr>
        <p:xfrm>
          <a:off x="3998564" y="640434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직선 화살표 연결선 88"/>
          <p:cNvCxnSpPr/>
          <p:nvPr/>
        </p:nvCxnSpPr>
        <p:spPr>
          <a:xfrm>
            <a:off x="4683317" y="731874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79730" y="548681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712149" y="905195"/>
            <a:ext cx="632743" cy="465192"/>
            <a:chOff x="7251625" y="3199577"/>
            <a:chExt cx="632743" cy="465192"/>
          </a:xfrm>
        </p:grpSpPr>
        <p:sp>
          <p:nvSpPr>
            <p:cNvPr id="97" name="TextBox 96"/>
            <p:cNvSpPr txBox="1"/>
            <p:nvPr/>
          </p:nvSpPr>
          <p:spPr>
            <a:xfrm>
              <a:off x="7251625" y="3356992"/>
              <a:ext cx="63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err="1" smtClean="0">
                  <a:latin typeface="Times New Roman" pitchFamily="18" charset="0"/>
                  <a:cs typeface="Times New Roman" pitchFamily="18" charset="0"/>
                </a:rPr>
                <a:t>startA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 flipV="1">
              <a:off x="7581007" y="3199577"/>
              <a:ext cx="7358" cy="2422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꺾인 연결선 15"/>
          <p:cNvCxnSpPr>
            <a:endCxn id="92" idx="0"/>
          </p:cNvCxnSpPr>
          <p:nvPr/>
        </p:nvCxnSpPr>
        <p:spPr>
          <a:xfrm rot="10800000">
            <a:off x="4386578" y="548681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08434"/>
              </p:ext>
            </p:extLst>
          </p:nvPr>
        </p:nvGraphicFramePr>
        <p:xfrm>
          <a:off x="4009742" y="1743513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6" name="직선 화살표 연결선 115"/>
          <p:cNvCxnSpPr/>
          <p:nvPr/>
        </p:nvCxnSpPr>
        <p:spPr>
          <a:xfrm>
            <a:off x="4694495" y="1834953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190908" y="1671505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49" name="그룹 2048"/>
          <p:cNvGrpSpPr/>
          <p:nvPr/>
        </p:nvGrpSpPr>
        <p:grpSpPr>
          <a:xfrm>
            <a:off x="4216205" y="905195"/>
            <a:ext cx="352070" cy="1587702"/>
            <a:chOff x="4216205" y="1409251"/>
            <a:chExt cx="352070" cy="1587702"/>
          </a:xfrm>
        </p:grpSpPr>
        <p:grpSp>
          <p:nvGrpSpPr>
            <p:cNvPr id="93" name="그룹 92"/>
            <p:cNvGrpSpPr/>
            <p:nvPr/>
          </p:nvGrpSpPr>
          <p:grpSpPr>
            <a:xfrm>
              <a:off x="4216205" y="1409251"/>
              <a:ext cx="288032" cy="465192"/>
              <a:chOff x="7452320" y="3199577"/>
              <a:chExt cx="288032" cy="465192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7452320" y="335699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직선 화살표 연결선 94"/>
              <p:cNvCxnSpPr/>
              <p:nvPr/>
            </p:nvCxnSpPr>
            <p:spPr>
              <a:xfrm flipV="1">
                <a:off x="7581007" y="3199577"/>
                <a:ext cx="7358" cy="2422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>
              <a:off x="4280243" y="2473152"/>
              <a:ext cx="288032" cy="523801"/>
              <a:chOff x="7452320" y="4135681"/>
              <a:chExt cx="288032" cy="523801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7452320" y="4351705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2" name="직선 화살표 연결선 121"/>
              <p:cNvCxnSpPr/>
              <p:nvPr/>
            </p:nvCxnSpPr>
            <p:spPr>
              <a:xfrm flipV="1">
                <a:off x="7581007" y="4135681"/>
                <a:ext cx="7358" cy="2422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6" name="꺾인 연결선 125"/>
          <p:cNvCxnSpPr/>
          <p:nvPr/>
        </p:nvCxnSpPr>
        <p:spPr>
          <a:xfrm rot="10800000">
            <a:off x="4386578" y="1697064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91619"/>
              </p:ext>
            </p:extLst>
          </p:nvPr>
        </p:nvGraphicFramePr>
        <p:xfrm>
          <a:off x="2806864" y="2519465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123728" y="217917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411760" y="2630650"/>
            <a:ext cx="3517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88030" y="2447457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5696" y="2519465"/>
            <a:ext cx="72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lastC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357610" y="2395194"/>
            <a:ext cx="405937" cy="1869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97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94" y="1686227"/>
            <a:ext cx="3400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382" y="579240"/>
            <a:ext cx="3448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87310"/>
              </p:ext>
            </p:extLst>
          </p:nvPr>
        </p:nvGraphicFramePr>
        <p:xfrm>
          <a:off x="2806864" y="2519465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123728" y="217917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2411760" y="2630650"/>
            <a:ext cx="3517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88030" y="2447457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35696" y="2519465"/>
            <a:ext cx="72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lastC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2357610" y="2395194"/>
            <a:ext cx="405937" cy="1869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2056"/>
              </p:ext>
            </p:extLst>
          </p:nvPr>
        </p:nvGraphicFramePr>
        <p:xfrm>
          <a:off x="3998564" y="61474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직선 화살표 연결선 88"/>
          <p:cNvCxnSpPr/>
          <p:nvPr/>
        </p:nvCxnSpPr>
        <p:spPr>
          <a:xfrm>
            <a:off x="4683317" y="706180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79730" y="522987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712149" y="879501"/>
            <a:ext cx="632743" cy="465192"/>
            <a:chOff x="7251625" y="3199577"/>
            <a:chExt cx="632743" cy="465192"/>
          </a:xfrm>
        </p:grpSpPr>
        <p:sp>
          <p:nvSpPr>
            <p:cNvPr id="97" name="TextBox 96"/>
            <p:cNvSpPr txBox="1"/>
            <p:nvPr/>
          </p:nvSpPr>
          <p:spPr>
            <a:xfrm>
              <a:off x="7251625" y="3356992"/>
              <a:ext cx="63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err="1" smtClean="0">
                  <a:latin typeface="Times New Roman" pitchFamily="18" charset="0"/>
                  <a:cs typeface="Times New Roman" pitchFamily="18" charset="0"/>
                </a:rPr>
                <a:t>startA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 flipV="1">
              <a:off x="7581007" y="3199577"/>
              <a:ext cx="7358" cy="2422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꺾인 연결선 15"/>
          <p:cNvCxnSpPr>
            <a:endCxn id="92" idx="0"/>
          </p:cNvCxnSpPr>
          <p:nvPr/>
        </p:nvCxnSpPr>
        <p:spPr>
          <a:xfrm rot="10800000">
            <a:off x="4386578" y="522987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28339"/>
              </p:ext>
            </p:extLst>
          </p:nvPr>
        </p:nvGraphicFramePr>
        <p:xfrm>
          <a:off x="4009742" y="1717819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6" name="직선 화살표 연결선 115"/>
          <p:cNvCxnSpPr/>
          <p:nvPr/>
        </p:nvCxnSpPr>
        <p:spPr>
          <a:xfrm>
            <a:off x="4694495" y="1809259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190908" y="1645811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49" name="그룹 2048"/>
          <p:cNvGrpSpPr/>
          <p:nvPr/>
        </p:nvGrpSpPr>
        <p:grpSpPr>
          <a:xfrm>
            <a:off x="5372058" y="879501"/>
            <a:ext cx="352070" cy="1587702"/>
            <a:chOff x="4216205" y="1409251"/>
            <a:chExt cx="352070" cy="1587702"/>
          </a:xfrm>
        </p:grpSpPr>
        <p:grpSp>
          <p:nvGrpSpPr>
            <p:cNvPr id="93" name="그룹 92"/>
            <p:cNvGrpSpPr/>
            <p:nvPr/>
          </p:nvGrpSpPr>
          <p:grpSpPr>
            <a:xfrm>
              <a:off x="4216205" y="1409251"/>
              <a:ext cx="288032" cy="465192"/>
              <a:chOff x="7452320" y="3199577"/>
              <a:chExt cx="288032" cy="465192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7452320" y="335699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직선 화살표 연결선 94"/>
              <p:cNvCxnSpPr/>
              <p:nvPr/>
            </p:nvCxnSpPr>
            <p:spPr>
              <a:xfrm flipV="1">
                <a:off x="7581007" y="3199577"/>
                <a:ext cx="7358" cy="2422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>
              <a:off x="4280243" y="2473152"/>
              <a:ext cx="288032" cy="523801"/>
              <a:chOff x="7452320" y="4135681"/>
              <a:chExt cx="288032" cy="523801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7452320" y="4351705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2" name="직선 화살표 연결선 121"/>
              <p:cNvCxnSpPr/>
              <p:nvPr/>
            </p:nvCxnSpPr>
            <p:spPr>
              <a:xfrm flipV="1">
                <a:off x="7581007" y="4135681"/>
                <a:ext cx="7358" cy="2422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6" name="꺾인 연결선 125"/>
          <p:cNvCxnSpPr/>
          <p:nvPr/>
        </p:nvCxnSpPr>
        <p:spPr>
          <a:xfrm rot="10800000">
            <a:off x="4386578" y="1671370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3" name="그룹 2052"/>
          <p:cNvGrpSpPr/>
          <p:nvPr/>
        </p:nvGrpSpPr>
        <p:grpSpPr>
          <a:xfrm>
            <a:off x="395536" y="2683226"/>
            <a:ext cx="8640960" cy="687562"/>
            <a:chOff x="395536" y="3501008"/>
            <a:chExt cx="8640960" cy="687562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395536" y="3872449"/>
              <a:ext cx="864096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27984" y="3880793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attach(float coefficient, </a:t>
              </a:r>
              <a:r>
                <a:rPr lang="en-US" altLang="ko-KR" sz="1400" i="1" dirty="0" err="1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 exponent, </a:t>
              </a:r>
              <a:r>
                <a:rPr lang="en-US" altLang="ko-KR" sz="1400" i="1" dirty="0" err="1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PolyPointer</a:t>
              </a:r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 *ptr)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355976" y="3501008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attach( 11, 14, &amp;</a:t>
              </a:r>
              <a:r>
                <a:rPr lang="en-US" altLang="ko-KR" sz="1400" i="1" dirty="0" err="1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lastC</a:t>
              </a:r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 )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61482"/>
              </p:ext>
            </p:extLst>
          </p:nvPr>
        </p:nvGraphicFramePr>
        <p:xfrm>
          <a:off x="2862738" y="3285611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" name="TextBox 149"/>
          <p:cNvSpPr txBox="1"/>
          <p:nvPr/>
        </p:nvSpPr>
        <p:spPr>
          <a:xfrm>
            <a:off x="2771800" y="361483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 flipV="1">
            <a:off x="3032703" y="3489975"/>
            <a:ext cx="0" cy="212994"/>
          </a:xfrm>
          <a:prstGeom prst="straightConnector1">
            <a:avLst/>
          </a:prstGeom>
          <a:ln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862738" y="321297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078762" y="321297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2007024" y="2755234"/>
            <a:ext cx="492878" cy="827929"/>
            <a:chOff x="2007024" y="5607400"/>
            <a:chExt cx="492878" cy="827929"/>
          </a:xfrm>
        </p:grpSpPr>
        <p:sp>
          <p:nvSpPr>
            <p:cNvPr id="155" name="TextBox 154"/>
            <p:cNvSpPr txBox="1"/>
            <p:nvPr/>
          </p:nvSpPr>
          <p:spPr>
            <a:xfrm>
              <a:off x="2007024" y="6127552"/>
              <a:ext cx="492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6" name="직선 화살표 연결선 155"/>
            <p:cNvCxnSpPr>
              <a:stCxn id="155" idx="0"/>
            </p:cNvCxnSpPr>
            <p:nvPr/>
          </p:nvCxnSpPr>
          <p:spPr>
            <a:xfrm flipV="1">
              <a:off x="2253463" y="5607400"/>
              <a:ext cx="0" cy="520152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직선 화살표 연결선 156"/>
          <p:cNvCxnSpPr/>
          <p:nvPr/>
        </p:nvCxnSpPr>
        <p:spPr>
          <a:xfrm flipV="1">
            <a:off x="3505808" y="2611219"/>
            <a:ext cx="0" cy="601757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342079" y="2601345"/>
            <a:ext cx="481131" cy="652395"/>
            <a:chOff x="2343937" y="4191628"/>
            <a:chExt cx="481131" cy="652395"/>
          </a:xfrm>
        </p:grpSpPr>
        <p:cxnSp>
          <p:nvCxnSpPr>
            <p:cNvPr id="45" name="직선 화살표 연결선 44"/>
            <p:cNvCxnSpPr/>
            <p:nvPr/>
          </p:nvCxnSpPr>
          <p:spPr>
            <a:xfrm flipH="1" flipV="1">
              <a:off x="2343937" y="4352492"/>
              <a:ext cx="481131" cy="491531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2551163" y="4191628"/>
              <a:ext cx="59251" cy="66897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52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2" grpId="0"/>
      <p:bldP spid="1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94" y="1686227"/>
            <a:ext cx="3400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382" y="579240"/>
            <a:ext cx="3448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45770"/>
              </p:ext>
            </p:extLst>
          </p:nvPr>
        </p:nvGraphicFramePr>
        <p:xfrm>
          <a:off x="2806864" y="2519465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123728" y="217917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2411760" y="3463898"/>
            <a:ext cx="3517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88030" y="2447457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35696" y="3284984"/>
            <a:ext cx="72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lastC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2357610" y="2395194"/>
            <a:ext cx="405937" cy="1869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56536"/>
              </p:ext>
            </p:extLst>
          </p:nvPr>
        </p:nvGraphicFramePr>
        <p:xfrm>
          <a:off x="3998564" y="61474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직선 화살표 연결선 88"/>
          <p:cNvCxnSpPr/>
          <p:nvPr/>
        </p:nvCxnSpPr>
        <p:spPr>
          <a:xfrm>
            <a:off x="4683317" y="706180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79730" y="522987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712149" y="879501"/>
            <a:ext cx="632743" cy="465192"/>
            <a:chOff x="7251625" y="3199577"/>
            <a:chExt cx="632743" cy="465192"/>
          </a:xfrm>
        </p:grpSpPr>
        <p:sp>
          <p:nvSpPr>
            <p:cNvPr id="97" name="TextBox 96"/>
            <p:cNvSpPr txBox="1"/>
            <p:nvPr/>
          </p:nvSpPr>
          <p:spPr>
            <a:xfrm>
              <a:off x="7251625" y="3356992"/>
              <a:ext cx="63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err="1" smtClean="0">
                  <a:latin typeface="Times New Roman" pitchFamily="18" charset="0"/>
                  <a:cs typeface="Times New Roman" pitchFamily="18" charset="0"/>
                </a:rPr>
                <a:t>startA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 flipV="1">
              <a:off x="7581007" y="3199577"/>
              <a:ext cx="7358" cy="2422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꺾인 연결선 15"/>
          <p:cNvCxnSpPr>
            <a:endCxn id="92" idx="0"/>
          </p:cNvCxnSpPr>
          <p:nvPr/>
        </p:nvCxnSpPr>
        <p:spPr>
          <a:xfrm rot="10800000">
            <a:off x="4386578" y="522987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37586"/>
              </p:ext>
            </p:extLst>
          </p:nvPr>
        </p:nvGraphicFramePr>
        <p:xfrm>
          <a:off x="4009742" y="1717819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6" name="직선 화살표 연결선 115"/>
          <p:cNvCxnSpPr/>
          <p:nvPr/>
        </p:nvCxnSpPr>
        <p:spPr>
          <a:xfrm>
            <a:off x="4694495" y="1809259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190908" y="1645811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49" name="그룹 2048"/>
          <p:cNvGrpSpPr/>
          <p:nvPr/>
        </p:nvGrpSpPr>
        <p:grpSpPr>
          <a:xfrm>
            <a:off x="6524186" y="879501"/>
            <a:ext cx="352070" cy="1587702"/>
            <a:chOff x="4216205" y="1409251"/>
            <a:chExt cx="352070" cy="1587702"/>
          </a:xfrm>
        </p:grpSpPr>
        <p:grpSp>
          <p:nvGrpSpPr>
            <p:cNvPr id="93" name="그룹 92"/>
            <p:cNvGrpSpPr/>
            <p:nvPr/>
          </p:nvGrpSpPr>
          <p:grpSpPr>
            <a:xfrm>
              <a:off x="4216205" y="1409251"/>
              <a:ext cx="288032" cy="465192"/>
              <a:chOff x="7452320" y="3199577"/>
              <a:chExt cx="288032" cy="465192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7452320" y="335699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직선 화살표 연결선 94"/>
              <p:cNvCxnSpPr/>
              <p:nvPr/>
            </p:nvCxnSpPr>
            <p:spPr>
              <a:xfrm flipV="1">
                <a:off x="7581007" y="3199577"/>
                <a:ext cx="7358" cy="2422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>
              <a:off x="4280243" y="2473152"/>
              <a:ext cx="288032" cy="523801"/>
              <a:chOff x="7452320" y="4135681"/>
              <a:chExt cx="288032" cy="523801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7452320" y="4351705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2" name="직선 화살표 연결선 121"/>
              <p:cNvCxnSpPr/>
              <p:nvPr/>
            </p:nvCxnSpPr>
            <p:spPr>
              <a:xfrm flipV="1">
                <a:off x="7581007" y="4135681"/>
                <a:ext cx="7358" cy="2422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6" name="꺾인 연결선 125"/>
          <p:cNvCxnSpPr/>
          <p:nvPr/>
        </p:nvCxnSpPr>
        <p:spPr>
          <a:xfrm rot="10800000">
            <a:off x="4386578" y="1671370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3" name="그룹 2052"/>
          <p:cNvGrpSpPr/>
          <p:nvPr/>
        </p:nvGrpSpPr>
        <p:grpSpPr>
          <a:xfrm>
            <a:off x="395536" y="3337247"/>
            <a:ext cx="8640960" cy="739825"/>
            <a:chOff x="395536" y="3553271"/>
            <a:chExt cx="8640960" cy="739825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395536" y="3933056"/>
              <a:ext cx="864096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27984" y="3985319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attach(float coefficient, </a:t>
              </a:r>
              <a:r>
                <a:rPr lang="en-US" altLang="ko-KR" sz="1400" i="1" dirty="0" err="1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 exponent, </a:t>
              </a:r>
              <a:r>
                <a:rPr lang="en-US" altLang="ko-KR" sz="1400" i="1" dirty="0" err="1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PolyPointer</a:t>
              </a:r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 *ptr)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355976" y="3553271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attach( -3, 10, &amp;</a:t>
              </a:r>
              <a:r>
                <a:rPr lang="en-US" altLang="ko-KR" sz="1400" i="1" dirty="0" err="1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lastC</a:t>
              </a:r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 )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88033"/>
              </p:ext>
            </p:extLst>
          </p:nvPr>
        </p:nvGraphicFramePr>
        <p:xfrm>
          <a:off x="2862738" y="3368062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TextBox 151"/>
          <p:cNvSpPr txBox="1"/>
          <p:nvPr/>
        </p:nvSpPr>
        <p:spPr>
          <a:xfrm>
            <a:off x="2862738" y="329542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078762" y="329542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079032" y="3510880"/>
            <a:ext cx="492878" cy="710208"/>
            <a:chOff x="2007024" y="5887144"/>
            <a:chExt cx="492878" cy="710208"/>
          </a:xfrm>
        </p:grpSpPr>
        <p:sp>
          <p:nvSpPr>
            <p:cNvPr id="50" name="TextBox 49"/>
            <p:cNvSpPr txBox="1"/>
            <p:nvPr/>
          </p:nvSpPr>
          <p:spPr>
            <a:xfrm>
              <a:off x="2007024" y="6289575"/>
              <a:ext cx="492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 flipV="1">
              <a:off x="2253463" y="5887144"/>
              <a:ext cx="0" cy="422176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65425"/>
              </p:ext>
            </p:extLst>
          </p:nvPr>
        </p:nvGraphicFramePr>
        <p:xfrm>
          <a:off x="2878872" y="396620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787934" y="427335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3048837" y="4170564"/>
            <a:ext cx="0" cy="212994"/>
          </a:xfrm>
          <a:prstGeom prst="straightConnector1">
            <a:avLst/>
          </a:prstGeom>
          <a:ln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78872" y="389356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-3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94896" y="389356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491880" y="3429000"/>
            <a:ext cx="0" cy="543546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505808" y="2611219"/>
            <a:ext cx="0" cy="601757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2386279" y="3428786"/>
            <a:ext cx="481131" cy="606033"/>
            <a:chOff x="2343937" y="4237990"/>
            <a:chExt cx="481131" cy="606033"/>
          </a:xfrm>
        </p:grpSpPr>
        <p:cxnSp>
          <p:nvCxnSpPr>
            <p:cNvPr id="59" name="직선 화살표 연결선 58"/>
            <p:cNvCxnSpPr/>
            <p:nvPr/>
          </p:nvCxnSpPr>
          <p:spPr>
            <a:xfrm flipH="1" flipV="1">
              <a:off x="2343937" y="4352492"/>
              <a:ext cx="481131" cy="491531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2486901" y="4237990"/>
              <a:ext cx="59251" cy="66897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30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94" y="1686227"/>
            <a:ext cx="3400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382" y="579240"/>
            <a:ext cx="3448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0818"/>
              </p:ext>
            </p:extLst>
          </p:nvPr>
        </p:nvGraphicFramePr>
        <p:xfrm>
          <a:off x="2806864" y="2519465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123728" y="217917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2411760" y="4039962"/>
            <a:ext cx="3517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88030" y="2447457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35696" y="3861048"/>
            <a:ext cx="72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lastC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2357610" y="2395194"/>
            <a:ext cx="405937" cy="1869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56995"/>
              </p:ext>
            </p:extLst>
          </p:nvPr>
        </p:nvGraphicFramePr>
        <p:xfrm>
          <a:off x="3998564" y="61474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직선 화살표 연결선 88"/>
          <p:cNvCxnSpPr/>
          <p:nvPr/>
        </p:nvCxnSpPr>
        <p:spPr>
          <a:xfrm>
            <a:off x="4683317" y="706180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79730" y="522987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712149" y="879501"/>
            <a:ext cx="632743" cy="465192"/>
            <a:chOff x="7251625" y="3199577"/>
            <a:chExt cx="632743" cy="465192"/>
          </a:xfrm>
        </p:grpSpPr>
        <p:sp>
          <p:nvSpPr>
            <p:cNvPr id="97" name="TextBox 96"/>
            <p:cNvSpPr txBox="1"/>
            <p:nvPr/>
          </p:nvSpPr>
          <p:spPr>
            <a:xfrm>
              <a:off x="7251625" y="3356992"/>
              <a:ext cx="63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err="1" smtClean="0">
                  <a:latin typeface="Times New Roman" pitchFamily="18" charset="0"/>
                  <a:cs typeface="Times New Roman" pitchFamily="18" charset="0"/>
                </a:rPr>
                <a:t>startA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 flipV="1">
              <a:off x="7581007" y="3199577"/>
              <a:ext cx="7358" cy="2422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꺾인 연결선 15"/>
          <p:cNvCxnSpPr>
            <a:endCxn id="92" idx="0"/>
          </p:cNvCxnSpPr>
          <p:nvPr/>
        </p:nvCxnSpPr>
        <p:spPr>
          <a:xfrm rot="10800000">
            <a:off x="4386578" y="522987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59905"/>
              </p:ext>
            </p:extLst>
          </p:nvPr>
        </p:nvGraphicFramePr>
        <p:xfrm>
          <a:off x="4009742" y="1717819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6" name="직선 화살표 연결선 115"/>
          <p:cNvCxnSpPr/>
          <p:nvPr/>
        </p:nvCxnSpPr>
        <p:spPr>
          <a:xfrm>
            <a:off x="4694495" y="1809259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190908" y="1645811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6524186" y="879501"/>
            <a:ext cx="288032" cy="465192"/>
            <a:chOff x="7452320" y="3199577"/>
            <a:chExt cx="288032" cy="465192"/>
          </a:xfrm>
        </p:grpSpPr>
        <p:sp>
          <p:nvSpPr>
            <p:cNvPr id="94" name="TextBox 93"/>
            <p:cNvSpPr txBox="1"/>
            <p:nvPr/>
          </p:nvSpPr>
          <p:spPr>
            <a:xfrm>
              <a:off x="7452320" y="3356992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직선 화살표 연결선 94"/>
            <p:cNvCxnSpPr/>
            <p:nvPr/>
          </p:nvCxnSpPr>
          <p:spPr>
            <a:xfrm flipV="1">
              <a:off x="7581007" y="3199577"/>
              <a:ext cx="7358" cy="2422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7812360" y="1943402"/>
            <a:ext cx="288032" cy="523801"/>
            <a:chOff x="7452320" y="4135681"/>
            <a:chExt cx="288032" cy="523801"/>
          </a:xfrm>
        </p:grpSpPr>
        <p:sp>
          <p:nvSpPr>
            <p:cNvPr id="121" name="TextBox 120"/>
            <p:cNvSpPr txBox="1"/>
            <p:nvPr/>
          </p:nvSpPr>
          <p:spPr>
            <a:xfrm>
              <a:off x="7452320" y="4351705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 flipV="1">
              <a:off x="7581007" y="4135681"/>
              <a:ext cx="7358" cy="2422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꺾인 연결선 125"/>
          <p:cNvCxnSpPr/>
          <p:nvPr/>
        </p:nvCxnSpPr>
        <p:spPr>
          <a:xfrm rot="10800000">
            <a:off x="4386578" y="1671370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3" name="그룹 2052"/>
          <p:cNvGrpSpPr/>
          <p:nvPr/>
        </p:nvGrpSpPr>
        <p:grpSpPr>
          <a:xfrm>
            <a:off x="395536" y="3985319"/>
            <a:ext cx="8640960" cy="739825"/>
            <a:chOff x="395536" y="3553271"/>
            <a:chExt cx="8640960" cy="739825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395536" y="3933056"/>
              <a:ext cx="864096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27984" y="3985319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attach(float coefficient, </a:t>
              </a:r>
              <a:r>
                <a:rPr lang="en-US" altLang="ko-KR" sz="1400" i="1" dirty="0" err="1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 exponent, </a:t>
              </a:r>
              <a:r>
                <a:rPr lang="en-US" altLang="ko-KR" sz="1400" i="1" dirty="0" err="1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PolyPointer</a:t>
              </a:r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 *ptr)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355976" y="3553271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attach( 2, 8, &amp;</a:t>
              </a:r>
              <a:r>
                <a:rPr lang="en-US" altLang="ko-KR" sz="1400" i="1" dirty="0" err="1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lastC</a:t>
              </a:r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 )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23848"/>
              </p:ext>
            </p:extLst>
          </p:nvPr>
        </p:nvGraphicFramePr>
        <p:xfrm>
          <a:off x="2862738" y="3368062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TextBox 151"/>
          <p:cNvSpPr txBox="1"/>
          <p:nvPr/>
        </p:nvSpPr>
        <p:spPr>
          <a:xfrm>
            <a:off x="2862738" y="329542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078762" y="329542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6334"/>
              </p:ext>
            </p:extLst>
          </p:nvPr>
        </p:nvGraphicFramePr>
        <p:xfrm>
          <a:off x="2878872" y="396620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878872" y="389356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-3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94896" y="389356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491880" y="3429000"/>
            <a:ext cx="0" cy="543546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505808" y="2611219"/>
            <a:ext cx="0" cy="601757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2062898" y="4139207"/>
            <a:ext cx="492878" cy="743039"/>
            <a:chOff x="2062898" y="5854313"/>
            <a:chExt cx="492878" cy="743039"/>
          </a:xfrm>
        </p:grpSpPr>
        <p:sp>
          <p:nvSpPr>
            <p:cNvPr id="62" name="TextBox 61"/>
            <p:cNvSpPr txBox="1"/>
            <p:nvPr/>
          </p:nvSpPr>
          <p:spPr>
            <a:xfrm>
              <a:off x="2062898" y="6289575"/>
              <a:ext cx="492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직선 화살표 연결선 62"/>
            <p:cNvCxnSpPr>
              <a:stCxn id="62" idx="0"/>
            </p:cNvCxnSpPr>
            <p:nvPr/>
          </p:nvCxnSpPr>
          <p:spPr>
            <a:xfrm flipV="1">
              <a:off x="2309337" y="5854313"/>
              <a:ext cx="0" cy="435262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22717"/>
              </p:ext>
            </p:extLst>
          </p:nvPr>
        </p:nvGraphicFramePr>
        <p:xfrm>
          <a:off x="2878872" y="46862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750990" y="499343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3011893" y="4890644"/>
            <a:ext cx="0" cy="212994"/>
          </a:xfrm>
          <a:prstGeom prst="straightConnector1">
            <a:avLst/>
          </a:prstGeom>
          <a:ln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41928" y="46136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57952" y="46136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3491880" y="4039962"/>
            <a:ext cx="0" cy="534507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2395884" y="4012199"/>
            <a:ext cx="481131" cy="627880"/>
            <a:chOff x="2343937" y="4216143"/>
            <a:chExt cx="481131" cy="627880"/>
          </a:xfrm>
        </p:grpSpPr>
        <p:cxnSp>
          <p:nvCxnSpPr>
            <p:cNvPr id="53" name="직선 화살표 연결선 52"/>
            <p:cNvCxnSpPr/>
            <p:nvPr/>
          </p:nvCxnSpPr>
          <p:spPr>
            <a:xfrm flipH="1" flipV="1">
              <a:off x="2343937" y="4352492"/>
              <a:ext cx="481131" cy="491531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2489750" y="4216143"/>
              <a:ext cx="59251" cy="66897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2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94" y="1686227"/>
            <a:ext cx="3400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382" y="579240"/>
            <a:ext cx="3448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29464"/>
              </p:ext>
            </p:extLst>
          </p:nvPr>
        </p:nvGraphicFramePr>
        <p:xfrm>
          <a:off x="2806864" y="2519465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123728" y="217917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2411760" y="4760042"/>
            <a:ext cx="3517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88030" y="2447457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35696" y="4581128"/>
            <a:ext cx="72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lastC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2357610" y="2395194"/>
            <a:ext cx="405937" cy="1869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451"/>
              </p:ext>
            </p:extLst>
          </p:nvPr>
        </p:nvGraphicFramePr>
        <p:xfrm>
          <a:off x="3998564" y="61474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직선 화살표 연결선 88"/>
          <p:cNvCxnSpPr/>
          <p:nvPr/>
        </p:nvCxnSpPr>
        <p:spPr>
          <a:xfrm>
            <a:off x="4683317" y="706180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79730" y="522987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712149" y="879501"/>
            <a:ext cx="632743" cy="465192"/>
            <a:chOff x="7251625" y="3199577"/>
            <a:chExt cx="632743" cy="465192"/>
          </a:xfrm>
        </p:grpSpPr>
        <p:sp>
          <p:nvSpPr>
            <p:cNvPr id="97" name="TextBox 96"/>
            <p:cNvSpPr txBox="1"/>
            <p:nvPr/>
          </p:nvSpPr>
          <p:spPr>
            <a:xfrm>
              <a:off x="7251625" y="3356992"/>
              <a:ext cx="63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err="1" smtClean="0">
                  <a:latin typeface="Times New Roman" pitchFamily="18" charset="0"/>
                  <a:cs typeface="Times New Roman" pitchFamily="18" charset="0"/>
                </a:rPr>
                <a:t>startA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 flipV="1">
              <a:off x="7581007" y="3199577"/>
              <a:ext cx="7358" cy="2422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꺾인 연결선 15"/>
          <p:cNvCxnSpPr>
            <a:endCxn id="92" idx="0"/>
          </p:cNvCxnSpPr>
          <p:nvPr/>
        </p:nvCxnSpPr>
        <p:spPr>
          <a:xfrm rot="10800000">
            <a:off x="4386578" y="522987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10760"/>
              </p:ext>
            </p:extLst>
          </p:nvPr>
        </p:nvGraphicFramePr>
        <p:xfrm>
          <a:off x="4009742" y="1717819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6" name="직선 화살표 연결선 115"/>
          <p:cNvCxnSpPr/>
          <p:nvPr/>
        </p:nvCxnSpPr>
        <p:spPr>
          <a:xfrm>
            <a:off x="4694495" y="1809259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190908" y="1645811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49" name="그룹 2048"/>
          <p:cNvGrpSpPr/>
          <p:nvPr/>
        </p:nvGrpSpPr>
        <p:grpSpPr>
          <a:xfrm>
            <a:off x="7740352" y="879501"/>
            <a:ext cx="352070" cy="1587702"/>
            <a:chOff x="4216205" y="1409251"/>
            <a:chExt cx="352070" cy="1587702"/>
          </a:xfrm>
        </p:grpSpPr>
        <p:grpSp>
          <p:nvGrpSpPr>
            <p:cNvPr id="93" name="그룹 92"/>
            <p:cNvGrpSpPr/>
            <p:nvPr/>
          </p:nvGrpSpPr>
          <p:grpSpPr>
            <a:xfrm>
              <a:off x="4216205" y="1409251"/>
              <a:ext cx="288032" cy="465192"/>
              <a:chOff x="7452320" y="3199577"/>
              <a:chExt cx="288032" cy="465192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7452320" y="335699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직선 화살표 연결선 94"/>
              <p:cNvCxnSpPr/>
              <p:nvPr/>
            </p:nvCxnSpPr>
            <p:spPr>
              <a:xfrm flipV="1">
                <a:off x="7581007" y="3199577"/>
                <a:ext cx="7358" cy="2422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>
              <a:off x="4280243" y="2473152"/>
              <a:ext cx="288032" cy="523801"/>
              <a:chOff x="7452320" y="4135681"/>
              <a:chExt cx="288032" cy="523801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7452320" y="4351705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2" name="직선 화살표 연결선 121"/>
              <p:cNvCxnSpPr/>
              <p:nvPr/>
            </p:nvCxnSpPr>
            <p:spPr>
              <a:xfrm flipV="1">
                <a:off x="7581007" y="4135681"/>
                <a:ext cx="7358" cy="2422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6" name="꺾인 연결선 125"/>
          <p:cNvCxnSpPr/>
          <p:nvPr/>
        </p:nvCxnSpPr>
        <p:spPr>
          <a:xfrm rot="10800000">
            <a:off x="4386578" y="1671370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3" name="그룹 2052"/>
          <p:cNvGrpSpPr/>
          <p:nvPr/>
        </p:nvGrpSpPr>
        <p:grpSpPr>
          <a:xfrm>
            <a:off x="395536" y="4725144"/>
            <a:ext cx="8640960" cy="739825"/>
            <a:chOff x="395536" y="3553271"/>
            <a:chExt cx="8640960" cy="739825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395536" y="3933056"/>
              <a:ext cx="864096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27984" y="3985319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attach(float coefficient, </a:t>
              </a:r>
              <a:r>
                <a:rPr lang="en-US" altLang="ko-KR" sz="1400" i="1" dirty="0" err="1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 exponent, </a:t>
              </a:r>
              <a:r>
                <a:rPr lang="en-US" altLang="ko-KR" sz="1400" i="1" dirty="0" err="1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PolyPointer</a:t>
              </a:r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 *ptr)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355976" y="3553271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attach( 10, 6, &amp;</a:t>
              </a:r>
              <a:r>
                <a:rPr lang="en-US" altLang="ko-KR" sz="1400" i="1" dirty="0" err="1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lastC</a:t>
              </a:r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 )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73956"/>
              </p:ext>
            </p:extLst>
          </p:nvPr>
        </p:nvGraphicFramePr>
        <p:xfrm>
          <a:off x="2862738" y="3368062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TextBox 151"/>
          <p:cNvSpPr txBox="1"/>
          <p:nvPr/>
        </p:nvSpPr>
        <p:spPr>
          <a:xfrm>
            <a:off x="2862738" y="329542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078762" y="329542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55434"/>
              </p:ext>
            </p:extLst>
          </p:nvPr>
        </p:nvGraphicFramePr>
        <p:xfrm>
          <a:off x="2878872" y="396620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878872" y="389356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-3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94896" y="389356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491880" y="3429000"/>
            <a:ext cx="0" cy="543546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505808" y="2611219"/>
            <a:ext cx="0" cy="601757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51867"/>
              </p:ext>
            </p:extLst>
          </p:nvPr>
        </p:nvGraphicFramePr>
        <p:xfrm>
          <a:off x="2878872" y="46862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841928" y="46136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57952" y="46136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3491880" y="4032064"/>
            <a:ext cx="0" cy="542405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2051720" y="4879032"/>
            <a:ext cx="492878" cy="710208"/>
            <a:chOff x="2007024" y="5756053"/>
            <a:chExt cx="492878" cy="710208"/>
          </a:xfrm>
        </p:grpSpPr>
        <p:sp>
          <p:nvSpPr>
            <p:cNvPr id="59" name="TextBox 58"/>
            <p:cNvSpPr txBox="1"/>
            <p:nvPr/>
          </p:nvSpPr>
          <p:spPr>
            <a:xfrm>
              <a:off x="2007024" y="6158484"/>
              <a:ext cx="492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 flipV="1">
              <a:off x="2259052" y="5756053"/>
              <a:ext cx="0" cy="432048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27688"/>
              </p:ext>
            </p:extLst>
          </p:nvPr>
        </p:nvGraphicFramePr>
        <p:xfrm>
          <a:off x="2851560" y="5393435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760622" y="570058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021525" y="5597799"/>
            <a:ext cx="0" cy="212994"/>
          </a:xfrm>
          <a:prstGeom prst="straightConnector1">
            <a:avLst/>
          </a:prstGeom>
          <a:ln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851560" y="532080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67584" y="532080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3491880" y="4760042"/>
            <a:ext cx="0" cy="558218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2374712" y="4730255"/>
            <a:ext cx="481131" cy="618915"/>
            <a:chOff x="2343937" y="4225108"/>
            <a:chExt cx="481131" cy="618915"/>
          </a:xfrm>
        </p:grpSpPr>
        <p:cxnSp>
          <p:nvCxnSpPr>
            <p:cNvPr id="62" name="직선 화살표 연결선 61"/>
            <p:cNvCxnSpPr/>
            <p:nvPr/>
          </p:nvCxnSpPr>
          <p:spPr>
            <a:xfrm flipH="1" flipV="1">
              <a:off x="2343937" y="4352492"/>
              <a:ext cx="481131" cy="491531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2465750" y="4225108"/>
              <a:ext cx="59251" cy="66897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39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8" grpId="0"/>
      <p:bldP spid="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94" y="1686227"/>
            <a:ext cx="3400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382" y="579240"/>
            <a:ext cx="3448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68980"/>
              </p:ext>
            </p:extLst>
          </p:nvPr>
        </p:nvGraphicFramePr>
        <p:xfrm>
          <a:off x="2806864" y="2519465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123728" y="217917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2411760" y="5480122"/>
            <a:ext cx="3517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88030" y="2447457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35696" y="5301208"/>
            <a:ext cx="72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lastC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2357610" y="2395194"/>
            <a:ext cx="405937" cy="1869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4190"/>
              </p:ext>
            </p:extLst>
          </p:nvPr>
        </p:nvGraphicFramePr>
        <p:xfrm>
          <a:off x="3998564" y="61474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직선 화살표 연결선 88"/>
          <p:cNvCxnSpPr/>
          <p:nvPr/>
        </p:nvCxnSpPr>
        <p:spPr>
          <a:xfrm>
            <a:off x="4683317" y="706180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79730" y="522987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712149" y="879501"/>
            <a:ext cx="632743" cy="465192"/>
            <a:chOff x="7251625" y="3199577"/>
            <a:chExt cx="632743" cy="465192"/>
          </a:xfrm>
        </p:grpSpPr>
        <p:sp>
          <p:nvSpPr>
            <p:cNvPr id="97" name="TextBox 96"/>
            <p:cNvSpPr txBox="1"/>
            <p:nvPr/>
          </p:nvSpPr>
          <p:spPr>
            <a:xfrm>
              <a:off x="7251625" y="3356992"/>
              <a:ext cx="63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err="1" smtClean="0">
                  <a:latin typeface="Times New Roman" pitchFamily="18" charset="0"/>
                  <a:cs typeface="Times New Roman" pitchFamily="18" charset="0"/>
                </a:rPr>
                <a:t>startA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7" name="직선 화살표 연결선 106"/>
            <p:cNvCxnSpPr/>
            <p:nvPr/>
          </p:nvCxnSpPr>
          <p:spPr>
            <a:xfrm flipV="1">
              <a:off x="7581007" y="3199577"/>
              <a:ext cx="7358" cy="2422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꺾인 연결선 15"/>
          <p:cNvCxnSpPr>
            <a:endCxn id="92" idx="0"/>
          </p:cNvCxnSpPr>
          <p:nvPr/>
        </p:nvCxnSpPr>
        <p:spPr>
          <a:xfrm rot="10800000">
            <a:off x="4386578" y="522987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86859"/>
              </p:ext>
            </p:extLst>
          </p:nvPr>
        </p:nvGraphicFramePr>
        <p:xfrm>
          <a:off x="4009742" y="1717819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6" name="직선 화살표 연결선 115"/>
          <p:cNvCxnSpPr/>
          <p:nvPr/>
        </p:nvCxnSpPr>
        <p:spPr>
          <a:xfrm>
            <a:off x="4694495" y="1809259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190908" y="1645811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7740352" y="879501"/>
            <a:ext cx="288032" cy="465192"/>
            <a:chOff x="7452320" y="3199577"/>
            <a:chExt cx="288032" cy="465192"/>
          </a:xfrm>
        </p:grpSpPr>
        <p:sp>
          <p:nvSpPr>
            <p:cNvPr id="94" name="TextBox 93"/>
            <p:cNvSpPr txBox="1"/>
            <p:nvPr/>
          </p:nvSpPr>
          <p:spPr>
            <a:xfrm>
              <a:off x="7452320" y="3356992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직선 화살표 연결선 94"/>
            <p:cNvCxnSpPr/>
            <p:nvPr/>
          </p:nvCxnSpPr>
          <p:spPr>
            <a:xfrm flipV="1">
              <a:off x="7581007" y="3199577"/>
              <a:ext cx="7358" cy="2422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4283968" y="1943402"/>
            <a:ext cx="288032" cy="523801"/>
            <a:chOff x="7452320" y="4135681"/>
            <a:chExt cx="288032" cy="523801"/>
          </a:xfrm>
        </p:grpSpPr>
        <p:sp>
          <p:nvSpPr>
            <p:cNvPr id="121" name="TextBox 120"/>
            <p:cNvSpPr txBox="1"/>
            <p:nvPr/>
          </p:nvSpPr>
          <p:spPr>
            <a:xfrm>
              <a:off x="7452320" y="4351705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 flipV="1">
              <a:off x="7581007" y="4135681"/>
              <a:ext cx="7358" cy="2422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꺾인 연결선 125"/>
          <p:cNvCxnSpPr/>
          <p:nvPr/>
        </p:nvCxnSpPr>
        <p:spPr>
          <a:xfrm rot="10800000">
            <a:off x="4386578" y="1671370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3" name="그룹 2052"/>
          <p:cNvGrpSpPr/>
          <p:nvPr/>
        </p:nvGrpSpPr>
        <p:grpSpPr>
          <a:xfrm>
            <a:off x="395536" y="5497487"/>
            <a:ext cx="8640960" cy="739825"/>
            <a:chOff x="395536" y="3553271"/>
            <a:chExt cx="8640960" cy="739825"/>
          </a:xfrm>
        </p:grpSpPr>
        <p:cxnSp>
          <p:nvCxnSpPr>
            <p:cNvPr id="127" name="직선 연결선 126"/>
            <p:cNvCxnSpPr/>
            <p:nvPr/>
          </p:nvCxnSpPr>
          <p:spPr>
            <a:xfrm>
              <a:off x="395536" y="3933056"/>
              <a:ext cx="864096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27984" y="3985319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attach(float coefficient, </a:t>
              </a:r>
              <a:r>
                <a:rPr lang="en-US" altLang="ko-KR" sz="1400" i="1" dirty="0" err="1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 exponent, </a:t>
              </a:r>
              <a:r>
                <a:rPr lang="en-US" altLang="ko-KR" sz="1400" i="1" dirty="0" err="1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PolyPointer</a:t>
              </a:r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 *ptr)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355976" y="3553271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attach( 1, 0, &amp;</a:t>
              </a:r>
              <a:r>
                <a:rPr lang="en-US" altLang="ko-KR" sz="1400" i="1" dirty="0" err="1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lastC</a:t>
              </a:r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 )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51639"/>
              </p:ext>
            </p:extLst>
          </p:nvPr>
        </p:nvGraphicFramePr>
        <p:xfrm>
          <a:off x="2862738" y="3368062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TextBox 151"/>
          <p:cNvSpPr txBox="1"/>
          <p:nvPr/>
        </p:nvSpPr>
        <p:spPr>
          <a:xfrm>
            <a:off x="2862738" y="329542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078762" y="329542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61659"/>
              </p:ext>
            </p:extLst>
          </p:nvPr>
        </p:nvGraphicFramePr>
        <p:xfrm>
          <a:off x="2878872" y="396620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878872" y="389356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-3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94896" y="389356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491880" y="3429000"/>
            <a:ext cx="0" cy="543546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505808" y="2611219"/>
            <a:ext cx="0" cy="601757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56569"/>
              </p:ext>
            </p:extLst>
          </p:nvPr>
        </p:nvGraphicFramePr>
        <p:xfrm>
          <a:off x="2878872" y="46862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841928" y="46136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57952" y="46136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3491880" y="4032064"/>
            <a:ext cx="0" cy="542405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92595"/>
              </p:ext>
            </p:extLst>
          </p:nvPr>
        </p:nvGraphicFramePr>
        <p:xfrm>
          <a:off x="2851560" y="5393435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2851560" y="532080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67584" y="532080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3491880" y="4752144"/>
            <a:ext cx="0" cy="566116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2007024" y="5693765"/>
            <a:ext cx="492878" cy="792088"/>
            <a:chOff x="2007024" y="5805264"/>
            <a:chExt cx="492878" cy="792088"/>
          </a:xfrm>
        </p:grpSpPr>
        <p:sp>
          <p:nvSpPr>
            <p:cNvPr id="63" name="TextBox 62"/>
            <p:cNvSpPr txBox="1"/>
            <p:nvPr/>
          </p:nvSpPr>
          <p:spPr>
            <a:xfrm>
              <a:off x="2007024" y="6289575"/>
              <a:ext cx="492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직선 화살표 연결선 64"/>
            <p:cNvCxnSpPr>
              <a:stCxn id="63" idx="0"/>
            </p:cNvCxnSpPr>
            <p:nvPr/>
          </p:nvCxnSpPr>
          <p:spPr>
            <a:xfrm flipV="1">
              <a:off x="2253463" y="5805264"/>
              <a:ext cx="5282" cy="484311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46925"/>
              </p:ext>
            </p:extLst>
          </p:nvPr>
        </p:nvGraphicFramePr>
        <p:xfrm>
          <a:off x="2806864" y="612644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2715926" y="643359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2976829" y="6330804"/>
            <a:ext cx="0" cy="212994"/>
          </a:xfrm>
          <a:prstGeom prst="straightConnector1">
            <a:avLst/>
          </a:prstGeom>
          <a:ln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06864" y="605380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22888" y="605380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3491880" y="5497487"/>
            <a:ext cx="0" cy="585935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2366765" y="5438820"/>
            <a:ext cx="481131" cy="618915"/>
            <a:chOff x="2343937" y="4225108"/>
            <a:chExt cx="481131" cy="618915"/>
          </a:xfrm>
        </p:grpSpPr>
        <p:cxnSp>
          <p:nvCxnSpPr>
            <p:cNvPr id="60" name="직선 화살표 연결선 59"/>
            <p:cNvCxnSpPr/>
            <p:nvPr/>
          </p:nvCxnSpPr>
          <p:spPr>
            <a:xfrm flipH="1" flipV="1">
              <a:off x="2343937" y="4352492"/>
              <a:ext cx="481131" cy="491531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2465750" y="4225108"/>
              <a:ext cx="59251" cy="66897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452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94" y="1686227"/>
            <a:ext cx="3400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382" y="579240"/>
            <a:ext cx="3448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38834"/>
              </p:ext>
            </p:extLst>
          </p:nvPr>
        </p:nvGraphicFramePr>
        <p:xfrm>
          <a:off x="2806864" y="2519465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123728" y="217917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2411760" y="6200202"/>
            <a:ext cx="3517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88030" y="2447457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35696" y="6021288"/>
            <a:ext cx="72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lastC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2357610" y="2395194"/>
            <a:ext cx="405937" cy="1869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45538"/>
              </p:ext>
            </p:extLst>
          </p:nvPr>
        </p:nvGraphicFramePr>
        <p:xfrm>
          <a:off x="3998564" y="61474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직선 화살표 연결선 88"/>
          <p:cNvCxnSpPr/>
          <p:nvPr/>
        </p:nvCxnSpPr>
        <p:spPr>
          <a:xfrm>
            <a:off x="4683317" y="706180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V="1">
            <a:off x="4041531" y="879501"/>
            <a:ext cx="7358" cy="2422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92" idx="0"/>
          </p:cNvCxnSpPr>
          <p:nvPr/>
        </p:nvCxnSpPr>
        <p:spPr>
          <a:xfrm rot="10800000">
            <a:off x="4386578" y="522987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31973"/>
              </p:ext>
            </p:extLst>
          </p:nvPr>
        </p:nvGraphicFramePr>
        <p:xfrm>
          <a:off x="4009742" y="1717819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6" name="직선 화살표 연결선 115"/>
          <p:cNvCxnSpPr/>
          <p:nvPr/>
        </p:nvCxnSpPr>
        <p:spPr>
          <a:xfrm>
            <a:off x="4694495" y="1809259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179730" y="522987"/>
            <a:ext cx="424874" cy="1430601"/>
            <a:chOff x="4179730" y="522987"/>
            <a:chExt cx="424874" cy="1430601"/>
          </a:xfrm>
        </p:grpSpPr>
        <p:sp>
          <p:nvSpPr>
            <p:cNvPr id="92" name="TextBox 91"/>
            <p:cNvSpPr txBox="1"/>
            <p:nvPr/>
          </p:nvSpPr>
          <p:spPr>
            <a:xfrm>
              <a:off x="4179730" y="522987"/>
              <a:ext cx="413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ko-KR" alt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190908" y="1645811"/>
              <a:ext cx="413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ko-KR" altLang="en-US" sz="1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712149" y="1036916"/>
            <a:ext cx="859851" cy="307777"/>
            <a:chOff x="3712149" y="1036916"/>
            <a:chExt cx="859851" cy="307777"/>
          </a:xfrm>
        </p:grpSpPr>
        <p:sp>
          <p:nvSpPr>
            <p:cNvPr id="97" name="TextBox 96"/>
            <p:cNvSpPr txBox="1"/>
            <p:nvPr/>
          </p:nvSpPr>
          <p:spPr>
            <a:xfrm>
              <a:off x="3712149" y="1036916"/>
              <a:ext cx="63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startA</a:t>
              </a:r>
              <a:endParaRPr lang="ko-KR" altLang="en-US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283968" y="1036916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95" name="직선 화살표 연결선 94"/>
          <p:cNvCxnSpPr/>
          <p:nvPr/>
        </p:nvCxnSpPr>
        <p:spPr>
          <a:xfrm flipV="1">
            <a:off x="4412655" y="879501"/>
            <a:ext cx="7358" cy="2422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4283968" y="1943402"/>
            <a:ext cx="288032" cy="523801"/>
            <a:chOff x="7452320" y="4135681"/>
            <a:chExt cx="288032" cy="523801"/>
          </a:xfrm>
        </p:grpSpPr>
        <p:sp>
          <p:nvSpPr>
            <p:cNvPr id="121" name="TextBox 120"/>
            <p:cNvSpPr txBox="1"/>
            <p:nvPr/>
          </p:nvSpPr>
          <p:spPr>
            <a:xfrm>
              <a:off x="7452320" y="4351705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 flipV="1">
              <a:off x="7581007" y="4135681"/>
              <a:ext cx="7358" cy="2422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꺾인 연결선 125"/>
          <p:cNvCxnSpPr/>
          <p:nvPr/>
        </p:nvCxnSpPr>
        <p:spPr>
          <a:xfrm rot="10800000">
            <a:off x="4386578" y="1671370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74746"/>
              </p:ext>
            </p:extLst>
          </p:nvPr>
        </p:nvGraphicFramePr>
        <p:xfrm>
          <a:off x="2862738" y="3368062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TextBox 151"/>
          <p:cNvSpPr txBox="1"/>
          <p:nvPr/>
        </p:nvSpPr>
        <p:spPr>
          <a:xfrm>
            <a:off x="2862738" y="329542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078762" y="329542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39887"/>
              </p:ext>
            </p:extLst>
          </p:nvPr>
        </p:nvGraphicFramePr>
        <p:xfrm>
          <a:off x="2878872" y="396620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878872" y="389356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-3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94896" y="389356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491880" y="3429000"/>
            <a:ext cx="0" cy="543546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505808" y="2611219"/>
            <a:ext cx="0" cy="601757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58963"/>
              </p:ext>
            </p:extLst>
          </p:nvPr>
        </p:nvGraphicFramePr>
        <p:xfrm>
          <a:off x="2878872" y="46862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841928" y="46136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57952" y="46136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3491880" y="4032064"/>
            <a:ext cx="0" cy="542405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55093"/>
              </p:ext>
            </p:extLst>
          </p:nvPr>
        </p:nvGraphicFramePr>
        <p:xfrm>
          <a:off x="2851560" y="5393435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2851560" y="532080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67584" y="532080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3491880" y="4752144"/>
            <a:ext cx="0" cy="566116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28755"/>
              </p:ext>
            </p:extLst>
          </p:nvPr>
        </p:nvGraphicFramePr>
        <p:xfrm>
          <a:off x="2806864" y="612644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806864" y="605380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22888" y="605380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3491880" y="5497487"/>
            <a:ext cx="0" cy="585935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94" y="1686227"/>
            <a:ext cx="3400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382" y="579240"/>
            <a:ext cx="3448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91770"/>
              </p:ext>
            </p:extLst>
          </p:nvPr>
        </p:nvGraphicFramePr>
        <p:xfrm>
          <a:off x="2806864" y="2519465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2123728" y="217917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2411760" y="6200202"/>
            <a:ext cx="3517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88030" y="2447457"/>
            <a:ext cx="4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35696" y="6021288"/>
            <a:ext cx="72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latin typeface="Times New Roman" pitchFamily="18" charset="0"/>
                <a:cs typeface="Times New Roman" pitchFamily="18" charset="0"/>
              </a:rPr>
              <a:t>lastC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2357610" y="2395194"/>
            <a:ext cx="405937" cy="1869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24186"/>
              </p:ext>
            </p:extLst>
          </p:nvPr>
        </p:nvGraphicFramePr>
        <p:xfrm>
          <a:off x="3998564" y="61474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직선 화살표 연결선 88"/>
          <p:cNvCxnSpPr/>
          <p:nvPr/>
        </p:nvCxnSpPr>
        <p:spPr>
          <a:xfrm>
            <a:off x="4683317" y="706180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V="1">
            <a:off x="4041531" y="879501"/>
            <a:ext cx="7358" cy="2422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92" idx="0"/>
          </p:cNvCxnSpPr>
          <p:nvPr/>
        </p:nvCxnSpPr>
        <p:spPr>
          <a:xfrm rot="10800000">
            <a:off x="4386578" y="522987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73553"/>
              </p:ext>
            </p:extLst>
          </p:nvPr>
        </p:nvGraphicFramePr>
        <p:xfrm>
          <a:off x="4009742" y="1717819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6" name="직선 화살표 연결선 115"/>
          <p:cNvCxnSpPr/>
          <p:nvPr/>
        </p:nvCxnSpPr>
        <p:spPr>
          <a:xfrm>
            <a:off x="4694495" y="1809259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179730" y="522987"/>
            <a:ext cx="424874" cy="1430601"/>
            <a:chOff x="4179730" y="522987"/>
            <a:chExt cx="424874" cy="1430601"/>
          </a:xfrm>
        </p:grpSpPr>
        <p:sp>
          <p:nvSpPr>
            <p:cNvPr id="92" name="TextBox 91"/>
            <p:cNvSpPr txBox="1"/>
            <p:nvPr/>
          </p:nvSpPr>
          <p:spPr>
            <a:xfrm>
              <a:off x="4179730" y="522987"/>
              <a:ext cx="413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imes New Roman" pitchFamily="18" charset="0"/>
                  <a:cs typeface="Times New Roman" pitchFamily="18" charset="0"/>
                </a:rPr>
                <a:t>-1</a:t>
              </a:r>
              <a:endParaRPr lang="ko-KR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190908" y="1645811"/>
              <a:ext cx="413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imes New Roman" pitchFamily="18" charset="0"/>
                  <a:cs typeface="Times New Roman" pitchFamily="18" charset="0"/>
                </a:rPr>
                <a:t>-1</a:t>
              </a:r>
              <a:endParaRPr lang="ko-KR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712149" y="1036916"/>
            <a:ext cx="859851" cy="307777"/>
            <a:chOff x="3712149" y="1036916"/>
            <a:chExt cx="859851" cy="307777"/>
          </a:xfrm>
        </p:grpSpPr>
        <p:sp>
          <p:nvSpPr>
            <p:cNvPr id="97" name="TextBox 96"/>
            <p:cNvSpPr txBox="1"/>
            <p:nvPr/>
          </p:nvSpPr>
          <p:spPr>
            <a:xfrm>
              <a:off x="3712149" y="1036916"/>
              <a:ext cx="63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err="1" smtClean="0">
                  <a:latin typeface="Times New Roman" pitchFamily="18" charset="0"/>
                  <a:cs typeface="Times New Roman" pitchFamily="18" charset="0"/>
                </a:rPr>
                <a:t>startA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283968" y="1036916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95" name="직선 화살표 연결선 94"/>
          <p:cNvCxnSpPr/>
          <p:nvPr/>
        </p:nvCxnSpPr>
        <p:spPr>
          <a:xfrm flipV="1">
            <a:off x="4412655" y="879501"/>
            <a:ext cx="7358" cy="2422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4283968" y="1943402"/>
            <a:ext cx="288032" cy="523801"/>
            <a:chOff x="7452320" y="4135681"/>
            <a:chExt cx="288032" cy="523801"/>
          </a:xfrm>
        </p:grpSpPr>
        <p:sp>
          <p:nvSpPr>
            <p:cNvPr id="121" name="TextBox 120"/>
            <p:cNvSpPr txBox="1"/>
            <p:nvPr/>
          </p:nvSpPr>
          <p:spPr>
            <a:xfrm>
              <a:off x="7452320" y="4351705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 flipV="1">
              <a:off x="7581007" y="4135681"/>
              <a:ext cx="7358" cy="24221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꺾인 연결선 125"/>
          <p:cNvCxnSpPr/>
          <p:nvPr/>
        </p:nvCxnSpPr>
        <p:spPr>
          <a:xfrm rot="10800000">
            <a:off x="4386578" y="1671370"/>
            <a:ext cx="3871636" cy="153888"/>
          </a:xfrm>
          <a:prstGeom prst="bentConnector4">
            <a:avLst>
              <a:gd name="adj1" fmla="val 426"/>
              <a:gd name="adj2" fmla="val 2485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8390"/>
              </p:ext>
            </p:extLst>
          </p:nvPr>
        </p:nvGraphicFramePr>
        <p:xfrm>
          <a:off x="2862738" y="3368062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TextBox 151"/>
          <p:cNvSpPr txBox="1"/>
          <p:nvPr/>
        </p:nvSpPr>
        <p:spPr>
          <a:xfrm>
            <a:off x="2862738" y="329542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078762" y="329542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31313"/>
              </p:ext>
            </p:extLst>
          </p:nvPr>
        </p:nvGraphicFramePr>
        <p:xfrm>
          <a:off x="2878872" y="396620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878872" y="389356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-3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94896" y="389356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491880" y="3429000"/>
            <a:ext cx="0" cy="543546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505808" y="2611219"/>
            <a:ext cx="0" cy="601757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75324"/>
              </p:ext>
            </p:extLst>
          </p:nvPr>
        </p:nvGraphicFramePr>
        <p:xfrm>
          <a:off x="2878872" y="46862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841928" y="46136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57952" y="46136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3491880" y="4032064"/>
            <a:ext cx="0" cy="542405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35085"/>
              </p:ext>
            </p:extLst>
          </p:nvPr>
        </p:nvGraphicFramePr>
        <p:xfrm>
          <a:off x="2851560" y="5393435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2851560" y="532080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67584" y="532080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3491880" y="4752144"/>
            <a:ext cx="0" cy="566116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23791"/>
              </p:ext>
            </p:extLst>
          </p:nvPr>
        </p:nvGraphicFramePr>
        <p:xfrm>
          <a:off x="2806864" y="612644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806864" y="605380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22888" y="605380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3491880" y="5497487"/>
            <a:ext cx="0" cy="585935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endCxn id="80" idx="3"/>
          </p:cNvCxnSpPr>
          <p:nvPr/>
        </p:nvCxnSpPr>
        <p:spPr>
          <a:xfrm rot="5400000" flipH="1" flipV="1">
            <a:off x="1776204" y="4340510"/>
            <a:ext cx="3589297" cy="130088"/>
          </a:xfrm>
          <a:prstGeom prst="bentConnector4">
            <a:avLst>
              <a:gd name="adj1" fmla="val 286"/>
              <a:gd name="adj2" fmla="val 275727"/>
            </a:avLst>
          </a:prstGeom>
          <a:ln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4.4 Polynomials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4.4.1 Polynomial Representation</a:t>
            </a:r>
          </a:p>
          <a:p>
            <a:pPr lvl="0"/>
            <a:r>
              <a:rPr lang="en-US" altLang="ko-KR" dirty="0" smtClean="0"/>
              <a:t>Polynomial</a:t>
            </a:r>
          </a:p>
          <a:p>
            <a:pPr lvl="1"/>
            <a:endParaRPr lang="en-US" altLang="ko-KR" dirty="0" smtClean="0"/>
          </a:p>
          <a:p>
            <a:pPr lvl="2"/>
            <a:r>
              <a:rPr lang="en-US" altLang="ko-KR" i="1" dirty="0"/>
              <a:t>a</a:t>
            </a:r>
            <a:r>
              <a:rPr lang="en-US" altLang="ko-KR" i="1" baseline="-25000" dirty="0"/>
              <a:t>i</a:t>
            </a:r>
            <a:r>
              <a:rPr lang="en-US" altLang="ko-KR" dirty="0"/>
              <a:t> : nonzero coefficients</a:t>
            </a:r>
          </a:p>
          <a:p>
            <a:pPr lvl="2"/>
            <a:r>
              <a:rPr lang="en-US" altLang="ko-KR" i="1" dirty="0"/>
              <a:t>e</a:t>
            </a:r>
            <a:r>
              <a:rPr lang="en-US" altLang="ko-KR" i="1" baseline="-25000" dirty="0"/>
              <a:t>i </a:t>
            </a:r>
            <a:r>
              <a:rPr lang="en-US" altLang="ko-KR" dirty="0"/>
              <a:t>: nonnegative integer </a:t>
            </a:r>
            <a:r>
              <a:rPr lang="en-US" altLang="ko-KR" dirty="0" smtClean="0"/>
              <a:t>exponents</a:t>
            </a:r>
          </a:p>
          <a:p>
            <a:pPr lvl="3"/>
            <a:endParaRPr lang="en-US" altLang="ko-KR" dirty="0"/>
          </a:p>
          <a:p>
            <a:r>
              <a:rPr lang="en-US" altLang="ko-KR" dirty="0" smtClean="0"/>
              <a:t>Representation of Polynomial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3</a:t>
            </a:fld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79443"/>
              </p:ext>
            </p:extLst>
          </p:nvPr>
        </p:nvGraphicFramePr>
        <p:xfrm>
          <a:off x="787400" y="1989138"/>
          <a:ext cx="7785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" name="수식" r:id="rId4" imgW="4063680" imgH="266400" progId="Equation.3">
                  <p:embed/>
                </p:oleObj>
              </mc:Choice>
              <mc:Fallback>
                <p:oleObj name="수식" r:id="rId4" imgW="406368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7400" y="1989138"/>
                        <a:ext cx="778510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013176"/>
            <a:ext cx="2257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115616" y="4453963"/>
            <a:ext cx="5104685" cy="1855357"/>
            <a:chOff x="1115616" y="4453963"/>
            <a:chExt cx="5104685" cy="185535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4453963"/>
              <a:ext cx="5104685" cy="1855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411760" y="5733256"/>
              <a:ext cx="144016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Courier New" pitchFamily="49" charset="0"/>
                  <a:cs typeface="Courier New" pitchFamily="49" charset="0"/>
                </a:rPr>
                <a:t>polyNode;</a:t>
              </a:r>
              <a:endParaRPr lang="ko-KR" alt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7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4.5 Additional List Operations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b="1" dirty="0" smtClean="0"/>
              <a:t>4.5.1 Operations For Chains</a:t>
            </a:r>
          </a:p>
          <a:p>
            <a:endParaRPr lang="ko-KR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32" y="3231149"/>
            <a:ext cx="5004113" cy="339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직사각형 93"/>
          <p:cNvSpPr/>
          <p:nvPr/>
        </p:nvSpPr>
        <p:spPr>
          <a:xfrm>
            <a:off x="898641" y="5733256"/>
            <a:ext cx="1656184" cy="174993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898641" y="4293096"/>
            <a:ext cx="1368152" cy="174993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95536" y="1619240"/>
            <a:ext cx="4953000" cy="1335182"/>
            <a:chOff x="2052671" y="1619240"/>
            <a:chExt cx="4953000" cy="1335182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671" y="1619240"/>
              <a:ext cx="4953000" cy="133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275856" y="2615868"/>
              <a:ext cx="144016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Courier New" pitchFamily="49" charset="0"/>
                  <a:cs typeface="Courier New" pitchFamily="49" charset="0"/>
                </a:rPr>
                <a:t>listNode;</a:t>
              </a:r>
              <a:endParaRPr lang="ko-KR" alt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6304863" y="1215918"/>
            <a:ext cx="334537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022854" y="1215918"/>
            <a:ext cx="334537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57454" y="1834371"/>
            <a:ext cx="688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lead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744956" y="1369806"/>
            <a:ext cx="0" cy="48431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940152" y="1593267"/>
            <a:ext cx="318166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10670" y="1827285"/>
            <a:ext cx="67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middle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8304" y="1527111"/>
            <a:ext cx="1891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invert( 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listPointer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lead 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8760" y="1062029"/>
            <a:ext cx="513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first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1844" y="1834371"/>
            <a:ext cx="54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trail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8560" y="1278053"/>
            <a:ext cx="161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first = invert( first 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25897" y="1736522"/>
            <a:ext cx="703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ko-KR" altLang="en-US" sz="11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625412" y="1109077"/>
            <a:ext cx="543691" cy="168975"/>
            <a:chOff x="6521975" y="2924944"/>
            <a:chExt cx="543691" cy="168975"/>
          </a:xfrm>
        </p:grpSpPr>
        <p:sp>
          <p:nvSpPr>
            <p:cNvPr id="23" name="직사각형 22"/>
            <p:cNvSpPr/>
            <p:nvPr/>
          </p:nvSpPr>
          <p:spPr>
            <a:xfrm>
              <a:off x="6521975" y="2924944"/>
              <a:ext cx="543691" cy="1689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>
              <a:stCxn id="23" idx="0"/>
              <a:endCxn id="23" idx="2"/>
            </p:cNvCxnSpPr>
            <p:nvPr/>
          </p:nvCxnSpPr>
          <p:spPr>
            <a:xfrm>
              <a:off x="6793821" y="2924944"/>
              <a:ext cx="0" cy="1689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7346406" y="1109077"/>
            <a:ext cx="543691" cy="168975"/>
            <a:chOff x="6521975" y="2924944"/>
            <a:chExt cx="543691" cy="168975"/>
          </a:xfrm>
        </p:grpSpPr>
        <p:sp>
          <p:nvSpPr>
            <p:cNvPr id="26" name="직사각형 25"/>
            <p:cNvSpPr/>
            <p:nvPr/>
          </p:nvSpPr>
          <p:spPr>
            <a:xfrm>
              <a:off x="6521975" y="2924944"/>
              <a:ext cx="543691" cy="1689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stCxn id="26" idx="0"/>
              <a:endCxn id="26" idx="2"/>
            </p:cNvCxnSpPr>
            <p:nvPr/>
          </p:nvCxnSpPr>
          <p:spPr>
            <a:xfrm>
              <a:off x="6793821" y="2924944"/>
              <a:ext cx="0" cy="1689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화살표 연결선 40"/>
          <p:cNvCxnSpPr/>
          <p:nvPr/>
        </p:nvCxnSpPr>
        <p:spPr>
          <a:xfrm>
            <a:off x="7768152" y="1215918"/>
            <a:ext cx="334537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97426" y="106202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8091704" y="1109077"/>
            <a:ext cx="543691" cy="168975"/>
            <a:chOff x="6521975" y="2924944"/>
            <a:chExt cx="543691" cy="168975"/>
          </a:xfrm>
        </p:grpSpPr>
        <p:sp>
          <p:nvSpPr>
            <p:cNvPr id="44" name="직사각형 43"/>
            <p:cNvSpPr/>
            <p:nvPr/>
          </p:nvSpPr>
          <p:spPr>
            <a:xfrm>
              <a:off x="6521975" y="2924944"/>
              <a:ext cx="543691" cy="1689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44" idx="0"/>
              <a:endCxn id="44" idx="2"/>
            </p:cNvCxnSpPr>
            <p:nvPr/>
          </p:nvCxnSpPr>
          <p:spPr>
            <a:xfrm>
              <a:off x="6793821" y="2924944"/>
              <a:ext cx="0" cy="1689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5776575" y="2204864"/>
            <a:ext cx="2952899" cy="1377444"/>
            <a:chOff x="5776575" y="2204864"/>
            <a:chExt cx="2952899" cy="1377444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6282678" y="2833319"/>
              <a:ext cx="334537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44208" y="3242046"/>
              <a:ext cx="688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lead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78526" y="3265024"/>
              <a:ext cx="833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middle</a:t>
              </a:r>
              <a:endParaRPr lang="ko-KR" altLang="en-US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76575" y="2679430"/>
              <a:ext cx="513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first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24328" y="3274531"/>
              <a:ext cx="833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trail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V="1">
              <a:off x="6972300" y="2924944"/>
              <a:ext cx="552028" cy="38975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835580" y="267942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 flipV="1">
              <a:off x="7051604" y="2924945"/>
              <a:ext cx="294802" cy="4261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아래쪽 화살표 35"/>
            <p:cNvSpPr/>
            <p:nvPr/>
          </p:nvSpPr>
          <p:spPr>
            <a:xfrm>
              <a:off x="7051604" y="2286164"/>
              <a:ext cx="138518" cy="21602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54916" y="3143726"/>
              <a:ext cx="7032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ko-KR" altLang="en-US" sz="11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6625412" y="2736385"/>
              <a:ext cx="543691" cy="168975"/>
              <a:chOff x="6521975" y="2924944"/>
              <a:chExt cx="543691" cy="168975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6521975" y="2924944"/>
                <a:ext cx="543691" cy="1689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>
                <a:stCxn id="39" idx="0"/>
                <a:endCxn id="39" idx="2"/>
              </p:cNvCxnSpPr>
              <p:nvPr/>
            </p:nvCxnSpPr>
            <p:spPr>
              <a:xfrm>
                <a:off x="6793821" y="2924944"/>
                <a:ext cx="0" cy="1689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7346406" y="2730530"/>
              <a:ext cx="543691" cy="168975"/>
              <a:chOff x="6521975" y="2924944"/>
              <a:chExt cx="543691" cy="168975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521975" y="2924944"/>
                <a:ext cx="543691" cy="1689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/>
              <p:cNvCxnSpPr>
                <a:stCxn id="47" idx="0"/>
                <a:endCxn id="47" idx="2"/>
              </p:cNvCxnSpPr>
              <p:nvPr/>
            </p:nvCxnSpPr>
            <p:spPr>
              <a:xfrm>
                <a:off x="6793821" y="2924944"/>
                <a:ext cx="0" cy="1689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직선 화살표 연결선 48"/>
            <p:cNvCxnSpPr/>
            <p:nvPr/>
          </p:nvCxnSpPr>
          <p:spPr>
            <a:xfrm>
              <a:off x="7768152" y="2837371"/>
              <a:ext cx="334537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8297426" y="268348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8091704" y="2730530"/>
              <a:ext cx="543691" cy="168975"/>
              <a:chOff x="6521975" y="2924944"/>
              <a:chExt cx="543691" cy="168975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6521975" y="2924944"/>
                <a:ext cx="543691" cy="1689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/>
              <p:cNvCxnSpPr>
                <a:stCxn id="52" idx="0"/>
                <a:endCxn id="52" idx="2"/>
              </p:cNvCxnSpPr>
              <p:nvPr/>
            </p:nvCxnSpPr>
            <p:spPr>
              <a:xfrm>
                <a:off x="6793821" y="2924944"/>
                <a:ext cx="0" cy="1689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7092280" y="2204864"/>
              <a:ext cx="602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chemeClr val="bg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while</a:t>
              </a:r>
              <a:endParaRPr lang="ko-KR" altLang="en-US" sz="1400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5776575" y="3736777"/>
            <a:ext cx="2952899" cy="1420415"/>
            <a:chOff x="5776575" y="3736777"/>
            <a:chExt cx="2952899" cy="1420415"/>
          </a:xfrm>
        </p:grpSpPr>
        <p:cxnSp>
          <p:nvCxnSpPr>
            <p:cNvPr id="54" name="직선 화살표 연결선 53"/>
            <p:cNvCxnSpPr/>
            <p:nvPr/>
          </p:nvCxnSpPr>
          <p:spPr>
            <a:xfrm>
              <a:off x="6282678" y="4408203"/>
              <a:ext cx="334537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402462" y="4816930"/>
              <a:ext cx="688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lead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936780" y="4839908"/>
              <a:ext cx="833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middle</a:t>
              </a:r>
              <a:endParaRPr lang="ko-KR" altLang="en-US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76575" y="4254314"/>
              <a:ext cx="513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first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82582" y="4849415"/>
              <a:ext cx="833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trail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 flipV="1">
              <a:off x="6910670" y="4508500"/>
              <a:ext cx="1204630" cy="34091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35580" y="425431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직선 화살표 연결선 60"/>
            <p:cNvCxnSpPr>
              <a:stCxn id="56" idx="0"/>
              <a:endCxn id="67" idx="2"/>
            </p:cNvCxnSpPr>
            <p:nvPr/>
          </p:nvCxnSpPr>
          <p:spPr>
            <a:xfrm flipV="1">
              <a:off x="7353697" y="4474389"/>
              <a:ext cx="264555" cy="36551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아래쪽 화살표 61"/>
            <p:cNvSpPr/>
            <p:nvPr/>
          </p:nvSpPr>
          <p:spPr>
            <a:xfrm>
              <a:off x="7051604" y="3736777"/>
              <a:ext cx="138518" cy="21602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6625412" y="4311269"/>
              <a:ext cx="543691" cy="168975"/>
              <a:chOff x="6521975" y="2924944"/>
              <a:chExt cx="543691" cy="168975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6521975" y="2924944"/>
                <a:ext cx="543691" cy="1689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연결선 64"/>
              <p:cNvCxnSpPr>
                <a:stCxn id="64" idx="0"/>
                <a:endCxn id="64" idx="2"/>
              </p:cNvCxnSpPr>
              <p:nvPr/>
            </p:nvCxnSpPr>
            <p:spPr>
              <a:xfrm>
                <a:off x="6793821" y="2924944"/>
                <a:ext cx="0" cy="1689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그룹 65"/>
            <p:cNvGrpSpPr/>
            <p:nvPr/>
          </p:nvGrpSpPr>
          <p:grpSpPr>
            <a:xfrm>
              <a:off x="7346406" y="4305414"/>
              <a:ext cx="543691" cy="168975"/>
              <a:chOff x="6521975" y="2924944"/>
              <a:chExt cx="543691" cy="168975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6521975" y="2924944"/>
                <a:ext cx="543691" cy="1689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연결선 67"/>
              <p:cNvCxnSpPr>
                <a:stCxn id="67" idx="0"/>
                <a:endCxn id="67" idx="2"/>
              </p:cNvCxnSpPr>
              <p:nvPr/>
            </p:nvCxnSpPr>
            <p:spPr>
              <a:xfrm>
                <a:off x="6793821" y="2924944"/>
                <a:ext cx="0" cy="1689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8297426" y="425836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8091704" y="4305414"/>
              <a:ext cx="543691" cy="168975"/>
              <a:chOff x="6521975" y="2924944"/>
              <a:chExt cx="543691" cy="168975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6521975" y="2924944"/>
                <a:ext cx="543691" cy="1689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2" name="직선 연결선 71"/>
              <p:cNvCxnSpPr>
                <a:stCxn id="71" idx="0"/>
                <a:endCxn id="71" idx="2"/>
              </p:cNvCxnSpPr>
              <p:nvPr/>
            </p:nvCxnSpPr>
            <p:spPr>
              <a:xfrm>
                <a:off x="6793821" y="2924944"/>
                <a:ext cx="0" cy="1689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직선 화살표 연결선 72"/>
            <p:cNvCxnSpPr>
              <a:stCxn id="58" idx="0"/>
              <a:endCxn id="60" idx="2"/>
            </p:cNvCxnSpPr>
            <p:nvPr/>
          </p:nvCxnSpPr>
          <p:spPr>
            <a:xfrm flipH="1" flipV="1">
              <a:off x="7051604" y="4562090"/>
              <a:ext cx="847895" cy="28732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/>
            <p:nvPr/>
          </p:nvCxnSpPr>
          <p:spPr>
            <a:xfrm rot="10800000">
              <a:off x="7086233" y="4258669"/>
              <a:ext cx="636686" cy="153888"/>
            </a:xfrm>
            <a:prstGeom prst="bentConnector4">
              <a:avLst>
                <a:gd name="adj1" fmla="val -211"/>
                <a:gd name="adj2" fmla="val 199034"/>
              </a:avLst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5776575" y="5320953"/>
            <a:ext cx="2858820" cy="1420415"/>
            <a:chOff x="5776575" y="5320953"/>
            <a:chExt cx="2858820" cy="1420415"/>
          </a:xfrm>
        </p:grpSpPr>
        <p:cxnSp>
          <p:nvCxnSpPr>
            <p:cNvPr id="75" name="직선 화살표 연결선 74"/>
            <p:cNvCxnSpPr/>
            <p:nvPr/>
          </p:nvCxnSpPr>
          <p:spPr>
            <a:xfrm>
              <a:off x="6282678" y="5992379"/>
              <a:ext cx="334537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402462" y="6401106"/>
              <a:ext cx="688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lead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6780" y="6424084"/>
              <a:ext cx="833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middle</a:t>
              </a:r>
              <a:endParaRPr lang="ko-KR" altLang="en-US" sz="1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76575" y="5838490"/>
              <a:ext cx="513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first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82582" y="6433591"/>
              <a:ext cx="8338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trail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35580" y="583848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직선 화살표 연결선 80"/>
            <p:cNvCxnSpPr>
              <a:stCxn id="77" idx="0"/>
              <a:endCxn id="90" idx="2"/>
            </p:cNvCxnSpPr>
            <p:nvPr/>
          </p:nvCxnSpPr>
          <p:spPr>
            <a:xfrm flipV="1">
              <a:off x="7353697" y="6058565"/>
              <a:ext cx="1009853" cy="36551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아래쪽 화살표 81"/>
            <p:cNvSpPr/>
            <p:nvPr/>
          </p:nvSpPr>
          <p:spPr>
            <a:xfrm>
              <a:off x="7051604" y="5320953"/>
              <a:ext cx="138518" cy="21602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6625412" y="5895445"/>
              <a:ext cx="543691" cy="168975"/>
              <a:chOff x="6521975" y="2924944"/>
              <a:chExt cx="543691" cy="168975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521975" y="2924944"/>
                <a:ext cx="543691" cy="1689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/>
              <p:cNvCxnSpPr>
                <a:stCxn id="84" idx="0"/>
                <a:endCxn id="84" idx="2"/>
              </p:cNvCxnSpPr>
              <p:nvPr/>
            </p:nvCxnSpPr>
            <p:spPr>
              <a:xfrm>
                <a:off x="6793821" y="2924944"/>
                <a:ext cx="0" cy="1689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7346406" y="5889590"/>
              <a:ext cx="543691" cy="168975"/>
              <a:chOff x="6521975" y="2924944"/>
              <a:chExt cx="543691" cy="168975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6521975" y="2924944"/>
                <a:ext cx="543691" cy="1689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8" name="직선 연결선 87"/>
              <p:cNvCxnSpPr>
                <a:stCxn id="87" idx="0"/>
                <a:endCxn id="87" idx="2"/>
              </p:cNvCxnSpPr>
              <p:nvPr/>
            </p:nvCxnSpPr>
            <p:spPr>
              <a:xfrm>
                <a:off x="6793821" y="2924944"/>
                <a:ext cx="0" cy="1689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8091704" y="5889590"/>
              <a:ext cx="543691" cy="168975"/>
              <a:chOff x="6521975" y="2924944"/>
              <a:chExt cx="543691" cy="168975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6521975" y="2924944"/>
                <a:ext cx="543691" cy="16897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/>
              <p:cNvCxnSpPr>
                <a:stCxn id="90" idx="0"/>
                <a:endCxn id="90" idx="2"/>
              </p:cNvCxnSpPr>
              <p:nvPr/>
            </p:nvCxnSpPr>
            <p:spPr>
              <a:xfrm>
                <a:off x="6793821" y="2924944"/>
                <a:ext cx="0" cy="1689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화살표 연결선 91"/>
            <p:cNvCxnSpPr>
              <a:stCxn id="79" idx="0"/>
              <a:endCxn id="87" idx="2"/>
            </p:cNvCxnSpPr>
            <p:nvPr/>
          </p:nvCxnSpPr>
          <p:spPr>
            <a:xfrm flipH="1" flipV="1">
              <a:off x="7618252" y="6058565"/>
              <a:ext cx="281247" cy="37502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92"/>
            <p:cNvCxnSpPr/>
            <p:nvPr/>
          </p:nvCxnSpPr>
          <p:spPr>
            <a:xfrm rot="10800000">
              <a:off x="7086233" y="5842845"/>
              <a:ext cx="636686" cy="153888"/>
            </a:xfrm>
            <a:prstGeom prst="bentConnector4">
              <a:avLst>
                <a:gd name="adj1" fmla="val -211"/>
                <a:gd name="adj2" fmla="val 199034"/>
              </a:avLst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6419832" y="6263734"/>
              <a:ext cx="7032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NULL</a:t>
              </a:r>
              <a:endParaRPr lang="ko-KR" altLang="en-US" sz="11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꺾인 연결선 96"/>
            <p:cNvCxnSpPr/>
            <p:nvPr/>
          </p:nvCxnSpPr>
          <p:spPr>
            <a:xfrm rot="10800000">
              <a:off x="7804581" y="5842845"/>
              <a:ext cx="636686" cy="153888"/>
            </a:xfrm>
            <a:prstGeom prst="bentConnector4">
              <a:avLst>
                <a:gd name="adj1" fmla="val -211"/>
                <a:gd name="adj2" fmla="val 199034"/>
              </a:avLst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3779912" y="44176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endParaRPr lang="ko-KR" altLang="en-US" sz="14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79912" y="468601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endParaRPr lang="ko-KR" altLang="en-US" sz="14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79912" y="493490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③</a:t>
            </a:r>
            <a:endParaRPr lang="ko-KR" altLang="en-US" sz="14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779912" y="515201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④</a:t>
            </a:r>
            <a:endParaRPr lang="ko-KR" altLang="en-US" sz="14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1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31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61555"/>
              </p:ext>
            </p:extLst>
          </p:nvPr>
        </p:nvGraphicFramePr>
        <p:xfrm>
          <a:off x="3845507" y="5559936"/>
          <a:ext cx="55268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70185"/>
              </p:ext>
            </p:extLst>
          </p:nvPr>
        </p:nvGraphicFramePr>
        <p:xfrm>
          <a:off x="4563498" y="5559936"/>
          <a:ext cx="55268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>
            <a:endCxn id="7" idx="1"/>
          </p:cNvCxnSpPr>
          <p:nvPr/>
        </p:nvCxnSpPr>
        <p:spPr>
          <a:xfrm>
            <a:off x="4228961" y="5651376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58235" y="549748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707577" y="5850802"/>
            <a:ext cx="576064" cy="602534"/>
            <a:chOff x="5004048" y="5624797"/>
            <a:chExt cx="576064" cy="602534"/>
          </a:xfrm>
        </p:grpSpPr>
        <p:sp>
          <p:nvSpPr>
            <p:cNvPr id="10" name="TextBox 9"/>
            <p:cNvSpPr txBox="1"/>
            <p:nvPr/>
          </p:nvSpPr>
          <p:spPr>
            <a:xfrm>
              <a:off x="5004048" y="5919554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ptr2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5247534" y="5624797"/>
              <a:ext cx="0" cy="3409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/>
        </p:nvCxnSpPr>
        <p:spPr>
          <a:xfrm>
            <a:off x="1475656" y="6028725"/>
            <a:ext cx="712879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4047" y="5962569"/>
            <a:ext cx="396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concatenate( 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listPointer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ptr1, 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listPointer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ptr2)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2900" y="4951149"/>
            <a:ext cx="76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second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0112" y="571351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concatList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= concatenate( first, second 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24613"/>
              </p:ext>
            </p:extLst>
          </p:nvPr>
        </p:nvGraphicFramePr>
        <p:xfrm>
          <a:off x="2316296" y="5559936"/>
          <a:ext cx="55268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직선 화살표 연결선 18"/>
          <p:cNvCxnSpPr>
            <a:endCxn id="18" idx="1"/>
          </p:cNvCxnSpPr>
          <p:nvPr/>
        </p:nvCxnSpPr>
        <p:spPr>
          <a:xfrm>
            <a:off x="1981759" y="5651376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85904"/>
              </p:ext>
            </p:extLst>
          </p:nvPr>
        </p:nvGraphicFramePr>
        <p:xfrm>
          <a:off x="3034287" y="5559936"/>
          <a:ext cx="55268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>
            <a:endCxn id="20" idx="1"/>
          </p:cNvCxnSpPr>
          <p:nvPr/>
        </p:nvCxnSpPr>
        <p:spPr>
          <a:xfrm>
            <a:off x="2699750" y="5651376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29024" y="549748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5656" y="5497487"/>
            <a:ext cx="513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first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9493" y="6145559"/>
            <a:ext cx="519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 smtClean="0">
                <a:latin typeface="Times New Roman" pitchFamily="18" charset="0"/>
                <a:cs typeface="Times New Roman" pitchFamily="18" charset="0"/>
              </a:rPr>
              <a:t>ptr1</a:t>
            </a:r>
            <a:endParaRPr lang="ko-KR" altLang="en-US" sz="14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320382" y="5850802"/>
            <a:ext cx="0" cy="340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364928" y="5850802"/>
            <a:ext cx="576063" cy="602534"/>
            <a:chOff x="2843808" y="5624797"/>
            <a:chExt cx="576063" cy="602534"/>
          </a:xfrm>
        </p:grpSpPr>
        <p:sp>
          <p:nvSpPr>
            <p:cNvPr id="27" name="TextBox 26"/>
            <p:cNvSpPr txBox="1"/>
            <p:nvPr/>
          </p:nvSpPr>
          <p:spPr>
            <a:xfrm>
              <a:off x="2843808" y="5919554"/>
              <a:ext cx="5760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temp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3034614" y="5624797"/>
              <a:ext cx="0" cy="3409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/>
          <p:cNvCxnSpPr/>
          <p:nvPr/>
        </p:nvCxnSpPr>
        <p:spPr>
          <a:xfrm>
            <a:off x="3445048" y="5651376"/>
            <a:ext cx="334537" cy="0"/>
          </a:xfrm>
          <a:prstGeom prst="straightConnector1">
            <a:avLst/>
          </a:prstGeom>
          <a:ln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5" idx="2"/>
          </p:cNvCxnSpPr>
          <p:nvPr/>
        </p:nvCxnSpPr>
        <p:spPr>
          <a:xfrm flipH="1">
            <a:off x="3974274" y="5258926"/>
            <a:ext cx="1" cy="2682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262965" y="589771"/>
            <a:ext cx="6909435" cy="4063365"/>
            <a:chOff x="1262965" y="589771"/>
            <a:chExt cx="6909435" cy="4063365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965" y="589771"/>
              <a:ext cx="6909435" cy="4063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3711251" y="3721669"/>
              <a:ext cx="1769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Courier New" pitchFamily="49" charset="0"/>
                  <a:cs typeface="Courier New" pitchFamily="49" charset="0"/>
                </a:rPr>
                <a:t>return ptr1;</a:t>
              </a:r>
              <a:endParaRPr lang="ko-KR" alt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764985" y="1936030"/>
              <a:ext cx="2952697" cy="17499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2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32574" y="2852936"/>
              <a:ext cx="5935770" cy="17499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2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703930" y="3538274"/>
              <a:ext cx="4835732" cy="174993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2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flipV="1">
            <a:off x="2527890" y="5759364"/>
            <a:ext cx="512897" cy="431886"/>
            <a:chOff x="2279303" y="4012032"/>
            <a:chExt cx="545765" cy="831991"/>
          </a:xfrm>
        </p:grpSpPr>
        <p:cxnSp>
          <p:nvCxnSpPr>
            <p:cNvPr id="39" name="직선 화살표 연결선 38"/>
            <p:cNvCxnSpPr/>
            <p:nvPr/>
          </p:nvCxnSpPr>
          <p:spPr>
            <a:xfrm flipH="1" flipV="1">
              <a:off x="2315836" y="4012032"/>
              <a:ext cx="509232" cy="831991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2279303" y="4197677"/>
              <a:ext cx="59251" cy="66897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53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4.5.2 Operations For Circularly Linked Lists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851" y="908720"/>
            <a:ext cx="6660833" cy="375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58143"/>
              </p:ext>
            </p:extLst>
          </p:nvPr>
        </p:nvGraphicFramePr>
        <p:xfrm>
          <a:off x="2147104" y="5480630"/>
          <a:ext cx="55268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19988"/>
              </p:ext>
            </p:extLst>
          </p:nvPr>
        </p:nvGraphicFramePr>
        <p:xfrm>
          <a:off x="2939192" y="5480630"/>
          <a:ext cx="55268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>
            <a:endCxn id="19" idx="1"/>
          </p:cNvCxnSpPr>
          <p:nvPr/>
        </p:nvCxnSpPr>
        <p:spPr>
          <a:xfrm>
            <a:off x="2604655" y="5572070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35298"/>
              </p:ext>
            </p:extLst>
          </p:nvPr>
        </p:nvGraphicFramePr>
        <p:xfrm>
          <a:off x="3682954" y="5480630"/>
          <a:ext cx="55268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endCxn id="21" idx="1"/>
          </p:cNvCxnSpPr>
          <p:nvPr/>
        </p:nvCxnSpPr>
        <p:spPr>
          <a:xfrm>
            <a:off x="3348417" y="5572070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77570" y="6093296"/>
            <a:ext cx="696683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36096" y="6073551"/>
            <a:ext cx="356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insertFront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listPointer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*last, 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listPointer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node 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꺾인 연결선 24"/>
          <p:cNvCxnSpPr>
            <a:endCxn id="18" idx="0"/>
          </p:cNvCxnSpPr>
          <p:nvPr/>
        </p:nvCxnSpPr>
        <p:spPr>
          <a:xfrm rot="10800000">
            <a:off x="2423448" y="5480631"/>
            <a:ext cx="1644496" cy="91441"/>
          </a:xfrm>
          <a:prstGeom prst="bentConnector4">
            <a:avLst>
              <a:gd name="adj1" fmla="val 148"/>
              <a:gd name="adj2" fmla="val 34999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541340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last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직선 화살표 연결선 26"/>
          <p:cNvCxnSpPr>
            <a:stCxn id="26" idx="1"/>
          </p:cNvCxnSpPr>
          <p:nvPr/>
        </p:nvCxnSpPr>
        <p:spPr>
          <a:xfrm flipH="1">
            <a:off x="4211960" y="5567293"/>
            <a:ext cx="36004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31640" y="6144772"/>
            <a:ext cx="58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node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1638711" y="5755733"/>
            <a:ext cx="0" cy="471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512268" y="5755733"/>
            <a:ext cx="563788" cy="697603"/>
            <a:chOff x="6168452" y="4974151"/>
            <a:chExt cx="563788" cy="697603"/>
          </a:xfrm>
        </p:grpSpPr>
        <p:sp>
          <p:nvSpPr>
            <p:cNvPr id="32" name="TextBox 31"/>
            <p:cNvSpPr txBox="1"/>
            <p:nvPr/>
          </p:nvSpPr>
          <p:spPr>
            <a:xfrm>
              <a:off x="6168452" y="5363977"/>
              <a:ext cx="563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last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V="1">
              <a:off x="6480009" y="4974151"/>
              <a:ext cx="0" cy="4712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64088" y="578551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insertFront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(&amp;last, node)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42973"/>
              </p:ext>
            </p:extLst>
          </p:nvPr>
        </p:nvGraphicFramePr>
        <p:xfrm>
          <a:off x="1283397" y="5480630"/>
          <a:ext cx="55268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043608" y="5824161"/>
            <a:ext cx="58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node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1324003" y="5721181"/>
            <a:ext cx="7638" cy="2046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8" idx="1"/>
          </p:cNvCxnSpPr>
          <p:nvPr/>
        </p:nvCxnSpPr>
        <p:spPr>
          <a:xfrm>
            <a:off x="1676620" y="5572070"/>
            <a:ext cx="470484" cy="0"/>
          </a:xfrm>
          <a:prstGeom prst="straightConnector1">
            <a:avLst/>
          </a:prstGeom>
          <a:ln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endCxn id="43" idx="0"/>
          </p:cNvCxnSpPr>
          <p:nvPr/>
        </p:nvCxnSpPr>
        <p:spPr>
          <a:xfrm rot="10800000">
            <a:off x="1559742" y="5480630"/>
            <a:ext cx="2508203" cy="86662"/>
          </a:xfrm>
          <a:prstGeom prst="bentConnector4">
            <a:avLst>
              <a:gd name="adj1" fmla="val 26"/>
              <a:gd name="adj2" fmla="val 456108"/>
            </a:avLst>
          </a:prstGeom>
          <a:ln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911862" y="3350314"/>
            <a:ext cx="2912166" cy="174993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895146" y="3571664"/>
            <a:ext cx="2520280" cy="174993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2385166" y="5298787"/>
            <a:ext cx="76561" cy="56103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9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4"/>
            <a:ext cx="63436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39265"/>
              </p:ext>
            </p:extLst>
          </p:nvPr>
        </p:nvGraphicFramePr>
        <p:xfrm>
          <a:off x="2579152" y="5224418"/>
          <a:ext cx="55268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27237"/>
              </p:ext>
            </p:extLst>
          </p:nvPr>
        </p:nvGraphicFramePr>
        <p:xfrm>
          <a:off x="3371240" y="5224418"/>
          <a:ext cx="55268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>
            <a:endCxn id="37" idx="1"/>
          </p:cNvCxnSpPr>
          <p:nvPr/>
        </p:nvCxnSpPr>
        <p:spPr>
          <a:xfrm>
            <a:off x="3036703" y="5315858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24207"/>
              </p:ext>
            </p:extLst>
          </p:nvPr>
        </p:nvGraphicFramePr>
        <p:xfrm>
          <a:off x="4115002" y="5224418"/>
          <a:ext cx="552688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>
            <a:endCxn id="39" idx="1"/>
          </p:cNvCxnSpPr>
          <p:nvPr/>
        </p:nvCxnSpPr>
        <p:spPr>
          <a:xfrm>
            <a:off x="3780465" y="5315858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1709618" y="5817339"/>
            <a:ext cx="6462782" cy="1974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00192" y="5817339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listPointer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last 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꺾인 연결선 42"/>
          <p:cNvCxnSpPr>
            <a:endCxn id="36" idx="0"/>
          </p:cNvCxnSpPr>
          <p:nvPr/>
        </p:nvCxnSpPr>
        <p:spPr>
          <a:xfrm rot="10800000">
            <a:off x="2855496" y="5224419"/>
            <a:ext cx="1644496" cy="91441"/>
          </a:xfrm>
          <a:prstGeom prst="bentConnector4">
            <a:avLst>
              <a:gd name="adj1" fmla="val 148"/>
              <a:gd name="adj2" fmla="val 34999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4048" y="515719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last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직선 화살표 연결선 44"/>
          <p:cNvCxnSpPr>
            <a:stCxn id="44" idx="1"/>
          </p:cNvCxnSpPr>
          <p:nvPr/>
        </p:nvCxnSpPr>
        <p:spPr>
          <a:xfrm flipH="1">
            <a:off x="4644008" y="5311081"/>
            <a:ext cx="36004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923928" y="5499521"/>
            <a:ext cx="551114" cy="696816"/>
            <a:chOff x="3491880" y="5755733"/>
            <a:chExt cx="551114" cy="696816"/>
          </a:xfrm>
        </p:grpSpPr>
        <p:sp>
          <p:nvSpPr>
            <p:cNvPr id="46" name="TextBox 45"/>
            <p:cNvSpPr txBox="1"/>
            <p:nvPr/>
          </p:nvSpPr>
          <p:spPr>
            <a:xfrm>
              <a:off x="3491880" y="6144772"/>
              <a:ext cx="551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temp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V="1">
              <a:off x="3779912" y="5755733"/>
              <a:ext cx="0" cy="4712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4296244" y="5499521"/>
            <a:ext cx="563788" cy="697603"/>
            <a:chOff x="6168452" y="4974151"/>
            <a:chExt cx="563788" cy="697603"/>
          </a:xfrm>
        </p:grpSpPr>
        <p:sp>
          <p:nvSpPr>
            <p:cNvPr id="49" name="TextBox 48"/>
            <p:cNvSpPr txBox="1"/>
            <p:nvPr/>
          </p:nvSpPr>
          <p:spPr>
            <a:xfrm>
              <a:off x="6168452" y="5363977"/>
              <a:ext cx="563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last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V="1">
              <a:off x="6480009" y="4974151"/>
              <a:ext cx="0" cy="4712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6300192" y="552930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length( last 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09618" y="5839109"/>
            <a:ext cx="63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count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86480" y="5839109"/>
            <a:ext cx="34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86480" y="6125116"/>
            <a:ext cx="34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83768" y="2708920"/>
            <a:ext cx="1199186" cy="174993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483767" y="2965975"/>
            <a:ext cx="2277221" cy="174993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47864" y="3212976"/>
            <a:ext cx="1701157" cy="174993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4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4172E-6 L -0.14063 -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4.8 Doubly Linked Lists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Limitation in </a:t>
            </a:r>
            <a:r>
              <a:rPr lang="en-US" altLang="ko-KR" i="1" dirty="0">
                <a:solidFill>
                  <a:srgbClr val="0066FF"/>
                </a:solidFill>
              </a:rPr>
              <a:t>chains</a:t>
            </a:r>
            <a:r>
              <a:rPr lang="en-US" altLang="ko-KR" dirty="0"/>
              <a:t> </a:t>
            </a:r>
            <a:r>
              <a:rPr lang="en-US" altLang="ko-KR" dirty="0" smtClean="0"/>
              <a:t>and </a:t>
            </a:r>
            <a:r>
              <a:rPr lang="en-US" altLang="ko-KR" i="1" dirty="0">
                <a:solidFill>
                  <a:srgbClr val="0066FF"/>
                </a:solidFill>
              </a:rPr>
              <a:t>singly linked circular </a:t>
            </a:r>
            <a:r>
              <a:rPr lang="en-US" altLang="ko-KR" i="1" dirty="0" smtClean="0">
                <a:solidFill>
                  <a:srgbClr val="0066FF"/>
                </a:solidFill>
              </a:rPr>
              <a:t>lists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only way to find </a:t>
            </a:r>
            <a:r>
              <a:rPr lang="en-US" altLang="ko-KR" dirty="0" smtClean="0"/>
              <a:t>a specific node</a:t>
            </a:r>
            <a:r>
              <a:rPr lang="en-US" altLang="ko-KR" i="1" dirty="0" smtClean="0"/>
              <a:t> p </a:t>
            </a:r>
            <a:r>
              <a:rPr lang="en-US" altLang="ko-KR" dirty="0" smtClean="0"/>
              <a:t>or the </a:t>
            </a:r>
            <a:r>
              <a:rPr lang="en-US" altLang="ko-KR" dirty="0"/>
              <a:t>node that precedes </a:t>
            </a:r>
            <a:r>
              <a:rPr lang="en-US" altLang="ko-KR" dirty="0" smtClean="0"/>
              <a:t>the </a:t>
            </a:r>
            <a:r>
              <a:rPr lang="en-US" altLang="ko-KR" dirty="0"/>
              <a:t>node </a:t>
            </a:r>
            <a:r>
              <a:rPr lang="en-US" altLang="ko-KR" i="1" dirty="0"/>
              <a:t>p</a:t>
            </a:r>
            <a:r>
              <a:rPr lang="en-US" altLang="ko-KR" dirty="0"/>
              <a:t> is </a:t>
            </a:r>
            <a:r>
              <a:rPr lang="en-US" altLang="ko-KR" i="1" dirty="0"/>
              <a:t>to start at the beginning of the lis</a:t>
            </a:r>
            <a:r>
              <a:rPr lang="en-US" altLang="ko-KR" dirty="0"/>
              <a:t>t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Easy deletion of an arbitrary node requires knowing the preceding node.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It </a:t>
            </a:r>
            <a:r>
              <a:rPr lang="en-US" altLang="ko-KR" dirty="0"/>
              <a:t>is useful to have </a:t>
            </a:r>
            <a:r>
              <a:rPr lang="en-US" altLang="ko-KR" i="1" dirty="0">
                <a:solidFill>
                  <a:srgbClr val="0066FF"/>
                </a:solidFill>
              </a:rPr>
              <a:t>doubly linked </a:t>
            </a:r>
            <a:r>
              <a:rPr lang="en-US" altLang="ko-KR" i="1" dirty="0" smtClean="0">
                <a:solidFill>
                  <a:srgbClr val="0066FF"/>
                </a:solidFill>
              </a:rPr>
              <a:t>lists, </a:t>
            </a:r>
            <a:r>
              <a:rPr lang="en-US" altLang="ko-KR" dirty="0" smtClean="0"/>
              <a:t>for a problem that</a:t>
            </a:r>
          </a:p>
          <a:p>
            <a:pPr lvl="1"/>
            <a:r>
              <a:rPr lang="en-US" altLang="ko-KR" dirty="0" smtClean="0"/>
              <a:t>need to move in either directions</a:t>
            </a:r>
          </a:p>
          <a:p>
            <a:pPr lvl="1"/>
            <a:r>
              <a:rPr lang="en-US" altLang="ko-KR" dirty="0" smtClean="0"/>
              <a:t>must delete an arbitrary node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0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81" y="441598"/>
            <a:ext cx="4636037" cy="169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18" y="5402522"/>
            <a:ext cx="5085978" cy="136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123728" y="1988840"/>
            <a:ext cx="4768097" cy="3085504"/>
            <a:chOff x="1909763" y="2071688"/>
            <a:chExt cx="5324475" cy="3445544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763" y="2071688"/>
              <a:ext cx="5324475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763" y="5107657"/>
              <a:ext cx="52673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4765484" y="2987660"/>
            <a:ext cx="167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first node</a:t>
            </a:r>
            <a:endParaRPr lang="ko-KR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29876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last node</a:t>
            </a:r>
            <a:endParaRPr lang="ko-KR" altLang="en-US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1880" y="1772816"/>
            <a:ext cx="9361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node;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9950" y="2741004"/>
            <a:ext cx="702006" cy="278740"/>
          </a:xfrm>
          <a:prstGeom prst="rect">
            <a:avLst/>
          </a:prstGeom>
          <a:solidFill>
            <a:schemeClr val="accent6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84884" y="2741004"/>
            <a:ext cx="702006" cy="278740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99792" y="5782378"/>
            <a:ext cx="868014" cy="3829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8049" y="2354977"/>
            <a:ext cx="2018841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llink      data     rlink</a:t>
            </a:r>
            <a:endParaRPr lang="ko-KR" altLang="en-US" sz="1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0280" y="1961433"/>
            <a:ext cx="1576015" cy="3829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24" y="4977358"/>
            <a:ext cx="5683196" cy="46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123728" y="620688"/>
            <a:ext cx="4676775" cy="3204166"/>
            <a:chOff x="2123728" y="620688"/>
            <a:chExt cx="4676775" cy="3204166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620688"/>
              <a:ext cx="4676775" cy="235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180221" y="3363189"/>
              <a:ext cx="563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  <a:endParaRPr lang="ko-KR" altLang="en-US" sz="2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4491778" y="2973363"/>
              <a:ext cx="0" cy="471283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5082051" y="2838869"/>
              <a:ext cx="648072" cy="0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>
              <a:off x="3165971" y="2708920"/>
              <a:ext cx="648072" cy="0"/>
            </a:xfrm>
            <a:prstGeom prst="straightConnector1">
              <a:avLst/>
            </a:prstGeom>
            <a:ln w="28575"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763688" y="5615080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This formula reflects that </a:t>
            </a:r>
          </a:p>
          <a:p>
            <a:pPr algn="ctr"/>
            <a:r>
              <a:rPr lang="en-US" altLang="ko-KR" sz="2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we can go back and forth with equal ease.</a:t>
            </a:r>
            <a:endParaRPr lang="ko-KR" altLang="en-US" sz="2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53278" y="4335487"/>
            <a:ext cx="689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ko-KR" sz="2400" i="1" dirty="0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points to any node in a doubly linked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list, then</a:t>
            </a:r>
            <a:endParaRPr lang="ko-KR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52694" y="953142"/>
            <a:ext cx="2018841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llink      data     rlink</a:t>
            </a:r>
            <a:endParaRPr lang="ko-KR" altLang="en-US" sz="1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2626" y="557887"/>
            <a:ext cx="1576015" cy="3829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52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548680"/>
            <a:ext cx="83629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30432"/>
              </p:ext>
            </p:extLst>
          </p:nvPr>
        </p:nvGraphicFramePr>
        <p:xfrm>
          <a:off x="2987824" y="5081948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25554"/>
              </p:ext>
            </p:extLst>
          </p:nvPr>
        </p:nvGraphicFramePr>
        <p:xfrm>
          <a:off x="4007114" y="5081948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/>
          <p:nvPr/>
        </p:nvCxnSpPr>
        <p:spPr>
          <a:xfrm>
            <a:off x="3672577" y="5114989"/>
            <a:ext cx="3345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96110"/>
              </p:ext>
            </p:extLst>
          </p:nvPr>
        </p:nvGraphicFramePr>
        <p:xfrm>
          <a:off x="5565168" y="5081948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>
            <a:off x="4726575" y="5114989"/>
            <a:ext cx="8051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38" idx="3"/>
          </p:cNvCxnSpPr>
          <p:nvPr/>
        </p:nvCxnSpPr>
        <p:spPr>
          <a:xfrm rot="10800000">
            <a:off x="4830961" y="4057641"/>
            <a:ext cx="1479791" cy="1127687"/>
          </a:xfrm>
          <a:prstGeom prst="bentConnector3">
            <a:avLst>
              <a:gd name="adj1" fmla="val -3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823530" y="5760394"/>
            <a:ext cx="1127181" cy="836958"/>
            <a:chOff x="4976638" y="4834009"/>
            <a:chExt cx="1127181" cy="836958"/>
          </a:xfrm>
        </p:grpSpPr>
        <p:sp>
          <p:nvSpPr>
            <p:cNvPr id="32" name="TextBox 31"/>
            <p:cNvSpPr txBox="1"/>
            <p:nvPr/>
          </p:nvSpPr>
          <p:spPr>
            <a:xfrm>
              <a:off x="4976638" y="5363190"/>
              <a:ext cx="1127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err="1" smtClean="0">
                  <a:latin typeface="Times New Roman" pitchFamily="18" charset="0"/>
                  <a:cs typeface="Times New Roman" pitchFamily="18" charset="0"/>
                </a:rPr>
                <a:t>newnode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V="1">
              <a:off x="5506947" y="4834009"/>
              <a:ext cx="0" cy="611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4018771" y="5358866"/>
            <a:ext cx="563788" cy="1238486"/>
            <a:chOff x="6119078" y="4907539"/>
            <a:chExt cx="563788" cy="1238486"/>
          </a:xfrm>
        </p:grpSpPr>
        <p:sp>
          <p:nvSpPr>
            <p:cNvPr id="35" name="TextBox 34"/>
            <p:cNvSpPr txBox="1"/>
            <p:nvPr/>
          </p:nvSpPr>
          <p:spPr>
            <a:xfrm>
              <a:off x="6119078" y="5838248"/>
              <a:ext cx="563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node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flipV="1">
              <a:off x="6430635" y="4907539"/>
              <a:ext cx="0" cy="10027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13802"/>
              </p:ext>
            </p:extLst>
          </p:nvPr>
        </p:nvGraphicFramePr>
        <p:xfrm>
          <a:off x="4001928" y="396620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497726" y="3573016"/>
            <a:ext cx="937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header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839845" y="4007639"/>
            <a:ext cx="866347" cy="100708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075471" y="4022941"/>
            <a:ext cx="1495385" cy="99178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873460" y="3715164"/>
            <a:ext cx="696275" cy="14910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endCxn id="38" idx="1"/>
          </p:cNvCxnSpPr>
          <p:nvPr/>
        </p:nvCxnSpPr>
        <p:spPr>
          <a:xfrm rot="5400000" flipH="1" flipV="1">
            <a:off x="2993225" y="4164685"/>
            <a:ext cx="1115748" cy="9016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3" idx="3"/>
          </p:cNvCxnSpPr>
          <p:nvPr/>
        </p:nvCxnSpPr>
        <p:spPr>
          <a:xfrm>
            <a:off x="3816856" y="5173388"/>
            <a:ext cx="285172" cy="1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856523" y="5197266"/>
            <a:ext cx="84668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23955"/>
              </p:ext>
            </p:extLst>
          </p:nvPr>
        </p:nvGraphicFramePr>
        <p:xfrm>
          <a:off x="4705639" y="5550376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직선 연결선 36"/>
          <p:cNvCxnSpPr/>
          <p:nvPr/>
        </p:nvCxnSpPr>
        <p:spPr>
          <a:xfrm>
            <a:off x="2699792" y="6021288"/>
            <a:ext cx="4536504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335040" y="1268760"/>
            <a:ext cx="2274121" cy="4428655"/>
            <a:chOff x="4335040" y="1268760"/>
            <a:chExt cx="2274121" cy="4428655"/>
          </a:xfrm>
        </p:grpSpPr>
        <p:cxnSp>
          <p:nvCxnSpPr>
            <p:cNvPr id="61" name="직선 화살표 연결선 60"/>
            <p:cNvCxnSpPr/>
            <p:nvPr/>
          </p:nvCxnSpPr>
          <p:spPr>
            <a:xfrm flipH="1" flipV="1">
              <a:off x="4654569" y="5264828"/>
              <a:ext cx="173819" cy="432587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012161" y="1268760"/>
              <a:ext cx="59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066FF"/>
                  </a:solidFill>
                  <a:latin typeface="바탕체"/>
                  <a:ea typeface="바탕체"/>
                  <a:cs typeface="Times New Roman" pitchFamily="18" charset="0"/>
                </a:rPr>
                <a:t>①</a:t>
              </a:r>
              <a:endParaRPr lang="ko-KR" alt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35040" y="5327232"/>
              <a:ext cx="59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066FF"/>
                  </a:solidFill>
                  <a:latin typeface="바탕체"/>
                  <a:ea typeface="바탕체"/>
                  <a:cs typeface="Times New Roman" pitchFamily="18" charset="0"/>
                </a:rPr>
                <a:t>①</a:t>
              </a:r>
              <a:endParaRPr lang="ko-KR" alt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161325" y="1576537"/>
            <a:ext cx="1447836" cy="4049633"/>
            <a:chOff x="5161325" y="1576537"/>
            <a:chExt cx="1447836" cy="4049633"/>
          </a:xfrm>
        </p:grpSpPr>
        <p:cxnSp>
          <p:nvCxnSpPr>
            <p:cNvPr id="67" name="직선 화살표 연결선 66"/>
            <p:cNvCxnSpPr/>
            <p:nvPr/>
          </p:nvCxnSpPr>
          <p:spPr>
            <a:xfrm flipV="1">
              <a:off x="5364088" y="5264828"/>
              <a:ext cx="167879" cy="361342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012161" y="1576537"/>
              <a:ext cx="59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066FF"/>
                  </a:solidFill>
                  <a:latin typeface="바탕체"/>
                  <a:ea typeface="바탕체"/>
                  <a:cs typeface="Times New Roman" pitchFamily="18" charset="0"/>
                </a:rPr>
                <a:t>②</a:t>
              </a:r>
              <a:endParaRPr lang="ko-KR" alt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1325" y="5229200"/>
              <a:ext cx="346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066FF"/>
                  </a:solidFill>
                  <a:latin typeface="바탕체"/>
                  <a:ea typeface="바탕체"/>
                  <a:cs typeface="Times New Roman" pitchFamily="18" charset="0"/>
                </a:rPr>
                <a:t>②</a:t>
              </a:r>
              <a:endParaRPr lang="ko-KR" alt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508638" y="1875928"/>
            <a:ext cx="1100523" cy="3733057"/>
            <a:chOff x="5508638" y="1875928"/>
            <a:chExt cx="1100523" cy="3733057"/>
          </a:xfrm>
        </p:grpSpPr>
        <p:cxnSp>
          <p:nvCxnSpPr>
            <p:cNvPr id="73" name="직선 화살표 연결선 72"/>
            <p:cNvCxnSpPr/>
            <p:nvPr/>
          </p:nvCxnSpPr>
          <p:spPr>
            <a:xfrm flipV="1">
              <a:off x="5531967" y="5229200"/>
              <a:ext cx="132084" cy="288032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012161" y="1875928"/>
              <a:ext cx="59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066FF"/>
                  </a:solidFill>
                  <a:latin typeface="바탕체"/>
                  <a:ea typeface="바탕체"/>
                  <a:cs typeface="Times New Roman" pitchFamily="18" charset="0"/>
                </a:rPr>
                <a:t>③</a:t>
              </a:r>
              <a:endParaRPr lang="ko-KR" alt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08638" y="5301208"/>
              <a:ext cx="359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066FF"/>
                  </a:solidFill>
                  <a:latin typeface="바탕체"/>
                  <a:ea typeface="바탕체"/>
                  <a:cs typeface="Times New Roman" pitchFamily="18" charset="0"/>
                </a:rPr>
                <a:t>③</a:t>
              </a:r>
              <a:endParaRPr lang="ko-KR" alt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726575" y="2204864"/>
            <a:ext cx="1882677" cy="3312368"/>
            <a:chOff x="4726575" y="2204864"/>
            <a:chExt cx="1882677" cy="3312368"/>
          </a:xfrm>
        </p:grpSpPr>
        <p:cxnSp>
          <p:nvCxnSpPr>
            <p:cNvPr id="74" name="직선 화살표 연결선 73"/>
            <p:cNvCxnSpPr/>
            <p:nvPr/>
          </p:nvCxnSpPr>
          <p:spPr>
            <a:xfrm flipH="1" flipV="1">
              <a:off x="4726575" y="5114990"/>
              <a:ext cx="110606" cy="383226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4768613" y="5209455"/>
              <a:ext cx="307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066FF"/>
                  </a:solidFill>
                  <a:latin typeface="바탕체"/>
                  <a:ea typeface="바탕체"/>
                  <a:cs typeface="Times New Roman" pitchFamily="18" charset="0"/>
                </a:rPr>
                <a:t>④</a:t>
              </a:r>
              <a:endParaRPr lang="ko-KR" alt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012252" y="2204864"/>
              <a:ext cx="59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066FF"/>
                  </a:solidFill>
                  <a:latin typeface="바탕체"/>
                  <a:ea typeface="바탕체"/>
                  <a:cs typeface="Times New Roman" pitchFamily="18" charset="0"/>
                </a:rPr>
                <a:t>④</a:t>
              </a:r>
              <a:endParaRPr lang="ko-KR" alt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259523" y="3899013"/>
            <a:ext cx="32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-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5026404" y="5089113"/>
            <a:ext cx="53118" cy="56102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5190100" y="5170847"/>
            <a:ext cx="53118" cy="56102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2048"/>
            <a:ext cx="8532440" cy="36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13172"/>
              </p:ext>
            </p:extLst>
          </p:nvPr>
        </p:nvGraphicFramePr>
        <p:xfrm>
          <a:off x="2689233" y="53699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77753"/>
              </p:ext>
            </p:extLst>
          </p:nvPr>
        </p:nvGraphicFramePr>
        <p:xfrm>
          <a:off x="3924547" y="53699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3373986" y="5403021"/>
            <a:ext cx="522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87345"/>
              </p:ext>
            </p:extLst>
          </p:nvPr>
        </p:nvGraphicFramePr>
        <p:xfrm>
          <a:off x="5266577" y="53699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4614203" y="5403021"/>
            <a:ext cx="6189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endCxn id="19" idx="3"/>
          </p:cNvCxnSpPr>
          <p:nvPr/>
        </p:nvCxnSpPr>
        <p:spPr>
          <a:xfrm rot="10800000">
            <a:off x="4532370" y="4345673"/>
            <a:ext cx="1479791" cy="1127687"/>
          </a:xfrm>
          <a:prstGeom prst="bentConnector3">
            <a:avLst>
              <a:gd name="adj1" fmla="val -3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93937"/>
              </p:ext>
            </p:extLst>
          </p:nvPr>
        </p:nvGraphicFramePr>
        <p:xfrm>
          <a:off x="3703337" y="4254232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148063" y="3841303"/>
            <a:ext cx="988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header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3541254" y="4295671"/>
            <a:ext cx="866347" cy="100708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776880" y="4310973"/>
            <a:ext cx="1495385" cy="99178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574869" y="4003196"/>
            <a:ext cx="696275" cy="14910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endCxn id="19" idx="1"/>
          </p:cNvCxnSpPr>
          <p:nvPr/>
        </p:nvCxnSpPr>
        <p:spPr>
          <a:xfrm rot="5400000" flipH="1" flipV="1">
            <a:off x="2694634" y="4452717"/>
            <a:ext cx="1115748" cy="9016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518265" y="5489556"/>
            <a:ext cx="491027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783015" y="5485298"/>
            <a:ext cx="62160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24" name="그룹 21523"/>
          <p:cNvGrpSpPr/>
          <p:nvPr/>
        </p:nvGrpSpPr>
        <p:grpSpPr>
          <a:xfrm>
            <a:off x="3914141" y="5552861"/>
            <a:ext cx="873883" cy="992228"/>
            <a:chOff x="3914141" y="5552861"/>
            <a:chExt cx="873883" cy="992228"/>
          </a:xfrm>
        </p:grpSpPr>
        <p:sp>
          <p:nvSpPr>
            <p:cNvPr id="37" name="TextBox 36"/>
            <p:cNvSpPr txBox="1"/>
            <p:nvPr/>
          </p:nvSpPr>
          <p:spPr>
            <a:xfrm>
              <a:off x="3914141" y="6237312"/>
              <a:ext cx="873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deleted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V="1">
              <a:off x="4316690" y="5552861"/>
              <a:ext cx="0" cy="6791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25" name="그룹 21524"/>
          <p:cNvGrpSpPr/>
          <p:nvPr/>
        </p:nvGrpSpPr>
        <p:grpSpPr>
          <a:xfrm>
            <a:off x="1691680" y="4254233"/>
            <a:ext cx="2426172" cy="2290856"/>
            <a:chOff x="1691680" y="4254233"/>
            <a:chExt cx="2426172" cy="2290856"/>
          </a:xfrm>
        </p:grpSpPr>
        <p:sp>
          <p:nvSpPr>
            <p:cNvPr id="17" name="TextBox 16"/>
            <p:cNvSpPr txBox="1"/>
            <p:nvPr/>
          </p:nvSpPr>
          <p:spPr>
            <a:xfrm>
              <a:off x="1691680" y="6237312"/>
              <a:ext cx="563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node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05" name="꺾인 연결선 21504"/>
            <p:cNvCxnSpPr>
              <a:stCxn id="17" idx="0"/>
              <a:endCxn id="19" idx="0"/>
            </p:cNvCxnSpPr>
            <p:nvPr/>
          </p:nvCxnSpPr>
          <p:spPr>
            <a:xfrm rot="5400000" flipH="1" flipV="1">
              <a:off x="2054173" y="4173633"/>
              <a:ext cx="1983080" cy="2144279"/>
            </a:xfrm>
            <a:prstGeom prst="bentConnector3">
              <a:avLst>
                <a:gd name="adj1" fmla="val 111528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6948264" y="2329135"/>
            <a:ext cx="59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66FF"/>
                </a:solidFill>
                <a:latin typeface="바탕체"/>
                <a:ea typeface="바탕체"/>
                <a:cs typeface="Times New Roman" pitchFamily="18" charset="0"/>
              </a:rPr>
              <a:t>③</a:t>
            </a:r>
            <a:endParaRPr lang="ko-KR" altLang="en-US" sz="1400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277570" y="6093296"/>
            <a:ext cx="58147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398360" y="1721967"/>
            <a:ext cx="4146904" cy="4223124"/>
            <a:chOff x="3398360" y="1721967"/>
            <a:chExt cx="4146904" cy="4223124"/>
          </a:xfrm>
        </p:grpSpPr>
        <p:sp>
          <p:nvSpPr>
            <p:cNvPr id="21523" name="원호 21522"/>
            <p:cNvSpPr/>
            <p:nvPr/>
          </p:nvSpPr>
          <p:spPr>
            <a:xfrm rot="16200000">
              <a:off x="3833019" y="4543090"/>
              <a:ext cx="967342" cy="1836659"/>
            </a:xfrm>
            <a:prstGeom prst="arc">
              <a:avLst>
                <a:gd name="adj1" fmla="val 16200000"/>
                <a:gd name="adj2" fmla="val 4383496"/>
              </a:avLst>
            </a:prstGeom>
            <a:ln>
              <a:solidFill>
                <a:srgbClr val="0066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48264" y="1721967"/>
              <a:ext cx="59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066FF"/>
                  </a:solidFill>
                  <a:latin typeface="바탕체"/>
                  <a:ea typeface="바탕체"/>
                  <a:cs typeface="Times New Roman" pitchFamily="18" charset="0"/>
                </a:rPr>
                <a:t>①</a:t>
              </a:r>
              <a:endParaRPr lang="ko-KR" alt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95936" y="4725144"/>
              <a:ext cx="59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0066FF"/>
                  </a:solidFill>
                  <a:latin typeface="바탕체"/>
                  <a:ea typeface="바탕체"/>
                  <a:cs typeface="Times New Roman" pitchFamily="18" charset="0"/>
                </a:rPr>
                <a:t>①</a:t>
              </a:r>
              <a:endParaRPr lang="ko-KR" alt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67962" y="2029744"/>
            <a:ext cx="3977302" cy="3919536"/>
            <a:chOff x="3567962" y="2029744"/>
            <a:chExt cx="3977302" cy="3919536"/>
          </a:xfrm>
        </p:grpSpPr>
        <p:sp>
          <p:nvSpPr>
            <p:cNvPr id="58" name="원호 57"/>
            <p:cNvSpPr/>
            <p:nvPr/>
          </p:nvSpPr>
          <p:spPr>
            <a:xfrm rot="16200000" flipH="1">
              <a:off x="3965210" y="4453013"/>
              <a:ext cx="1042163" cy="1836659"/>
            </a:xfrm>
            <a:prstGeom prst="arc">
              <a:avLst>
                <a:gd name="adj1" fmla="val 16834470"/>
                <a:gd name="adj2" fmla="val 5152957"/>
              </a:avLst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948264" y="2029744"/>
              <a:ext cx="59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066FF"/>
                  </a:solidFill>
                  <a:latin typeface="바탕체"/>
                  <a:ea typeface="바탕체"/>
                  <a:cs typeface="Times New Roman" pitchFamily="18" charset="0"/>
                </a:rPr>
                <a:t>②</a:t>
              </a:r>
              <a:endParaRPr lang="ko-KR" alt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35040" y="5641503"/>
              <a:ext cx="597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066FF"/>
                  </a:solidFill>
                  <a:latin typeface="바탕체"/>
                  <a:ea typeface="바탕체"/>
                  <a:cs typeface="Times New Roman" pitchFamily="18" charset="0"/>
                </a:rPr>
                <a:t>②</a:t>
              </a:r>
              <a:endParaRPr lang="ko-KR" altLang="en-US" sz="1400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960932" y="4149080"/>
            <a:ext cx="323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-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3658333" y="5366143"/>
            <a:ext cx="76561" cy="56103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5021465" y="5468076"/>
            <a:ext cx="76561" cy="56103"/>
          </a:xfrm>
          <a:prstGeom prst="line">
            <a:avLst/>
          </a:prstGeom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Representation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of polynomials</a:t>
            </a:r>
            <a:endParaRPr lang="ko-KR" altLang="ko-KR" dirty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8"/>
            <a:ext cx="2736304" cy="107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49" y="3329273"/>
            <a:ext cx="70961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7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40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11560" y="1976438"/>
            <a:ext cx="7856165" cy="2942575"/>
            <a:chOff x="611560" y="1976438"/>
            <a:chExt cx="7856165" cy="2942575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" y="1976438"/>
              <a:ext cx="7791450" cy="290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580112" y="454968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with a single node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1560" y="2617167"/>
              <a:ext cx="93779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header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9642" y="2606043"/>
              <a:ext cx="93779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latin typeface="Times New Roman" pitchFamily="18" charset="0"/>
                  <a:cs typeface="Times New Roman" pitchFamily="18" charset="0"/>
                </a:rPr>
                <a:t>header</a:t>
              </a:r>
              <a:endParaRPr lang="ko-KR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2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4.4.2 Adding Polynomials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211960" y="798468"/>
            <a:ext cx="3744416" cy="6014908"/>
            <a:chOff x="1619671" y="507370"/>
            <a:chExt cx="3960441" cy="630600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507370"/>
              <a:ext cx="3816424" cy="6005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1" y="6509312"/>
              <a:ext cx="3960441" cy="30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2736304" cy="107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7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16632"/>
            <a:ext cx="6062637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555776" y="1517714"/>
            <a:ext cx="751611" cy="183093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99347" y="1772815"/>
            <a:ext cx="2680765" cy="159015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19872" y="1988840"/>
            <a:ext cx="2520280" cy="150108"/>
          </a:xfrm>
          <a:prstGeom prst="rect">
            <a:avLst/>
          </a:prstGeom>
          <a:solidFill>
            <a:srgbClr val="C3D6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75856" y="2852936"/>
            <a:ext cx="2520280" cy="150108"/>
          </a:xfrm>
          <a:prstGeom prst="rect">
            <a:avLst/>
          </a:prstGeom>
          <a:solidFill>
            <a:srgbClr val="C3D6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864" y="3710940"/>
            <a:ext cx="2520280" cy="150108"/>
          </a:xfrm>
          <a:prstGeom prst="rect">
            <a:avLst/>
          </a:prstGeom>
          <a:solidFill>
            <a:srgbClr val="C3D6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979712" y="4581128"/>
            <a:ext cx="4104456" cy="150108"/>
          </a:xfrm>
          <a:prstGeom prst="rect">
            <a:avLst/>
          </a:prstGeom>
          <a:solidFill>
            <a:srgbClr val="C3D6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55775" y="4778061"/>
            <a:ext cx="1584177" cy="177893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55775" y="4992178"/>
            <a:ext cx="1584177" cy="177893"/>
          </a:xfrm>
          <a:prstGeom prst="rect">
            <a:avLst/>
          </a:prstGeom>
          <a:solidFill>
            <a:srgbClr val="FAC09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766"/>
            <a:ext cx="6763703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4626380" y="3902422"/>
            <a:ext cx="3457575" cy="1535806"/>
            <a:chOff x="395536" y="2780928"/>
            <a:chExt cx="3457575" cy="153580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780928"/>
              <a:ext cx="3457575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>
              <a:off x="582050" y="3117355"/>
              <a:ext cx="216024" cy="432046"/>
              <a:chOff x="827584" y="4437114"/>
              <a:chExt cx="216024" cy="43204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827584" y="4561383"/>
                <a:ext cx="21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947478" y="4437114"/>
                <a:ext cx="0" cy="214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593932" y="3884688"/>
              <a:ext cx="216024" cy="432046"/>
              <a:chOff x="827584" y="4437114"/>
              <a:chExt cx="216024" cy="432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27584" y="4561383"/>
                <a:ext cx="21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 flipV="1">
                <a:off x="947478" y="4437114"/>
                <a:ext cx="0" cy="214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직선 연결선 12"/>
          <p:cNvCxnSpPr/>
          <p:nvPr/>
        </p:nvCxnSpPr>
        <p:spPr>
          <a:xfrm>
            <a:off x="2051720" y="5973453"/>
            <a:ext cx="67687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12005"/>
              </p:ext>
            </p:extLst>
          </p:nvPr>
        </p:nvGraphicFramePr>
        <p:xfrm>
          <a:off x="2822998" y="5294861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07024" y="5227615"/>
            <a:ext cx="492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rear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4293" y="5025948"/>
            <a:ext cx="257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94226" y="472726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화살표 연결선 18"/>
          <p:cNvCxnSpPr>
            <a:stCxn id="16" idx="3"/>
            <a:endCxn id="14" idx="1"/>
          </p:cNvCxnSpPr>
          <p:nvPr/>
        </p:nvCxnSpPr>
        <p:spPr>
          <a:xfrm>
            <a:off x="2499902" y="5381504"/>
            <a:ext cx="323096" cy="4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67217" y="5246099"/>
            <a:ext cx="239910" cy="53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16016" y="5981797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attach(float coefficient, 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exponent, 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PolyPointer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*ptr)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98304"/>
              </p:ext>
            </p:extLst>
          </p:nvPr>
        </p:nvGraphicFramePr>
        <p:xfrm>
          <a:off x="2862738" y="6198448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771800" y="650559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3032703" y="6402812"/>
            <a:ext cx="0" cy="212994"/>
          </a:xfrm>
          <a:prstGeom prst="straightConnector1">
            <a:avLst/>
          </a:prstGeom>
          <a:ln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4008" y="560201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attach( 11, 14, &amp;rear 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62738" y="612581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78762" y="612581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007024" y="5535392"/>
            <a:ext cx="492878" cy="899937"/>
            <a:chOff x="2007024" y="5535392"/>
            <a:chExt cx="492878" cy="899937"/>
          </a:xfrm>
        </p:grpSpPr>
        <p:sp>
          <p:nvSpPr>
            <p:cNvPr id="41" name="TextBox 40"/>
            <p:cNvSpPr txBox="1"/>
            <p:nvPr/>
          </p:nvSpPr>
          <p:spPr>
            <a:xfrm>
              <a:off x="2007024" y="6127552"/>
              <a:ext cx="492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직선 화살표 연결선 41"/>
            <p:cNvCxnSpPr>
              <a:stCxn id="41" idx="0"/>
              <a:endCxn id="16" idx="2"/>
            </p:cNvCxnSpPr>
            <p:nvPr/>
          </p:nvCxnSpPr>
          <p:spPr>
            <a:xfrm flipV="1">
              <a:off x="2253463" y="5535392"/>
              <a:ext cx="0" cy="592160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 flipV="1">
            <a:off x="3505808" y="5369596"/>
            <a:ext cx="0" cy="756217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699792" y="4725144"/>
            <a:ext cx="1695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66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single node with no values</a:t>
            </a:r>
            <a:endParaRPr lang="ko-KR" altLang="en-US" sz="1600" dirty="0">
              <a:solidFill>
                <a:srgbClr val="0066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397904" y="5356171"/>
            <a:ext cx="464834" cy="779514"/>
            <a:chOff x="2343937" y="4191628"/>
            <a:chExt cx="464834" cy="779514"/>
          </a:xfrm>
        </p:grpSpPr>
        <p:cxnSp>
          <p:nvCxnSpPr>
            <p:cNvPr id="36" name="직선 화살표 연결선 35"/>
            <p:cNvCxnSpPr/>
            <p:nvPr/>
          </p:nvCxnSpPr>
          <p:spPr>
            <a:xfrm flipH="1" flipV="1">
              <a:off x="2343937" y="4352492"/>
              <a:ext cx="464834" cy="618650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2551163" y="4191628"/>
              <a:ext cx="59251" cy="668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789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5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26380" y="806078"/>
            <a:ext cx="3457575" cy="1535806"/>
            <a:chOff x="395536" y="2780928"/>
            <a:chExt cx="3457575" cy="153580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780928"/>
              <a:ext cx="3457575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>
              <a:off x="1709308" y="3117355"/>
              <a:ext cx="216024" cy="432046"/>
              <a:chOff x="1954842" y="4437114"/>
              <a:chExt cx="216024" cy="43204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954842" y="4561383"/>
                <a:ext cx="21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2074736" y="4437114"/>
                <a:ext cx="0" cy="214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1721190" y="3884688"/>
              <a:ext cx="216024" cy="432046"/>
              <a:chOff x="1954842" y="4437114"/>
              <a:chExt cx="216024" cy="432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954842" y="4561383"/>
                <a:ext cx="21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 flipV="1">
                <a:off x="2074736" y="4437114"/>
                <a:ext cx="0" cy="214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직선 연결선 12"/>
          <p:cNvCxnSpPr/>
          <p:nvPr/>
        </p:nvCxnSpPr>
        <p:spPr>
          <a:xfrm>
            <a:off x="2051720" y="3080361"/>
            <a:ext cx="67687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30889"/>
              </p:ext>
            </p:extLst>
          </p:nvPr>
        </p:nvGraphicFramePr>
        <p:xfrm>
          <a:off x="2822998" y="2198517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07024" y="2617167"/>
            <a:ext cx="492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rear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4293" y="1929604"/>
            <a:ext cx="257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94226" y="163092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499902" y="2776131"/>
            <a:ext cx="323096" cy="4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67217" y="2149755"/>
            <a:ext cx="239910" cy="53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16016" y="3088705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attach(float coefficient, 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exponent, 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PolyPointer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*ptr)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89459"/>
              </p:ext>
            </p:extLst>
          </p:nvPr>
        </p:nvGraphicFramePr>
        <p:xfrm>
          <a:off x="2806864" y="27205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44008" y="270892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attach( -3, 10, &amp;rear 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06864" y="26479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2888" y="26479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007024" y="2924944"/>
            <a:ext cx="492878" cy="576064"/>
            <a:chOff x="2007024" y="6021288"/>
            <a:chExt cx="492878" cy="576064"/>
          </a:xfrm>
        </p:grpSpPr>
        <p:sp>
          <p:nvSpPr>
            <p:cNvPr id="41" name="TextBox 40"/>
            <p:cNvSpPr txBox="1"/>
            <p:nvPr/>
          </p:nvSpPr>
          <p:spPr>
            <a:xfrm>
              <a:off x="2007024" y="6289575"/>
              <a:ext cx="492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직선 화살표 연결선 41"/>
            <p:cNvCxnSpPr>
              <a:stCxn id="41" idx="0"/>
              <a:endCxn id="16" idx="2"/>
            </p:cNvCxnSpPr>
            <p:nvPr/>
          </p:nvCxnSpPr>
          <p:spPr>
            <a:xfrm flipV="1">
              <a:off x="2253463" y="6021288"/>
              <a:ext cx="0" cy="268287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 flipV="1">
            <a:off x="3505808" y="2276872"/>
            <a:ext cx="0" cy="35167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25853"/>
              </p:ext>
            </p:extLst>
          </p:nvPr>
        </p:nvGraphicFramePr>
        <p:xfrm>
          <a:off x="2806864" y="3213602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715926" y="352075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976829" y="3417966"/>
            <a:ext cx="0" cy="212994"/>
          </a:xfrm>
          <a:prstGeom prst="straightConnector1">
            <a:avLst/>
          </a:prstGeom>
          <a:ln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06864" y="314096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-3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22888" y="314096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3491880" y="2816139"/>
            <a:ext cx="0" cy="377092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2384891" y="2745080"/>
            <a:ext cx="385029" cy="555478"/>
            <a:chOff x="2343936" y="4229376"/>
            <a:chExt cx="385029" cy="555478"/>
          </a:xfrm>
        </p:grpSpPr>
        <p:cxnSp>
          <p:nvCxnSpPr>
            <p:cNvPr id="48" name="직선 화살표 연결선 47"/>
            <p:cNvCxnSpPr/>
            <p:nvPr/>
          </p:nvCxnSpPr>
          <p:spPr>
            <a:xfrm flipH="1" flipV="1">
              <a:off x="2343936" y="4352492"/>
              <a:ext cx="385029" cy="432362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2553176" y="4229376"/>
              <a:ext cx="59251" cy="668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1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36" grpId="0"/>
      <p:bldP spid="40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26380" y="806078"/>
            <a:ext cx="3457575" cy="1535806"/>
            <a:chOff x="395536" y="2780928"/>
            <a:chExt cx="3457575" cy="153580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780928"/>
              <a:ext cx="3457575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>
              <a:off x="1709308" y="3117355"/>
              <a:ext cx="216024" cy="432046"/>
              <a:chOff x="1954842" y="4437114"/>
              <a:chExt cx="216024" cy="43204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954842" y="4561383"/>
                <a:ext cx="21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2074736" y="4437114"/>
                <a:ext cx="0" cy="214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2933444" y="3884688"/>
              <a:ext cx="216024" cy="432046"/>
              <a:chOff x="3167096" y="4437114"/>
              <a:chExt cx="216024" cy="432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167096" y="4561383"/>
                <a:ext cx="21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 flipV="1">
                <a:off x="3286990" y="4437114"/>
                <a:ext cx="0" cy="214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직선 연결선 12"/>
          <p:cNvCxnSpPr/>
          <p:nvPr/>
        </p:nvCxnSpPr>
        <p:spPr>
          <a:xfrm>
            <a:off x="2051720" y="3584417"/>
            <a:ext cx="67687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95873"/>
              </p:ext>
            </p:extLst>
          </p:nvPr>
        </p:nvGraphicFramePr>
        <p:xfrm>
          <a:off x="2822998" y="2198517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12306" y="3121223"/>
            <a:ext cx="492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rear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4293" y="1929604"/>
            <a:ext cx="257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94226" y="163092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472590" y="3280187"/>
            <a:ext cx="323096" cy="4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67217" y="2149755"/>
            <a:ext cx="239910" cy="53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16016" y="3592761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attatch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(float coefficient, 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exponent, </a:t>
            </a:r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PolyPointer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 *ptr)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53029"/>
              </p:ext>
            </p:extLst>
          </p:nvPr>
        </p:nvGraphicFramePr>
        <p:xfrm>
          <a:off x="2806864" y="2720580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44008" y="321297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err="1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attatch</a:t>
            </a:r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( 2, 8, &amp;rear )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06864" y="26479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2888" y="264794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007024" y="3429000"/>
            <a:ext cx="492878" cy="576064"/>
            <a:chOff x="2007024" y="6021288"/>
            <a:chExt cx="492878" cy="576064"/>
          </a:xfrm>
        </p:grpSpPr>
        <p:sp>
          <p:nvSpPr>
            <p:cNvPr id="41" name="TextBox 40"/>
            <p:cNvSpPr txBox="1"/>
            <p:nvPr/>
          </p:nvSpPr>
          <p:spPr>
            <a:xfrm>
              <a:off x="2007024" y="6289575"/>
              <a:ext cx="492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 smtClean="0">
                  <a:solidFill>
                    <a:srgbClr val="0066FF"/>
                  </a:solidFill>
                  <a:latin typeface="Times New Roman" pitchFamily="18" charset="0"/>
                  <a:cs typeface="Times New Roman" pitchFamily="18" charset="0"/>
                </a:rPr>
                <a:t>ptr</a:t>
              </a:r>
              <a:endParaRPr lang="ko-KR" altLang="en-US" sz="1400" i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직선 화살표 연결선 41"/>
            <p:cNvCxnSpPr>
              <a:stCxn id="41" idx="0"/>
              <a:endCxn id="16" idx="2"/>
            </p:cNvCxnSpPr>
            <p:nvPr/>
          </p:nvCxnSpPr>
          <p:spPr>
            <a:xfrm flipV="1">
              <a:off x="2253463" y="6021288"/>
              <a:ext cx="5282" cy="268287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/>
          <p:cNvCxnSpPr/>
          <p:nvPr/>
        </p:nvCxnSpPr>
        <p:spPr>
          <a:xfrm flipV="1">
            <a:off x="3505808" y="2276872"/>
            <a:ext cx="0" cy="35167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26050"/>
              </p:ext>
            </p:extLst>
          </p:nvPr>
        </p:nvGraphicFramePr>
        <p:xfrm>
          <a:off x="2806864" y="3213602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06864" y="314096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-3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22888" y="314096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3491880" y="2816139"/>
            <a:ext cx="0" cy="3770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26050"/>
              </p:ext>
            </p:extLst>
          </p:nvPr>
        </p:nvGraphicFramePr>
        <p:xfrm>
          <a:off x="2806864" y="3809098"/>
          <a:ext cx="82903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63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979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715926" y="411624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temp</a:t>
            </a:r>
            <a:endParaRPr lang="ko-KR" altLang="en-US" sz="1400" i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2976829" y="4013462"/>
            <a:ext cx="0" cy="212994"/>
          </a:xfrm>
          <a:prstGeom prst="straightConnector1">
            <a:avLst/>
          </a:prstGeom>
          <a:ln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06864" y="373646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22888" y="3736463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ko-KR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491880" y="3320195"/>
            <a:ext cx="0" cy="377092"/>
          </a:xfrm>
          <a:prstGeom prst="straightConnector1">
            <a:avLst/>
          </a:prstGeom>
          <a:ln>
            <a:solidFill>
              <a:srgbClr val="00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2361381" y="3245256"/>
            <a:ext cx="385029" cy="593226"/>
            <a:chOff x="2343936" y="4191628"/>
            <a:chExt cx="385029" cy="593226"/>
          </a:xfrm>
        </p:grpSpPr>
        <p:cxnSp>
          <p:nvCxnSpPr>
            <p:cNvPr id="46" name="직선 화살표 연결선 45"/>
            <p:cNvCxnSpPr/>
            <p:nvPr/>
          </p:nvCxnSpPr>
          <p:spPr>
            <a:xfrm flipH="1" flipV="1">
              <a:off x="2343936" y="4352492"/>
              <a:ext cx="385029" cy="432362"/>
            </a:xfrm>
            <a:prstGeom prst="straightConnector1">
              <a:avLst/>
            </a:prstGeom>
            <a:ln>
              <a:solidFill>
                <a:srgbClr val="0066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2551163" y="4191628"/>
              <a:ext cx="59251" cy="668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163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48" grpId="0"/>
      <p:bldP spid="50" grpId="0"/>
      <p:bldP spid="5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31856</TotalTime>
  <Words>1779</Words>
  <Application>Microsoft Office PowerPoint</Application>
  <PresentationFormat>화면 슬라이드 쇼(4:3)</PresentationFormat>
  <Paragraphs>553</Paragraphs>
  <Slides>40</Slides>
  <Notes>32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굴림</vt:lpstr>
      <vt:lpstr>맑은 고딕</vt:lpstr>
      <vt:lpstr>바탕체</vt:lpstr>
      <vt:lpstr>함초롬바탕</vt:lpstr>
      <vt:lpstr>Arial</vt:lpstr>
      <vt:lpstr>Courier New</vt:lpstr>
      <vt:lpstr>Times New Roman</vt:lpstr>
      <vt:lpstr>Wingdings</vt:lpstr>
      <vt:lpstr>Office 테마</vt:lpstr>
      <vt:lpstr>수식</vt:lpstr>
      <vt:lpstr>Chap 4. Linked Lists (2)</vt:lpstr>
      <vt:lpstr>Contents</vt:lpstr>
      <vt:lpstr>4.4 Polynomials</vt:lpstr>
      <vt:lpstr>PowerPoint 프레젠테이션</vt:lpstr>
      <vt:lpstr>4.4.2 Adding Polynomials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4.4.3 Erasing Polynomials</vt:lpstr>
      <vt:lpstr>4.4.4 Circular List Representation of Polynomials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4.5 Additional List Operations</vt:lpstr>
      <vt:lpstr>PowerPoint 프레젠테이션</vt:lpstr>
      <vt:lpstr>4.5.2 Operations For Circularly Linked Lists</vt:lpstr>
      <vt:lpstr>PowerPoint 프레젠테이션</vt:lpstr>
      <vt:lpstr>4.8 Doubly Linked Lists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basic</dc:creator>
  <cp:lastModifiedBy>정 기숙</cp:lastModifiedBy>
  <cp:revision>889</cp:revision>
  <dcterms:created xsi:type="dcterms:W3CDTF">2013-02-19T09:03:15Z</dcterms:created>
  <dcterms:modified xsi:type="dcterms:W3CDTF">2023-10-17T12:40:02Z</dcterms:modified>
</cp:coreProperties>
</file>