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4"/>
  </p:sldMasterIdLst>
  <p:notesMasterIdLst>
    <p:notesMasterId r:id="rId14"/>
  </p:notesMasterIdLst>
  <p:sldIdLst>
    <p:sldId id="256" r:id="rId5"/>
    <p:sldId id="277" r:id="rId6"/>
    <p:sldId id="280" r:id="rId7"/>
    <p:sldId id="279" r:id="rId8"/>
    <p:sldId id="281" r:id="rId9"/>
    <p:sldId id="282" r:id="rId10"/>
    <p:sldId id="283" r:id="rId11"/>
    <p:sldId id="278" r:id="rId12"/>
    <p:sldId id="27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igital-7 Italic" panose="02000000000000000000" pitchFamily="2" charset="0"/>
      <p:italic r:id="rId19"/>
    </p:embeddedFont>
    <p:embeddedFont>
      <p:font typeface="Quattrocento Sans" panose="020B0604020202020204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9F9F9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6d1917d8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6d1917d8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6d1917d8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6d1917d8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5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6d1917d8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6d1917d8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1"/>
            <a:ext cx="6858002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674959" y="1882110"/>
            <a:ext cx="57831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Calibri"/>
              <a:buNone/>
              <a:defRPr sz="4000">
                <a:solidFill>
                  <a:srgbClr val="1E4E7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4959" y="3531359"/>
            <a:ext cx="57831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97"/>
            <a:ext cx="6857998" cy="5139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8650" y="119617"/>
            <a:ext cx="78867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8650" y="869212"/>
            <a:ext cx="7886700" cy="3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7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8650" y="297768"/>
            <a:ext cx="78867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2674959" y="1882110"/>
            <a:ext cx="5783100" cy="1379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Sistem Berdasar Mikroprosesor 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2674959" y="3531359"/>
            <a:ext cx="5783100" cy="89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 dirty="0"/>
              <a:t>Project Akhir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Juz’an Nafi Haifa (45830)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628650" y="1235407"/>
            <a:ext cx="7886700" cy="35819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simulasi</a:t>
            </a:r>
            <a:r>
              <a:rPr lang="en-US" sz="1600" dirty="0"/>
              <a:t> </a:t>
            </a:r>
            <a:r>
              <a:rPr lang="en-US" sz="1600" dirty="0" err="1"/>
              <a:t>perempatan</a:t>
            </a:r>
            <a:r>
              <a:rPr lang="en-US" sz="1600" dirty="0"/>
              <a:t>/</a:t>
            </a:r>
            <a:r>
              <a:rPr lang="en-US" sz="1600" dirty="0" err="1"/>
              <a:t>persimpangan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lampu</a:t>
            </a:r>
            <a:r>
              <a:rPr lang="en-US" sz="1600" dirty="0"/>
              <a:t> </a:t>
            </a:r>
            <a:r>
              <a:rPr lang="en-US" sz="1600" dirty="0" err="1"/>
              <a:t>merah</a:t>
            </a:r>
            <a:r>
              <a:rPr lang="en-US" sz="1600" dirty="0"/>
              <a:t> (</a:t>
            </a:r>
            <a:r>
              <a:rPr lang="en-US" sz="1600" dirty="0" err="1"/>
              <a:t>bangjo</a:t>
            </a:r>
            <a:r>
              <a:rPr lang="en-US" sz="1600" dirty="0"/>
              <a:t>)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strike="sngStrike" dirty="0" err="1"/>
              <a:t>perlintasan</a:t>
            </a:r>
            <a:r>
              <a:rPr lang="en-US" sz="1600" strike="sngStrike" dirty="0"/>
              <a:t> </a:t>
            </a:r>
            <a:r>
              <a:rPr lang="en-US" sz="1600" strike="sngStrike" dirty="0" err="1"/>
              <a:t>kereta</a:t>
            </a:r>
            <a:r>
              <a:rPr lang="en-US" sz="1600" strike="sngStrike" dirty="0"/>
              <a:t> </a:t>
            </a:r>
            <a:r>
              <a:rPr lang="en-US" sz="1600" strike="sngStrike" dirty="0" err="1"/>
              <a:t>api</a:t>
            </a:r>
            <a:r>
              <a:rPr lang="en-US" sz="1600" dirty="0"/>
              <a:t>.</a:t>
            </a:r>
          </a:p>
          <a:p>
            <a:pPr marL="342900" indent="-342900"/>
            <a:r>
              <a:rPr lang="en-US" sz="1600" dirty="0" err="1"/>
              <a:t>Lampu</a:t>
            </a:r>
            <a:r>
              <a:rPr lang="en-US" sz="1600" dirty="0"/>
              <a:t>: LED (</a:t>
            </a:r>
            <a:r>
              <a:rPr lang="en-US" sz="1600" dirty="0" err="1"/>
              <a:t>merah</a:t>
            </a:r>
            <a:r>
              <a:rPr lang="en-US" sz="1600" dirty="0"/>
              <a:t>, </a:t>
            </a:r>
            <a:r>
              <a:rPr lang="en-US" sz="1600" dirty="0" err="1"/>
              <a:t>kuning</a:t>
            </a:r>
            <a:r>
              <a:rPr lang="en-US" sz="1600" dirty="0"/>
              <a:t>, </a:t>
            </a:r>
            <a:r>
              <a:rPr lang="en-US" sz="1600" dirty="0" err="1"/>
              <a:t>hijau</a:t>
            </a:r>
            <a:r>
              <a:rPr lang="en-US" sz="1600" dirty="0"/>
              <a:t>)</a:t>
            </a:r>
          </a:p>
          <a:p>
            <a:pPr marL="342900" indent="-342900"/>
            <a:r>
              <a:rPr lang="en-US" sz="1600" dirty="0"/>
              <a:t>Countdown: </a:t>
            </a:r>
            <a:r>
              <a:rPr lang="en-US" sz="1600" strike="sngStrike" dirty="0"/>
              <a:t>7-segment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OLED I2C</a:t>
            </a:r>
            <a:endParaRPr lang="en-US" sz="1600" dirty="0"/>
          </a:p>
          <a:p>
            <a:pPr marL="342900" indent="-342900"/>
            <a:r>
              <a:rPr lang="en-US" sz="1600" dirty="0"/>
              <a:t>Sensor: </a:t>
            </a:r>
          </a:p>
          <a:p>
            <a:pPr marL="800100" lvl="1"/>
            <a:r>
              <a:rPr lang="en-US" sz="1400" dirty="0">
                <a:latin typeface="Quattrocento Sans" panose="020B0604020202020204" charset="0"/>
              </a:rPr>
              <a:t>Ultrasonic: </a:t>
            </a:r>
            <a:r>
              <a:rPr lang="en-US" sz="1400" dirty="0" err="1">
                <a:latin typeface="Quattrocento Sans" panose="020B0604020202020204" charset="0"/>
              </a:rPr>
              <a:t>deteksi</a:t>
            </a:r>
            <a:r>
              <a:rPr lang="en-US" sz="1400" dirty="0">
                <a:latin typeface="Quattrocento Sans" panose="020B0604020202020204" charset="0"/>
              </a:rPr>
              <a:t> </a:t>
            </a:r>
            <a:r>
              <a:rPr lang="en-US" sz="1400" dirty="0" err="1">
                <a:latin typeface="Quattrocento Sans" panose="020B0604020202020204" charset="0"/>
              </a:rPr>
              <a:t>kendaraan</a:t>
            </a:r>
            <a:r>
              <a:rPr lang="en-US" sz="1400" dirty="0">
                <a:latin typeface="Quattrocento Sans" panose="020B0604020202020204" charset="0"/>
              </a:rPr>
              <a:t> </a:t>
            </a:r>
            <a:r>
              <a:rPr lang="en-US" sz="1400" dirty="0" err="1">
                <a:latin typeface="Quattrocento Sans" panose="020B0604020202020204" charset="0"/>
              </a:rPr>
              <a:t>lewat</a:t>
            </a:r>
            <a:endParaRPr lang="en-US" sz="1400" dirty="0">
              <a:latin typeface="Quattrocento Sans" panose="020B0604020202020204" charset="0"/>
            </a:endParaRPr>
          </a:p>
          <a:p>
            <a:pPr marL="342900" indent="-342900"/>
            <a:r>
              <a:rPr lang="en-US" sz="1600" dirty="0" err="1"/>
              <a:t>Aktuator</a:t>
            </a:r>
            <a:r>
              <a:rPr lang="en-US" sz="1600" dirty="0"/>
              <a:t>: </a:t>
            </a:r>
          </a:p>
          <a:p>
            <a:pPr marL="800100" lvl="1"/>
            <a:r>
              <a:rPr lang="en-US" sz="1400" strike="sngStrike" dirty="0">
                <a:latin typeface="Quattrocento Sans" panose="020B0604020202020204" charset="0"/>
              </a:rPr>
              <a:t>Servo </a:t>
            </a:r>
            <a:r>
              <a:rPr lang="en-US" sz="1400" strike="sngStrike" dirty="0">
                <a:latin typeface="Quattrocento Sans" panose="020B0604020202020204" charset="0"/>
                <a:sym typeface="Wingdings" panose="05000000000000000000" pitchFamily="2" charset="2"/>
              </a:rPr>
              <a:t> </a:t>
            </a:r>
            <a:r>
              <a:rPr lang="en-US" sz="1400" strike="sngStrike" dirty="0" err="1">
                <a:latin typeface="Quattrocento Sans" panose="020B0604020202020204" charset="0"/>
                <a:sym typeface="Wingdings" panose="05000000000000000000" pitchFamily="2" charset="2"/>
              </a:rPr>
              <a:t>penutup</a:t>
            </a:r>
            <a:r>
              <a:rPr lang="en-US" sz="1400" strike="sngStrike" dirty="0">
                <a:latin typeface="Quattrocento Sans" panose="020B0604020202020204" charset="0"/>
                <a:sym typeface="Wingdings" panose="05000000000000000000" pitchFamily="2" charset="2"/>
              </a:rPr>
              <a:t> </a:t>
            </a:r>
            <a:r>
              <a:rPr lang="en-US" sz="1400" strike="sngStrike" dirty="0" err="1">
                <a:latin typeface="Quattrocento Sans" panose="020B0604020202020204" charset="0"/>
                <a:sym typeface="Wingdings" panose="05000000000000000000" pitchFamily="2" charset="2"/>
              </a:rPr>
              <a:t>palang</a:t>
            </a:r>
            <a:r>
              <a:rPr lang="en-US" sz="1400" strike="sngStrike" dirty="0">
                <a:latin typeface="Quattrocento Sans" panose="020B0604020202020204" charset="0"/>
                <a:sym typeface="Wingdings" panose="05000000000000000000" pitchFamily="2" charset="2"/>
              </a:rPr>
              <a:t>, </a:t>
            </a:r>
            <a:r>
              <a:rPr lang="en-US" sz="1400" strike="sngStrike" dirty="0" err="1">
                <a:latin typeface="Quattrocento Sans" panose="020B0604020202020204" charset="0"/>
                <a:sym typeface="Wingdings" panose="05000000000000000000" pitchFamily="2" charset="2"/>
              </a:rPr>
              <a:t>atau</a:t>
            </a:r>
            <a:endParaRPr lang="en-US" sz="1400" strike="sngStrike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800100" lvl="1"/>
            <a:r>
              <a:rPr lang="en-US" sz="1400" dirty="0">
                <a:latin typeface="Quattrocento Sans" panose="020B0604020202020204" charset="0"/>
                <a:sym typeface="Wingdings" panose="05000000000000000000" pitchFamily="2" charset="2"/>
              </a:rPr>
              <a:t>Buzzer  alert </a:t>
            </a:r>
            <a:r>
              <a:rPr lang="en-US" sz="1400" dirty="0" err="1">
                <a:latin typeface="Quattrocento Sans" panose="020B0604020202020204" charset="0"/>
                <a:sym typeface="Wingdings" panose="05000000000000000000" pitchFamily="2" charset="2"/>
              </a:rPr>
              <a:t>pelanggaran</a:t>
            </a:r>
            <a:endParaRPr lang="en-US" sz="1400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342900"/>
            <a:r>
              <a:rPr lang="en-US" sz="1600" strike="sngStrike" dirty="0">
                <a:latin typeface="Quattrocento Sans" panose="020B0604020202020204" charset="0"/>
              </a:rPr>
              <a:t>Input lain: 4x4 keypad, push button</a:t>
            </a:r>
          </a:p>
          <a:p>
            <a:pPr marL="342900"/>
            <a:r>
              <a:rPr lang="en-US" sz="1600" dirty="0">
                <a:latin typeface="Quattrocento Sans" panose="020B0604020202020204" charset="0"/>
              </a:rPr>
              <a:t>Jalur </a:t>
            </a:r>
            <a:r>
              <a:rPr lang="en-US" sz="1600" dirty="0" err="1">
                <a:latin typeface="Quattrocento Sans" panose="020B0604020202020204" charset="0"/>
              </a:rPr>
              <a:t>Komunikasi</a:t>
            </a:r>
            <a:r>
              <a:rPr lang="en-US" sz="1600" dirty="0">
                <a:latin typeface="Quattrocento Sans" panose="020B0604020202020204" charset="0"/>
              </a:rPr>
              <a:t>: I2C &gt; SPI &gt; UART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1BDB2F-D31B-4B75-8C7B-02272E186F1E}"/>
              </a:ext>
            </a:extLst>
          </p:cNvPr>
          <p:cNvGrpSpPr/>
          <p:nvPr/>
        </p:nvGrpSpPr>
        <p:grpSpPr>
          <a:xfrm>
            <a:off x="2061593" y="1148345"/>
            <a:ext cx="4335807" cy="3600000"/>
            <a:chOff x="2036193" y="825190"/>
            <a:chExt cx="4335807" cy="360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38AE1E-0402-48D8-8310-F5CA75D3D432}"/>
                </a:ext>
              </a:extLst>
            </p:cNvPr>
            <p:cNvSpPr/>
            <p:nvPr/>
          </p:nvSpPr>
          <p:spPr>
            <a:xfrm>
              <a:off x="4212000" y="825190"/>
              <a:ext cx="720000" cy="36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130347-842E-495F-9514-2E95EA4CB753}"/>
                </a:ext>
              </a:extLst>
            </p:cNvPr>
            <p:cNvSpPr/>
            <p:nvPr/>
          </p:nvSpPr>
          <p:spPr>
            <a:xfrm rot="5400000">
              <a:off x="4212000" y="846091"/>
              <a:ext cx="720000" cy="360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elay 11">
              <a:extLst>
                <a:ext uri="{FF2B5EF4-FFF2-40B4-BE49-F238E27FC236}">
                  <a16:creationId xmlns:a16="http://schemas.microsoft.com/office/drawing/2014/main" id="{444ED2CF-5006-4D7F-9189-464ED266CEE2}"/>
                </a:ext>
              </a:extLst>
            </p:cNvPr>
            <p:cNvSpPr/>
            <p:nvPr/>
          </p:nvSpPr>
          <p:spPr>
            <a:xfrm rot="16200000">
              <a:off x="3484086" y="3086457"/>
              <a:ext cx="178683" cy="163277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4149FD4E-4A8C-4D1D-B938-5598D8C74ACA}"/>
                </a:ext>
              </a:extLst>
            </p:cNvPr>
            <p:cNvSpPr/>
            <p:nvPr/>
          </p:nvSpPr>
          <p:spPr>
            <a:xfrm rot="16200000">
              <a:off x="3711482" y="3086457"/>
              <a:ext cx="178683" cy="163277"/>
            </a:xfrm>
            <a:prstGeom prst="flowChartDelay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CD3D328E-082F-4188-92B1-EAA57F8347C2}"/>
                </a:ext>
              </a:extLst>
            </p:cNvPr>
            <p:cNvSpPr/>
            <p:nvPr/>
          </p:nvSpPr>
          <p:spPr>
            <a:xfrm rot="16200000">
              <a:off x="3945879" y="3086456"/>
              <a:ext cx="178683" cy="163277"/>
            </a:xfrm>
            <a:prstGeom prst="flowChartDelay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1B82DF-3F42-489C-9261-1AAAB1515A6D}"/>
                </a:ext>
              </a:extLst>
            </p:cNvPr>
            <p:cNvGrpSpPr/>
            <p:nvPr/>
          </p:nvGrpSpPr>
          <p:grpSpPr>
            <a:xfrm>
              <a:off x="4415200" y="3124317"/>
              <a:ext cx="316055" cy="554992"/>
              <a:chOff x="6181616" y="3235958"/>
              <a:chExt cx="384762" cy="6756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652E500-E59C-40A5-B6EF-800F61816256}"/>
                  </a:ext>
                </a:extLst>
              </p:cNvPr>
              <p:cNvSpPr/>
              <p:nvPr/>
            </p:nvSpPr>
            <p:spPr>
              <a:xfrm>
                <a:off x="6181616" y="3386726"/>
                <a:ext cx="83384" cy="169276"/>
              </a:xfrm>
              <a:prstGeom prst="roundRect">
                <a:avLst>
                  <a:gd name="adj" fmla="val 272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DFCF566-8E93-48B6-84B6-F8598493A73E}"/>
                  </a:ext>
                </a:extLst>
              </p:cNvPr>
              <p:cNvSpPr/>
              <p:nvPr/>
            </p:nvSpPr>
            <p:spPr>
              <a:xfrm>
                <a:off x="6181616" y="3618977"/>
                <a:ext cx="83384" cy="169276"/>
              </a:xfrm>
              <a:prstGeom prst="roundRect">
                <a:avLst>
                  <a:gd name="adj" fmla="val 272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9349309-747C-4851-A3A2-DE8EA939C031}"/>
                  </a:ext>
                </a:extLst>
              </p:cNvPr>
              <p:cNvSpPr/>
              <p:nvPr/>
            </p:nvSpPr>
            <p:spPr>
              <a:xfrm>
                <a:off x="6482994" y="3386726"/>
                <a:ext cx="83384" cy="169276"/>
              </a:xfrm>
              <a:prstGeom prst="roundRect">
                <a:avLst>
                  <a:gd name="adj" fmla="val 272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67D1CE-6415-4F26-9F90-84E54F65F0A6}"/>
                  </a:ext>
                </a:extLst>
              </p:cNvPr>
              <p:cNvSpPr/>
              <p:nvPr/>
            </p:nvSpPr>
            <p:spPr>
              <a:xfrm>
                <a:off x="6482994" y="3618977"/>
                <a:ext cx="83384" cy="169276"/>
              </a:xfrm>
              <a:prstGeom prst="roundRect">
                <a:avLst>
                  <a:gd name="adj" fmla="val 272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A157EE9-15E1-4258-8AFC-D25CF3AA584E}"/>
                  </a:ext>
                </a:extLst>
              </p:cNvPr>
              <p:cNvSpPr/>
              <p:nvPr/>
            </p:nvSpPr>
            <p:spPr>
              <a:xfrm>
                <a:off x="6223546" y="3235958"/>
                <a:ext cx="296906" cy="675642"/>
              </a:xfrm>
              <a:custGeom>
                <a:avLst/>
                <a:gdLst>
                  <a:gd name="connsiteX0" fmla="*/ 84666 w 296906"/>
                  <a:gd name="connsiteY0" fmla="*/ 0 h 675642"/>
                  <a:gd name="connsiteX1" fmla="*/ 212001 w 296906"/>
                  <a:gd name="connsiteY1" fmla="*/ 0 h 675642"/>
                  <a:gd name="connsiteX2" fmla="*/ 288440 w 296906"/>
                  <a:gd name="connsiteY2" fmla="*/ 76439 h 675642"/>
                  <a:gd name="connsiteX3" fmla="*/ 288440 w 296906"/>
                  <a:gd name="connsiteY3" fmla="*/ 151080 h 675642"/>
                  <a:gd name="connsiteX4" fmla="*/ 290541 w 296906"/>
                  <a:gd name="connsiteY4" fmla="*/ 154196 h 675642"/>
                  <a:gd name="connsiteX5" fmla="*/ 296906 w 296906"/>
                  <a:gd name="connsiteY5" fmla="*/ 185722 h 675642"/>
                  <a:gd name="connsiteX6" fmla="*/ 296906 w 296906"/>
                  <a:gd name="connsiteY6" fmla="*/ 534278 h 675642"/>
                  <a:gd name="connsiteX7" fmla="*/ 290541 w 296906"/>
                  <a:gd name="connsiteY7" fmla="*/ 565804 h 675642"/>
                  <a:gd name="connsiteX8" fmla="*/ 288440 w 296906"/>
                  <a:gd name="connsiteY8" fmla="*/ 568921 h 675642"/>
                  <a:gd name="connsiteX9" fmla="*/ 288440 w 296906"/>
                  <a:gd name="connsiteY9" fmla="*/ 599203 h 675642"/>
                  <a:gd name="connsiteX10" fmla="*/ 212001 w 296906"/>
                  <a:gd name="connsiteY10" fmla="*/ 675642 h 675642"/>
                  <a:gd name="connsiteX11" fmla="*/ 84666 w 296906"/>
                  <a:gd name="connsiteY11" fmla="*/ 675642 h 675642"/>
                  <a:gd name="connsiteX12" fmla="*/ 8227 w 296906"/>
                  <a:gd name="connsiteY12" fmla="*/ 599203 h 675642"/>
                  <a:gd name="connsiteX13" fmla="*/ 8227 w 296906"/>
                  <a:gd name="connsiteY13" fmla="*/ 568566 h 675642"/>
                  <a:gd name="connsiteX14" fmla="*/ 6365 w 296906"/>
                  <a:gd name="connsiteY14" fmla="*/ 565804 h 675642"/>
                  <a:gd name="connsiteX15" fmla="*/ 0 w 296906"/>
                  <a:gd name="connsiteY15" fmla="*/ 534278 h 675642"/>
                  <a:gd name="connsiteX16" fmla="*/ 0 w 296906"/>
                  <a:gd name="connsiteY16" fmla="*/ 185722 h 675642"/>
                  <a:gd name="connsiteX17" fmla="*/ 6365 w 296906"/>
                  <a:gd name="connsiteY17" fmla="*/ 154196 h 675642"/>
                  <a:gd name="connsiteX18" fmla="*/ 8227 w 296906"/>
                  <a:gd name="connsiteY18" fmla="*/ 151434 h 675642"/>
                  <a:gd name="connsiteX19" fmla="*/ 8227 w 296906"/>
                  <a:gd name="connsiteY19" fmla="*/ 76439 h 675642"/>
                  <a:gd name="connsiteX20" fmla="*/ 84666 w 296906"/>
                  <a:gd name="connsiteY20" fmla="*/ 0 h 67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6906" h="675642">
                    <a:moveTo>
                      <a:pt x="84666" y="0"/>
                    </a:moveTo>
                    <a:lnTo>
                      <a:pt x="212001" y="0"/>
                    </a:lnTo>
                    <a:cubicBezTo>
                      <a:pt x="254217" y="0"/>
                      <a:pt x="288440" y="34223"/>
                      <a:pt x="288440" y="76439"/>
                    </a:cubicBezTo>
                    <a:lnTo>
                      <a:pt x="288440" y="151080"/>
                    </a:lnTo>
                    <a:lnTo>
                      <a:pt x="290541" y="154196"/>
                    </a:lnTo>
                    <a:cubicBezTo>
                      <a:pt x="294640" y="163886"/>
                      <a:pt x="296906" y="174539"/>
                      <a:pt x="296906" y="185722"/>
                    </a:cubicBezTo>
                    <a:lnTo>
                      <a:pt x="296906" y="534278"/>
                    </a:lnTo>
                    <a:cubicBezTo>
                      <a:pt x="296906" y="545461"/>
                      <a:pt x="294640" y="556114"/>
                      <a:pt x="290541" y="565804"/>
                    </a:cubicBezTo>
                    <a:lnTo>
                      <a:pt x="288440" y="568921"/>
                    </a:lnTo>
                    <a:lnTo>
                      <a:pt x="288440" y="599203"/>
                    </a:lnTo>
                    <a:cubicBezTo>
                      <a:pt x="288440" y="641419"/>
                      <a:pt x="254217" y="675642"/>
                      <a:pt x="212001" y="675642"/>
                    </a:cubicBezTo>
                    <a:lnTo>
                      <a:pt x="84666" y="675642"/>
                    </a:lnTo>
                    <a:cubicBezTo>
                      <a:pt x="42450" y="675642"/>
                      <a:pt x="8227" y="641419"/>
                      <a:pt x="8227" y="599203"/>
                    </a:cubicBezTo>
                    <a:lnTo>
                      <a:pt x="8227" y="568566"/>
                    </a:lnTo>
                    <a:lnTo>
                      <a:pt x="6365" y="565804"/>
                    </a:lnTo>
                    <a:cubicBezTo>
                      <a:pt x="2266" y="556114"/>
                      <a:pt x="0" y="545461"/>
                      <a:pt x="0" y="534278"/>
                    </a:cubicBezTo>
                    <a:lnTo>
                      <a:pt x="0" y="185722"/>
                    </a:lnTo>
                    <a:cubicBezTo>
                      <a:pt x="0" y="174539"/>
                      <a:pt x="2266" y="163886"/>
                      <a:pt x="6365" y="154196"/>
                    </a:cubicBezTo>
                    <a:lnTo>
                      <a:pt x="8227" y="151434"/>
                    </a:lnTo>
                    <a:lnTo>
                      <a:pt x="8227" y="76439"/>
                    </a:lnTo>
                    <a:cubicBezTo>
                      <a:pt x="8227" y="34223"/>
                      <a:pt x="42450" y="0"/>
                      <a:pt x="84666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042EAC-9A40-4687-8458-419BCE451652}"/>
                </a:ext>
              </a:extLst>
            </p:cNvPr>
            <p:cNvSpPr/>
            <p:nvPr/>
          </p:nvSpPr>
          <p:spPr>
            <a:xfrm>
              <a:off x="4283338" y="3006091"/>
              <a:ext cx="574040" cy="72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3FA215E-574F-4A6A-B41B-6194674E0D3C}"/>
                </a:ext>
              </a:extLst>
            </p:cNvPr>
            <p:cNvGrpSpPr/>
            <p:nvPr/>
          </p:nvGrpSpPr>
          <p:grpSpPr>
            <a:xfrm>
              <a:off x="4115051" y="1507906"/>
              <a:ext cx="69690" cy="218401"/>
              <a:chOff x="3889439" y="1130346"/>
              <a:chExt cx="157236" cy="49276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61DBCB5-E61F-44B1-9D89-4EACCE5FF07B}"/>
                  </a:ext>
                </a:extLst>
              </p:cNvPr>
              <p:cNvSpPr/>
              <p:nvPr/>
            </p:nvSpPr>
            <p:spPr>
              <a:xfrm>
                <a:off x="3952826" y="1189447"/>
                <a:ext cx="88189" cy="187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E7317A9-A5C9-4ED6-8CE5-BF8C56217CD8}"/>
                  </a:ext>
                </a:extLst>
              </p:cNvPr>
              <p:cNvSpPr/>
              <p:nvPr/>
            </p:nvSpPr>
            <p:spPr>
              <a:xfrm>
                <a:off x="3958486" y="1406276"/>
                <a:ext cx="88189" cy="187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2D7E7E-035E-4369-B71B-B63D95604819}"/>
                  </a:ext>
                </a:extLst>
              </p:cNvPr>
              <p:cNvSpPr/>
              <p:nvPr/>
            </p:nvSpPr>
            <p:spPr>
              <a:xfrm>
                <a:off x="3889439" y="1130346"/>
                <a:ext cx="88189" cy="492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5DF161DA-5566-4982-A083-C33746EC2D06}"/>
                </a:ext>
              </a:extLst>
            </p:cNvPr>
            <p:cNvSpPr/>
            <p:nvPr/>
          </p:nvSpPr>
          <p:spPr>
            <a:xfrm rot="5400000">
              <a:off x="4211102" y="1568074"/>
              <a:ext cx="127423" cy="125521"/>
            </a:xfrm>
            <a:prstGeom prst="blockArc">
              <a:avLst>
                <a:gd name="adj1" fmla="val 10800000"/>
                <a:gd name="adj2" fmla="val 40"/>
                <a:gd name="adj3" fmla="val 1656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7C39BDA7-590B-4421-B27E-427E3646C1D5}"/>
                </a:ext>
              </a:extLst>
            </p:cNvPr>
            <p:cNvSpPr/>
            <p:nvPr/>
          </p:nvSpPr>
          <p:spPr>
            <a:xfrm rot="5400000">
              <a:off x="4307445" y="1527618"/>
              <a:ext cx="209563" cy="206435"/>
            </a:xfrm>
            <a:prstGeom prst="blockArc">
              <a:avLst>
                <a:gd name="adj1" fmla="val 10800000"/>
                <a:gd name="adj2" fmla="val 87391"/>
                <a:gd name="adj3" fmla="val 1040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9BF6E0B2-8949-4E2A-A7C1-10F450B6EA19}"/>
                </a:ext>
              </a:extLst>
            </p:cNvPr>
            <p:cNvSpPr/>
            <p:nvPr/>
          </p:nvSpPr>
          <p:spPr>
            <a:xfrm rot="5400000">
              <a:off x="4375033" y="1472785"/>
              <a:ext cx="320892" cy="316102"/>
            </a:xfrm>
            <a:prstGeom prst="blockArc">
              <a:avLst>
                <a:gd name="adj1" fmla="val 10800000"/>
                <a:gd name="adj2" fmla="val 21422847"/>
                <a:gd name="adj3" fmla="val 56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E6C00E75-3A87-4E64-9677-AF514E68F0FC}"/>
                </a:ext>
              </a:extLst>
            </p:cNvPr>
            <p:cNvSpPr/>
            <p:nvPr/>
          </p:nvSpPr>
          <p:spPr>
            <a:xfrm rot="5400000">
              <a:off x="4333116" y="1340173"/>
              <a:ext cx="590136" cy="581327"/>
            </a:xfrm>
            <a:prstGeom prst="blockArc">
              <a:avLst>
                <a:gd name="adj1" fmla="val 10800000"/>
                <a:gd name="adj2" fmla="val 21401521"/>
                <a:gd name="adj3" fmla="val 419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2DAE74-FF6E-486D-B3BC-604403BCAC17}"/>
                </a:ext>
              </a:extLst>
            </p:cNvPr>
            <p:cNvSpPr/>
            <p:nvPr/>
          </p:nvSpPr>
          <p:spPr>
            <a:xfrm>
              <a:off x="3530251" y="3317686"/>
              <a:ext cx="541144" cy="3335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25B671-021E-4472-8739-5AFD23ADA412}"/>
                </a:ext>
              </a:extLst>
            </p:cNvPr>
            <p:cNvSpPr txBox="1"/>
            <p:nvPr/>
          </p:nvSpPr>
          <p:spPr>
            <a:xfrm>
              <a:off x="3519762" y="3168094"/>
              <a:ext cx="677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Digital-7 Italic" panose="02000000000000000000" pitchFamily="2" charset="0"/>
                  <a:cs typeface="Arial" panose="020B0604020202020204" pitchFamily="34" charset="0"/>
                </a:rPr>
                <a:t>28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C710AC-F6C7-4A6F-A9CB-37F2E0550049}"/>
                </a:ext>
              </a:extLst>
            </p:cNvPr>
            <p:cNvSpPr txBox="1"/>
            <p:nvPr/>
          </p:nvSpPr>
          <p:spPr>
            <a:xfrm>
              <a:off x="2036193" y="3060998"/>
              <a:ext cx="1358195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Lampu</a:t>
              </a:r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Lalu Lintas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953119-936B-4312-A507-33B2345F3CCD}"/>
                </a:ext>
              </a:extLst>
            </p:cNvPr>
            <p:cNvSpPr txBox="1"/>
            <p:nvPr/>
          </p:nvSpPr>
          <p:spPr>
            <a:xfrm flipH="1">
              <a:off x="4978454" y="3273264"/>
              <a:ext cx="915670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Kendaraan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41FAD2-BB72-4D01-BDBB-A0F90AFECA4C}"/>
                </a:ext>
              </a:extLst>
            </p:cNvPr>
            <p:cNvSpPr txBox="1"/>
            <p:nvPr/>
          </p:nvSpPr>
          <p:spPr>
            <a:xfrm>
              <a:off x="2440470" y="3383596"/>
              <a:ext cx="951937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Countdown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14A5C9-F0AC-424A-9CDF-C38C3613BB8E}"/>
                </a:ext>
              </a:extLst>
            </p:cNvPr>
            <p:cNvSpPr txBox="1"/>
            <p:nvPr/>
          </p:nvSpPr>
          <p:spPr>
            <a:xfrm>
              <a:off x="2686459" y="1486302"/>
              <a:ext cx="1332987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Sensor </a:t>
              </a:r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Ultrasonik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13D1AD8B-4758-46D7-9067-CD12BF4A367E}"/>
                </a:ext>
              </a:extLst>
            </p:cNvPr>
            <p:cNvSpPr/>
            <p:nvPr/>
          </p:nvSpPr>
          <p:spPr>
            <a:xfrm>
              <a:off x="4057026" y="1987095"/>
              <a:ext cx="124633" cy="100031"/>
            </a:xfrm>
            <a:prstGeom prst="can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88E05C-C156-464D-A595-2178CA0AFF1E}"/>
                </a:ext>
              </a:extLst>
            </p:cNvPr>
            <p:cNvSpPr txBox="1"/>
            <p:nvPr/>
          </p:nvSpPr>
          <p:spPr>
            <a:xfrm>
              <a:off x="2921928" y="1897504"/>
              <a:ext cx="1041696" cy="26161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Sumber</a:t>
              </a:r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1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2854C7AE-16B7-4CB8-8A1D-8F111F6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8908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6940-C72C-4BE2-A2D1-4F15C0FE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28AFB8-0011-4C68-B7FB-2A23BEB9A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76597"/>
              </p:ext>
            </p:extLst>
          </p:nvPr>
        </p:nvGraphicFramePr>
        <p:xfrm>
          <a:off x="1369060" y="1266398"/>
          <a:ext cx="64058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23757182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126278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27671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18701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Price (IDR)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Total Price (IDR)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81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39,900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39,900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USB Mini-B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50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Breadboard 840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0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65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OLED I2C 128x64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39,000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8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0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Piezo 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Quattrocento Sans" panose="020B0604020202020204" charset="0"/>
                        </a:rPr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5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Jumpers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15 –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5,250 – 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1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Quattrocento Sans" panose="020B0604020202020204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185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D24910-A8B2-491A-8D61-C509EF6C3962}"/>
              </a:ext>
            </a:extLst>
          </p:cNvPr>
          <p:cNvSpPr txBox="1"/>
          <p:nvPr/>
        </p:nvSpPr>
        <p:spPr>
          <a:xfrm>
            <a:off x="6267450" y="4084612"/>
            <a:ext cx="1507490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Total Bills (max):</a:t>
            </a:r>
          </a:p>
          <a:p>
            <a:pPr algn="ctr"/>
            <a:r>
              <a:rPr lang="en-US" dirty="0">
                <a:latin typeface="Quattrocento Sans" panose="020B0604020202020204" charset="0"/>
              </a:rPr>
              <a:t>IDR 128,100</a:t>
            </a:r>
          </a:p>
        </p:txBody>
      </p:sp>
    </p:spTree>
    <p:extLst>
      <p:ext uri="{BB962C8B-B14F-4D97-AF65-F5344CB8AC3E}">
        <p14:creationId xmlns:p14="http://schemas.microsoft.com/office/powerpoint/2010/main" val="35489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4452-61B4-40C7-9D30-EDD03D4E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DDF32-40DD-4067-98F2-212B7E27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2" y="1280841"/>
            <a:ext cx="6142701" cy="2878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1A0B25-2BC6-4E85-8C66-43692869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51" y="3981479"/>
            <a:ext cx="859759" cy="852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7E8EE3-61D4-4587-AF6F-02192FD79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538" y="1903035"/>
            <a:ext cx="390678" cy="827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07A25E-B61F-44FA-8441-10C3A6DED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920" y="1897828"/>
            <a:ext cx="390748" cy="8277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416843-7961-4CF2-96BC-2024C16FB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234" y="1896341"/>
            <a:ext cx="390816" cy="8279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669BE20-BCF6-4F5B-A610-CA6E79F7C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5054" y="2488642"/>
            <a:ext cx="367478" cy="5390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D2B6BB1-003C-4B1C-AFD0-490034BDA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713" y="728519"/>
            <a:ext cx="1432819" cy="9721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60B61A7-0105-4C39-911F-C0EB9FF9DC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983682">
            <a:off x="4774954" y="3415207"/>
            <a:ext cx="533087" cy="21747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E3112E-E69E-41CA-99E8-015687C1EEB9}"/>
              </a:ext>
            </a:extLst>
          </p:cNvPr>
          <p:cNvCxnSpPr>
            <a:cxnSpLocks/>
          </p:cNvCxnSpPr>
          <p:nvPr/>
        </p:nvCxnSpPr>
        <p:spPr>
          <a:xfrm>
            <a:off x="4989410" y="2633379"/>
            <a:ext cx="17565" cy="249610"/>
          </a:xfrm>
          <a:prstGeom prst="line">
            <a:avLst/>
          </a:prstGeom>
          <a:ln w="19050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6FC8E5-6E55-4541-8846-6C7A2FE64D1B}"/>
              </a:ext>
            </a:extLst>
          </p:cNvPr>
          <p:cNvCxnSpPr>
            <a:cxnSpLocks/>
          </p:cNvCxnSpPr>
          <p:nvPr/>
        </p:nvCxnSpPr>
        <p:spPr>
          <a:xfrm>
            <a:off x="5114054" y="2633379"/>
            <a:ext cx="11111" cy="249610"/>
          </a:xfrm>
          <a:prstGeom prst="line">
            <a:avLst/>
          </a:prstGeom>
          <a:ln w="19050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2E741E-79F4-4195-AED5-3F8325AA4DF6}"/>
              </a:ext>
            </a:extLst>
          </p:cNvPr>
          <p:cNvCxnSpPr>
            <a:cxnSpLocks/>
          </p:cNvCxnSpPr>
          <p:nvPr/>
        </p:nvCxnSpPr>
        <p:spPr>
          <a:xfrm>
            <a:off x="5234690" y="2661954"/>
            <a:ext cx="24016" cy="246346"/>
          </a:xfrm>
          <a:prstGeom prst="line">
            <a:avLst/>
          </a:prstGeom>
          <a:ln w="19050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965EE4A7-6AD0-4B62-A89A-162C48AC47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983682">
            <a:off x="4889082" y="3421741"/>
            <a:ext cx="533087" cy="2174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50C22D9-2438-431E-B1EA-8D0B9959A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983682">
            <a:off x="5022941" y="3438197"/>
            <a:ext cx="533087" cy="21747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AD69CD-34EE-4474-B7B4-EA574F1DE23C}"/>
              </a:ext>
            </a:extLst>
          </p:cNvPr>
          <p:cNvCxnSpPr>
            <a:cxnSpLocks/>
          </p:cNvCxnSpPr>
          <p:nvPr/>
        </p:nvCxnSpPr>
        <p:spPr>
          <a:xfrm>
            <a:off x="4373033" y="3269208"/>
            <a:ext cx="59449" cy="506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F346462-AE9D-4B19-A039-A13F9A0F4829}"/>
              </a:ext>
            </a:extLst>
          </p:cNvPr>
          <p:cNvSpPr/>
          <p:nvPr/>
        </p:nvSpPr>
        <p:spPr>
          <a:xfrm>
            <a:off x="4333875" y="3230733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70E6A06-077B-4DA8-BC3A-9BFFC51DB1B8}"/>
              </a:ext>
            </a:extLst>
          </p:cNvPr>
          <p:cNvSpPr/>
          <p:nvPr/>
        </p:nvSpPr>
        <p:spPr>
          <a:xfrm>
            <a:off x="4393324" y="3747716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B2958F-6AAD-4525-A652-64BBD5B53C9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1837632" y="3786190"/>
            <a:ext cx="898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3C6FD1-143D-4FF2-AF5A-1F6CFE10CF24}"/>
              </a:ext>
            </a:extLst>
          </p:cNvPr>
          <p:cNvSpPr/>
          <p:nvPr/>
        </p:nvSpPr>
        <p:spPr>
          <a:xfrm>
            <a:off x="2735842" y="3747715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55B509C-C04D-43C7-B74B-04AE8596D0A1}"/>
              </a:ext>
            </a:extLst>
          </p:cNvPr>
          <p:cNvSpPr/>
          <p:nvPr/>
        </p:nvSpPr>
        <p:spPr>
          <a:xfrm>
            <a:off x="1798474" y="4017436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0C9A97-5F50-467B-A966-C4270024BEDD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835150" y="3765550"/>
            <a:ext cx="2482" cy="251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43E7E6-0206-4997-AD8C-E7B2F5BB0010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911350" y="3917836"/>
            <a:ext cx="8244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20367D0-57B2-4E1A-A684-E35F41E1844B}"/>
              </a:ext>
            </a:extLst>
          </p:cNvPr>
          <p:cNvSpPr/>
          <p:nvPr/>
        </p:nvSpPr>
        <p:spPr>
          <a:xfrm>
            <a:off x="2735842" y="3879361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332545A-B02D-4B63-878A-1872C3F7D7E4}"/>
              </a:ext>
            </a:extLst>
          </p:cNvPr>
          <p:cNvSpPr/>
          <p:nvPr/>
        </p:nvSpPr>
        <p:spPr>
          <a:xfrm>
            <a:off x="1884065" y="4012032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C05BB4-1EC1-40DB-A706-05245BC38EC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923223" y="3901133"/>
            <a:ext cx="0" cy="1108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AE74E62-DAD1-47D1-8B37-4D9A0BF32AD2}"/>
              </a:ext>
            </a:extLst>
          </p:cNvPr>
          <p:cNvSpPr/>
          <p:nvPr/>
        </p:nvSpPr>
        <p:spPr>
          <a:xfrm>
            <a:off x="4014722" y="3862659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24FD4D8-4066-4EA5-AB81-AA78D1225F5C}"/>
              </a:ext>
            </a:extLst>
          </p:cNvPr>
          <p:cNvSpPr/>
          <p:nvPr/>
        </p:nvSpPr>
        <p:spPr>
          <a:xfrm>
            <a:off x="4079727" y="3233115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5AEDB1-066A-4D71-94BC-A797DEA752F3}"/>
              </a:ext>
            </a:extLst>
          </p:cNvPr>
          <p:cNvCxnSpPr>
            <a:cxnSpLocks/>
          </p:cNvCxnSpPr>
          <p:nvPr/>
        </p:nvCxnSpPr>
        <p:spPr>
          <a:xfrm flipH="1">
            <a:off x="4055502" y="3269207"/>
            <a:ext cx="64063" cy="648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E64974B-8892-46B8-8FEC-894D1F69BA71}"/>
              </a:ext>
            </a:extLst>
          </p:cNvPr>
          <p:cNvSpPr/>
          <p:nvPr/>
        </p:nvSpPr>
        <p:spPr>
          <a:xfrm>
            <a:off x="1958158" y="4017048"/>
            <a:ext cx="78316" cy="76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872E067-D5D0-47D6-88A4-5B9687AA5B1C}"/>
              </a:ext>
            </a:extLst>
          </p:cNvPr>
          <p:cNvSpPr/>
          <p:nvPr/>
        </p:nvSpPr>
        <p:spPr>
          <a:xfrm>
            <a:off x="2036845" y="4012032"/>
            <a:ext cx="78316" cy="769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BCA7C6B-C57C-441E-A79E-BF21B64AA37E}"/>
              </a:ext>
            </a:extLst>
          </p:cNvPr>
          <p:cNvSpPr/>
          <p:nvPr/>
        </p:nvSpPr>
        <p:spPr>
          <a:xfrm>
            <a:off x="3700545" y="3236779"/>
            <a:ext cx="78316" cy="76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08C014-26AF-4D66-AC59-FB282A50EF16}"/>
              </a:ext>
            </a:extLst>
          </p:cNvPr>
          <p:cNvSpPr/>
          <p:nvPr/>
        </p:nvSpPr>
        <p:spPr>
          <a:xfrm>
            <a:off x="3566339" y="3230732"/>
            <a:ext cx="78316" cy="769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617110-884C-4198-9834-1F4B1CED2178}"/>
              </a:ext>
            </a:extLst>
          </p:cNvPr>
          <p:cNvCxnSpPr>
            <a:cxnSpLocks/>
          </p:cNvCxnSpPr>
          <p:nvPr/>
        </p:nvCxnSpPr>
        <p:spPr>
          <a:xfrm flipH="1">
            <a:off x="2076003" y="3272282"/>
            <a:ext cx="152984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D0A0E6D-5034-4C70-8634-2BB89002BE9A}"/>
              </a:ext>
            </a:extLst>
          </p:cNvPr>
          <p:cNvCxnSpPr>
            <a:cxnSpLocks/>
          </p:cNvCxnSpPr>
          <p:nvPr/>
        </p:nvCxnSpPr>
        <p:spPr>
          <a:xfrm flipV="1">
            <a:off x="2076003" y="3252752"/>
            <a:ext cx="11391" cy="8102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0CAC33E-98EB-4929-AD22-025B0C2C43EB}"/>
              </a:ext>
            </a:extLst>
          </p:cNvPr>
          <p:cNvCxnSpPr>
            <a:cxnSpLocks/>
          </p:cNvCxnSpPr>
          <p:nvPr/>
        </p:nvCxnSpPr>
        <p:spPr>
          <a:xfrm flipV="1">
            <a:off x="3739720" y="3256402"/>
            <a:ext cx="0" cy="2123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9428E71-D153-4780-94FA-F85AD5ED1F99}"/>
              </a:ext>
            </a:extLst>
          </p:cNvPr>
          <p:cNvCxnSpPr>
            <a:cxnSpLocks/>
          </p:cNvCxnSpPr>
          <p:nvPr/>
        </p:nvCxnSpPr>
        <p:spPr>
          <a:xfrm flipV="1">
            <a:off x="1998312" y="3430588"/>
            <a:ext cx="0" cy="63244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219653-EB3C-4DA6-B5B8-449248EEE403}"/>
              </a:ext>
            </a:extLst>
          </p:cNvPr>
          <p:cNvCxnSpPr>
            <a:cxnSpLocks/>
          </p:cNvCxnSpPr>
          <p:nvPr/>
        </p:nvCxnSpPr>
        <p:spPr>
          <a:xfrm flipH="1">
            <a:off x="2001488" y="3448495"/>
            <a:ext cx="17567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C853EF6F-98D0-4527-9F9C-29FDED9F65C7}"/>
              </a:ext>
            </a:extLst>
          </p:cNvPr>
          <p:cNvSpPr/>
          <p:nvPr/>
        </p:nvSpPr>
        <p:spPr>
          <a:xfrm>
            <a:off x="6308021" y="3742688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85591BB-7965-4C41-90CD-2E4C02E82619}"/>
              </a:ext>
            </a:extLst>
          </p:cNvPr>
          <p:cNvCxnSpPr>
            <a:cxnSpLocks/>
          </p:cNvCxnSpPr>
          <p:nvPr/>
        </p:nvCxnSpPr>
        <p:spPr>
          <a:xfrm flipH="1">
            <a:off x="6328836" y="3775357"/>
            <a:ext cx="2508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FF8C831-50B0-4136-BF18-E21064151EB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818793" y="3027726"/>
            <a:ext cx="0" cy="753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C97C63-36B5-40AA-BED8-FC3A35A0679B}"/>
              </a:ext>
            </a:extLst>
          </p:cNvPr>
          <p:cNvCxnSpPr>
            <a:cxnSpLocks/>
          </p:cNvCxnSpPr>
          <p:nvPr/>
        </p:nvCxnSpPr>
        <p:spPr>
          <a:xfrm>
            <a:off x="6212118" y="3546936"/>
            <a:ext cx="0" cy="247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8D5388F6-9D5F-46B4-AD6E-14002E923696}"/>
              </a:ext>
            </a:extLst>
          </p:cNvPr>
          <p:cNvSpPr/>
          <p:nvPr/>
        </p:nvSpPr>
        <p:spPr>
          <a:xfrm>
            <a:off x="6174162" y="3742688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38A1BC9-0C85-41C5-8B94-6A6D4B81FCA9}"/>
              </a:ext>
            </a:extLst>
          </p:cNvPr>
          <p:cNvCxnSpPr>
            <a:cxnSpLocks/>
          </p:cNvCxnSpPr>
          <p:nvPr/>
        </p:nvCxnSpPr>
        <p:spPr>
          <a:xfrm flipH="1">
            <a:off x="6196390" y="3554498"/>
            <a:ext cx="2236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F6DAFBD-A59A-4512-8DF9-F84250034868}"/>
              </a:ext>
            </a:extLst>
          </p:cNvPr>
          <p:cNvCxnSpPr>
            <a:cxnSpLocks/>
          </p:cNvCxnSpPr>
          <p:nvPr/>
        </p:nvCxnSpPr>
        <p:spPr>
          <a:xfrm>
            <a:off x="8415321" y="1640625"/>
            <a:ext cx="0" cy="1906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C31576C9-1814-41C1-9D72-E2526F6DEA3D}"/>
              </a:ext>
            </a:extLst>
          </p:cNvPr>
          <p:cNvSpPr/>
          <p:nvPr/>
        </p:nvSpPr>
        <p:spPr>
          <a:xfrm>
            <a:off x="8376163" y="1602151"/>
            <a:ext cx="78316" cy="76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1F8910F-AE4B-4742-A074-728098A59D12}"/>
              </a:ext>
            </a:extLst>
          </p:cNvPr>
          <p:cNvCxnSpPr>
            <a:cxnSpLocks/>
          </p:cNvCxnSpPr>
          <p:nvPr/>
        </p:nvCxnSpPr>
        <p:spPr>
          <a:xfrm>
            <a:off x="6087673" y="3362588"/>
            <a:ext cx="1" cy="5663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E2CBA6C-6666-4C06-A9CB-F7DFE0B3B8FB}"/>
              </a:ext>
            </a:extLst>
          </p:cNvPr>
          <p:cNvSpPr/>
          <p:nvPr/>
        </p:nvSpPr>
        <p:spPr>
          <a:xfrm>
            <a:off x="6048515" y="3866082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274784F-46C1-4F5D-80E9-86DA1AFB1729}"/>
              </a:ext>
            </a:extLst>
          </p:cNvPr>
          <p:cNvSpPr/>
          <p:nvPr/>
        </p:nvSpPr>
        <p:spPr>
          <a:xfrm>
            <a:off x="8107604" y="1592589"/>
            <a:ext cx="78316" cy="769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9501DC4-E876-4BB6-B293-E5B88CDF56D3}"/>
              </a:ext>
            </a:extLst>
          </p:cNvPr>
          <p:cNvCxnSpPr>
            <a:cxnSpLocks/>
          </p:cNvCxnSpPr>
          <p:nvPr/>
        </p:nvCxnSpPr>
        <p:spPr>
          <a:xfrm>
            <a:off x="6072717" y="3362588"/>
            <a:ext cx="20740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DCFDC2D-CEF7-4615-82AE-2A91850B1AFB}"/>
              </a:ext>
            </a:extLst>
          </p:cNvPr>
          <p:cNvCxnSpPr>
            <a:cxnSpLocks/>
          </p:cNvCxnSpPr>
          <p:nvPr/>
        </p:nvCxnSpPr>
        <p:spPr>
          <a:xfrm>
            <a:off x="8146761" y="1640625"/>
            <a:ext cx="0" cy="1737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D17E4384-5A0C-4614-B2DF-1041ECB4F397}"/>
              </a:ext>
            </a:extLst>
          </p:cNvPr>
          <p:cNvSpPr/>
          <p:nvPr/>
        </p:nvSpPr>
        <p:spPr>
          <a:xfrm>
            <a:off x="8193994" y="1594249"/>
            <a:ext cx="78316" cy="769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2952B9A-C0B0-4301-A72F-E88627DB0337}"/>
              </a:ext>
            </a:extLst>
          </p:cNvPr>
          <p:cNvSpPr/>
          <p:nvPr/>
        </p:nvSpPr>
        <p:spPr>
          <a:xfrm>
            <a:off x="8289005" y="1595299"/>
            <a:ext cx="78316" cy="7694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10B90CC-B7FF-49F5-8939-F80DA0ED99BB}"/>
              </a:ext>
            </a:extLst>
          </p:cNvPr>
          <p:cNvSpPr/>
          <p:nvPr/>
        </p:nvSpPr>
        <p:spPr>
          <a:xfrm>
            <a:off x="3828473" y="2216992"/>
            <a:ext cx="78316" cy="769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B05AD40-9C96-40E2-9E02-713A7292D684}"/>
              </a:ext>
            </a:extLst>
          </p:cNvPr>
          <p:cNvSpPr/>
          <p:nvPr/>
        </p:nvSpPr>
        <p:spPr>
          <a:xfrm>
            <a:off x="3956713" y="2216991"/>
            <a:ext cx="78316" cy="7694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AA7A744-05DB-4758-86A6-D3D202BCC8FF}"/>
              </a:ext>
            </a:extLst>
          </p:cNvPr>
          <p:cNvCxnSpPr>
            <a:cxnSpLocks/>
            <a:stCxn id="147" idx="0"/>
          </p:cNvCxnSpPr>
          <p:nvPr/>
        </p:nvCxnSpPr>
        <p:spPr>
          <a:xfrm>
            <a:off x="8233152" y="1594249"/>
            <a:ext cx="5243" cy="1265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9B2E382-D746-41D0-86C9-749344F1CDCB}"/>
              </a:ext>
            </a:extLst>
          </p:cNvPr>
          <p:cNvCxnSpPr>
            <a:cxnSpLocks/>
          </p:cNvCxnSpPr>
          <p:nvPr/>
        </p:nvCxnSpPr>
        <p:spPr>
          <a:xfrm>
            <a:off x="3990528" y="1800664"/>
            <a:ext cx="0" cy="4715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DD8AADE-5DB2-4947-99E4-51B41FBF3CD1}"/>
              </a:ext>
            </a:extLst>
          </p:cNvPr>
          <p:cNvCxnSpPr>
            <a:cxnSpLocks/>
          </p:cNvCxnSpPr>
          <p:nvPr/>
        </p:nvCxnSpPr>
        <p:spPr>
          <a:xfrm flipV="1">
            <a:off x="3851275" y="1699328"/>
            <a:ext cx="4395690" cy="134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BA5E36A-258B-4B69-9DCC-84FCC51E6279}"/>
              </a:ext>
            </a:extLst>
          </p:cNvPr>
          <p:cNvCxnSpPr>
            <a:cxnSpLocks/>
          </p:cNvCxnSpPr>
          <p:nvPr/>
        </p:nvCxnSpPr>
        <p:spPr>
          <a:xfrm flipH="1">
            <a:off x="8321113" y="1603019"/>
            <a:ext cx="4440" cy="2099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ED87BA12-225E-45AF-900D-CEAF135F0D47}"/>
              </a:ext>
            </a:extLst>
          </p:cNvPr>
          <p:cNvSpPr/>
          <p:nvPr/>
        </p:nvSpPr>
        <p:spPr>
          <a:xfrm>
            <a:off x="4834151" y="2341511"/>
            <a:ext cx="78316" cy="769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EB2D8F5-D9FA-4FE4-95E1-20B38252460B}"/>
              </a:ext>
            </a:extLst>
          </p:cNvPr>
          <p:cNvSpPr/>
          <p:nvPr/>
        </p:nvSpPr>
        <p:spPr>
          <a:xfrm>
            <a:off x="4961195" y="2345652"/>
            <a:ext cx="78316" cy="769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479D50A-8C8E-43B6-9129-B9C2EF2461E9}"/>
              </a:ext>
            </a:extLst>
          </p:cNvPr>
          <p:cNvSpPr/>
          <p:nvPr/>
        </p:nvSpPr>
        <p:spPr>
          <a:xfrm>
            <a:off x="5099144" y="2349316"/>
            <a:ext cx="78316" cy="769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9A77D4E-8FFB-46C0-AD13-DDEAF78784B5}"/>
              </a:ext>
            </a:extLst>
          </p:cNvPr>
          <p:cNvCxnSpPr>
            <a:cxnSpLocks/>
          </p:cNvCxnSpPr>
          <p:nvPr/>
        </p:nvCxnSpPr>
        <p:spPr>
          <a:xfrm>
            <a:off x="3605497" y="2165044"/>
            <a:ext cx="0" cy="1071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0AC277E-0942-4087-BAD0-400851AFF2EC}"/>
              </a:ext>
            </a:extLst>
          </p:cNvPr>
          <p:cNvCxnSpPr>
            <a:cxnSpLocks/>
          </p:cNvCxnSpPr>
          <p:nvPr/>
        </p:nvCxnSpPr>
        <p:spPr>
          <a:xfrm>
            <a:off x="3481671" y="2099733"/>
            <a:ext cx="0" cy="16614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39F3516-E766-41C5-8A6A-8C61E1082451}"/>
              </a:ext>
            </a:extLst>
          </p:cNvPr>
          <p:cNvCxnSpPr>
            <a:cxnSpLocks/>
          </p:cNvCxnSpPr>
          <p:nvPr/>
        </p:nvCxnSpPr>
        <p:spPr>
          <a:xfrm>
            <a:off x="3351497" y="2064215"/>
            <a:ext cx="0" cy="2016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686CEFC9-7D1F-4D4C-A4C2-42C8067D0289}"/>
              </a:ext>
            </a:extLst>
          </p:cNvPr>
          <p:cNvSpPr/>
          <p:nvPr/>
        </p:nvSpPr>
        <p:spPr>
          <a:xfrm>
            <a:off x="3316244" y="2206832"/>
            <a:ext cx="78316" cy="769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46820DF-0ACA-451D-A364-6491B05B3B54}"/>
              </a:ext>
            </a:extLst>
          </p:cNvPr>
          <p:cNvSpPr/>
          <p:nvPr/>
        </p:nvSpPr>
        <p:spPr>
          <a:xfrm>
            <a:off x="3441792" y="2210415"/>
            <a:ext cx="78316" cy="769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E0ABFF9-EFC5-4D78-A8D4-9887FEEAFEEB}"/>
              </a:ext>
            </a:extLst>
          </p:cNvPr>
          <p:cNvSpPr/>
          <p:nvPr/>
        </p:nvSpPr>
        <p:spPr>
          <a:xfrm>
            <a:off x="3561610" y="2213594"/>
            <a:ext cx="78316" cy="769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CD3FAC9-6342-4D55-ADD3-DC573336DCD1}"/>
              </a:ext>
            </a:extLst>
          </p:cNvPr>
          <p:cNvCxnSpPr>
            <a:cxnSpLocks/>
          </p:cNvCxnSpPr>
          <p:nvPr/>
        </p:nvCxnSpPr>
        <p:spPr>
          <a:xfrm>
            <a:off x="4626247" y="2050694"/>
            <a:ext cx="516133" cy="3364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97D34A9-2E6F-4792-B5B8-9091E76E7BB9}"/>
              </a:ext>
            </a:extLst>
          </p:cNvPr>
          <p:cNvCxnSpPr>
            <a:cxnSpLocks/>
          </p:cNvCxnSpPr>
          <p:nvPr/>
        </p:nvCxnSpPr>
        <p:spPr>
          <a:xfrm>
            <a:off x="4608834" y="2112752"/>
            <a:ext cx="408086" cy="27121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6F9F19E-3F41-4386-9750-40E1F121002A}"/>
              </a:ext>
            </a:extLst>
          </p:cNvPr>
          <p:cNvCxnSpPr>
            <a:cxnSpLocks/>
          </p:cNvCxnSpPr>
          <p:nvPr/>
        </p:nvCxnSpPr>
        <p:spPr>
          <a:xfrm>
            <a:off x="4608834" y="2185341"/>
            <a:ext cx="286201" cy="2017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FA0F3561-3689-42EB-B7AB-7B26CBFC7EEA}"/>
              </a:ext>
            </a:extLst>
          </p:cNvPr>
          <p:cNvSpPr/>
          <p:nvPr/>
        </p:nvSpPr>
        <p:spPr>
          <a:xfrm>
            <a:off x="3705628" y="2221494"/>
            <a:ext cx="78316" cy="769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77DF2F1-2B05-4831-AC42-72242C0C27FD}"/>
              </a:ext>
            </a:extLst>
          </p:cNvPr>
          <p:cNvCxnSpPr>
            <a:cxnSpLocks/>
          </p:cNvCxnSpPr>
          <p:nvPr/>
        </p:nvCxnSpPr>
        <p:spPr>
          <a:xfrm>
            <a:off x="3750288" y="1852083"/>
            <a:ext cx="0" cy="40422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269B2AB-4C90-41EE-A798-17C032EA5F15}"/>
              </a:ext>
            </a:extLst>
          </p:cNvPr>
          <p:cNvCxnSpPr>
            <a:cxnSpLocks/>
          </p:cNvCxnSpPr>
          <p:nvPr/>
        </p:nvCxnSpPr>
        <p:spPr>
          <a:xfrm>
            <a:off x="3739703" y="1871665"/>
            <a:ext cx="509738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EA2C332-EF95-491F-B4E7-A97F5DE3AEFF}"/>
              </a:ext>
            </a:extLst>
          </p:cNvPr>
          <p:cNvCxnSpPr>
            <a:cxnSpLocks/>
          </p:cNvCxnSpPr>
          <p:nvPr/>
        </p:nvCxnSpPr>
        <p:spPr>
          <a:xfrm>
            <a:off x="3867631" y="1679100"/>
            <a:ext cx="0" cy="5867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96E8BDB-EA0A-4854-B078-BE3376BC8828}"/>
              </a:ext>
            </a:extLst>
          </p:cNvPr>
          <p:cNvCxnSpPr>
            <a:cxnSpLocks/>
          </p:cNvCxnSpPr>
          <p:nvPr/>
        </p:nvCxnSpPr>
        <p:spPr>
          <a:xfrm flipV="1">
            <a:off x="3975100" y="1794314"/>
            <a:ext cx="4344442" cy="667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3E24B84-09D8-4753-83D1-8AC64CEF9950}"/>
              </a:ext>
            </a:extLst>
          </p:cNvPr>
          <p:cNvCxnSpPr>
            <a:cxnSpLocks/>
          </p:cNvCxnSpPr>
          <p:nvPr/>
        </p:nvCxnSpPr>
        <p:spPr>
          <a:xfrm flipH="1">
            <a:off x="3605314" y="2185341"/>
            <a:ext cx="10139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3E491A-F5EB-4B8C-B4BD-5C4D9704600A}"/>
              </a:ext>
            </a:extLst>
          </p:cNvPr>
          <p:cNvCxnSpPr>
            <a:cxnSpLocks/>
          </p:cNvCxnSpPr>
          <p:nvPr/>
        </p:nvCxnSpPr>
        <p:spPr>
          <a:xfrm flipH="1" flipV="1">
            <a:off x="3479315" y="2116930"/>
            <a:ext cx="1146932" cy="222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D402F00-74A7-4599-A57B-8877627200B0}"/>
              </a:ext>
            </a:extLst>
          </p:cNvPr>
          <p:cNvCxnSpPr>
            <a:cxnSpLocks/>
          </p:cNvCxnSpPr>
          <p:nvPr/>
        </p:nvCxnSpPr>
        <p:spPr>
          <a:xfrm flipH="1">
            <a:off x="3335442" y="2056275"/>
            <a:ext cx="131017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BCE6370-1AF9-4776-9029-D4DD06CCC5E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818793" y="1852083"/>
            <a:ext cx="0" cy="63655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6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0C46C-7033-4EC0-86BA-CBC8632A5CA0}"/>
              </a:ext>
            </a:extLst>
          </p:cNvPr>
          <p:cNvGrpSpPr/>
          <p:nvPr/>
        </p:nvGrpSpPr>
        <p:grpSpPr>
          <a:xfrm>
            <a:off x="25978" y="0"/>
            <a:ext cx="9118022" cy="5143500"/>
            <a:chOff x="25978" y="0"/>
            <a:chExt cx="9118022" cy="5143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1B434E-7FAC-49FE-A263-8519992C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78" y="0"/>
              <a:ext cx="9118022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4053AC-03CC-4EF6-B343-34976DA0362A}"/>
                </a:ext>
              </a:extLst>
            </p:cNvPr>
            <p:cNvSpPr txBox="1"/>
            <p:nvPr/>
          </p:nvSpPr>
          <p:spPr>
            <a:xfrm>
              <a:off x="750848" y="1984917"/>
              <a:ext cx="106631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Arduino Nano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6A5C32-3B02-4552-9BF9-983A2A14117C}"/>
                </a:ext>
              </a:extLst>
            </p:cNvPr>
            <p:cNvSpPr txBox="1"/>
            <p:nvPr/>
          </p:nvSpPr>
          <p:spPr>
            <a:xfrm>
              <a:off x="2865864" y="3876908"/>
              <a:ext cx="76495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OLED I2C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ECA7A1-71D2-45CF-9119-77E0125DA149}"/>
                </a:ext>
              </a:extLst>
            </p:cNvPr>
            <p:cNvSpPr txBox="1"/>
            <p:nvPr/>
          </p:nvSpPr>
          <p:spPr>
            <a:xfrm>
              <a:off x="4668644" y="0"/>
              <a:ext cx="96853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Piezo Buzzer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2AF43-70F0-46EE-8086-CF53C154A7FA}"/>
                </a:ext>
              </a:extLst>
            </p:cNvPr>
            <p:cNvSpPr txBox="1"/>
            <p:nvPr/>
          </p:nvSpPr>
          <p:spPr>
            <a:xfrm>
              <a:off x="6939776" y="0"/>
              <a:ext cx="12715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Sensor </a:t>
              </a:r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Ultrasonik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7D51B6-04C0-47AC-A007-51711FA9ABE0}"/>
                </a:ext>
              </a:extLst>
            </p:cNvPr>
            <p:cNvSpPr txBox="1"/>
            <p:nvPr/>
          </p:nvSpPr>
          <p:spPr>
            <a:xfrm>
              <a:off x="6145969" y="992458"/>
              <a:ext cx="79380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Transistor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488E60-1083-42A3-8A02-2C14BA939B8A}"/>
                </a:ext>
              </a:extLst>
            </p:cNvPr>
            <p:cNvSpPr txBox="1"/>
            <p:nvPr/>
          </p:nvSpPr>
          <p:spPr>
            <a:xfrm>
              <a:off x="3266211" y="539682"/>
              <a:ext cx="48122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LEDs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9A582-7392-4FFB-B330-AC012A7A55B0}"/>
              </a:ext>
            </a:extLst>
          </p:cNvPr>
          <p:cNvGrpSpPr/>
          <p:nvPr/>
        </p:nvGrpSpPr>
        <p:grpSpPr>
          <a:xfrm>
            <a:off x="446049" y="0"/>
            <a:ext cx="8035465" cy="5157683"/>
            <a:chOff x="0" y="-1"/>
            <a:chExt cx="8035465" cy="515768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8D83DFF-139F-4A19-ADBF-939238E1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7746798" cy="515768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278250-4BB9-4267-A447-6D2A40104273}"/>
                </a:ext>
              </a:extLst>
            </p:cNvPr>
            <p:cNvSpPr/>
            <p:nvPr/>
          </p:nvSpPr>
          <p:spPr>
            <a:xfrm>
              <a:off x="319617" y="1259417"/>
              <a:ext cx="228600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C55AAE-EADE-4928-9026-868D954A4628}"/>
                </a:ext>
              </a:extLst>
            </p:cNvPr>
            <p:cNvSpPr txBox="1"/>
            <p:nvPr/>
          </p:nvSpPr>
          <p:spPr>
            <a:xfrm>
              <a:off x="215988" y="1227637"/>
              <a:ext cx="5162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1/SDA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0819D-4D2B-410C-ACE1-7290010CC729}"/>
                </a:ext>
              </a:extLst>
            </p:cNvPr>
            <p:cNvSpPr txBox="1"/>
            <p:nvPr/>
          </p:nvSpPr>
          <p:spPr>
            <a:xfrm>
              <a:off x="234951" y="1405437"/>
              <a:ext cx="5162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0/SLC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09C9B6-A899-4F19-B8FE-F13D17C2FF84}"/>
                </a:ext>
              </a:extLst>
            </p:cNvPr>
            <p:cNvSpPr txBox="1"/>
            <p:nvPr/>
          </p:nvSpPr>
          <p:spPr>
            <a:xfrm>
              <a:off x="2127250" y="2493630"/>
              <a:ext cx="6836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/PC4/SDA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BFA710-9FAF-4139-AAF8-3081E7837F5D}"/>
                </a:ext>
              </a:extLst>
            </p:cNvPr>
            <p:cNvSpPr txBox="1"/>
            <p:nvPr/>
          </p:nvSpPr>
          <p:spPr>
            <a:xfrm>
              <a:off x="2127250" y="2684152"/>
              <a:ext cx="6836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/PC5/SLC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6D3EAB-0D8D-432F-8696-1567E70D5C39}"/>
                </a:ext>
              </a:extLst>
            </p:cNvPr>
            <p:cNvSpPr txBox="1"/>
            <p:nvPr/>
          </p:nvSpPr>
          <p:spPr>
            <a:xfrm>
              <a:off x="2774950" y="3063358"/>
              <a:ext cx="6836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INT1/PD3/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90BEA0-62FE-42D5-B140-70147423DF17}"/>
                </a:ext>
              </a:extLst>
            </p:cNvPr>
            <p:cNvSpPr txBox="1"/>
            <p:nvPr/>
          </p:nvSpPr>
          <p:spPr>
            <a:xfrm>
              <a:off x="2750608" y="2873216"/>
              <a:ext cx="6836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T0/PD4/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065E6-C0B0-4B50-BF9C-09FE0B614CBB}"/>
                </a:ext>
              </a:extLst>
            </p:cNvPr>
            <p:cNvSpPr txBox="1"/>
            <p:nvPr/>
          </p:nvSpPr>
          <p:spPr>
            <a:xfrm>
              <a:off x="2774950" y="2684151"/>
              <a:ext cx="6836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T1/PD5/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619A92-4722-4E1D-BE6D-5E4938C1FBA8}"/>
                </a:ext>
              </a:extLst>
            </p:cNvPr>
            <p:cNvSpPr txBox="1"/>
            <p:nvPr/>
          </p:nvSpPr>
          <p:spPr>
            <a:xfrm>
              <a:off x="2760133" y="2501824"/>
              <a:ext cx="6836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PD6/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02D06B-7AE2-4A74-8F7A-32A2E05C02A6}"/>
                </a:ext>
              </a:extLst>
            </p:cNvPr>
            <p:cNvSpPr txBox="1"/>
            <p:nvPr/>
          </p:nvSpPr>
          <p:spPr>
            <a:xfrm>
              <a:off x="2760133" y="2319497"/>
              <a:ext cx="6836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PD7/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355B68-1BE2-4FBC-9A89-7E23C863BE15}"/>
                </a:ext>
              </a:extLst>
            </p:cNvPr>
            <p:cNvSpPr txBox="1"/>
            <p:nvPr/>
          </p:nvSpPr>
          <p:spPr>
            <a:xfrm>
              <a:off x="2770716" y="2128975"/>
              <a:ext cx="6836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PD8/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F66FD2-DDBE-4FE4-8120-7D1A5ED4EE07}"/>
                </a:ext>
              </a:extLst>
            </p:cNvPr>
            <p:cNvSpPr txBox="1"/>
            <p:nvPr/>
          </p:nvSpPr>
          <p:spPr>
            <a:xfrm>
              <a:off x="4572000" y="0"/>
              <a:ext cx="11865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Sensor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Ultrasonik</a:t>
              </a:r>
              <a:endParaRPr 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561A20-D609-47C8-BE10-C533917A5989}"/>
                </a:ext>
              </a:extLst>
            </p:cNvPr>
            <p:cNvSpPr txBox="1"/>
            <p:nvPr/>
          </p:nvSpPr>
          <p:spPr>
            <a:xfrm>
              <a:off x="7131050" y="736600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Piezo Buzzer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7D9F51-0D58-4987-BDC0-6ACCBF8F663F}"/>
                </a:ext>
              </a:extLst>
            </p:cNvPr>
            <p:cNvSpPr txBox="1"/>
            <p:nvPr/>
          </p:nvSpPr>
          <p:spPr>
            <a:xfrm>
              <a:off x="6824892" y="3688203"/>
              <a:ext cx="840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Transistor</a:t>
              </a:r>
            </a:p>
            <a:p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NPN BC337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66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/>
              <a:t>Membuat suatu sistem(bebas) dengan Arduino 8 bit (uno/nano/promini), dengan spek, setidaknya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Display (Oled)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Terhubung ke suatu sensor (bebas)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Mengendalikan suatu aktuator (bebas)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Mempunyai input : keypad/push button/analog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Menggunakan jalur komunikasi (UART,I2C,SPI) setidaknya satu macam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Bill of Material total maximum 150.000 IDR</a:t>
            </a:r>
            <a:endParaRPr sz="2300"/>
          </a:p>
        </p:txBody>
      </p:sp>
    </p:spTree>
    <p:extLst>
      <p:ext uri="{BB962C8B-B14F-4D97-AF65-F5344CB8AC3E}">
        <p14:creationId xmlns:p14="http://schemas.microsoft.com/office/powerpoint/2010/main" val="376515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2264735" y="273845"/>
            <a:ext cx="6250500" cy="8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Minimum System Arduino 8 bit: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Uno,nano,promini (1 atau 2 unit)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8 LED + Resistor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OLED module 128x64 atau 128x32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Keypad membran (4x4 atau 3x4)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Sensor (sesuai project)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Aktuator (sesuai project)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NodeMCU (kalau sampai)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EE8807879CA942829AAFF946393FB3" ma:contentTypeVersion="0" ma:contentTypeDescription="Create a new document." ma:contentTypeScope="" ma:versionID="28bc475a17f0b3fd46978dabc1d768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FBC215-6739-4777-99BD-3F0C45F728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8BC5F-2E83-45BC-AA1E-614C4F70CC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F17C95-C02B-4CCE-AB87-5FE1234BC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330</Words>
  <Application>Microsoft Office PowerPoint</Application>
  <PresentationFormat>On-screen Show (16:9)</PresentationFormat>
  <Paragraphs>102</Paragraphs>
  <Slides>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Digital-7 Italic</vt:lpstr>
      <vt:lpstr>Calibri</vt:lpstr>
      <vt:lpstr>Segoe UI</vt:lpstr>
      <vt:lpstr>Quattrocento Sans</vt:lpstr>
      <vt:lpstr>Office Theme</vt:lpstr>
      <vt:lpstr>Sistem Berdasar Mikroprosesor </vt:lpstr>
      <vt:lpstr>Topic</vt:lpstr>
      <vt:lpstr>System Overview</vt:lpstr>
      <vt:lpstr>Bill of Materials</vt:lpstr>
      <vt:lpstr>Schematic Diagram</vt:lpstr>
      <vt:lpstr>PowerPoint Presentation</vt:lpstr>
      <vt:lpstr>PowerPoint Presentation</vt:lpstr>
      <vt:lpstr>Project</vt:lpstr>
      <vt:lpstr>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Berdasar Mikroprosesor</dc:title>
  <dc:creator>My Computer</dc:creator>
  <cp:lastModifiedBy>Juz'an Nafi Haifa</cp:lastModifiedBy>
  <cp:revision>28</cp:revision>
  <dcterms:modified xsi:type="dcterms:W3CDTF">2020-10-18T02:30:12Z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0x010100ADEE8807879CA942829AAFF946393FB3</vt:lpwstr>
  </property>
</Properties>
</file>