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98" r:id="rId3"/>
    <p:sldId id="300" r:id="rId4"/>
    <p:sldId id="281" r:id="rId5"/>
    <p:sldId id="292" r:id="rId6"/>
    <p:sldId id="297" r:id="rId7"/>
    <p:sldId id="282" r:id="rId8"/>
    <p:sldId id="286" r:id="rId9"/>
    <p:sldId id="285" r:id="rId10"/>
    <p:sldId id="295" r:id="rId11"/>
    <p:sldId id="284" r:id="rId12"/>
    <p:sldId id="291" r:id="rId13"/>
    <p:sldId id="287" r:id="rId14"/>
    <p:sldId id="288" r:id="rId15"/>
    <p:sldId id="289" r:id="rId16"/>
    <p:sldId id="290" r:id="rId17"/>
    <p:sldId id="283" r:id="rId1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drão" id="{63C30860-15E3-4152-A2ED-C4D7559D680E}">
          <p14:sldIdLst>
            <p14:sldId id="299"/>
            <p14:sldId id="298"/>
            <p14:sldId id="300"/>
            <p14:sldId id="281"/>
          </p14:sldIdLst>
        </p14:section>
        <p14:section name="Modelo 1" id="{9333AAFA-E7D7-4015-86CD-1939CD911125}">
          <p14:sldIdLst>
            <p14:sldId id="292"/>
            <p14:sldId id="297"/>
            <p14:sldId id="282"/>
          </p14:sldIdLst>
        </p14:section>
        <p14:section name="Modelo 2" id="{43DF7458-5502-4B16-B655-981F3A70ACBE}">
          <p14:sldIdLst>
            <p14:sldId id="286"/>
            <p14:sldId id="285"/>
            <p14:sldId id="295"/>
          </p14:sldIdLst>
        </p14:section>
        <p14:section name="Modelo 3" id="{B079602E-95A5-476C-B6C3-C05FEF39BFE3}">
          <p14:sldIdLst>
            <p14:sldId id="284"/>
            <p14:sldId id="291"/>
          </p14:sldIdLst>
        </p14:section>
        <p14:section name="Outros Modelos" id="{57806473-FC7A-46B7-850A-741A82C51041}">
          <p14:sldIdLst>
            <p14:sldId id="287"/>
            <p14:sldId id="288"/>
            <p14:sldId id="289"/>
            <p14:sldId id="29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5D"/>
    <a:srgbClr val="000231"/>
    <a:srgbClr val="EB5401"/>
    <a:srgbClr val="FF8B02"/>
    <a:srgbClr val="F96200"/>
    <a:srgbClr val="FFFFFF"/>
    <a:srgbClr val="D1E2F3"/>
    <a:srgbClr val="ECF3FA"/>
    <a:srgbClr val="43434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77" d="100"/>
          <a:sy n="77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23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6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E18B-3EF9-4035-AC59-03EC4870E5A3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68FB-1F78-4568-B8E7-E65657AE5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6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1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1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3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5" Type="http://schemas.openxmlformats.org/officeDocument/2006/relationships/image" Target="../media/image70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svg"/><Relationship Id="rId3" Type="http://schemas.openxmlformats.org/officeDocument/2006/relationships/image" Target="../media/image19.svg"/><Relationship Id="rId21" Type="http://schemas.openxmlformats.org/officeDocument/2006/relationships/image" Target="../media/image36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.wdp"/><Relationship Id="rId24" Type="http://schemas.openxmlformats.org/officeDocument/2006/relationships/image" Target="../media/image39.svg"/><Relationship Id="rId5" Type="http://schemas.openxmlformats.org/officeDocument/2006/relationships/image" Target="../media/image21.sv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29.png"/><Relationship Id="rId22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6.png"/><Relationship Id="rId5" Type="http://schemas.openxmlformats.org/officeDocument/2006/relationships/image" Target="../media/image49.png"/><Relationship Id="rId15" Type="http://schemas.openxmlformats.org/officeDocument/2006/relationships/image" Target="../media/image70.png"/><Relationship Id="rId10" Type="http://schemas.openxmlformats.org/officeDocument/2006/relationships/image" Target="../media/image65.svg"/><Relationship Id="rId4" Type="http://schemas.openxmlformats.org/officeDocument/2006/relationships/image" Target="../media/image43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103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5" name="Imagem 34" descr="O Que É Controladoria? Entenda Como Realizar e Sua Importância!">
            <a:extLst>
              <a:ext uri="{FF2B5EF4-FFF2-40B4-BE49-F238E27FC236}">
                <a16:creationId xmlns:a16="http://schemas.microsoft.com/office/drawing/2014/main" id="{F730516A-4355-4515-A9E2-1F9DBFD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2304" r="984" b="2304"/>
          <a:stretch>
            <a:fillRect/>
          </a:stretch>
        </p:blipFill>
        <p:spPr bwMode="auto">
          <a:xfrm>
            <a:off x="180000" y="180002"/>
            <a:ext cx="17928000" cy="9926999"/>
          </a:xfrm>
          <a:custGeom>
            <a:avLst/>
            <a:gdLst>
              <a:gd name="connsiteX0" fmla="*/ 68233 w 11952000"/>
              <a:gd name="connsiteY0" fmla="*/ 0 h 6617999"/>
              <a:gd name="connsiteX1" fmla="*/ 11883768 w 11952000"/>
              <a:gd name="connsiteY1" fmla="*/ 0 h 6617999"/>
              <a:gd name="connsiteX2" fmla="*/ 11952000 w 11952000"/>
              <a:gd name="connsiteY2" fmla="*/ 68232 h 6617999"/>
              <a:gd name="connsiteX3" fmla="*/ 11952000 w 11952000"/>
              <a:gd name="connsiteY3" fmla="*/ 6549767 h 6617999"/>
              <a:gd name="connsiteX4" fmla="*/ 11883768 w 11952000"/>
              <a:gd name="connsiteY4" fmla="*/ 6617999 h 6617999"/>
              <a:gd name="connsiteX5" fmla="*/ 68233 w 11952000"/>
              <a:gd name="connsiteY5" fmla="*/ 6617999 h 6617999"/>
              <a:gd name="connsiteX6" fmla="*/ 0 w 11952000"/>
              <a:gd name="connsiteY6" fmla="*/ 6549767 h 6617999"/>
              <a:gd name="connsiteX7" fmla="*/ 0 w 11952000"/>
              <a:gd name="connsiteY7" fmla="*/ 68232 h 6617999"/>
              <a:gd name="connsiteX8" fmla="*/ 68233 w 11952000"/>
              <a:gd name="connsiteY8" fmla="*/ 0 h 66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2000" h="6617999">
                <a:moveTo>
                  <a:pt x="68233" y="0"/>
                </a:moveTo>
                <a:lnTo>
                  <a:pt x="11883768" y="0"/>
                </a:lnTo>
                <a:cubicBezTo>
                  <a:pt x="11921451" y="0"/>
                  <a:pt x="11952000" y="30549"/>
                  <a:pt x="11952000" y="68232"/>
                </a:cubicBezTo>
                <a:lnTo>
                  <a:pt x="11952000" y="6549767"/>
                </a:lnTo>
                <a:cubicBezTo>
                  <a:pt x="11952000" y="6587450"/>
                  <a:pt x="11921451" y="6617999"/>
                  <a:pt x="11883768" y="6617999"/>
                </a:cubicBezTo>
                <a:lnTo>
                  <a:pt x="68233" y="6617999"/>
                </a:lnTo>
                <a:cubicBezTo>
                  <a:pt x="30549" y="6617999"/>
                  <a:pt x="0" y="6587450"/>
                  <a:pt x="0" y="6549767"/>
                </a:cubicBezTo>
                <a:lnTo>
                  <a:pt x="0" y="68232"/>
                </a:lnTo>
                <a:cubicBezTo>
                  <a:pt x="0" y="30549"/>
                  <a:pt x="30549" y="0"/>
                  <a:pt x="68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10368000" cy="0"/>
          </a:xfrm>
          <a:prstGeom prst="line">
            <a:avLst/>
          </a:prstGeom>
          <a:gradFill>
            <a:gsLst>
              <a:gs pos="54000">
                <a:srgbClr val="17385D"/>
              </a:gs>
              <a:gs pos="100000">
                <a:srgbClr val="000231"/>
              </a:gs>
              <a:gs pos="0">
                <a:srgbClr val="000231"/>
              </a:gs>
            </a:gsLst>
            <a:lin ang="5400000" scaled="0"/>
          </a:gra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54000">
                <a:srgbClr val="17385D"/>
              </a:gs>
              <a:gs pos="100000">
                <a:srgbClr val="000231"/>
              </a:gs>
              <a:gs pos="0">
                <a:srgbClr val="000231"/>
              </a:gs>
            </a:gsLst>
            <a:lin ang="5400000" scaled="0"/>
          </a:gra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4186020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336DC-432A-4CBB-BCC4-C924F846C1B7}"/>
              </a:ext>
            </a:extLst>
          </p:cNvPr>
          <p:cNvSpPr/>
          <p:nvPr/>
        </p:nvSpPr>
        <p:spPr>
          <a:xfrm>
            <a:off x="6776115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9ED9B3-7DE8-46AB-ADDB-20CC245BDBED}"/>
              </a:ext>
            </a:extLst>
          </p:cNvPr>
          <p:cNvSpPr/>
          <p:nvPr/>
        </p:nvSpPr>
        <p:spPr>
          <a:xfrm>
            <a:off x="9366210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0002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38C47B-709E-4A22-9357-8E4E69A20ACB}"/>
              </a:ext>
            </a:extLst>
          </p:cNvPr>
          <p:cNvSpPr txBox="1"/>
          <p:nvPr/>
        </p:nvSpPr>
        <p:spPr>
          <a:xfrm>
            <a:off x="5665703" y="774301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17385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BFB963-7654-418F-8708-82835F3CDC1E}"/>
              </a:ext>
            </a:extLst>
          </p:cNvPr>
          <p:cNvSpPr txBox="1"/>
          <p:nvPr/>
        </p:nvSpPr>
        <p:spPr>
          <a:xfrm>
            <a:off x="8129365" y="774300"/>
            <a:ext cx="26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17385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vertical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59C4A4-8F0F-4832-BD38-ECE6DCC64D2E}"/>
              </a:ext>
            </a:extLst>
          </p:cNvPr>
          <p:cNvSpPr txBox="1"/>
          <p:nvPr/>
        </p:nvSpPr>
        <p:spPr>
          <a:xfrm>
            <a:off x="10404439" y="774301"/>
            <a:ext cx="32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17385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rgbClr val="0002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r>
              <a:rPr lang="pt-BR" sz="8100" b="1" dirty="0">
                <a:solidFill>
                  <a:srgbClr val="17385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CONTROLADORIA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17385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os principais KPIs da área de vendas e análise os dados de maneira mais rápida e fácil.</a:t>
            </a:r>
            <a:endParaRPr lang="pt-BR" sz="3600" dirty="0">
              <a:solidFill>
                <a:srgbClr val="17385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FE6957-8887-455D-89AA-41C98D0CAE7E}"/>
              </a:ext>
            </a:extLst>
          </p:cNvPr>
          <p:cNvSpPr/>
          <p:nvPr/>
        </p:nvSpPr>
        <p:spPr>
          <a:xfrm>
            <a:off x="11956305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000231"/>
                </a:gs>
                <a:gs pos="50000">
                  <a:srgbClr val="17385D"/>
                </a:gs>
                <a:gs pos="100000">
                  <a:srgbClr val="000231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3075608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17385D"/>
                </a:solidFill>
              </a:rPr>
              <a:t>Real </a:t>
            </a:r>
            <a:r>
              <a:rPr lang="pt-BR" sz="1800" dirty="0" err="1">
                <a:solidFill>
                  <a:srgbClr val="17385D"/>
                </a:solidFill>
              </a:rPr>
              <a:t>vs</a:t>
            </a:r>
            <a:r>
              <a:rPr lang="pt-BR" sz="1800" dirty="0">
                <a:solidFill>
                  <a:srgbClr val="17385D"/>
                </a:solidFill>
              </a:rPr>
              <a:t> Meta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539B9A8B-33B1-48F1-AAD7-9D0BC2A1CA1E}"/>
              </a:ext>
            </a:extLst>
          </p:cNvPr>
          <p:cNvSpPr/>
          <p:nvPr/>
        </p:nvSpPr>
        <p:spPr>
          <a:xfrm>
            <a:off x="-1" y="-3"/>
            <a:ext cx="18288002" cy="10287003"/>
          </a:xfrm>
          <a:custGeom>
            <a:avLst/>
            <a:gdLst>
              <a:gd name="connsiteX0" fmla="*/ 188232 w 12192001"/>
              <a:gd name="connsiteY0" fmla="*/ 120001 h 6858002"/>
              <a:gd name="connsiteX1" fmla="*/ 120000 w 12192001"/>
              <a:gd name="connsiteY1" fmla="*/ 188233 h 6858002"/>
              <a:gd name="connsiteX2" fmla="*/ 120000 w 12192001"/>
              <a:gd name="connsiteY2" fmla="*/ 6669768 h 6858002"/>
              <a:gd name="connsiteX3" fmla="*/ 188232 w 12192001"/>
              <a:gd name="connsiteY3" fmla="*/ 6738000 h 6858002"/>
              <a:gd name="connsiteX4" fmla="*/ 10782235 w 12192001"/>
              <a:gd name="connsiteY4" fmla="*/ 6738000 h 6858002"/>
              <a:gd name="connsiteX5" fmla="*/ 9430505 w 12192001"/>
              <a:gd name="connsiteY5" fmla="*/ 5811529 h 6858002"/>
              <a:gd name="connsiteX6" fmla="*/ 9312643 w 12192001"/>
              <a:gd name="connsiteY6" fmla="*/ 5180119 h 6858002"/>
              <a:gd name="connsiteX7" fmla="*/ 12072000 w 12192001"/>
              <a:gd name="connsiteY7" fmla="*/ 1154189 h 6858002"/>
              <a:gd name="connsiteX8" fmla="*/ 12072000 w 12192001"/>
              <a:gd name="connsiteY8" fmla="*/ 188233 h 6858002"/>
              <a:gd name="connsiteX9" fmla="*/ 12003768 w 12192001"/>
              <a:gd name="connsiteY9" fmla="*/ 120001 h 6858002"/>
              <a:gd name="connsiteX10" fmla="*/ 0 w 12192001"/>
              <a:gd name="connsiteY10" fmla="*/ 0 h 6858002"/>
              <a:gd name="connsiteX11" fmla="*/ 12192000 w 12192001"/>
              <a:gd name="connsiteY11" fmla="*/ 0 h 6858002"/>
              <a:gd name="connsiteX12" fmla="*/ 12192000 w 12192001"/>
              <a:gd name="connsiteY12" fmla="*/ 979108 h 6858002"/>
              <a:gd name="connsiteX13" fmla="*/ 12192001 w 12192001"/>
              <a:gd name="connsiteY13" fmla="*/ 979108 h 6858002"/>
              <a:gd name="connsiteX14" fmla="*/ 12192001 w 12192001"/>
              <a:gd name="connsiteY14" fmla="*/ 6858002 h 6858002"/>
              <a:gd name="connsiteX15" fmla="*/ 10957318 w 12192001"/>
              <a:gd name="connsiteY15" fmla="*/ 6858001 h 6858002"/>
              <a:gd name="connsiteX16" fmla="*/ 0 w 12192001"/>
              <a:gd name="connsiteY16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2">
                <a:moveTo>
                  <a:pt x="188232" y="120001"/>
                </a:moveTo>
                <a:cubicBezTo>
                  <a:pt x="150549" y="120001"/>
                  <a:pt x="120000" y="150550"/>
                  <a:pt x="120000" y="188233"/>
                </a:cubicBezTo>
                <a:lnTo>
                  <a:pt x="120000" y="6669768"/>
                </a:lnTo>
                <a:cubicBezTo>
                  <a:pt x="120000" y="6707451"/>
                  <a:pt x="150549" y="6738000"/>
                  <a:pt x="188232" y="6738000"/>
                </a:cubicBezTo>
                <a:lnTo>
                  <a:pt x="10782235" y="6738000"/>
                </a:lnTo>
                <a:lnTo>
                  <a:pt x="9430505" y="5811529"/>
                </a:lnTo>
                <a:cubicBezTo>
                  <a:pt x="9223599" y="5669716"/>
                  <a:pt x="9170830" y="5387025"/>
                  <a:pt x="9312643" y="5180119"/>
                </a:cubicBezTo>
                <a:lnTo>
                  <a:pt x="12072000" y="1154189"/>
                </a:lnTo>
                <a:lnTo>
                  <a:pt x="12072000" y="188233"/>
                </a:lnTo>
                <a:cubicBezTo>
                  <a:pt x="12072000" y="150550"/>
                  <a:pt x="12041451" y="120001"/>
                  <a:pt x="12003768" y="1200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79108"/>
                </a:lnTo>
                <a:lnTo>
                  <a:pt x="12192001" y="979108"/>
                </a:lnTo>
                <a:lnTo>
                  <a:pt x="12192001" y="6858002"/>
                </a:lnTo>
                <a:lnTo>
                  <a:pt x="10957318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54000">
                <a:srgbClr val="17385D"/>
              </a:gs>
              <a:gs pos="100000">
                <a:srgbClr val="000231"/>
              </a:gs>
              <a:gs pos="0">
                <a:srgbClr val="00023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AD26A71-529A-4CA8-BE0C-C54049A33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6454">
            <a:off x="14847069" y="595285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2335FFF-DE0D-44D3-A49A-AD0187F3CF9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5554FE"/>
              </a:gs>
              <a:gs pos="0">
                <a:srgbClr val="6B12B9"/>
              </a:gs>
              <a:gs pos="100000">
                <a:srgbClr val="14ADFF"/>
              </a:gs>
            </a:gsLst>
            <a:lin ang="39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05B8A21-1A5A-46BA-90EB-94CE01108E3A}"/>
              </a:ext>
            </a:extLst>
          </p:cNvPr>
          <p:cNvSpPr/>
          <p:nvPr/>
        </p:nvSpPr>
        <p:spPr>
          <a:xfrm>
            <a:off x="1409462" y="180000"/>
            <a:ext cx="16700340" cy="9927000"/>
          </a:xfrm>
          <a:prstGeom prst="roundRect">
            <a:avLst>
              <a:gd name="adj" fmla="val 768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3D63C1-49E4-48F1-9B42-3FA647A573CF}"/>
              </a:ext>
            </a:extLst>
          </p:cNvPr>
          <p:cNvSpPr/>
          <p:nvPr/>
        </p:nvSpPr>
        <p:spPr>
          <a:xfrm>
            <a:off x="11867669" y="1204725"/>
            <a:ext cx="6063930" cy="8722275"/>
          </a:xfrm>
          <a:prstGeom prst="roundRect">
            <a:avLst>
              <a:gd name="adj" fmla="val 2059"/>
            </a:avLst>
          </a:prstGeom>
          <a:gradFill>
            <a:gsLst>
              <a:gs pos="50000">
                <a:srgbClr val="5554FE"/>
              </a:gs>
              <a:gs pos="0">
                <a:srgbClr val="6B12B9"/>
              </a:gs>
              <a:gs pos="100000">
                <a:srgbClr val="14ADFF"/>
              </a:gs>
            </a:gsLst>
            <a:lin ang="39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DBCF134-BEDA-4C22-AA88-696FB50B0514}"/>
              </a:ext>
            </a:extLst>
          </p:cNvPr>
          <p:cNvSpPr/>
          <p:nvPr/>
        </p:nvSpPr>
        <p:spPr>
          <a:xfrm>
            <a:off x="1587656" y="3149576"/>
            <a:ext cx="10101812" cy="6756428"/>
          </a:xfrm>
          <a:prstGeom prst="roundRect">
            <a:avLst>
              <a:gd name="adj" fmla="val 1409"/>
            </a:avLst>
          </a:prstGeom>
          <a:solidFill>
            <a:srgbClr val="43434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C5D7A60-7784-4158-B243-57A5EA99EEA6}"/>
              </a:ext>
            </a:extLst>
          </p:cNvPr>
          <p:cNvSpPr/>
          <p:nvPr/>
        </p:nvSpPr>
        <p:spPr>
          <a:xfrm>
            <a:off x="1587656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rgbClr val="43434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F82B239-0911-4397-877C-0035ADD79A37}"/>
              </a:ext>
            </a:extLst>
          </p:cNvPr>
          <p:cNvSpPr/>
          <p:nvPr/>
        </p:nvSpPr>
        <p:spPr>
          <a:xfrm>
            <a:off x="4157659" y="1204725"/>
            <a:ext cx="2391806" cy="1764852"/>
          </a:xfrm>
          <a:prstGeom prst="roundRect">
            <a:avLst>
              <a:gd name="adj" fmla="val 6107"/>
            </a:avLst>
          </a:prstGeom>
          <a:solidFill>
            <a:srgbClr val="43434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0062E9A1-7C13-42E4-803C-B50FEBADC8FF}"/>
              </a:ext>
            </a:extLst>
          </p:cNvPr>
          <p:cNvSpPr/>
          <p:nvPr/>
        </p:nvSpPr>
        <p:spPr>
          <a:xfrm>
            <a:off x="6727661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rgbClr val="43434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1718310-1466-4B18-8743-F2FF183A103C}"/>
              </a:ext>
            </a:extLst>
          </p:cNvPr>
          <p:cNvSpPr/>
          <p:nvPr/>
        </p:nvSpPr>
        <p:spPr>
          <a:xfrm>
            <a:off x="9297662" y="1204725"/>
            <a:ext cx="2391806" cy="1764852"/>
          </a:xfrm>
          <a:prstGeom prst="roundRect">
            <a:avLst>
              <a:gd name="adj" fmla="val 3948"/>
            </a:avLst>
          </a:prstGeom>
          <a:solidFill>
            <a:srgbClr val="43434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</p:spTree>
    <p:extLst>
      <p:ext uri="{BB962C8B-B14F-4D97-AF65-F5344CB8AC3E}">
        <p14:creationId xmlns:p14="http://schemas.microsoft.com/office/powerpoint/2010/main" val="15754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D61EF5-F47C-4D92-AFA1-7349DA1A26E3}"/>
              </a:ext>
            </a:extLst>
          </p:cNvPr>
          <p:cNvSpPr/>
          <p:nvPr/>
        </p:nvSpPr>
        <p:spPr>
          <a:xfrm>
            <a:off x="0" y="-1"/>
            <a:ext cx="18288000" cy="10287002"/>
          </a:xfrm>
          <a:prstGeom prst="rect">
            <a:avLst/>
          </a:pr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180000" y="180001"/>
            <a:ext cx="17928000" cy="9926999"/>
          </a:xfrm>
          <a:prstGeom prst="roundRect">
            <a:avLst>
              <a:gd name="adj" fmla="val 1031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5" name="Imagem 34" descr="O Que É Controladoria? Entenda Como Realizar e Sua Importância!">
            <a:extLst>
              <a:ext uri="{FF2B5EF4-FFF2-40B4-BE49-F238E27FC236}">
                <a16:creationId xmlns:a16="http://schemas.microsoft.com/office/drawing/2014/main" id="{F730516A-4355-4515-A9E2-1F9DBFD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2304" r="984" b="2304"/>
          <a:stretch>
            <a:fillRect/>
          </a:stretch>
        </p:blipFill>
        <p:spPr bwMode="auto">
          <a:xfrm>
            <a:off x="180000" y="180001"/>
            <a:ext cx="17928000" cy="9926999"/>
          </a:xfrm>
          <a:custGeom>
            <a:avLst/>
            <a:gdLst>
              <a:gd name="connsiteX0" fmla="*/ 68233 w 11952000"/>
              <a:gd name="connsiteY0" fmla="*/ 0 h 6617999"/>
              <a:gd name="connsiteX1" fmla="*/ 11883768 w 11952000"/>
              <a:gd name="connsiteY1" fmla="*/ 0 h 6617999"/>
              <a:gd name="connsiteX2" fmla="*/ 11952000 w 11952000"/>
              <a:gd name="connsiteY2" fmla="*/ 68232 h 6617999"/>
              <a:gd name="connsiteX3" fmla="*/ 11952000 w 11952000"/>
              <a:gd name="connsiteY3" fmla="*/ 6549767 h 6617999"/>
              <a:gd name="connsiteX4" fmla="*/ 11883768 w 11952000"/>
              <a:gd name="connsiteY4" fmla="*/ 6617999 h 6617999"/>
              <a:gd name="connsiteX5" fmla="*/ 68233 w 11952000"/>
              <a:gd name="connsiteY5" fmla="*/ 6617999 h 6617999"/>
              <a:gd name="connsiteX6" fmla="*/ 0 w 11952000"/>
              <a:gd name="connsiteY6" fmla="*/ 6549767 h 6617999"/>
              <a:gd name="connsiteX7" fmla="*/ 0 w 11952000"/>
              <a:gd name="connsiteY7" fmla="*/ 68232 h 6617999"/>
              <a:gd name="connsiteX8" fmla="*/ 68233 w 11952000"/>
              <a:gd name="connsiteY8" fmla="*/ 0 h 66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2000" h="6617999">
                <a:moveTo>
                  <a:pt x="68233" y="0"/>
                </a:moveTo>
                <a:lnTo>
                  <a:pt x="11883768" y="0"/>
                </a:lnTo>
                <a:cubicBezTo>
                  <a:pt x="11921451" y="0"/>
                  <a:pt x="11952000" y="30549"/>
                  <a:pt x="11952000" y="68232"/>
                </a:cubicBezTo>
                <a:lnTo>
                  <a:pt x="11952000" y="6549767"/>
                </a:lnTo>
                <a:cubicBezTo>
                  <a:pt x="11952000" y="6587450"/>
                  <a:pt x="11921451" y="6617999"/>
                  <a:pt x="11883768" y="6617999"/>
                </a:cubicBezTo>
                <a:lnTo>
                  <a:pt x="68233" y="6617999"/>
                </a:lnTo>
                <a:cubicBezTo>
                  <a:pt x="30549" y="6617999"/>
                  <a:pt x="0" y="6587450"/>
                  <a:pt x="0" y="6549767"/>
                </a:cubicBezTo>
                <a:lnTo>
                  <a:pt x="0" y="68232"/>
                </a:lnTo>
                <a:cubicBezTo>
                  <a:pt x="0" y="30549"/>
                  <a:pt x="30549" y="0"/>
                  <a:pt x="68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10368000" cy="0"/>
          </a:xfrm>
          <a:prstGeom prst="line">
            <a:avLst/>
          </a:pr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4186020" y="1248750"/>
            <a:ext cx="180000" cy="180000"/>
          </a:xfrm>
          <a:prstGeom prst="ellipse">
            <a:avLst/>
          </a:prstGeom>
          <a:solidFill>
            <a:srgbClr val="ECF3FA"/>
          </a:soli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336DC-432A-4CBB-BCC4-C924F846C1B7}"/>
              </a:ext>
            </a:extLst>
          </p:cNvPr>
          <p:cNvSpPr/>
          <p:nvPr/>
        </p:nvSpPr>
        <p:spPr>
          <a:xfrm>
            <a:off x="6776115" y="1248750"/>
            <a:ext cx="180000" cy="180000"/>
          </a:xfrm>
          <a:prstGeom prst="ellipse">
            <a:avLst/>
          </a:prstGeom>
          <a:solidFill>
            <a:srgbClr val="ECF3FA"/>
          </a:soli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9ED9B3-7DE8-46AB-ADDB-20CC245BDBED}"/>
              </a:ext>
            </a:extLst>
          </p:cNvPr>
          <p:cNvSpPr/>
          <p:nvPr/>
        </p:nvSpPr>
        <p:spPr>
          <a:xfrm>
            <a:off x="9366210" y="1248750"/>
            <a:ext cx="180000" cy="180000"/>
          </a:xfrm>
          <a:prstGeom prst="ellipse">
            <a:avLst/>
          </a:prstGeom>
          <a:solidFill>
            <a:srgbClr val="ECF3FA"/>
          </a:soli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0065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38C47B-709E-4A22-9357-8E4E69A20ACB}"/>
              </a:ext>
            </a:extLst>
          </p:cNvPr>
          <p:cNvSpPr txBox="1"/>
          <p:nvPr/>
        </p:nvSpPr>
        <p:spPr>
          <a:xfrm>
            <a:off x="5665703" y="774301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00B1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BFB963-7654-418F-8708-82835F3CDC1E}"/>
              </a:ext>
            </a:extLst>
          </p:cNvPr>
          <p:cNvSpPr txBox="1"/>
          <p:nvPr/>
        </p:nvSpPr>
        <p:spPr>
          <a:xfrm>
            <a:off x="8129365" y="774300"/>
            <a:ext cx="26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00B1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vertical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59C4A4-8F0F-4832-BD38-ECE6DCC64D2E}"/>
              </a:ext>
            </a:extLst>
          </p:cNvPr>
          <p:cNvSpPr txBox="1"/>
          <p:nvPr/>
        </p:nvSpPr>
        <p:spPr>
          <a:xfrm>
            <a:off x="10404439" y="774301"/>
            <a:ext cx="32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00B1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rgbClr val="0065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r>
              <a:rPr lang="pt-BR" sz="8100" b="1" dirty="0">
                <a:solidFill>
                  <a:srgbClr val="00B1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CONTROLADORIA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1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os principais KPIs da área de vendas e análise os dados de maneira mais rápida e fácil.</a:t>
            </a:r>
            <a:endParaRPr lang="pt-BR" sz="3600" dirty="0">
              <a:solidFill>
                <a:srgbClr val="00B1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FE6957-8887-455D-89AA-41C98D0CAE7E}"/>
              </a:ext>
            </a:extLst>
          </p:cNvPr>
          <p:cNvSpPr/>
          <p:nvPr/>
        </p:nvSpPr>
        <p:spPr>
          <a:xfrm>
            <a:off x="11956305" y="1248750"/>
            <a:ext cx="180000" cy="180000"/>
          </a:xfrm>
          <a:prstGeom prst="ellipse">
            <a:avLst/>
          </a:prstGeom>
          <a:solidFill>
            <a:srgbClr val="ECF3FA"/>
          </a:solidFill>
          <a:ln>
            <a:gradFill>
              <a:gsLst>
                <a:gs pos="100000">
                  <a:srgbClr val="00658F"/>
                </a:gs>
                <a:gs pos="0">
                  <a:srgbClr val="00B1C6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3075608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00B1C6"/>
                </a:solidFill>
              </a:rPr>
              <a:t>Real </a:t>
            </a:r>
            <a:r>
              <a:rPr lang="pt-BR" sz="1800" dirty="0" err="1">
                <a:solidFill>
                  <a:srgbClr val="00B1C6"/>
                </a:solidFill>
              </a:rPr>
              <a:t>vs</a:t>
            </a:r>
            <a:r>
              <a:rPr lang="pt-BR" sz="1800" dirty="0">
                <a:solidFill>
                  <a:srgbClr val="00B1C6"/>
                </a:solidFill>
              </a:rPr>
              <a:t> Meta</a:t>
            </a:r>
          </a:p>
        </p:txBody>
      </p:sp>
    </p:spTree>
    <p:extLst>
      <p:ext uri="{BB962C8B-B14F-4D97-AF65-F5344CB8AC3E}">
        <p14:creationId xmlns:p14="http://schemas.microsoft.com/office/powerpoint/2010/main" val="397209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0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891DB1-1C94-498F-A27B-84FD6F71E431}"/>
              </a:ext>
            </a:extLst>
          </p:cNvPr>
          <p:cNvSpPr/>
          <p:nvPr/>
        </p:nvSpPr>
        <p:spPr>
          <a:xfrm>
            <a:off x="4383993" y="95567"/>
            <a:ext cx="2315253" cy="651038"/>
          </a:xfrm>
          <a:prstGeom prst="roundRect">
            <a:avLst>
              <a:gd name="adj" fmla="val 10760"/>
            </a:avLst>
          </a:prstGeom>
          <a:solidFill>
            <a:srgbClr val="ECF3FA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50309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7505039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9979102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2453164" y="246542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9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91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9131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5039" y="1567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0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891DB1-1C94-498F-A27B-84FD6F71E431}"/>
              </a:ext>
            </a:extLst>
          </p:cNvPr>
          <p:cNvSpPr/>
          <p:nvPr/>
        </p:nvSpPr>
        <p:spPr>
          <a:xfrm>
            <a:off x="4383993" y="95567"/>
            <a:ext cx="2315253" cy="651038"/>
          </a:xfrm>
          <a:prstGeom prst="roundRect">
            <a:avLst>
              <a:gd name="adj" fmla="val 10760"/>
            </a:avLst>
          </a:prstGeom>
          <a:solidFill>
            <a:srgbClr val="ECF3FA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50309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7505039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9979102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2453164" y="246542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9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91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9131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5039" y="1567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7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 flip="none" rotWithShape="1">
            <a:gsLst>
              <a:gs pos="0">
                <a:srgbClr val="2A0F5C"/>
              </a:gs>
              <a:gs pos="100000">
                <a:srgbClr val="C65F9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891DB1-1C94-498F-A27B-84FD6F71E431}"/>
              </a:ext>
            </a:extLst>
          </p:cNvPr>
          <p:cNvSpPr/>
          <p:nvPr/>
        </p:nvSpPr>
        <p:spPr>
          <a:xfrm>
            <a:off x="4383993" y="95567"/>
            <a:ext cx="2315253" cy="651038"/>
          </a:xfrm>
          <a:prstGeom prst="roundRect">
            <a:avLst>
              <a:gd name="adj" fmla="val 10760"/>
            </a:avLst>
          </a:prstGeom>
          <a:solidFill>
            <a:srgbClr val="ECF3FA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50309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7505039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9979102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2453164" y="246542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9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91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9131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5039" y="156704"/>
            <a:ext cx="540000" cy="5400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9EF79C8-C6D8-48BB-A31B-386BFAA5F65E}"/>
              </a:ext>
            </a:extLst>
          </p:cNvPr>
          <p:cNvSpPr/>
          <p:nvPr/>
        </p:nvSpPr>
        <p:spPr>
          <a:xfrm>
            <a:off x="9643106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A0F5C"/>
              </a:gs>
              <a:gs pos="100000">
                <a:srgbClr val="C65F9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</p:spTree>
    <p:extLst>
      <p:ext uri="{BB962C8B-B14F-4D97-AF65-F5344CB8AC3E}">
        <p14:creationId xmlns:p14="http://schemas.microsoft.com/office/powerpoint/2010/main" val="3012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7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 flip="none" rotWithShape="1">
            <a:gsLst>
              <a:gs pos="0">
                <a:srgbClr val="193280"/>
              </a:gs>
              <a:gs pos="100000">
                <a:srgbClr val="5EB1C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891DB1-1C94-498F-A27B-84FD6F71E431}"/>
              </a:ext>
            </a:extLst>
          </p:cNvPr>
          <p:cNvSpPr/>
          <p:nvPr/>
        </p:nvSpPr>
        <p:spPr>
          <a:xfrm>
            <a:off x="4383993" y="95567"/>
            <a:ext cx="2315253" cy="651038"/>
          </a:xfrm>
          <a:prstGeom prst="roundRect">
            <a:avLst>
              <a:gd name="adj" fmla="val 10760"/>
            </a:avLst>
          </a:prstGeom>
          <a:solidFill>
            <a:srgbClr val="ECF3FA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50309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7505039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9979102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2453164" y="246542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9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91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9131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5039" y="156704"/>
            <a:ext cx="540000" cy="5400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9EF79C8-C6D8-48BB-A31B-386BFAA5F65E}"/>
              </a:ext>
            </a:extLst>
          </p:cNvPr>
          <p:cNvSpPr/>
          <p:nvPr/>
        </p:nvSpPr>
        <p:spPr>
          <a:xfrm>
            <a:off x="9643106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A0F5C"/>
              </a:gs>
              <a:gs pos="100000">
                <a:srgbClr val="C65F9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847935F-76DC-4706-8E13-2EA08BF0B94F}"/>
              </a:ext>
            </a:extLst>
          </p:cNvPr>
          <p:cNvSpPr/>
          <p:nvPr/>
        </p:nvSpPr>
        <p:spPr>
          <a:xfrm>
            <a:off x="7599993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98C72D"/>
              </a:gs>
              <a:gs pos="0">
                <a:srgbClr val="265C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A3D8517-DD77-4611-ACFF-714F50DDCDCE}"/>
              </a:ext>
            </a:extLst>
          </p:cNvPr>
          <p:cNvSpPr/>
          <p:nvPr/>
        </p:nvSpPr>
        <p:spPr>
          <a:xfrm>
            <a:off x="3513768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3280"/>
              </a:gs>
              <a:gs pos="100000">
                <a:srgbClr val="5EB1C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436C332-43A7-46DC-A28E-A2D8311DA306}"/>
              </a:ext>
            </a:extLst>
          </p:cNvPr>
          <p:cNvSpPr/>
          <p:nvPr/>
        </p:nvSpPr>
        <p:spPr>
          <a:xfrm>
            <a:off x="6449200" y="2746316"/>
            <a:ext cx="3005663" cy="1698971"/>
          </a:xfrm>
          <a:prstGeom prst="roundRect">
            <a:avLst/>
          </a:prstGeom>
          <a:gradFill>
            <a:gsLst>
              <a:gs pos="0">
                <a:srgbClr val="4457A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5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F9F5D53-4D0D-439D-A25F-C44CE6ADC14E}"/>
              </a:ext>
            </a:extLst>
          </p:cNvPr>
          <p:cNvSpPr/>
          <p:nvPr/>
        </p:nvSpPr>
        <p:spPr>
          <a:xfrm>
            <a:off x="3181503" y="2746316"/>
            <a:ext cx="3005667" cy="1691718"/>
          </a:xfrm>
          <a:prstGeom prst="roundRect">
            <a:avLst/>
          </a:prstGeom>
          <a:gradFill>
            <a:gsLst>
              <a:gs pos="0">
                <a:srgbClr val="D9985B"/>
              </a:gs>
              <a:gs pos="55000">
                <a:srgbClr val="E25437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650"/>
          </a:p>
        </p:txBody>
      </p:sp>
    </p:spTree>
    <p:extLst>
      <p:ext uri="{BB962C8B-B14F-4D97-AF65-F5344CB8AC3E}">
        <p14:creationId xmlns:p14="http://schemas.microsoft.com/office/powerpoint/2010/main" val="141888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7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0">
                <a:srgbClr val="4457A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16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891DB1-1C94-498F-A27B-84FD6F71E431}"/>
              </a:ext>
            </a:extLst>
          </p:cNvPr>
          <p:cNvSpPr/>
          <p:nvPr/>
        </p:nvSpPr>
        <p:spPr>
          <a:xfrm>
            <a:off x="4383993" y="95567"/>
            <a:ext cx="2315253" cy="651038"/>
          </a:xfrm>
          <a:prstGeom prst="roundRect">
            <a:avLst>
              <a:gd name="adj" fmla="val 10760"/>
            </a:avLst>
          </a:prstGeom>
          <a:solidFill>
            <a:srgbClr val="ECF3FA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50309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7505039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9979102" y="246542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2453164" y="246542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9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91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9131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5039" y="156704"/>
            <a:ext cx="540000" cy="5400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9EF79C8-C6D8-48BB-A31B-386BFAA5F65E}"/>
              </a:ext>
            </a:extLst>
          </p:cNvPr>
          <p:cNvSpPr/>
          <p:nvPr/>
        </p:nvSpPr>
        <p:spPr>
          <a:xfrm>
            <a:off x="9643106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A0F5C"/>
              </a:gs>
              <a:gs pos="100000">
                <a:srgbClr val="C65F9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847935F-76DC-4706-8E13-2EA08BF0B94F}"/>
              </a:ext>
            </a:extLst>
          </p:cNvPr>
          <p:cNvSpPr/>
          <p:nvPr/>
        </p:nvSpPr>
        <p:spPr>
          <a:xfrm>
            <a:off x="7599993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98C72D"/>
              </a:gs>
              <a:gs pos="0">
                <a:srgbClr val="265C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A3D8517-DD77-4611-ACFF-714F50DDCDCE}"/>
              </a:ext>
            </a:extLst>
          </p:cNvPr>
          <p:cNvSpPr/>
          <p:nvPr/>
        </p:nvSpPr>
        <p:spPr>
          <a:xfrm>
            <a:off x="3513768" y="1395213"/>
            <a:ext cx="918000" cy="9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3280"/>
              </a:gs>
              <a:gs pos="100000">
                <a:srgbClr val="5EB1C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436C332-43A7-46DC-A28E-A2D8311DA306}"/>
              </a:ext>
            </a:extLst>
          </p:cNvPr>
          <p:cNvSpPr/>
          <p:nvPr/>
        </p:nvSpPr>
        <p:spPr>
          <a:xfrm>
            <a:off x="6449200" y="2746316"/>
            <a:ext cx="3005663" cy="1698971"/>
          </a:xfrm>
          <a:prstGeom prst="roundRect">
            <a:avLst/>
          </a:prstGeom>
          <a:gradFill>
            <a:gsLst>
              <a:gs pos="0">
                <a:srgbClr val="4457A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5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F9F5D53-4D0D-439D-A25F-C44CE6ADC14E}"/>
              </a:ext>
            </a:extLst>
          </p:cNvPr>
          <p:cNvSpPr/>
          <p:nvPr/>
        </p:nvSpPr>
        <p:spPr>
          <a:xfrm>
            <a:off x="3181503" y="2746316"/>
            <a:ext cx="3005667" cy="1691718"/>
          </a:xfrm>
          <a:prstGeom prst="roundRect">
            <a:avLst/>
          </a:prstGeom>
          <a:gradFill>
            <a:gsLst>
              <a:gs pos="0">
                <a:srgbClr val="D9985B"/>
              </a:gs>
              <a:gs pos="55000">
                <a:srgbClr val="E25437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650"/>
          </a:p>
        </p:txBody>
      </p:sp>
    </p:spTree>
    <p:extLst>
      <p:ext uri="{BB962C8B-B14F-4D97-AF65-F5344CB8AC3E}">
        <p14:creationId xmlns:p14="http://schemas.microsoft.com/office/powerpoint/2010/main" val="79275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0" y="2115495"/>
            <a:ext cx="17903433" cy="8171505"/>
          </a:xfrm>
          <a:prstGeom prst="round1Rect">
            <a:avLst>
              <a:gd name="adj" fmla="val 3019"/>
            </a:avLst>
          </a:prstGeom>
          <a:solidFill>
            <a:srgbClr val="D9E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0">
                <a:srgbClr val="3FAD65"/>
              </a:gs>
              <a:gs pos="100000">
                <a:srgbClr val="22573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38117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rgbClr val="2257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rgbClr val="2257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rgbClr val="2257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6285839" y="223458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8759902" y="223458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1233964" y="223458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17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99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06939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5839" y="156704"/>
            <a:ext cx="540000" cy="540000"/>
          </a:xfrm>
          <a:prstGeom prst="rect">
            <a:avLst/>
          </a:prstGeom>
        </p:spPr>
      </p:pic>
      <p:pic>
        <p:nvPicPr>
          <p:cNvPr id="1026" name="Picture 2" descr="IT Dashboards - Templates &amp; Examples For IT Management">
            <a:extLst>
              <a:ext uri="{FF2B5EF4-FFF2-40B4-BE49-F238E27FC236}">
                <a16:creationId xmlns:a16="http://schemas.microsoft.com/office/drawing/2014/main" id="{3002260A-7135-43F2-A52C-EC4A1DD5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824" y="6201248"/>
            <a:ext cx="8307962" cy="62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2335FFF-DE0D-44D3-A49A-AD0187F3CF9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0"/>
            </a:avLst>
          </a:prstGeom>
          <a:gradFill>
            <a:gsLst>
              <a:gs pos="54000">
                <a:srgbClr val="17385D"/>
              </a:gs>
              <a:gs pos="100000">
                <a:srgbClr val="000231"/>
              </a:gs>
              <a:gs pos="0">
                <a:srgbClr val="00023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05B8A21-1A5A-46BA-90EB-94CE01108E3A}"/>
              </a:ext>
            </a:extLst>
          </p:cNvPr>
          <p:cNvSpPr/>
          <p:nvPr/>
        </p:nvSpPr>
        <p:spPr>
          <a:xfrm>
            <a:off x="1409462" y="180000"/>
            <a:ext cx="16700340" cy="9927000"/>
          </a:xfrm>
          <a:prstGeom prst="roundRect">
            <a:avLst>
              <a:gd name="adj" fmla="val 7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3D63C1-49E4-48F1-9B42-3FA647A573CF}"/>
              </a:ext>
            </a:extLst>
          </p:cNvPr>
          <p:cNvSpPr/>
          <p:nvPr/>
        </p:nvSpPr>
        <p:spPr>
          <a:xfrm>
            <a:off x="11867669" y="1204725"/>
            <a:ext cx="6063930" cy="8722275"/>
          </a:xfrm>
          <a:prstGeom prst="roundRect">
            <a:avLst>
              <a:gd name="adj" fmla="val 2059"/>
            </a:avLst>
          </a:prstGeom>
          <a:gradFill>
            <a:gsLst>
              <a:gs pos="54000">
                <a:srgbClr val="17385D"/>
              </a:gs>
              <a:gs pos="100000">
                <a:srgbClr val="000231"/>
              </a:gs>
              <a:gs pos="0">
                <a:srgbClr val="000231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DBCF134-BEDA-4C22-AA88-696FB50B0514}"/>
              </a:ext>
            </a:extLst>
          </p:cNvPr>
          <p:cNvSpPr/>
          <p:nvPr/>
        </p:nvSpPr>
        <p:spPr>
          <a:xfrm>
            <a:off x="1587656" y="3149576"/>
            <a:ext cx="10101812" cy="6756428"/>
          </a:xfrm>
          <a:prstGeom prst="roundRect">
            <a:avLst>
              <a:gd name="adj" fmla="val 1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C5D7A60-7784-4158-B243-57A5EA99EEA6}"/>
              </a:ext>
            </a:extLst>
          </p:cNvPr>
          <p:cNvSpPr/>
          <p:nvPr/>
        </p:nvSpPr>
        <p:spPr>
          <a:xfrm>
            <a:off x="1587656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F82B239-0911-4397-877C-0035ADD79A37}"/>
              </a:ext>
            </a:extLst>
          </p:cNvPr>
          <p:cNvSpPr/>
          <p:nvPr/>
        </p:nvSpPr>
        <p:spPr>
          <a:xfrm>
            <a:off x="4157659" y="1204725"/>
            <a:ext cx="2391806" cy="1764852"/>
          </a:xfrm>
          <a:prstGeom prst="roundRect">
            <a:avLst>
              <a:gd name="adj" fmla="val 610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0062E9A1-7C13-42E4-803C-B50FEBADC8FF}"/>
              </a:ext>
            </a:extLst>
          </p:cNvPr>
          <p:cNvSpPr/>
          <p:nvPr/>
        </p:nvSpPr>
        <p:spPr>
          <a:xfrm>
            <a:off x="6727661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1718310-1466-4B18-8743-F2FF183A103C}"/>
              </a:ext>
            </a:extLst>
          </p:cNvPr>
          <p:cNvSpPr/>
          <p:nvPr/>
        </p:nvSpPr>
        <p:spPr>
          <a:xfrm>
            <a:off x="9297662" y="1204725"/>
            <a:ext cx="2391806" cy="1764852"/>
          </a:xfrm>
          <a:prstGeom prst="roundRect">
            <a:avLst>
              <a:gd name="adj" fmla="val 394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CAEAF26-4EB0-40AE-AE7B-4CEE4167E813}"/>
              </a:ext>
            </a:extLst>
          </p:cNvPr>
          <p:cNvSpPr/>
          <p:nvPr/>
        </p:nvSpPr>
        <p:spPr>
          <a:xfrm>
            <a:off x="-870855" y="2571587"/>
            <a:ext cx="2127911" cy="81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478BAD1-519D-493E-9122-F49D479E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729" y="1772187"/>
            <a:ext cx="702000" cy="702000"/>
          </a:xfrm>
          <a:prstGeom prst="rect">
            <a:avLst/>
          </a:prstGeom>
        </p:spPr>
      </p:pic>
      <p:pic>
        <p:nvPicPr>
          <p:cNvPr id="14" name="Gráfico 13" descr="Alvo">
            <a:extLst>
              <a:ext uri="{FF2B5EF4-FFF2-40B4-BE49-F238E27FC236}">
                <a16:creationId xmlns:a16="http://schemas.microsoft.com/office/drawing/2014/main" id="{72FF6446-AD55-4303-A1BA-D6DD0F666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729" y="2625587"/>
            <a:ext cx="702000" cy="702000"/>
          </a:xfrm>
          <a:prstGeom prst="rect">
            <a:avLst/>
          </a:prstGeom>
          <a:effectLst/>
        </p:spPr>
      </p:pic>
      <p:pic>
        <p:nvPicPr>
          <p:cNvPr id="15" name="Gráfico 14" descr="Gráfico de barras com tendência ascendente">
            <a:extLst>
              <a:ext uri="{FF2B5EF4-FFF2-40B4-BE49-F238E27FC236}">
                <a16:creationId xmlns:a16="http://schemas.microsoft.com/office/drawing/2014/main" id="{040BCE33-83A9-4312-B449-3AC397C800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729" y="3478986"/>
            <a:ext cx="702000" cy="702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672B457-EF78-4388-9DC7-9FCB9AFB6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729" y="5185787"/>
            <a:ext cx="702000" cy="702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2DDDBD4-0BD9-4702-ADE5-E1F4086DB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874" y="9283611"/>
            <a:ext cx="648000" cy="648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C3311806-7CDF-4620-9BF6-4BED0B0EFA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966" y="8229597"/>
            <a:ext cx="783000" cy="7830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5A8C80AE-96AC-4C4D-9319-CCA965217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29" y="4332386"/>
            <a:ext cx="702000" cy="702000"/>
          </a:xfrm>
          <a:prstGeom prst="rect">
            <a:avLst/>
          </a:prstGeom>
        </p:spPr>
      </p:pic>
      <p:sp>
        <p:nvSpPr>
          <p:cNvPr id="4" name="Placa 3">
            <a:extLst>
              <a:ext uri="{FF2B5EF4-FFF2-40B4-BE49-F238E27FC236}">
                <a16:creationId xmlns:a16="http://schemas.microsoft.com/office/drawing/2014/main" id="{F3B6D499-A82E-44E5-9F36-8EAC24A46709}"/>
              </a:ext>
            </a:extLst>
          </p:cNvPr>
          <p:cNvSpPr/>
          <p:nvPr/>
        </p:nvSpPr>
        <p:spPr>
          <a:xfrm>
            <a:off x="-710804" y="2428875"/>
            <a:ext cx="854976" cy="1092996"/>
          </a:xfrm>
          <a:prstGeom prst="plaqu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</p:spTree>
    <p:extLst>
      <p:ext uri="{BB962C8B-B14F-4D97-AF65-F5344CB8AC3E}">
        <p14:creationId xmlns:p14="http://schemas.microsoft.com/office/powerpoint/2010/main" val="21362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Dinheiro com preenchimento sólido">
            <a:extLst>
              <a:ext uri="{FF2B5EF4-FFF2-40B4-BE49-F238E27FC236}">
                <a16:creationId xmlns:a16="http://schemas.microsoft.com/office/drawing/2014/main" id="{D69C9B20-A45F-F99D-6EDF-7CC2BA83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847" y="4933891"/>
            <a:ext cx="1371600" cy="1371600"/>
          </a:xfrm>
          <a:prstGeom prst="rect">
            <a:avLst/>
          </a:prstGeom>
        </p:spPr>
      </p:pic>
      <p:pic>
        <p:nvPicPr>
          <p:cNvPr id="3" name="Gráfico 2" descr="Carteira com preenchimento sólido">
            <a:extLst>
              <a:ext uri="{FF2B5EF4-FFF2-40B4-BE49-F238E27FC236}">
                <a16:creationId xmlns:a16="http://schemas.microsoft.com/office/drawing/2014/main" id="{01930E7B-D2DC-7D3B-4193-EF1A32C73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5728" y="4933891"/>
            <a:ext cx="1371600" cy="1371600"/>
          </a:xfrm>
          <a:prstGeom prst="rect">
            <a:avLst/>
          </a:prstGeom>
        </p:spPr>
      </p:pic>
      <p:pic>
        <p:nvPicPr>
          <p:cNvPr id="4" name="Gráfico 3" descr="Gráfico de tendência descendente com preenchimento sólido">
            <a:extLst>
              <a:ext uri="{FF2B5EF4-FFF2-40B4-BE49-F238E27FC236}">
                <a16:creationId xmlns:a16="http://schemas.microsoft.com/office/drawing/2014/main" id="{AD364433-444C-D9B2-6C69-D544DB04D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3768" y="4933891"/>
            <a:ext cx="1371600" cy="1371600"/>
          </a:xfrm>
          <a:prstGeom prst="rect">
            <a:avLst/>
          </a:prstGeom>
        </p:spPr>
      </p:pic>
      <p:pic>
        <p:nvPicPr>
          <p:cNvPr id="6" name="Gráfico 5" descr="Tendência ascendente com preenchimento sólido">
            <a:extLst>
              <a:ext uri="{FF2B5EF4-FFF2-40B4-BE49-F238E27FC236}">
                <a16:creationId xmlns:a16="http://schemas.microsoft.com/office/drawing/2014/main" id="{22341A88-1E22-79C2-E6A6-57F7499B34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1807" y="4933891"/>
            <a:ext cx="1371600" cy="137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60EAE5-6F22-4132-81E8-DBE2F6B14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25" y="5753679"/>
            <a:ext cx="952382" cy="9523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01C9ABD-2A24-4CD9-8B28-ADC90C071F5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652842" y="5715983"/>
            <a:ext cx="952382" cy="95238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F3072CE-84AB-4033-BDA7-1A03E5672A0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347" y="5619691"/>
            <a:ext cx="952382" cy="95238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80C4B28-EE6E-47C8-8734-E1D386F6218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36" y="5619691"/>
            <a:ext cx="952382" cy="9523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0CB4DC1-A381-4A33-9B69-5F5E777E55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652840" y="7354163"/>
            <a:ext cx="952382" cy="95238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1290864-8DFF-47E3-B45C-7B07E1B4CC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36" y="7354163"/>
            <a:ext cx="952382" cy="95238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4009B6E-0A02-4B77-8BD1-B9EB8A55153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69" y="7354163"/>
            <a:ext cx="952382" cy="952382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DA08135-5FD7-4C4A-8AA3-D835FB02CC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344" y="7354162"/>
            <a:ext cx="952382" cy="952382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F891B077-CE0C-46D5-8441-A225162278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1615" y="384386"/>
            <a:ext cx="810000" cy="81000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A100BE78-5D1E-4C18-B6DD-B998F75C6D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32866" y="384386"/>
            <a:ext cx="810000" cy="81000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3992AE24-3F88-4D30-8BD9-0581045D33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4124117" y="384386"/>
            <a:ext cx="810000" cy="810000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4D0E0352-DDA9-4344-99C9-F3238D8939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715368" y="38438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8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F7807A-2752-40B3-818F-D4E05DC7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36" y="-3"/>
            <a:ext cx="1790477" cy="1790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6CA793-BC0B-433D-8541-664319BE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52" y="-1"/>
            <a:ext cx="1790477" cy="17904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16189F-184A-4D78-9C47-78800DB93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60" y="1"/>
            <a:ext cx="1790477" cy="17904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1AEA2E-E965-426C-8C06-06BDB954E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3" y="1"/>
            <a:ext cx="1790477" cy="17904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AFE1B9-489E-458A-BA9F-C81AA4B51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07" y="2"/>
            <a:ext cx="1790477" cy="17904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4008F2-753A-43E4-84FB-31AE5A3A3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30" y="4"/>
            <a:ext cx="1790477" cy="179047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EC64E41-92EE-401C-A088-CBBAB5068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90477"/>
            <a:ext cx="1790477" cy="17904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D88A223-C441-4218-B60E-BFC40734D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77" y="7"/>
            <a:ext cx="1790477" cy="179047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9645509-6335-4840-AB29-49C8DD89B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"/>
            <a:ext cx="1790477" cy="17904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6A6A6F-5973-4F54-A3C3-845F8EA0CA9A}"/>
              </a:ext>
            </a:extLst>
          </p:cNvPr>
          <p:cNvSpPr txBox="1"/>
          <p:nvPr/>
        </p:nvSpPr>
        <p:spPr>
          <a:xfrm>
            <a:off x="-133128" y="-707955"/>
            <a:ext cx="110091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50" dirty="0">
                <a:latin typeface="Segoe UI" panose="020B0502040204020203" pitchFamily="34" charset="0"/>
                <a:cs typeface="Segoe UI" panose="020B0502040204020203" pitchFamily="34" charset="0"/>
              </a:rPr>
              <a:t>https://icons8.com.br/icons/3d-fluency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03BFCD1-D1C9-4753-BFD8-4E4392B498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2" y="3580943"/>
            <a:ext cx="1790477" cy="179047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5726931-C9BD-40D9-B880-C5083D7B8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02" y="3580943"/>
            <a:ext cx="1790477" cy="179047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678B29E-46F6-4222-A286-3798A9EE8D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77" y="1790467"/>
            <a:ext cx="1790477" cy="179047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E28C067-6445-4460-8807-FB9449DC5D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" y="3477871"/>
            <a:ext cx="1790477" cy="179047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255544C-C43C-49E1-84A2-A1E9F4AA23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01" y="3477863"/>
            <a:ext cx="1792800" cy="17928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ADFF4CD-B726-4F60-BA86-11BBBFFCD2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74" y="1790476"/>
            <a:ext cx="1790477" cy="179047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019B48B-0522-48D7-840A-C6B8F9F2F3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47" y="1790473"/>
            <a:ext cx="1790477" cy="179047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93078F-C408-4FF1-8958-5D86A7839A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48" y="1790474"/>
            <a:ext cx="1790477" cy="179047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5201BE55-6F82-4930-9874-B183878F99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782" y="1788140"/>
            <a:ext cx="1792800" cy="1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1031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5" name="Imagem 34" descr="O Que É Controladoria? Entenda Como Realizar e Sua Importância!">
            <a:extLst>
              <a:ext uri="{FF2B5EF4-FFF2-40B4-BE49-F238E27FC236}">
                <a16:creationId xmlns:a16="http://schemas.microsoft.com/office/drawing/2014/main" id="{F730516A-4355-4515-A9E2-1F9DBFD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2304" r="984" b="2304"/>
          <a:stretch>
            <a:fillRect/>
          </a:stretch>
        </p:blipFill>
        <p:spPr bwMode="auto">
          <a:xfrm>
            <a:off x="180000" y="180002"/>
            <a:ext cx="17928000" cy="9926999"/>
          </a:xfrm>
          <a:custGeom>
            <a:avLst/>
            <a:gdLst>
              <a:gd name="connsiteX0" fmla="*/ 68233 w 11952000"/>
              <a:gd name="connsiteY0" fmla="*/ 0 h 6617999"/>
              <a:gd name="connsiteX1" fmla="*/ 11883768 w 11952000"/>
              <a:gd name="connsiteY1" fmla="*/ 0 h 6617999"/>
              <a:gd name="connsiteX2" fmla="*/ 11952000 w 11952000"/>
              <a:gd name="connsiteY2" fmla="*/ 68232 h 6617999"/>
              <a:gd name="connsiteX3" fmla="*/ 11952000 w 11952000"/>
              <a:gd name="connsiteY3" fmla="*/ 6549767 h 6617999"/>
              <a:gd name="connsiteX4" fmla="*/ 11883768 w 11952000"/>
              <a:gd name="connsiteY4" fmla="*/ 6617999 h 6617999"/>
              <a:gd name="connsiteX5" fmla="*/ 68233 w 11952000"/>
              <a:gd name="connsiteY5" fmla="*/ 6617999 h 6617999"/>
              <a:gd name="connsiteX6" fmla="*/ 0 w 11952000"/>
              <a:gd name="connsiteY6" fmla="*/ 6549767 h 6617999"/>
              <a:gd name="connsiteX7" fmla="*/ 0 w 11952000"/>
              <a:gd name="connsiteY7" fmla="*/ 68232 h 6617999"/>
              <a:gd name="connsiteX8" fmla="*/ 68233 w 11952000"/>
              <a:gd name="connsiteY8" fmla="*/ 0 h 66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2000" h="6617999">
                <a:moveTo>
                  <a:pt x="68233" y="0"/>
                </a:moveTo>
                <a:lnTo>
                  <a:pt x="11883768" y="0"/>
                </a:lnTo>
                <a:cubicBezTo>
                  <a:pt x="11921451" y="0"/>
                  <a:pt x="11952000" y="30549"/>
                  <a:pt x="11952000" y="68232"/>
                </a:cubicBezTo>
                <a:lnTo>
                  <a:pt x="11952000" y="6549767"/>
                </a:lnTo>
                <a:cubicBezTo>
                  <a:pt x="11952000" y="6587450"/>
                  <a:pt x="11921451" y="6617999"/>
                  <a:pt x="11883768" y="6617999"/>
                </a:cubicBezTo>
                <a:lnTo>
                  <a:pt x="68233" y="6617999"/>
                </a:lnTo>
                <a:cubicBezTo>
                  <a:pt x="30549" y="6617999"/>
                  <a:pt x="0" y="6587450"/>
                  <a:pt x="0" y="6549767"/>
                </a:cubicBezTo>
                <a:lnTo>
                  <a:pt x="0" y="68232"/>
                </a:lnTo>
                <a:cubicBezTo>
                  <a:pt x="0" y="30549"/>
                  <a:pt x="30549" y="0"/>
                  <a:pt x="68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10368000" cy="0"/>
          </a:xfrm>
          <a:prstGeom prst="line">
            <a:avLst/>
          </a:prstGeom>
          <a:solidFill>
            <a:srgbClr val="FFFFFF"/>
          </a:soli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100000">
                <a:srgbClr val="203864"/>
              </a:gs>
              <a:gs pos="0">
                <a:srgbClr val="4472C4"/>
              </a:gs>
            </a:gsLst>
            <a:lin ang="2700000" scaled="0"/>
          </a:gra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4186020" y="1248750"/>
            <a:ext cx="180000" cy="18000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336DC-432A-4CBB-BCC4-C924F846C1B7}"/>
              </a:ext>
            </a:extLst>
          </p:cNvPr>
          <p:cNvSpPr/>
          <p:nvPr/>
        </p:nvSpPr>
        <p:spPr>
          <a:xfrm>
            <a:off x="6776115" y="1248750"/>
            <a:ext cx="180000" cy="18000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9ED9B3-7DE8-46AB-ADDB-20CC245BDBED}"/>
              </a:ext>
            </a:extLst>
          </p:cNvPr>
          <p:cNvSpPr/>
          <p:nvPr/>
        </p:nvSpPr>
        <p:spPr>
          <a:xfrm>
            <a:off x="9366210" y="1248750"/>
            <a:ext cx="180000" cy="18000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38C47B-709E-4A22-9357-8E4E69A20ACB}"/>
              </a:ext>
            </a:extLst>
          </p:cNvPr>
          <p:cNvSpPr txBox="1"/>
          <p:nvPr/>
        </p:nvSpPr>
        <p:spPr>
          <a:xfrm>
            <a:off x="5665703" y="774301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BFB963-7654-418F-8708-82835F3CDC1E}"/>
              </a:ext>
            </a:extLst>
          </p:cNvPr>
          <p:cNvSpPr txBox="1"/>
          <p:nvPr/>
        </p:nvSpPr>
        <p:spPr>
          <a:xfrm>
            <a:off x="8129365" y="774300"/>
            <a:ext cx="26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vertical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59C4A4-8F0F-4832-BD38-ECE6DCC64D2E}"/>
              </a:ext>
            </a:extLst>
          </p:cNvPr>
          <p:cNvSpPr txBox="1"/>
          <p:nvPr/>
        </p:nvSpPr>
        <p:spPr>
          <a:xfrm>
            <a:off x="10404439" y="774301"/>
            <a:ext cx="32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r>
              <a:rPr lang="pt-BR" sz="8100" b="1" dirty="0">
                <a:solidFill>
                  <a:srgbClr val="4472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CONTROLADORIA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2E4F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os principais KPIs da área de vendas e análise os dados de maneira mais rápida e fácil.</a:t>
            </a:r>
            <a:endParaRPr lang="pt-BR" sz="3600" dirty="0">
              <a:solidFill>
                <a:srgbClr val="2E4F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FE6957-8887-455D-89AA-41C98D0CAE7E}"/>
              </a:ext>
            </a:extLst>
          </p:cNvPr>
          <p:cNvSpPr/>
          <p:nvPr/>
        </p:nvSpPr>
        <p:spPr>
          <a:xfrm>
            <a:off x="11956305" y="1248750"/>
            <a:ext cx="180000" cy="18000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rgbClr val="4472C4"/>
                </a:gs>
                <a:gs pos="100000">
                  <a:srgbClr val="20386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3075608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rgbClr val="2E4F89"/>
                </a:solidFill>
              </a:rPr>
              <a:t>Real </a:t>
            </a:r>
            <a:r>
              <a:rPr lang="pt-BR" sz="1800" dirty="0" err="1">
                <a:solidFill>
                  <a:srgbClr val="2E4F89"/>
                </a:solidFill>
              </a:rPr>
              <a:t>vs</a:t>
            </a:r>
            <a:r>
              <a:rPr lang="pt-BR" sz="1800" dirty="0">
                <a:solidFill>
                  <a:srgbClr val="2E4F89"/>
                </a:solidFill>
              </a:rPr>
              <a:t> Meta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539B9A8B-33B1-48F1-AAD7-9D0BC2A1CA1E}"/>
              </a:ext>
            </a:extLst>
          </p:cNvPr>
          <p:cNvSpPr/>
          <p:nvPr/>
        </p:nvSpPr>
        <p:spPr>
          <a:xfrm>
            <a:off x="-1" y="-3"/>
            <a:ext cx="18288002" cy="10287003"/>
          </a:xfrm>
          <a:custGeom>
            <a:avLst/>
            <a:gdLst>
              <a:gd name="connsiteX0" fmla="*/ 188232 w 12192001"/>
              <a:gd name="connsiteY0" fmla="*/ 120001 h 6858002"/>
              <a:gd name="connsiteX1" fmla="*/ 120000 w 12192001"/>
              <a:gd name="connsiteY1" fmla="*/ 188233 h 6858002"/>
              <a:gd name="connsiteX2" fmla="*/ 120000 w 12192001"/>
              <a:gd name="connsiteY2" fmla="*/ 6669768 h 6858002"/>
              <a:gd name="connsiteX3" fmla="*/ 188232 w 12192001"/>
              <a:gd name="connsiteY3" fmla="*/ 6738000 h 6858002"/>
              <a:gd name="connsiteX4" fmla="*/ 10782235 w 12192001"/>
              <a:gd name="connsiteY4" fmla="*/ 6738000 h 6858002"/>
              <a:gd name="connsiteX5" fmla="*/ 9430505 w 12192001"/>
              <a:gd name="connsiteY5" fmla="*/ 5811529 h 6858002"/>
              <a:gd name="connsiteX6" fmla="*/ 9312643 w 12192001"/>
              <a:gd name="connsiteY6" fmla="*/ 5180119 h 6858002"/>
              <a:gd name="connsiteX7" fmla="*/ 12072000 w 12192001"/>
              <a:gd name="connsiteY7" fmla="*/ 1154189 h 6858002"/>
              <a:gd name="connsiteX8" fmla="*/ 12072000 w 12192001"/>
              <a:gd name="connsiteY8" fmla="*/ 188233 h 6858002"/>
              <a:gd name="connsiteX9" fmla="*/ 12003768 w 12192001"/>
              <a:gd name="connsiteY9" fmla="*/ 120001 h 6858002"/>
              <a:gd name="connsiteX10" fmla="*/ 0 w 12192001"/>
              <a:gd name="connsiteY10" fmla="*/ 0 h 6858002"/>
              <a:gd name="connsiteX11" fmla="*/ 12192000 w 12192001"/>
              <a:gd name="connsiteY11" fmla="*/ 0 h 6858002"/>
              <a:gd name="connsiteX12" fmla="*/ 12192000 w 12192001"/>
              <a:gd name="connsiteY12" fmla="*/ 979108 h 6858002"/>
              <a:gd name="connsiteX13" fmla="*/ 12192001 w 12192001"/>
              <a:gd name="connsiteY13" fmla="*/ 979108 h 6858002"/>
              <a:gd name="connsiteX14" fmla="*/ 12192001 w 12192001"/>
              <a:gd name="connsiteY14" fmla="*/ 6858002 h 6858002"/>
              <a:gd name="connsiteX15" fmla="*/ 10957318 w 12192001"/>
              <a:gd name="connsiteY15" fmla="*/ 6858001 h 6858002"/>
              <a:gd name="connsiteX16" fmla="*/ 0 w 12192001"/>
              <a:gd name="connsiteY16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2">
                <a:moveTo>
                  <a:pt x="188232" y="120001"/>
                </a:moveTo>
                <a:cubicBezTo>
                  <a:pt x="150549" y="120001"/>
                  <a:pt x="120000" y="150550"/>
                  <a:pt x="120000" y="188233"/>
                </a:cubicBezTo>
                <a:lnTo>
                  <a:pt x="120000" y="6669768"/>
                </a:lnTo>
                <a:cubicBezTo>
                  <a:pt x="120000" y="6707451"/>
                  <a:pt x="150549" y="6738000"/>
                  <a:pt x="188232" y="6738000"/>
                </a:cubicBezTo>
                <a:lnTo>
                  <a:pt x="10782235" y="6738000"/>
                </a:lnTo>
                <a:lnTo>
                  <a:pt x="9430505" y="5811529"/>
                </a:lnTo>
                <a:cubicBezTo>
                  <a:pt x="9223599" y="5669716"/>
                  <a:pt x="9170830" y="5387025"/>
                  <a:pt x="9312643" y="5180119"/>
                </a:cubicBezTo>
                <a:lnTo>
                  <a:pt x="12072000" y="1154189"/>
                </a:lnTo>
                <a:lnTo>
                  <a:pt x="12072000" y="188233"/>
                </a:lnTo>
                <a:cubicBezTo>
                  <a:pt x="12072000" y="150550"/>
                  <a:pt x="12041451" y="120001"/>
                  <a:pt x="12003768" y="1200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79108"/>
                </a:lnTo>
                <a:lnTo>
                  <a:pt x="12192001" y="979108"/>
                </a:lnTo>
                <a:lnTo>
                  <a:pt x="12192001" y="6858002"/>
                </a:lnTo>
                <a:lnTo>
                  <a:pt x="10957318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AD26A71-529A-4CA8-BE0C-C54049A33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6454">
            <a:off x="14847069" y="595285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2335FFF-DE0D-44D3-A49A-AD0187F3CF9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05B8A21-1A5A-46BA-90EB-94CE01108E3A}"/>
              </a:ext>
            </a:extLst>
          </p:cNvPr>
          <p:cNvSpPr/>
          <p:nvPr/>
        </p:nvSpPr>
        <p:spPr>
          <a:xfrm>
            <a:off x="1409462" y="180000"/>
            <a:ext cx="16700340" cy="9927000"/>
          </a:xfrm>
          <a:prstGeom prst="roundRect">
            <a:avLst>
              <a:gd name="adj" fmla="val 768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3D63C1-49E4-48F1-9B42-3FA647A573CF}"/>
              </a:ext>
            </a:extLst>
          </p:cNvPr>
          <p:cNvSpPr/>
          <p:nvPr/>
        </p:nvSpPr>
        <p:spPr>
          <a:xfrm>
            <a:off x="11867669" y="1204725"/>
            <a:ext cx="6063930" cy="8722275"/>
          </a:xfrm>
          <a:prstGeom prst="roundRect">
            <a:avLst>
              <a:gd name="adj" fmla="val 2059"/>
            </a:avLst>
          </a:pr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DBCF134-BEDA-4C22-AA88-696FB50B0514}"/>
              </a:ext>
            </a:extLst>
          </p:cNvPr>
          <p:cNvSpPr/>
          <p:nvPr/>
        </p:nvSpPr>
        <p:spPr>
          <a:xfrm>
            <a:off x="1587656" y="3149576"/>
            <a:ext cx="10101812" cy="6756428"/>
          </a:xfrm>
          <a:prstGeom prst="roundRect">
            <a:avLst>
              <a:gd name="adj" fmla="val 1409"/>
            </a:avLst>
          </a:prstGeom>
          <a:solidFill>
            <a:srgbClr val="D1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C5D7A60-7784-4158-B243-57A5EA99EEA6}"/>
              </a:ext>
            </a:extLst>
          </p:cNvPr>
          <p:cNvSpPr/>
          <p:nvPr/>
        </p:nvSpPr>
        <p:spPr>
          <a:xfrm>
            <a:off x="1587656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rgbClr val="D1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F82B239-0911-4397-877C-0035ADD79A37}"/>
              </a:ext>
            </a:extLst>
          </p:cNvPr>
          <p:cNvSpPr/>
          <p:nvPr/>
        </p:nvSpPr>
        <p:spPr>
          <a:xfrm>
            <a:off x="4157659" y="1204725"/>
            <a:ext cx="2391806" cy="1764852"/>
          </a:xfrm>
          <a:prstGeom prst="roundRect">
            <a:avLst>
              <a:gd name="adj" fmla="val 6107"/>
            </a:avLst>
          </a:prstGeom>
          <a:solidFill>
            <a:srgbClr val="D1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0062E9A1-7C13-42E4-803C-B50FEBADC8FF}"/>
              </a:ext>
            </a:extLst>
          </p:cNvPr>
          <p:cNvSpPr/>
          <p:nvPr/>
        </p:nvSpPr>
        <p:spPr>
          <a:xfrm>
            <a:off x="6727661" y="1204725"/>
            <a:ext cx="2391806" cy="1764852"/>
          </a:xfrm>
          <a:prstGeom prst="roundRect">
            <a:avLst>
              <a:gd name="adj" fmla="val 4488"/>
            </a:avLst>
          </a:prstGeom>
          <a:solidFill>
            <a:srgbClr val="D1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1718310-1466-4B18-8743-F2FF183A103C}"/>
              </a:ext>
            </a:extLst>
          </p:cNvPr>
          <p:cNvSpPr/>
          <p:nvPr/>
        </p:nvSpPr>
        <p:spPr>
          <a:xfrm>
            <a:off x="9297662" y="1204725"/>
            <a:ext cx="2391806" cy="1764852"/>
          </a:xfrm>
          <a:prstGeom prst="roundRect">
            <a:avLst>
              <a:gd name="adj" fmla="val 3948"/>
            </a:avLst>
          </a:prstGeom>
          <a:solidFill>
            <a:srgbClr val="D1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</p:spTree>
    <p:extLst>
      <p:ext uri="{BB962C8B-B14F-4D97-AF65-F5344CB8AC3E}">
        <p14:creationId xmlns:p14="http://schemas.microsoft.com/office/powerpoint/2010/main" val="429250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0" y="1999716"/>
            <a:ext cx="17903433" cy="8287284"/>
          </a:xfrm>
          <a:prstGeom prst="round1Rect">
            <a:avLst>
              <a:gd name="adj" fmla="val 3019"/>
            </a:avLst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0">
                <a:srgbClr val="00B1C6"/>
              </a:gs>
              <a:gs pos="100000">
                <a:srgbClr val="0065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FB510A7-72FC-4E6E-BD27-8D062C9408A0}"/>
              </a:ext>
            </a:extLst>
          </p:cNvPr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>
              <a:gd name="connsiteX0" fmla="*/ 1584375 w 6858000"/>
              <a:gd name="connsiteY0" fmla="*/ 4285082 h 12192000"/>
              <a:gd name="connsiteX1" fmla="*/ 1584375 w 6858000"/>
              <a:gd name="connsiteY1" fmla="*/ 204802 h 12192000"/>
              <a:gd name="connsiteX2" fmla="*/ 1608200 w 6858000"/>
              <a:gd name="connsiteY2" fmla="*/ 180976 h 12192000"/>
              <a:gd name="connsiteX3" fmla="*/ 6650823 w 6858000"/>
              <a:gd name="connsiteY3" fmla="*/ 180976 h 12192000"/>
              <a:gd name="connsiteX4" fmla="*/ 6674648 w 6858000"/>
              <a:gd name="connsiteY4" fmla="*/ 204802 h 12192000"/>
              <a:gd name="connsiteX5" fmla="*/ 6674648 w 6858000"/>
              <a:gd name="connsiteY5" fmla="*/ 4285082 h 12192000"/>
              <a:gd name="connsiteX6" fmla="*/ 6649667 w 6858000"/>
              <a:gd name="connsiteY6" fmla="*/ 4310063 h 12192000"/>
              <a:gd name="connsiteX7" fmla="*/ 1609356 w 6858000"/>
              <a:gd name="connsiteY7" fmla="*/ 4310063 h 12192000"/>
              <a:gd name="connsiteX8" fmla="*/ 1584375 w 6858000"/>
              <a:gd name="connsiteY8" fmla="*/ 4285082 h 12192000"/>
              <a:gd name="connsiteX9" fmla="*/ 0 w 6858000"/>
              <a:gd name="connsiteY9" fmla="*/ 12144989 h 12192000"/>
              <a:gd name="connsiteX10" fmla="*/ 0 w 6858000"/>
              <a:gd name="connsiteY10" fmla="*/ 47011 h 12192000"/>
              <a:gd name="connsiteX11" fmla="*/ 47011 w 6858000"/>
              <a:gd name="connsiteY11" fmla="*/ 0 h 12192000"/>
              <a:gd name="connsiteX12" fmla="*/ 1410056 w 6858000"/>
              <a:gd name="connsiteY12" fmla="*/ 0 h 12192000"/>
              <a:gd name="connsiteX13" fmla="*/ 1410056 w 6858000"/>
              <a:gd name="connsiteY13" fmla="*/ 11563343 h 12192000"/>
              <a:gd name="connsiteX14" fmla="*/ 1410056 w 6858000"/>
              <a:gd name="connsiteY14" fmla="*/ 11837677 h 12192000"/>
              <a:gd name="connsiteX15" fmla="*/ 1421770 w 6858000"/>
              <a:gd name="connsiteY15" fmla="*/ 11865957 h 12192000"/>
              <a:gd name="connsiteX16" fmla="*/ 1450050 w 6858000"/>
              <a:gd name="connsiteY16" fmla="*/ 11877671 h 12192000"/>
              <a:gd name="connsiteX17" fmla="*/ 6858000 w 6858000"/>
              <a:gd name="connsiteY17" fmla="*/ 11877671 h 12192000"/>
              <a:gd name="connsiteX18" fmla="*/ 6858000 w 6858000"/>
              <a:gd name="connsiteY18" fmla="*/ 12175330 h 12192000"/>
              <a:gd name="connsiteX19" fmla="*/ 6841331 w 6858000"/>
              <a:gd name="connsiteY19" fmla="*/ 12191999 h 12192000"/>
              <a:gd name="connsiteX20" fmla="*/ 1410056 w 6858000"/>
              <a:gd name="connsiteY20" fmla="*/ 12191999 h 12192000"/>
              <a:gd name="connsiteX21" fmla="*/ 1410056 w 6858000"/>
              <a:gd name="connsiteY21" fmla="*/ 12192000 h 12192000"/>
              <a:gd name="connsiteX22" fmla="*/ 47011 w 6858000"/>
              <a:gd name="connsiteY22" fmla="*/ 12192000 h 12192000"/>
              <a:gd name="connsiteX23" fmla="*/ 0 w 6858000"/>
              <a:gd name="connsiteY23" fmla="*/ 12144989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0" h="12192000">
                <a:moveTo>
                  <a:pt x="1584375" y="4285082"/>
                </a:moveTo>
                <a:lnTo>
                  <a:pt x="1584375" y="204802"/>
                </a:lnTo>
                <a:cubicBezTo>
                  <a:pt x="1584375" y="191644"/>
                  <a:pt x="1595042" y="180976"/>
                  <a:pt x="1608200" y="180976"/>
                </a:cubicBezTo>
                <a:lnTo>
                  <a:pt x="6650823" y="180976"/>
                </a:lnTo>
                <a:cubicBezTo>
                  <a:pt x="6663981" y="180976"/>
                  <a:pt x="6674648" y="191644"/>
                  <a:pt x="6674648" y="204802"/>
                </a:cubicBezTo>
                <a:lnTo>
                  <a:pt x="6674648" y="4285082"/>
                </a:lnTo>
                <a:cubicBezTo>
                  <a:pt x="6674648" y="4298879"/>
                  <a:pt x="6663464" y="4310063"/>
                  <a:pt x="6649667" y="4310063"/>
                </a:cubicBezTo>
                <a:lnTo>
                  <a:pt x="1609356" y="4310063"/>
                </a:lnTo>
                <a:cubicBezTo>
                  <a:pt x="1595559" y="4310063"/>
                  <a:pt x="1584375" y="4298879"/>
                  <a:pt x="1584375" y="4285082"/>
                </a:cubicBezTo>
                <a:close/>
                <a:moveTo>
                  <a:pt x="0" y="12144989"/>
                </a:moveTo>
                <a:lnTo>
                  <a:pt x="0" y="47011"/>
                </a:lnTo>
                <a:cubicBezTo>
                  <a:pt x="0" y="21048"/>
                  <a:pt x="21048" y="0"/>
                  <a:pt x="47011" y="0"/>
                </a:cubicBezTo>
                <a:lnTo>
                  <a:pt x="1410056" y="0"/>
                </a:lnTo>
                <a:lnTo>
                  <a:pt x="1410056" y="11563343"/>
                </a:lnTo>
                <a:lnTo>
                  <a:pt x="1410056" y="11837677"/>
                </a:lnTo>
                <a:cubicBezTo>
                  <a:pt x="1410056" y="11848721"/>
                  <a:pt x="1414533" y="11858719"/>
                  <a:pt x="1421770" y="11865957"/>
                </a:cubicBezTo>
                <a:lnTo>
                  <a:pt x="1450050" y="11877671"/>
                </a:lnTo>
                <a:lnTo>
                  <a:pt x="6858000" y="11877671"/>
                </a:lnTo>
                <a:lnTo>
                  <a:pt x="6858000" y="12175330"/>
                </a:lnTo>
                <a:cubicBezTo>
                  <a:pt x="6858000" y="12184536"/>
                  <a:pt x="6850537" y="12191999"/>
                  <a:pt x="6841331" y="12191999"/>
                </a:cubicBezTo>
                <a:lnTo>
                  <a:pt x="1410056" y="12191999"/>
                </a:lnTo>
                <a:lnTo>
                  <a:pt x="1410056" y="12192000"/>
                </a:lnTo>
                <a:lnTo>
                  <a:pt x="47011" y="12192000"/>
                </a:lnTo>
                <a:cubicBezTo>
                  <a:pt x="21048" y="12192000"/>
                  <a:pt x="0" y="12170952"/>
                  <a:pt x="0" y="1214498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</a:gsLst>
            <a:lin ang="2700000" scaled="0"/>
          </a:gra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0B32FE8-638C-4731-9BDB-8F0E611D5770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1AA5BAD-23F2-4E72-B58B-4C8D3368AE89}"/>
              </a:ext>
            </a:extLst>
          </p:cNvPr>
          <p:cNvSpPr/>
          <p:nvPr/>
        </p:nvSpPr>
        <p:spPr>
          <a:xfrm>
            <a:off x="3493079" y="127755"/>
            <a:ext cx="2396711" cy="5940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30B334-160F-42C6-A631-FA6D231BB243}"/>
              </a:ext>
            </a:extLst>
          </p:cNvPr>
          <p:cNvSpPr txBox="1"/>
          <p:nvPr/>
        </p:nvSpPr>
        <p:spPr>
          <a:xfrm>
            <a:off x="41927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F7694E2-92FE-4A72-839C-E27CC92A94E2}"/>
              </a:ext>
            </a:extLst>
          </p:cNvPr>
          <p:cNvSpPr txBox="1"/>
          <p:nvPr/>
        </p:nvSpPr>
        <p:spPr>
          <a:xfrm>
            <a:off x="6664699" y="269625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45A362F-09DC-4A76-9EF0-7EE788B800E5}"/>
              </a:ext>
            </a:extLst>
          </p:cNvPr>
          <p:cNvSpPr txBox="1"/>
          <p:nvPr/>
        </p:nvSpPr>
        <p:spPr>
          <a:xfrm>
            <a:off x="9139831" y="269625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720D3AE-9AE7-4A7E-B4B0-1FAE4D71BC10}"/>
              </a:ext>
            </a:extLst>
          </p:cNvPr>
          <p:cNvSpPr txBox="1"/>
          <p:nvPr/>
        </p:nvSpPr>
        <p:spPr>
          <a:xfrm>
            <a:off x="11386364" y="269625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F7AE089-B65D-4D3F-8CA1-B55D39CF4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2776" y="156704"/>
            <a:ext cx="540000" cy="540000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3CB4F4E0-A1DB-4A09-B4CF-5882A52EA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0901" y="156704"/>
            <a:ext cx="540000" cy="54000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44DB1A30-EB2F-4834-8274-94BCB0971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846365" y="156704"/>
            <a:ext cx="540000" cy="54000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33379B33-C451-4B6E-A8DE-3766FA2AD3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26839" y="1567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D61EF5-F47C-4D92-AFA1-7349DA1A26E3}"/>
              </a:ext>
            </a:extLst>
          </p:cNvPr>
          <p:cNvSpPr/>
          <p:nvPr/>
        </p:nvSpPr>
        <p:spPr>
          <a:xfrm>
            <a:off x="0" y="-1"/>
            <a:ext cx="18288000" cy="10287002"/>
          </a:xfrm>
          <a:prstGeom prst="rect">
            <a:avLst/>
          </a:prstGeom>
          <a:gradFill>
            <a:gsLst>
              <a:gs pos="50000">
                <a:srgbClr val="5554FE"/>
              </a:gs>
              <a:gs pos="0">
                <a:srgbClr val="6B12B9"/>
              </a:gs>
              <a:gs pos="100000">
                <a:srgbClr val="14ADFF"/>
              </a:gs>
            </a:gsLst>
            <a:lin ang="39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A859580-FEBD-44B4-BABF-E505C17C0658}"/>
              </a:ext>
            </a:extLst>
          </p:cNvPr>
          <p:cNvSpPr/>
          <p:nvPr/>
        </p:nvSpPr>
        <p:spPr>
          <a:xfrm>
            <a:off x="180000" y="180001"/>
            <a:ext cx="17928000" cy="9926999"/>
          </a:xfrm>
          <a:prstGeom prst="roundRect">
            <a:avLst>
              <a:gd name="adj" fmla="val 103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5" name="Imagem 34" descr="O Que É Controladoria? Entenda Como Realizar e Sua Importância!">
            <a:extLst>
              <a:ext uri="{FF2B5EF4-FFF2-40B4-BE49-F238E27FC236}">
                <a16:creationId xmlns:a16="http://schemas.microsoft.com/office/drawing/2014/main" id="{F730516A-4355-4515-A9E2-1F9DBFD5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2304" r="984" b="2304"/>
          <a:stretch>
            <a:fillRect/>
          </a:stretch>
        </p:blipFill>
        <p:spPr bwMode="auto">
          <a:xfrm>
            <a:off x="180000" y="180001"/>
            <a:ext cx="17928000" cy="9926999"/>
          </a:xfrm>
          <a:custGeom>
            <a:avLst/>
            <a:gdLst>
              <a:gd name="connsiteX0" fmla="*/ 68233 w 11952000"/>
              <a:gd name="connsiteY0" fmla="*/ 0 h 6617999"/>
              <a:gd name="connsiteX1" fmla="*/ 11883768 w 11952000"/>
              <a:gd name="connsiteY1" fmla="*/ 0 h 6617999"/>
              <a:gd name="connsiteX2" fmla="*/ 11952000 w 11952000"/>
              <a:gd name="connsiteY2" fmla="*/ 68232 h 6617999"/>
              <a:gd name="connsiteX3" fmla="*/ 11952000 w 11952000"/>
              <a:gd name="connsiteY3" fmla="*/ 6549767 h 6617999"/>
              <a:gd name="connsiteX4" fmla="*/ 11883768 w 11952000"/>
              <a:gd name="connsiteY4" fmla="*/ 6617999 h 6617999"/>
              <a:gd name="connsiteX5" fmla="*/ 68233 w 11952000"/>
              <a:gd name="connsiteY5" fmla="*/ 6617999 h 6617999"/>
              <a:gd name="connsiteX6" fmla="*/ 0 w 11952000"/>
              <a:gd name="connsiteY6" fmla="*/ 6549767 h 6617999"/>
              <a:gd name="connsiteX7" fmla="*/ 0 w 11952000"/>
              <a:gd name="connsiteY7" fmla="*/ 68232 h 6617999"/>
              <a:gd name="connsiteX8" fmla="*/ 68233 w 11952000"/>
              <a:gd name="connsiteY8" fmla="*/ 0 h 66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2000" h="6617999">
                <a:moveTo>
                  <a:pt x="68233" y="0"/>
                </a:moveTo>
                <a:lnTo>
                  <a:pt x="11883768" y="0"/>
                </a:lnTo>
                <a:cubicBezTo>
                  <a:pt x="11921451" y="0"/>
                  <a:pt x="11952000" y="30549"/>
                  <a:pt x="11952000" y="68232"/>
                </a:cubicBezTo>
                <a:lnTo>
                  <a:pt x="11952000" y="6549767"/>
                </a:lnTo>
                <a:cubicBezTo>
                  <a:pt x="11952000" y="6587450"/>
                  <a:pt x="11921451" y="6617999"/>
                  <a:pt x="11883768" y="6617999"/>
                </a:cubicBezTo>
                <a:lnTo>
                  <a:pt x="68233" y="6617999"/>
                </a:lnTo>
                <a:cubicBezTo>
                  <a:pt x="30549" y="6617999"/>
                  <a:pt x="0" y="6587450"/>
                  <a:pt x="0" y="6549767"/>
                </a:cubicBezTo>
                <a:lnTo>
                  <a:pt x="0" y="68232"/>
                </a:lnTo>
                <a:cubicBezTo>
                  <a:pt x="0" y="30549"/>
                  <a:pt x="30549" y="0"/>
                  <a:pt x="682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5F8C4EF-1177-48DB-9E8F-34E579BEFAE5}"/>
              </a:ext>
            </a:extLst>
          </p:cNvPr>
          <p:cNvCxnSpPr>
            <a:cxnSpLocks/>
          </p:cNvCxnSpPr>
          <p:nvPr/>
        </p:nvCxnSpPr>
        <p:spPr>
          <a:xfrm>
            <a:off x="1685925" y="1336845"/>
            <a:ext cx="10368000" cy="0"/>
          </a:xfrm>
          <a:prstGeom prst="line">
            <a:avLst/>
          </a:prstGeom>
          <a:solidFill>
            <a:schemeClr val="bg1"/>
          </a:soli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8C7B74C4-07A5-44E3-9DA4-6FFE0A0AE7A7}"/>
              </a:ext>
            </a:extLst>
          </p:cNvPr>
          <p:cNvSpPr/>
          <p:nvPr/>
        </p:nvSpPr>
        <p:spPr>
          <a:xfrm>
            <a:off x="1595925" y="1248750"/>
            <a:ext cx="180000" cy="180000"/>
          </a:xfrm>
          <a:prstGeom prst="ellipse">
            <a:avLst/>
          </a:prstGeom>
          <a:gradFill>
            <a:gsLst>
              <a:gs pos="50000">
                <a:srgbClr val="5554FE"/>
              </a:gs>
              <a:gs pos="0">
                <a:srgbClr val="6B12B9"/>
              </a:gs>
              <a:gs pos="100000">
                <a:srgbClr val="14ADFF"/>
              </a:gs>
            </a:gsLst>
            <a:lin ang="3900000" scaled="0"/>
          </a:gra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29AE37-A037-4860-9570-604FD4BF9AF3}"/>
              </a:ext>
            </a:extLst>
          </p:cNvPr>
          <p:cNvSpPr/>
          <p:nvPr/>
        </p:nvSpPr>
        <p:spPr>
          <a:xfrm>
            <a:off x="4186020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336DC-432A-4CBB-BCC4-C924F846C1B7}"/>
              </a:ext>
            </a:extLst>
          </p:cNvPr>
          <p:cNvSpPr/>
          <p:nvPr/>
        </p:nvSpPr>
        <p:spPr>
          <a:xfrm>
            <a:off x="6776115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59ED9B3-7DE8-46AB-ADDB-20CC245BDBED}"/>
              </a:ext>
            </a:extLst>
          </p:cNvPr>
          <p:cNvSpPr/>
          <p:nvPr/>
        </p:nvSpPr>
        <p:spPr>
          <a:xfrm>
            <a:off x="9366210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73AFCB-8DF9-4152-A1AF-3D23A3A506AF}"/>
              </a:ext>
            </a:extLst>
          </p:cNvPr>
          <p:cNvSpPr txBox="1"/>
          <p:nvPr/>
        </p:nvSpPr>
        <p:spPr>
          <a:xfrm>
            <a:off x="658913" y="774300"/>
            <a:ext cx="20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Início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38C47B-709E-4A22-9357-8E4E69A20ACB}"/>
              </a:ext>
            </a:extLst>
          </p:cNvPr>
          <p:cNvSpPr txBox="1"/>
          <p:nvPr/>
        </p:nvSpPr>
        <p:spPr>
          <a:xfrm>
            <a:off x="5665703" y="774301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BFB963-7654-418F-8708-82835F3CDC1E}"/>
              </a:ext>
            </a:extLst>
          </p:cNvPr>
          <p:cNvSpPr txBox="1"/>
          <p:nvPr/>
        </p:nvSpPr>
        <p:spPr>
          <a:xfrm>
            <a:off x="8129365" y="774300"/>
            <a:ext cx="26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vertical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59C4A4-8F0F-4832-BD38-ECE6DCC64D2E}"/>
              </a:ext>
            </a:extLst>
          </p:cNvPr>
          <p:cNvSpPr txBox="1"/>
          <p:nvPr/>
        </p:nvSpPr>
        <p:spPr>
          <a:xfrm>
            <a:off x="10404439" y="774301"/>
            <a:ext cx="32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CEDEF0C-30FE-4230-8F25-80CCC4795D79}"/>
              </a:ext>
            </a:extLst>
          </p:cNvPr>
          <p:cNvSpPr txBox="1"/>
          <p:nvPr/>
        </p:nvSpPr>
        <p:spPr>
          <a:xfrm>
            <a:off x="1114427" y="1648551"/>
            <a:ext cx="1456100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</a:p>
          <a:p>
            <a:r>
              <a:rPr lang="pt-BR" sz="8100" b="1" dirty="0">
                <a:solidFill>
                  <a:srgbClr val="14AD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CONTROLADORIA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77FB57-64E1-44DE-9495-5CB34B1CBB94}"/>
              </a:ext>
            </a:extLst>
          </p:cNvPr>
          <p:cNvSpPr txBox="1"/>
          <p:nvPr/>
        </p:nvSpPr>
        <p:spPr>
          <a:xfrm>
            <a:off x="1114427" y="5384924"/>
            <a:ext cx="9828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Acesse os principais KPIs da área de vendas e análise os dados de maneira mais rápida e fácil.</a:t>
            </a:r>
            <a:endParaRPr lang="pt-BR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BFE6957-8887-455D-89AA-41C98D0CAE7E}"/>
              </a:ext>
            </a:extLst>
          </p:cNvPr>
          <p:cNvSpPr/>
          <p:nvPr/>
        </p:nvSpPr>
        <p:spPr>
          <a:xfrm>
            <a:off x="11956305" y="1248750"/>
            <a:ext cx="180000" cy="1800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6B12B9"/>
                </a:gs>
                <a:gs pos="50000">
                  <a:srgbClr val="5554FE"/>
                </a:gs>
                <a:gs pos="100000">
                  <a:srgbClr val="14ADFF"/>
                </a:gs>
              </a:gsLst>
              <a:lin ang="60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0FE33-8E38-4276-B76F-61B52AB9FFEB}"/>
              </a:ext>
            </a:extLst>
          </p:cNvPr>
          <p:cNvSpPr txBox="1"/>
          <p:nvPr/>
        </p:nvSpPr>
        <p:spPr>
          <a:xfrm>
            <a:off x="3075608" y="774300"/>
            <a:ext cx="24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</a:rPr>
              <a:t>Real </a:t>
            </a:r>
            <a:r>
              <a:rPr lang="pt-BR" sz="1800" dirty="0" err="1">
                <a:solidFill>
                  <a:schemeClr val="bg1"/>
                </a:solidFill>
              </a:rPr>
              <a:t>vs</a:t>
            </a:r>
            <a:r>
              <a:rPr lang="pt-BR" sz="1800" dirty="0">
                <a:solidFill>
                  <a:schemeClr val="bg1"/>
                </a:solidFill>
              </a:rPr>
              <a:t> Meta</a:t>
            </a:r>
          </a:p>
        </p:txBody>
      </p:sp>
    </p:spTree>
    <p:extLst>
      <p:ext uri="{BB962C8B-B14F-4D97-AF65-F5344CB8AC3E}">
        <p14:creationId xmlns:p14="http://schemas.microsoft.com/office/powerpoint/2010/main" val="23397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Único Canto Arredondado 6">
            <a:extLst>
              <a:ext uri="{FF2B5EF4-FFF2-40B4-BE49-F238E27FC236}">
                <a16:creationId xmlns:a16="http://schemas.microsoft.com/office/drawing/2014/main" id="{C259EC3D-01FA-4591-B96B-5542412DA4A4}"/>
              </a:ext>
            </a:extLst>
          </p:cNvPr>
          <p:cNvSpPr/>
          <p:nvPr/>
        </p:nvSpPr>
        <p:spPr>
          <a:xfrm flipV="1">
            <a:off x="384560" y="1581189"/>
            <a:ext cx="17903433" cy="8705811"/>
          </a:xfrm>
          <a:prstGeom prst="round1Rect">
            <a:avLst>
              <a:gd name="adj" fmla="val 301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C8CA8E-04CE-A148-08C9-16EDBD35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12" y="0"/>
            <a:ext cx="9420632" cy="5392164"/>
          </a:xfrm>
          <a:prstGeom prst="rect">
            <a:avLst/>
          </a:prstGeom>
        </p:spPr>
      </p:pic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B0A035-4B78-4881-99E5-F50BE9C3FBE5}"/>
              </a:ext>
            </a:extLst>
          </p:cNvPr>
          <p:cNvSpPr/>
          <p:nvPr/>
        </p:nvSpPr>
        <p:spPr>
          <a:xfrm>
            <a:off x="0" y="5"/>
            <a:ext cx="18288000" cy="10287006"/>
          </a:xfrm>
          <a:custGeom>
            <a:avLst/>
            <a:gdLst>
              <a:gd name="connsiteX0" fmla="*/ 7975189 w 12192000"/>
              <a:gd name="connsiteY0" fmla="*/ 1582054 h 6858004"/>
              <a:gd name="connsiteX1" fmla="*/ 11918066 w 12192000"/>
              <a:gd name="connsiteY1" fmla="*/ 1582054 h 6858004"/>
              <a:gd name="connsiteX2" fmla="*/ 12011999 w 12192000"/>
              <a:gd name="connsiteY2" fmla="*/ 1675987 h 6858004"/>
              <a:gd name="connsiteX3" fmla="*/ 12011999 w 12192000"/>
              <a:gd name="connsiteY3" fmla="*/ 6584061 h 6858004"/>
              <a:gd name="connsiteX4" fmla="*/ 11918066 w 12192000"/>
              <a:gd name="connsiteY4" fmla="*/ 6677994 h 6858004"/>
              <a:gd name="connsiteX5" fmla="*/ 7975189 w 12192000"/>
              <a:gd name="connsiteY5" fmla="*/ 6677994 h 6858004"/>
              <a:gd name="connsiteX6" fmla="*/ 7881256 w 12192000"/>
              <a:gd name="connsiteY6" fmla="*/ 6584061 h 6858004"/>
              <a:gd name="connsiteX7" fmla="*/ 7881256 w 12192000"/>
              <a:gd name="connsiteY7" fmla="*/ 1675987 h 6858004"/>
              <a:gd name="connsiteX8" fmla="*/ 7975189 w 12192000"/>
              <a:gd name="connsiteY8" fmla="*/ 1582054 h 6858004"/>
              <a:gd name="connsiteX9" fmla="*/ 107744 w 12192000"/>
              <a:gd name="connsiteY9" fmla="*/ 0 h 6858004"/>
              <a:gd name="connsiteX10" fmla="*/ 319321 w 12192000"/>
              <a:gd name="connsiteY10" fmla="*/ 0 h 6858004"/>
              <a:gd name="connsiteX11" fmla="*/ 319321 w 12192000"/>
              <a:gd name="connsiteY11" fmla="*/ 2 h 6858004"/>
              <a:gd name="connsiteX12" fmla="*/ 12075818 w 12192000"/>
              <a:gd name="connsiteY12" fmla="*/ 2 h 6858004"/>
              <a:gd name="connsiteX13" fmla="*/ 12192000 w 12192000"/>
              <a:gd name="connsiteY13" fmla="*/ 116184 h 6858004"/>
              <a:gd name="connsiteX14" fmla="*/ 12192000 w 12192000"/>
              <a:gd name="connsiteY14" fmla="*/ 1410320 h 6858004"/>
              <a:gd name="connsiteX15" fmla="*/ 2991549 w 12192000"/>
              <a:gd name="connsiteY15" fmla="*/ 1410320 h 6858004"/>
              <a:gd name="connsiteX16" fmla="*/ 2618288 w 12192000"/>
              <a:gd name="connsiteY16" fmla="*/ 1410320 h 6858004"/>
              <a:gd name="connsiteX17" fmla="*/ 369299 w 12192000"/>
              <a:gd name="connsiteY17" fmla="*/ 1410320 h 6858004"/>
              <a:gd name="connsiteX18" fmla="*/ 320956 w 12192000"/>
              <a:gd name="connsiteY18" fmla="*/ 1458663 h 6858004"/>
              <a:gd name="connsiteX19" fmla="*/ 320956 w 12192000"/>
              <a:gd name="connsiteY19" fmla="*/ 4363889 h 6858004"/>
              <a:gd name="connsiteX20" fmla="*/ 319321 w 12192000"/>
              <a:gd name="connsiteY20" fmla="*/ 4363889 h 6858004"/>
              <a:gd name="connsiteX21" fmla="*/ 319321 w 12192000"/>
              <a:gd name="connsiteY21" fmla="*/ 6858004 h 6858004"/>
              <a:gd name="connsiteX22" fmla="*/ 107744 w 12192000"/>
              <a:gd name="connsiteY22" fmla="*/ 6858004 h 6858004"/>
              <a:gd name="connsiteX23" fmla="*/ 7 w 12192000"/>
              <a:gd name="connsiteY23" fmla="*/ 6750267 h 6858004"/>
              <a:gd name="connsiteX24" fmla="*/ 7 w 12192000"/>
              <a:gd name="connsiteY24" fmla="*/ 1613804 h 6858004"/>
              <a:gd name="connsiteX25" fmla="*/ 0 w 12192000"/>
              <a:gd name="connsiteY25" fmla="*/ 1613804 h 6858004"/>
              <a:gd name="connsiteX26" fmla="*/ 0 w 12192000"/>
              <a:gd name="connsiteY26" fmla="*/ 819147 h 6858004"/>
              <a:gd name="connsiteX27" fmla="*/ 7 w 12192000"/>
              <a:gd name="connsiteY27" fmla="*/ 819147 h 6858004"/>
              <a:gd name="connsiteX28" fmla="*/ 7 w 12192000"/>
              <a:gd name="connsiteY28" fmla="*/ 107737 h 6858004"/>
              <a:gd name="connsiteX29" fmla="*/ 107744 w 12192000"/>
              <a:gd name="connsiteY29" fmla="*/ 0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6858004">
                <a:moveTo>
                  <a:pt x="7975189" y="1582054"/>
                </a:moveTo>
                <a:lnTo>
                  <a:pt x="11918066" y="1582054"/>
                </a:lnTo>
                <a:cubicBezTo>
                  <a:pt x="11969944" y="1582054"/>
                  <a:pt x="12011999" y="1624109"/>
                  <a:pt x="12011999" y="1675987"/>
                </a:cubicBezTo>
                <a:lnTo>
                  <a:pt x="12011999" y="6584061"/>
                </a:lnTo>
                <a:cubicBezTo>
                  <a:pt x="12011999" y="6635939"/>
                  <a:pt x="11969944" y="6677994"/>
                  <a:pt x="11918066" y="6677994"/>
                </a:cubicBezTo>
                <a:lnTo>
                  <a:pt x="7975189" y="6677994"/>
                </a:lnTo>
                <a:cubicBezTo>
                  <a:pt x="7923311" y="6677994"/>
                  <a:pt x="7881256" y="6635939"/>
                  <a:pt x="7881256" y="6584061"/>
                </a:cubicBezTo>
                <a:lnTo>
                  <a:pt x="7881256" y="1675987"/>
                </a:lnTo>
                <a:cubicBezTo>
                  <a:pt x="7881256" y="1624109"/>
                  <a:pt x="7923311" y="1582054"/>
                  <a:pt x="7975189" y="1582054"/>
                </a:cubicBezTo>
                <a:close/>
                <a:moveTo>
                  <a:pt x="107744" y="0"/>
                </a:moveTo>
                <a:lnTo>
                  <a:pt x="319321" y="0"/>
                </a:lnTo>
                <a:lnTo>
                  <a:pt x="319321" y="2"/>
                </a:lnTo>
                <a:lnTo>
                  <a:pt x="12075818" y="2"/>
                </a:lnTo>
                <a:cubicBezTo>
                  <a:pt x="12139984" y="2"/>
                  <a:pt x="12192000" y="52018"/>
                  <a:pt x="12192000" y="116184"/>
                </a:cubicBezTo>
                <a:lnTo>
                  <a:pt x="12192000" y="1410320"/>
                </a:lnTo>
                <a:lnTo>
                  <a:pt x="2991549" y="1410320"/>
                </a:lnTo>
                <a:lnTo>
                  <a:pt x="2618288" y="1410320"/>
                </a:lnTo>
                <a:lnTo>
                  <a:pt x="369299" y="1410320"/>
                </a:lnTo>
                <a:cubicBezTo>
                  <a:pt x="342600" y="1410320"/>
                  <a:pt x="320956" y="1431964"/>
                  <a:pt x="320956" y="1458663"/>
                </a:cubicBezTo>
                <a:lnTo>
                  <a:pt x="320956" y="4363889"/>
                </a:lnTo>
                <a:lnTo>
                  <a:pt x="319321" y="4363889"/>
                </a:lnTo>
                <a:lnTo>
                  <a:pt x="319321" y="6858004"/>
                </a:lnTo>
                <a:lnTo>
                  <a:pt x="107744" y="6858004"/>
                </a:lnTo>
                <a:cubicBezTo>
                  <a:pt x="48242" y="6858004"/>
                  <a:pt x="7" y="6809769"/>
                  <a:pt x="7" y="6750267"/>
                </a:cubicBezTo>
                <a:lnTo>
                  <a:pt x="7" y="1613804"/>
                </a:lnTo>
                <a:lnTo>
                  <a:pt x="0" y="1613804"/>
                </a:lnTo>
                <a:lnTo>
                  <a:pt x="0" y="819147"/>
                </a:lnTo>
                <a:lnTo>
                  <a:pt x="7" y="819147"/>
                </a:lnTo>
                <a:lnTo>
                  <a:pt x="7" y="107737"/>
                </a:lnTo>
                <a:cubicBezTo>
                  <a:pt x="7" y="48235"/>
                  <a:pt x="48242" y="0"/>
                  <a:pt x="107744" y="0"/>
                </a:cubicBezTo>
                <a:close/>
              </a:path>
            </a:pathLst>
          </a:custGeom>
          <a:gradFill>
            <a:gsLst>
              <a:gs pos="50000">
                <a:srgbClr val="5554FE"/>
              </a:gs>
              <a:gs pos="0">
                <a:srgbClr val="6B12B9"/>
              </a:gs>
              <a:gs pos="100000">
                <a:srgbClr val="14ADFF"/>
              </a:gs>
            </a:gsLst>
            <a:lin ang="39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AED9E3-3189-446B-8E20-AAC028F4D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5042" r="3207" b="4853"/>
          <a:stretch/>
        </p:blipFill>
        <p:spPr>
          <a:xfrm>
            <a:off x="18566612" y="5595257"/>
            <a:ext cx="9420632" cy="5299106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A21106-04A2-4EFF-9012-5CCFEF2ECA38}"/>
              </a:ext>
            </a:extLst>
          </p:cNvPr>
          <p:cNvSpPr txBox="1"/>
          <p:nvPr/>
        </p:nvSpPr>
        <p:spPr>
          <a:xfrm>
            <a:off x="3811775" y="223459"/>
            <a:ext cx="193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</a:t>
            </a:r>
            <a:r>
              <a:rPr lang="pt-BR" sz="1800" b="1" u="sng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pt-BR" sz="1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E87D33-65CE-4B13-8B59-CF21B526EF38}"/>
              </a:ext>
            </a:extLst>
          </p:cNvPr>
          <p:cNvSpPr txBox="1"/>
          <p:nvPr/>
        </p:nvSpPr>
        <p:spPr>
          <a:xfrm>
            <a:off x="6285839" y="223458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horizontal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AE99B3-FB32-41B4-ABC0-C0E2F4A992B2}"/>
              </a:ext>
            </a:extLst>
          </p:cNvPr>
          <p:cNvSpPr txBox="1"/>
          <p:nvPr/>
        </p:nvSpPr>
        <p:spPr>
          <a:xfrm>
            <a:off x="8759902" y="223458"/>
            <a:ext cx="1934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900" b="1">
                <a:solidFill>
                  <a:srgbClr val="C2D4E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1500" b="0" dirty="0">
                <a:solidFill>
                  <a:schemeClr val="bg1"/>
                </a:solidFill>
              </a:rPr>
              <a:t>Análise vertical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5F60CD1-50D4-41FB-8CEB-CD5A6C1812E8}"/>
              </a:ext>
            </a:extLst>
          </p:cNvPr>
          <p:cNvSpPr txBox="1"/>
          <p:nvPr/>
        </p:nvSpPr>
        <p:spPr>
          <a:xfrm>
            <a:off x="11233964" y="223458"/>
            <a:ext cx="2399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despesas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15598BD-7DDF-473F-B0D0-D103C98C8A77}"/>
              </a:ext>
            </a:extLst>
          </p:cNvPr>
          <p:cNvCxnSpPr>
            <a:cxnSpLocks/>
          </p:cNvCxnSpPr>
          <p:nvPr/>
        </p:nvCxnSpPr>
        <p:spPr>
          <a:xfrm>
            <a:off x="99000" y="884490"/>
            <a:ext cx="1809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B93AAED-6AB9-A7EF-96FC-EF72F874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98" y="134024"/>
            <a:ext cx="594000" cy="594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E8FC9A-DA35-09BE-F6C3-0F039A65C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93" y="134024"/>
            <a:ext cx="594000" cy="59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ACB6BE-DE02-B7A1-3DA0-6ADFE9B5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88" y="134024"/>
            <a:ext cx="594000" cy="594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DD5F28A-7A76-4AB7-A582-78185148E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1776" y="156704"/>
            <a:ext cx="540000" cy="540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A24E01-B96C-4295-81A8-2BDB762B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9901" y="156704"/>
            <a:ext cx="540000" cy="5400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94C93A2D-DC13-4C0A-85DF-70CAD3C605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0693965" y="156704"/>
            <a:ext cx="540000" cy="54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C8C0A46-3524-48E6-9EF6-8649464EC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5839" y="156704"/>
            <a:ext cx="540000" cy="540000"/>
          </a:xfrm>
          <a:prstGeom prst="rect">
            <a:avLst/>
          </a:prstGeom>
        </p:spPr>
      </p:pic>
      <p:pic>
        <p:nvPicPr>
          <p:cNvPr id="1026" name="Picture 2" descr="IT Dashboards - Templates &amp; Examples For IT Management">
            <a:extLst>
              <a:ext uri="{FF2B5EF4-FFF2-40B4-BE49-F238E27FC236}">
                <a16:creationId xmlns:a16="http://schemas.microsoft.com/office/drawing/2014/main" id="{3002260A-7135-43F2-A52C-EC4A1DD5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824" y="6201248"/>
            <a:ext cx="8307962" cy="62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0D452B3-7068-4038-BA62-F318AB7FC815}"/>
              </a:ext>
            </a:extLst>
          </p:cNvPr>
          <p:cNvSpPr/>
          <p:nvPr/>
        </p:nvSpPr>
        <p:spPr>
          <a:xfrm>
            <a:off x="3112079" y="127755"/>
            <a:ext cx="2396711" cy="5940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4050" dirty="0"/>
          </a:p>
        </p:txBody>
      </p:sp>
    </p:spTree>
    <p:extLst>
      <p:ext uri="{BB962C8B-B14F-4D97-AF65-F5344CB8AC3E}">
        <p14:creationId xmlns:p14="http://schemas.microsoft.com/office/powerpoint/2010/main" val="1358150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223</Words>
  <Application>Microsoft Office PowerPoint</Application>
  <PresentationFormat>Personalizar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Ferreira Carrijo</dc:creator>
  <cp:lastModifiedBy>Thiago Ferreira Carrijo</cp:lastModifiedBy>
  <cp:revision>28</cp:revision>
  <dcterms:created xsi:type="dcterms:W3CDTF">2023-12-03T12:31:15Z</dcterms:created>
  <dcterms:modified xsi:type="dcterms:W3CDTF">2024-08-02T20:18:06Z</dcterms:modified>
</cp:coreProperties>
</file>