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 id="2147483738" r:id="rId2"/>
    <p:sldMasterId id="2147483750" r:id="rId3"/>
  </p:sldMasterIdLst>
  <p:sldIdLst>
    <p:sldId id="256" r:id="rId4"/>
    <p:sldId id="257" r:id="rId5"/>
    <p:sldId id="258" r:id="rId6"/>
    <p:sldId id="272" r:id="rId7"/>
    <p:sldId id="270" r:id="rId8"/>
    <p:sldId id="271" r:id="rId9"/>
    <p:sldId id="277" r:id="rId10"/>
    <p:sldId id="269" r:id="rId11"/>
    <p:sldId id="274" r:id="rId12"/>
    <p:sldId id="268" r:id="rId13"/>
    <p:sldId id="278" r:id="rId14"/>
    <p:sldId id="276" r:id="rId15"/>
    <p:sldId id="275" r:id="rId16"/>
    <p:sldId id="279" r:id="rId17"/>
    <p:sldId id="280" r:id="rId18"/>
    <p:sldId id="281" r:id="rId19"/>
    <p:sldId id="282" r:id="rId20"/>
    <p:sldId id="283" r:id="rId21"/>
    <p:sldId id="284" r:id="rId22"/>
    <p:sldId id="285" r:id="rId23"/>
    <p:sldId id="287" r:id="rId24"/>
    <p:sldId id="286" r:id="rId25"/>
    <p:sldId id="288" r:id="rId26"/>
    <p:sldId id="294" r:id="rId27"/>
    <p:sldId id="289" r:id="rId28"/>
    <p:sldId id="290" r:id="rId29"/>
    <p:sldId id="291" r:id="rId30"/>
    <p:sldId id="292" r:id="rId31"/>
    <p:sldId id="293" r:id="rId32"/>
    <p:sldId id="295" r:id="rId33"/>
    <p:sldId id="296" r:id="rId34"/>
    <p:sldId id="297" r:id="rId35"/>
    <p:sldId id="298" r:id="rId36"/>
    <p:sldId id="299" r:id="rId37"/>
    <p:sldId id="300" r:id="rId38"/>
    <p:sldId id="301" r:id="rId39"/>
    <p:sldId id="302" r:id="rId40"/>
    <p:sldId id="303" r:id="rId41"/>
    <p:sldId id="304"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 clrIdx="0">
    <p:extLst>
      <p:ext uri="{19B8F6BF-5375-455C-9EA6-DF929625EA0E}">
        <p15:presenceInfo xmlns:p15="http://schemas.microsoft.com/office/powerpoint/2012/main" userId="H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1" autoAdjust="0"/>
    <p:restoredTop sz="94660"/>
  </p:normalViewPr>
  <p:slideViewPr>
    <p:cSldViewPr snapToGrid="0">
      <p:cViewPr>
        <p:scale>
          <a:sx n="75" d="100"/>
          <a:sy n="75" d="100"/>
        </p:scale>
        <p:origin x="989"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commentAuthors" Target="commentAuthor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23T22:19:24.989" idx="1">
    <p:pos x="7027" y="181"/>
    <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BAC473D-4966-4577-B688-041F059DDB30}"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C02FA9-2F59-4E16-BA93-5747F7088CD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458865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AC473D-4966-4577-B688-041F059DDB30}"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C02FA9-2F59-4E16-BA93-5747F7088CDC}" type="slidenum">
              <a:rPr lang="en-US" smtClean="0"/>
              <a:t>‹#›</a:t>
            </a:fld>
            <a:endParaRPr lang="en-US"/>
          </a:p>
        </p:txBody>
      </p:sp>
    </p:spTree>
    <p:extLst>
      <p:ext uri="{BB962C8B-B14F-4D97-AF65-F5344CB8AC3E}">
        <p14:creationId xmlns:p14="http://schemas.microsoft.com/office/powerpoint/2010/main" val="3538801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AC473D-4966-4577-B688-041F059DDB30}"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C02FA9-2F59-4E16-BA93-5747F7088CDC}" type="slidenum">
              <a:rPr lang="en-US" smtClean="0"/>
              <a:t>‹#›</a:t>
            </a:fld>
            <a:endParaRPr lang="en-US"/>
          </a:p>
        </p:txBody>
      </p:sp>
    </p:spTree>
    <p:extLst>
      <p:ext uri="{BB962C8B-B14F-4D97-AF65-F5344CB8AC3E}">
        <p14:creationId xmlns:p14="http://schemas.microsoft.com/office/powerpoint/2010/main" val="42198989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9BFEBF8-31FA-4975-877C-AE55E596A843}"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B8C3B-DBD3-4E6A-9C67-A65745B8DA09}" type="slidenum">
              <a:rPr lang="en-US" smtClean="0"/>
              <a:t>‹#›</a:t>
            </a:fld>
            <a:endParaRPr lang="en-US"/>
          </a:p>
        </p:txBody>
      </p:sp>
    </p:spTree>
    <p:extLst>
      <p:ext uri="{BB962C8B-B14F-4D97-AF65-F5344CB8AC3E}">
        <p14:creationId xmlns:p14="http://schemas.microsoft.com/office/powerpoint/2010/main" val="7526188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BFEBF8-31FA-4975-877C-AE55E596A843}"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B8C3B-DBD3-4E6A-9C67-A65745B8DA09}" type="slidenum">
              <a:rPr lang="en-US" smtClean="0"/>
              <a:t>‹#›</a:t>
            </a:fld>
            <a:endParaRPr lang="en-US"/>
          </a:p>
        </p:txBody>
      </p:sp>
    </p:spTree>
    <p:extLst>
      <p:ext uri="{BB962C8B-B14F-4D97-AF65-F5344CB8AC3E}">
        <p14:creationId xmlns:p14="http://schemas.microsoft.com/office/powerpoint/2010/main" val="30313668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9BFEBF8-31FA-4975-877C-AE55E596A843}"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B8C3B-DBD3-4E6A-9C67-A65745B8DA09}" type="slidenum">
              <a:rPr lang="en-US" smtClean="0"/>
              <a:t>‹#›</a:t>
            </a:fld>
            <a:endParaRPr lang="en-US"/>
          </a:p>
        </p:txBody>
      </p:sp>
    </p:spTree>
    <p:extLst>
      <p:ext uri="{BB962C8B-B14F-4D97-AF65-F5344CB8AC3E}">
        <p14:creationId xmlns:p14="http://schemas.microsoft.com/office/powerpoint/2010/main" val="17537340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9BFEBF8-31FA-4975-877C-AE55E596A843}" type="datetimeFigureOut">
              <a:rPr lang="en-US" smtClean="0"/>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3B8C3B-DBD3-4E6A-9C67-A65745B8DA09}" type="slidenum">
              <a:rPr lang="en-US" smtClean="0"/>
              <a:t>‹#›</a:t>
            </a:fld>
            <a:endParaRPr lang="en-US"/>
          </a:p>
        </p:txBody>
      </p:sp>
    </p:spTree>
    <p:extLst>
      <p:ext uri="{BB962C8B-B14F-4D97-AF65-F5344CB8AC3E}">
        <p14:creationId xmlns:p14="http://schemas.microsoft.com/office/powerpoint/2010/main" val="160383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BFEBF8-31FA-4975-877C-AE55E596A843}" type="datetimeFigureOut">
              <a:rPr lang="en-US" smtClean="0"/>
              <a:t>4/23/2024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3B8C3B-DBD3-4E6A-9C67-A65745B8DA09}" type="slidenum">
              <a:rPr lang="en-US" smtClean="0"/>
              <a:t>‹#›</a:t>
            </a:fld>
            <a:endParaRPr lang="en-US"/>
          </a:p>
        </p:txBody>
      </p:sp>
    </p:spTree>
    <p:extLst>
      <p:ext uri="{BB962C8B-B14F-4D97-AF65-F5344CB8AC3E}">
        <p14:creationId xmlns:p14="http://schemas.microsoft.com/office/powerpoint/2010/main" val="30515851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9BFEBF8-31FA-4975-877C-AE55E596A843}" type="datetimeFigureOut">
              <a:rPr lang="en-US" smtClean="0"/>
              <a:t>4/23/2024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3B8C3B-DBD3-4E6A-9C67-A65745B8DA09}" type="slidenum">
              <a:rPr lang="en-US" smtClean="0"/>
              <a:t>‹#›</a:t>
            </a:fld>
            <a:endParaRPr lang="en-US"/>
          </a:p>
        </p:txBody>
      </p:sp>
    </p:spTree>
    <p:extLst>
      <p:ext uri="{BB962C8B-B14F-4D97-AF65-F5344CB8AC3E}">
        <p14:creationId xmlns:p14="http://schemas.microsoft.com/office/powerpoint/2010/main" val="4614499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BFEBF8-31FA-4975-877C-AE55E596A843}" type="datetimeFigureOut">
              <a:rPr lang="en-US" smtClean="0"/>
              <a:t>4/23/2024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3B8C3B-DBD3-4E6A-9C67-A65745B8DA09}" type="slidenum">
              <a:rPr lang="en-US" smtClean="0"/>
              <a:t>‹#›</a:t>
            </a:fld>
            <a:endParaRPr lang="en-US"/>
          </a:p>
        </p:txBody>
      </p:sp>
    </p:spTree>
    <p:extLst>
      <p:ext uri="{BB962C8B-B14F-4D97-AF65-F5344CB8AC3E}">
        <p14:creationId xmlns:p14="http://schemas.microsoft.com/office/powerpoint/2010/main" val="2283203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9BFEBF8-31FA-4975-877C-AE55E596A843}" type="datetimeFigureOut">
              <a:rPr lang="en-US" smtClean="0"/>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3B8C3B-DBD3-4E6A-9C67-A65745B8DA09}" type="slidenum">
              <a:rPr lang="en-US" smtClean="0"/>
              <a:t>‹#›</a:t>
            </a:fld>
            <a:endParaRPr lang="en-US"/>
          </a:p>
        </p:txBody>
      </p:sp>
    </p:spTree>
    <p:extLst>
      <p:ext uri="{BB962C8B-B14F-4D97-AF65-F5344CB8AC3E}">
        <p14:creationId xmlns:p14="http://schemas.microsoft.com/office/powerpoint/2010/main" val="3583747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AC473D-4966-4577-B688-041F059DDB30}"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C02FA9-2F59-4E16-BA93-5747F7088CDC}" type="slidenum">
              <a:rPr lang="en-US" smtClean="0"/>
              <a:t>‹#›</a:t>
            </a:fld>
            <a:endParaRPr lang="en-US"/>
          </a:p>
        </p:txBody>
      </p:sp>
    </p:spTree>
    <p:extLst>
      <p:ext uri="{BB962C8B-B14F-4D97-AF65-F5344CB8AC3E}">
        <p14:creationId xmlns:p14="http://schemas.microsoft.com/office/powerpoint/2010/main" val="4241160850"/>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9BFEBF8-31FA-4975-877C-AE55E596A843}" type="datetimeFigureOut">
              <a:rPr lang="en-US" smtClean="0"/>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3B8C3B-DBD3-4E6A-9C67-A65745B8DA09}" type="slidenum">
              <a:rPr lang="en-US" smtClean="0"/>
              <a:t>‹#›</a:t>
            </a:fld>
            <a:endParaRPr lang="en-US"/>
          </a:p>
        </p:txBody>
      </p:sp>
    </p:spTree>
    <p:extLst>
      <p:ext uri="{BB962C8B-B14F-4D97-AF65-F5344CB8AC3E}">
        <p14:creationId xmlns:p14="http://schemas.microsoft.com/office/powerpoint/2010/main" val="24831010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BFEBF8-31FA-4975-877C-AE55E596A843}"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B8C3B-DBD3-4E6A-9C67-A65745B8DA09}" type="slidenum">
              <a:rPr lang="en-US" smtClean="0"/>
              <a:t>‹#›</a:t>
            </a:fld>
            <a:endParaRPr lang="en-US"/>
          </a:p>
        </p:txBody>
      </p:sp>
    </p:spTree>
    <p:extLst>
      <p:ext uri="{BB962C8B-B14F-4D97-AF65-F5344CB8AC3E}">
        <p14:creationId xmlns:p14="http://schemas.microsoft.com/office/powerpoint/2010/main" val="36487194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BFEBF8-31FA-4975-877C-AE55E596A843}"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B8C3B-DBD3-4E6A-9C67-A65745B8DA09}" type="slidenum">
              <a:rPr lang="en-US" smtClean="0"/>
              <a:t>‹#›</a:t>
            </a:fld>
            <a:endParaRPr lang="en-US"/>
          </a:p>
        </p:txBody>
      </p:sp>
    </p:spTree>
    <p:extLst>
      <p:ext uri="{BB962C8B-B14F-4D97-AF65-F5344CB8AC3E}">
        <p14:creationId xmlns:p14="http://schemas.microsoft.com/office/powerpoint/2010/main" val="19131911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8CCCB25-0679-4D10-876A-E63189F7FE1F}"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41C14E-D4AA-4277-9921-A6D7CE9A80CA}" type="slidenum">
              <a:rPr lang="en-US" smtClean="0"/>
              <a:t>‹#›</a:t>
            </a:fld>
            <a:endParaRPr lang="en-US"/>
          </a:p>
        </p:txBody>
      </p:sp>
    </p:spTree>
    <p:extLst>
      <p:ext uri="{BB962C8B-B14F-4D97-AF65-F5344CB8AC3E}">
        <p14:creationId xmlns:p14="http://schemas.microsoft.com/office/powerpoint/2010/main" val="36006718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CCCB25-0679-4D10-876A-E63189F7FE1F}"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41C14E-D4AA-4277-9921-A6D7CE9A80CA}" type="slidenum">
              <a:rPr lang="en-US" smtClean="0"/>
              <a:t>‹#›</a:t>
            </a:fld>
            <a:endParaRPr lang="en-US"/>
          </a:p>
        </p:txBody>
      </p:sp>
    </p:spTree>
    <p:extLst>
      <p:ext uri="{BB962C8B-B14F-4D97-AF65-F5344CB8AC3E}">
        <p14:creationId xmlns:p14="http://schemas.microsoft.com/office/powerpoint/2010/main" val="6232307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8CCCB25-0679-4D10-876A-E63189F7FE1F}"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41C14E-D4AA-4277-9921-A6D7CE9A80CA}" type="slidenum">
              <a:rPr lang="en-US" smtClean="0"/>
              <a:t>‹#›</a:t>
            </a:fld>
            <a:endParaRPr lang="en-US"/>
          </a:p>
        </p:txBody>
      </p:sp>
    </p:spTree>
    <p:extLst>
      <p:ext uri="{BB962C8B-B14F-4D97-AF65-F5344CB8AC3E}">
        <p14:creationId xmlns:p14="http://schemas.microsoft.com/office/powerpoint/2010/main" val="23735099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8CCCB25-0679-4D10-876A-E63189F7FE1F}" type="datetimeFigureOut">
              <a:rPr lang="en-US" smtClean="0"/>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41C14E-D4AA-4277-9921-A6D7CE9A80CA}" type="slidenum">
              <a:rPr lang="en-US" smtClean="0"/>
              <a:t>‹#›</a:t>
            </a:fld>
            <a:endParaRPr lang="en-US"/>
          </a:p>
        </p:txBody>
      </p:sp>
    </p:spTree>
    <p:extLst>
      <p:ext uri="{BB962C8B-B14F-4D97-AF65-F5344CB8AC3E}">
        <p14:creationId xmlns:p14="http://schemas.microsoft.com/office/powerpoint/2010/main" val="22564348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8CCCB25-0679-4D10-876A-E63189F7FE1F}" type="datetimeFigureOut">
              <a:rPr lang="en-US" smtClean="0"/>
              <a:t>4/23/2024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41C14E-D4AA-4277-9921-A6D7CE9A80CA}" type="slidenum">
              <a:rPr lang="en-US" smtClean="0"/>
              <a:t>‹#›</a:t>
            </a:fld>
            <a:endParaRPr lang="en-US"/>
          </a:p>
        </p:txBody>
      </p:sp>
    </p:spTree>
    <p:extLst>
      <p:ext uri="{BB962C8B-B14F-4D97-AF65-F5344CB8AC3E}">
        <p14:creationId xmlns:p14="http://schemas.microsoft.com/office/powerpoint/2010/main" val="12068648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8CCCB25-0679-4D10-876A-E63189F7FE1F}" type="datetimeFigureOut">
              <a:rPr lang="en-US" smtClean="0"/>
              <a:t>4/23/2024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41C14E-D4AA-4277-9921-A6D7CE9A80CA}" type="slidenum">
              <a:rPr lang="en-US" smtClean="0"/>
              <a:t>‹#›</a:t>
            </a:fld>
            <a:endParaRPr lang="en-US"/>
          </a:p>
        </p:txBody>
      </p:sp>
    </p:spTree>
    <p:extLst>
      <p:ext uri="{BB962C8B-B14F-4D97-AF65-F5344CB8AC3E}">
        <p14:creationId xmlns:p14="http://schemas.microsoft.com/office/powerpoint/2010/main" val="29480725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CCCB25-0679-4D10-876A-E63189F7FE1F}" type="datetimeFigureOut">
              <a:rPr lang="en-US" smtClean="0"/>
              <a:t>4/23/2024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41C14E-D4AA-4277-9921-A6D7CE9A80CA}" type="slidenum">
              <a:rPr lang="en-US" smtClean="0"/>
              <a:t>‹#›</a:t>
            </a:fld>
            <a:endParaRPr lang="en-US"/>
          </a:p>
        </p:txBody>
      </p:sp>
    </p:spTree>
    <p:extLst>
      <p:ext uri="{BB962C8B-B14F-4D97-AF65-F5344CB8AC3E}">
        <p14:creationId xmlns:p14="http://schemas.microsoft.com/office/powerpoint/2010/main" val="1424132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BAC473D-4966-4577-B688-041F059DDB30}"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C02FA9-2F59-4E16-BA93-5747F7088CD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8210660"/>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8CCCB25-0679-4D10-876A-E63189F7FE1F}" type="datetimeFigureOut">
              <a:rPr lang="en-US" smtClean="0"/>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41C14E-D4AA-4277-9921-A6D7CE9A80CA}" type="slidenum">
              <a:rPr lang="en-US" smtClean="0"/>
              <a:t>‹#›</a:t>
            </a:fld>
            <a:endParaRPr lang="en-US"/>
          </a:p>
        </p:txBody>
      </p:sp>
    </p:spTree>
    <p:extLst>
      <p:ext uri="{BB962C8B-B14F-4D97-AF65-F5344CB8AC3E}">
        <p14:creationId xmlns:p14="http://schemas.microsoft.com/office/powerpoint/2010/main" val="21008014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8CCCB25-0679-4D10-876A-E63189F7FE1F}" type="datetimeFigureOut">
              <a:rPr lang="en-US" smtClean="0"/>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41C14E-D4AA-4277-9921-A6D7CE9A80CA}" type="slidenum">
              <a:rPr lang="en-US" smtClean="0"/>
              <a:t>‹#›</a:t>
            </a:fld>
            <a:endParaRPr lang="en-US"/>
          </a:p>
        </p:txBody>
      </p:sp>
    </p:spTree>
    <p:extLst>
      <p:ext uri="{BB962C8B-B14F-4D97-AF65-F5344CB8AC3E}">
        <p14:creationId xmlns:p14="http://schemas.microsoft.com/office/powerpoint/2010/main" val="20787429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CCCB25-0679-4D10-876A-E63189F7FE1F}"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41C14E-D4AA-4277-9921-A6D7CE9A80CA}" type="slidenum">
              <a:rPr lang="en-US" smtClean="0"/>
              <a:t>‹#›</a:t>
            </a:fld>
            <a:endParaRPr lang="en-US"/>
          </a:p>
        </p:txBody>
      </p:sp>
    </p:spTree>
    <p:extLst>
      <p:ext uri="{BB962C8B-B14F-4D97-AF65-F5344CB8AC3E}">
        <p14:creationId xmlns:p14="http://schemas.microsoft.com/office/powerpoint/2010/main" val="417369066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CCCB25-0679-4D10-876A-E63189F7FE1F}"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41C14E-D4AA-4277-9921-A6D7CE9A80CA}" type="slidenum">
              <a:rPr lang="en-US" smtClean="0"/>
              <a:t>‹#›</a:t>
            </a:fld>
            <a:endParaRPr lang="en-US"/>
          </a:p>
        </p:txBody>
      </p:sp>
    </p:spTree>
    <p:extLst>
      <p:ext uri="{BB962C8B-B14F-4D97-AF65-F5344CB8AC3E}">
        <p14:creationId xmlns:p14="http://schemas.microsoft.com/office/powerpoint/2010/main" val="2795215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BAC473D-4966-4577-B688-041F059DDB30}" type="datetimeFigureOut">
              <a:rPr lang="en-US" smtClean="0"/>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C02FA9-2F59-4E16-BA93-5747F7088CDC}" type="slidenum">
              <a:rPr lang="en-US" smtClean="0"/>
              <a:t>‹#›</a:t>
            </a:fld>
            <a:endParaRPr lang="en-US"/>
          </a:p>
        </p:txBody>
      </p:sp>
    </p:spTree>
    <p:extLst>
      <p:ext uri="{BB962C8B-B14F-4D97-AF65-F5344CB8AC3E}">
        <p14:creationId xmlns:p14="http://schemas.microsoft.com/office/powerpoint/2010/main" val="3481468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AC473D-4966-4577-B688-041F059DDB30}" type="datetimeFigureOut">
              <a:rPr lang="en-US" smtClean="0"/>
              <a:t>4/23/2024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C02FA9-2F59-4E16-BA93-5747F7088CDC}" type="slidenum">
              <a:rPr lang="en-US" smtClean="0"/>
              <a:t>‹#›</a:t>
            </a:fld>
            <a:endParaRPr lang="en-US"/>
          </a:p>
        </p:txBody>
      </p:sp>
    </p:spTree>
    <p:extLst>
      <p:ext uri="{BB962C8B-B14F-4D97-AF65-F5344CB8AC3E}">
        <p14:creationId xmlns:p14="http://schemas.microsoft.com/office/powerpoint/2010/main" val="75873038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BAC473D-4966-4577-B688-041F059DDB30}" type="datetimeFigureOut">
              <a:rPr lang="en-US" smtClean="0"/>
              <a:t>4/23/2024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C02FA9-2F59-4E16-BA93-5747F7088CDC}" type="slidenum">
              <a:rPr lang="en-US" smtClean="0"/>
              <a:t>‹#›</a:t>
            </a:fld>
            <a:endParaRPr lang="en-US"/>
          </a:p>
        </p:txBody>
      </p:sp>
    </p:spTree>
    <p:extLst>
      <p:ext uri="{BB962C8B-B14F-4D97-AF65-F5344CB8AC3E}">
        <p14:creationId xmlns:p14="http://schemas.microsoft.com/office/powerpoint/2010/main" val="2482307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BAC473D-4966-4577-B688-041F059DDB30}" type="datetimeFigureOut">
              <a:rPr lang="en-US" smtClean="0"/>
              <a:t>4/23/2024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4C02FA9-2F59-4E16-BA93-5747F7088CDC}" type="slidenum">
              <a:rPr lang="en-US" smtClean="0"/>
              <a:t>‹#›</a:t>
            </a:fld>
            <a:endParaRPr lang="en-US"/>
          </a:p>
        </p:txBody>
      </p:sp>
    </p:spTree>
    <p:extLst>
      <p:ext uri="{BB962C8B-B14F-4D97-AF65-F5344CB8AC3E}">
        <p14:creationId xmlns:p14="http://schemas.microsoft.com/office/powerpoint/2010/main" val="2809599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BAC473D-4966-4577-B688-041F059DDB30}" type="datetimeFigureOut">
              <a:rPr lang="en-US" smtClean="0"/>
              <a:t>4/23/2024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4C02FA9-2F59-4E16-BA93-5747F7088CDC}" type="slidenum">
              <a:rPr lang="en-US" smtClean="0"/>
              <a:t>‹#›</a:t>
            </a:fld>
            <a:endParaRPr lang="en-US"/>
          </a:p>
        </p:txBody>
      </p:sp>
    </p:spTree>
    <p:extLst>
      <p:ext uri="{BB962C8B-B14F-4D97-AF65-F5344CB8AC3E}">
        <p14:creationId xmlns:p14="http://schemas.microsoft.com/office/powerpoint/2010/main" val="1287816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BAC473D-4966-4577-B688-041F059DDB30}" type="datetimeFigureOut">
              <a:rPr lang="en-US" smtClean="0"/>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C02FA9-2F59-4E16-BA93-5747F7088CDC}" type="slidenum">
              <a:rPr lang="en-US" smtClean="0"/>
              <a:t>‹#›</a:t>
            </a:fld>
            <a:endParaRPr lang="en-US"/>
          </a:p>
        </p:txBody>
      </p:sp>
    </p:spTree>
    <p:extLst>
      <p:ext uri="{BB962C8B-B14F-4D97-AF65-F5344CB8AC3E}">
        <p14:creationId xmlns:p14="http://schemas.microsoft.com/office/powerpoint/2010/main" val="1515601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BAC473D-4966-4577-B688-041F059DDB30}" type="datetimeFigureOut">
              <a:rPr lang="en-US" smtClean="0"/>
              <a:t>4/23/2024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4C02FA9-2F59-4E16-BA93-5747F7088CD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278548"/>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BFEBF8-31FA-4975-877C-AE55E596A843}" type="datetimeFigureOut">
              <a:rPr lang="en-US" smtClean="0"/>
              <a:t>4/23/2024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3B8C3B-DBD3-4E6A-9C67-A65745B8DA09}" type="slidenum">
              <a:rPr lang="en-US" smtClean="0"/>
              <a:t>‹#›</a:t>
            </a:fld>
            <a:endParaRPr lang="en-US"/>
          </a:p>
        </p:txBody>
      </p:sp>
    </p:spTree>
    <p:extLst>
      <p:ext uri="{BB962C8B-B14F-4D97-AF65-F5344CB8AC3E}">
        <p14:creationId xmlns:p14="http://schemas.microsoft.com/office/powerpoint/2010/main" val="535914870"/>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CCCB25-0679-4D10-876A-E63189F7FE1F}" type="datetimeFigureOut">
              <a:rPr lang="en-US" smtClean="0"/>
              <a:t>4/23/2024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41C14E-D4AA-4277-9921-A6D7CE9A80CA}" type="slidenum">
              <a:rPr lang="en-US" smtClean="0"/>
              <a:t>‹#›</a:t>
            </a:fld>
            <a:endParaRPr lang="en-US"/>
          </a:p>
        </p:txBody>
      </p:sp>
    </p:spTree>
    <p:extLst>
      <p:ext uri="{BB962C8B-B14F-4D97-AF65-F5344CB8AC3E}">
        <p14:creationId xmlns:p14="http://schemas.microsoft.com/office/powerpoint/2010/main" val="2002563752"/>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3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6716"/>
            <a:ext cx="12192000" cy="6954716"/>
          </a:xfrm>
          <a:prstGeom prst="rect">
            <a:avLst/>
          </a:prstGeom>
        </p:spPr>
      </p:pic>
      <p:sp>
        <p:nvSpPr>
          <p:cNvPr id="2" name="Title 1"/>
          <p:cNvSpPr>
            <a:spLocks noGrp="1"/>
          </p:cNvSpPr>
          <p:nvPr>
            <p:ph type="ctrTitle"/>
          </p:nvPr>
        </p:nvSpPr>
        <p:spPr>
          <a:xfrm>
            <a:off x="1562938" y="1084141"/>
            <a:ext cx="9144000" cy="963111"/>
          </a:xfrm>
        </p:spPr>
        <p:txBody>
          <a:bodyPr>
            <a:normAutofit fontScale="90000"/>
          </a:bodyPr>
          <a:lstStyle/>
          <a:p>
            <a:pPr algn="ctr"/>
            <a:r>
              <a:rPr lang="en-US" b="1" dirty="0" smtClean="0">
                <a:solidFill>
                  <a:srgbClr val="FFFF00"/>
                </a:solidFill>
                <a:effectLst>
                  <a:outerShdw blurRad="38100" dist="38100" dir="2700000" algn="tl">
                    <a:srgbClr val="000000">
                      <a:alpha val="43137"/>
                    </a:srgbClr>
                  </a:outerShdw>
                </a:effectLst>
              </a:rPr>
              <a:t>UNI QUICK</a:t>
            </a:r>
            <a:endParaRPr lang="en-US" b="1" dirty="0">
              <a:solidFill>
                <a:srgbClr val="FFFF0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26403" y="2474940"/>
            <a:ext cx="12017070" cy="3037399"/>
          </a:xfrm>
        </p:spPr>
        <p:txBody>
          <a:bodyPr>
            <a:normAutofit/>
          </a:bodyPr>
          <a:lstStyle/>
          <a:p>
            <a:r>
              <a:rPr lang="en-US" dirty="0" err="1">
                <a:solidFill>
                  <a:schemeClr val="bg1"/>
                </a:solidFill>
                <a:latin typeface="+mn-lt"/>
              </a:rPr>
              <a:t>Uni</a:t>
            </a:r>
            <a:r>
              <a:rPr lang="en-US" dirty="0">
                <a:solidFill>
                  <a:schemeClr val="bg1"/>
                </a:solidFill>
                <a:latin typeface="+mn-lt"/>
              </a:rPr>
              <a:t>-Quick is dedicated to refining the dining experience for FAST </a:t>
            </a:r>
            <a:r>
              <a:rPr lang="en-US" dirty="0" smtClean="0">
                <a:solidFill>
                  <a:schemeClr val="bg1"/>
                </a:solidFill>
                <a:latin typeface="+mn-lt"/>
              </a:rPr>
              <a:t>University students </a:t>
            </a:r>
            <a:r>
              <a:rPr lang="en-US" dirty="0">
                <a:solidFill>
                  <a:schemeClr val="bg1"/>
                </a:solidFill>
                <a:latin typeface="+mn-lt"/>
              </a:rPr>
              <a:t>and faculty. By streamlining the food ordering process and </a:t>
            </a:r>
            <a:r>
              <a:rPr lang="en-US" dirty="0" smtClean="0">
                <a:solidFill>
                  <a:schemeClr val="bg1"/>
                </a:solidFill>
                <a:latin typeface="+mn-lt"/>
              </a:rPr>
              <a:t>keeping patrons </a:t>
            </a:r>
            <a:r>
              <a:rPr lang="en-US" dirty="0">
                <a:solidFill>
                  <a:schemeClr val="bg1"/>
                </a:solidFill>
                <a:latin typeface="+mn-lt"/>
              </a:rPr>
              <a:t>informed about daily offerings, </a:t>
            </a:r>
            <a:r>
              <a:rPr lang="en-US" dirty="0" err="1">
                <a:solidFill>
                  <a:schemeClr val="bg1"/>
                </a:solidFill>
                <a:latin typeface="+mn-lt"/>
              </a:rPr>
              <a:t>Uni</a:t>
            </a:r>
            <a:r>
              <a:rPr lang="en-US" dirty="0">
                <a:solidFill>
                  <a:schemeClr val="bg1"/>
                </a:solidFill>
                <a:latin typeface="+mn-lt"/>
              </a:rPr>
              <a:t>-Quick alleviates the </a:t>
            </a:r>
            <a:r>
              <a:rPr lang="en-US" dirty="0" smtClean="0">
                <a:solidFill>
                  <a:schemeClr val="bg1"/>
                </a:solidFill>
                <a:latin typeface="+mn-lt"/>
              </a:rPr>
              <a:t>challenges associated </a:t>
            </a:r>
            <a:r>
              <a:rPr lang="en-US" dirty="0">
                <a:solidFill>
                  <a:schemeClr val="bg1"/>
                </a:solidFill>
                <a:latin typeface="+mn-lt"/>
              </a:rPr>
              <a:t>with navigating the diverse array of campus </a:t>
            </a:r>
            <a:r>
              <a:rPr lang="en-US" dirty="0" err="1" smtClean="0">
                <a:solidFill>
                  <a:schemeClr val="bg1"/>
                </a:solidFill>
                <a:latin typeface="+mn-lt"/>
              </a:rPr>
              <a:t>eateries.With</a:t>
            </a:r>
            <a:r>
              <a:rPr lang="en-US" dirty="0" smtClean="0">
                <a:solidFill>
                  <a:schemeClr val="bg1"/>
                </a:solidFill>
                <a:latin typeface="+mn-lt"/>
              </a:rPr>
              <a:t> its user-friendly </a:t>
            </a:r>
            <a:r>
              <a:rPr lang="en-US" dirty="0">
                <a:solidFill>
                  <a:schemeClr val="bg1"/>
                </a:solidFill>
                <a:latin typeface="+mn-lt"/>
              </a:rPr>
              <a:t>interface, </a:t>
            </a:r>
            <a:r>
              <a:rPr lang="en-US" dirty="0" err="1">
                <a:solidFill>
                  <a:schemeClr val="bg1"/>
                </a:solidFill>
                <a:latin typeface="+mn-lt"/>
              </a:rPr>
              <a:t>Uni</a:t>
            </a:r>
            <a:r>
              <a:rPr lang="en-US" dirty="0">
                <a:solidFill>
                  <a:schemeClr val="bg1"/>
                </a:solidFill>
                <a:latin typeface="+mn-lt"/>
              </a:rPr>
              <a:t>-Quick offers a seamless solution for </a:t>
            </a:r>
            <a:r>
              <a:rPr lang="en-US" dirty="0" smtClean="0">
                <a:solidFill>
                  <a:schemeClr val="bg1"/>
                </a:solidFill>
                <a:latin typeface="+mn-lt"/>
              </a:rPr>
              <a:t>placing orders</a:t>
            </a:r>
            <a:r>
              <a:rPr lang="en-US" dirty="0">
                <a:solidFill>
                  <a:schemeClr val="bg1"/>
                </a:solidFill>
                <a:latin typeface="+mn-lt"/>
              </a:rPr>
              <a:t>, browsing menus and customizing dining preferences.</a:t>
            </a:r>
          </a:p>
        </p:txBody>
      </p:sp>
      <p:sp>
        <p:nvSpPr>
          <p:cNvPr id="5" name="TextBox 4"/>
          <p:cNvSpPr txBox="1"/>
          <p:nvPr/>
        </p:nvSpPr>
        <p:spPr>
          <a:xfrm>
            <a:off x="271490" y="6142591"/>
            <a:ext cx="5335326" cy="369332"/>
          </a:xfrm>
          <a:prstGeom prst="rect">
            <a:avLst/>
          </a:prstGeom>
          <a:noFill/>
        </p:spPr>
        <p:txBody>
          <a:bodyPr wrap="square" rtlCol="0">
            <a:spAutoFit/>
          </a:bodyPr>
          <a:lstStyle/>
          <a:p>
            <a:r>
              <a:rPr lang="en-US" dirty="0" smtClean="0">
                <a:solidFill>
                  <a:srgbClr val="FFFF00"/>
                </a:solidFill>
              </a:rPr>
              <a:t>Presentation Prepared By: SYED IBAD ASIM</a:t>
            </a:r>
            <a:endParaRPr lang="en-US" dirty="0">
              <a:solidFill>
                <a:srgbClr val="FFFF00"/>
              </a:solidFill>
            </a:endParaRPr>
          </a:p>
        </p:txBody>
      </p:sp>
    </p:spTree>
    <p:extLst>
      <p:ext uri="{BB962C8B-B14F-4D97-AF65-F5344CB8AC3E}">
        <p14:creationId xmlns:p14="http://schemas.microsoft.com/office/powerpoint/2010/main" val="36924254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saturation sat="97000"/>
                    </a14:imgEffect>
                  </a14:imgLayer>
                </a14:imgProps>
              </a:ext>
              <a:ext uri="{28A0092B-C50C-407E-A947-70E740481C1C}">
                <a14:useLocalDpi xmlns:a14="http://schemas.microsoft.com/office/drawing/2010/main" val="0"/>
              </a:ext>
            </a:extLst>
          </a:blip>
          <a:stretch>
            <a:fillRect/>
          </a:stretch>
        </p:blipFill>
        <p:spPr>
          <a:xfrm>
            <a:off x="0" y="0"/>
            <a:ext cx="12506929" cy="7077807"/>
          </a:xfrm>
        </p:spPr>
      </p:pic>
      <p:sp>
        <p:nvSpPr>
          <p:cNvPr id="2" name="Title 1"/>
          <p:cNvSpPr>
            <a:spLocks noGrp="1"/>
          </p:cNvSpPr>
          <p:nvPr>
            <p:ph type="title"/>
          </p:nvPr>
        </p:nvSpPr>
        <p:spPr/>
        <p:txBody>
          <a:bodyPr/>
          <a:lstStyle/>
          <a:p>
            <a:endParaRPr lang="en-US" dirty="0"/>
          </a:p>
        </p:txBody>
      </p:sp>
      <p:pic>
        <p:nvPicPr>
          <p:cNvPr id="5" name="Picture 4"/>
          <p:cNvPicPr>
            <a:picLocks noChangeAspect="1"/>
          </p:cNvPicPr>
          <p:nvPr/>
        </p:nvPicPr>
        <p:blipFill>
          <a:blip r:embed="rId4"/>
          <a:stretch>
            <a:fillRect/>
          </a:stretch>
        </p:blipFill>
        <p:spPr>
          <a:xfrm>
            <a:off x="619125" y="369367"/>
            <a:ext cx="11153775" cy="6240983"/>
          </a:xfrm>
          <a:prstGeom prst="rect">
            <a:avLst/>
          </a:prstGeom>
        </p:spPr>
      </p:pic>
    </p:spTree>
    <p:extLst>
      <p:ext uri="{BB962C8B-B14F-4D97-AF65-F5344CB8AC3E}">
        <p14:creationId xmlns:p14="http://schemas.microsoft.com/office/powerpoint/2010/main" val="6057741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saturation sat="97000"/>
                    </a14:imgEffect>
                  </a14:imgLayer>
                </a14:imgProps>
              </a:ext>
              <a:ext uri="{28A0092B-C50C-407E-A947-70E740481C1C}">
                <a14:useLocalDpi xmlns:a14="http://schemas.microsoft.com/office/drawing/2010/main" val="0"/>
              </a:ext>
            </a:extLst>
          </a:blip>
          <a:stretch>
            <a:fillRect/>
          </a:stretch>
        </p:blipFill>
        <p:spPr>
          <a:xfrm>
            <a:off x="0" y="0"/>
            <a:ext cx="12506929" cy="7077807"/>
          </a:xfrm>
        </p:spPr>
      </p:pic>
      <p:sp>
        <p:nvSpPr>
          <p:cNvPr id="2" name="Title 1"/>
          <p:cNvSpPr>
            <a:spLocks noGrp="1"/>
          </p:cNvSpPr>
          <p:nvPr>
            <p:ph type="title"/>
          </p:nvPr>
        </p:nvSpPr>
        <p:spPr>
          <a:xfrm>
            <a:off x="1097280" y="286604"/>
            <a:ext cx="10058400" cy="706928"/>
          </a:xfrm>
        </p:spPr>
        <p:txBody>
          <a:bodyPr>
            <a:normAutofit fontScale="90000"/>
          </a:bodyPr>
          <a:lstStyle/>
          <a:p>
            <a:pPr algn="ctr"/>
            <a:r>
              <a:rPr lang="en-US" b="1" dirty="0">
                <a:solidFill>
                  <a:schemeClr val="bg1"/>
                </a:solidFill>
              </a:rPr>
              <a:t>EXPLAINATION</a:t>
            </a:r>
            <a:endParaRPr lang="en-US" dirty="0"/>
          </a:p>
        </p:txBody>
      </p:sp>
      <p:sp>
        <p:nvSpPr>
          <p:cNvPr id="8" name="Rectangle 5"/>
          <p:cNvSpPr>
            <a:spLocks noChangeArrowheads="1"/>
          </p:cNvSpPr>
          <p:nvPr/>
        </p:nvSpPr>
        <p:spPr bwMode="auto">
          <a:xfrm>
            <a:off x="259280" y="979468"/>
            <a:ext cx="11988367" cy="58785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defTabSz="914400" eaLnBrk="0" fontAlgn="base" hangingPunct="0">
              <a:spcBef>
                <a:spcPct val="0"/>
              </a:spcBef>
              <a:spcAft>
                <a:spcPct val="0"/>
              </a:spcAft>
            </a:pPr>
            <a:r>
              <a:rPr lang="en-US" sz="1400" b="1" dirty="0" smtClean="0"/>
              <a:t>vector&lt;Item</a:t>
            </a:r>
            <a:r>
              <a:rPr lang="en-US" sz="1400" b="1" dirty="0"/>
              <a:t>&gt; </a:t>
            </a:r>
            <a:r>
              <a:rPr lang="en-US" sz="1400" b="1" dirty="0" err="1" smtClean="0"/>
              <a:t>make_order</a:t>
            </a:r>
            <a:r>
              <a:rPr lang="en-US" sz="1400" b="1" dirty="0" smtClean="0"/>
              <a:t>:</a:t>
            </a:r>
            <a:endParaRPr kumimoji="0" lang="en-US" altLang="en-US" sz="14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smtClean="0">
                <a:ln>
                  <a:noFill/>
                </a:ln>
                <a:solidFill>
                  <a:srgbClr val="0D0D0D"/>
                </a:solidFill>
                <a:effectLst/>
              </a:rPr>
              <a:t>Function Definition</a:t>
            </a:r>
            <a:r>
              <a:rPr kumimoji="0" lang="en-US" altLang="en-US" sz="1400" b="0" i="0" u="none" strike="noStrike" cap="none" normalizeH="0" baseline="0" dirty="0" smtClean="0">
                <a:ln>
                  <a:noFill/>
                </a:ln>
                <a:solidFill>
                  <a:srgbClr val="0D0D0D"/>
                </a:solidFill>
                <a:effectLst/>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0D0D0D"/>
                </a:solidFill>
                <a:effectLst/>
              </a:rPr>
              <a:t>Declares a function </a:t>
            </a:r>
            <a:r>
              <a:rPr kumimoji="0" lang="en-US" altLang="en-US" sz="1400" b="1" i="0" u="none" strike="noStrike" cap="none" normalizeH="0" baseline="0" dirty="0" err="1" smtClean="0">
                <a:ln>
                  <a:noFill/>
                </a:ln>
                <a:solidFill>
                  <a:srgbClr val="0D0D0D"/>
                </a:solidFill>
                <a:effectLst/>
              </a:rPr>
              <a:t>make_order</a:t>
            </a:r>
            <a:r>
              <a:rPr kumimoji="0" lang="en-US" altLang="en-US" sz="1400" b="0" i="0" u="none" strike="noStrike" cap="none" normalizeH="0" baseline="0" dirty="0" smtClean="0">
                <a:ln>
                  <a:noFill/>
                </a:ln>
                <a:solidFill>
                  <a:srgbClr val="0D0D0D"/>
                </a:solidFill>
                <a:effectLst/>
              </a:rPr>
              <a:t> that takes a vector of </a:t>
            </a:r>
            <a:r>
              <a:rPr kumimoji="0" lang="en-US" altLang="en-US" sz="1400" b="1" i="0" u="none" strike="noStrike" cap="none" normalizeH="0" baseline="0" dirty="0" smtClean="0">
                <a:ln>
                  <a:noFill/>
                </a:ln>
                <a:solidFill>
                  <a:srgbClr val="0D0D0D"/>
                </a:solidFill>
                <a:effectLst/>
              </a:rPr>
              <a:t>Item</a:t>
            </a:r>
            <a:r>
              <a:rPr kumimoji="0" lang="en-US" altLang="en-US" sz="1400" b="0" i="0" u="none" strike="noStrike" cap="none" normalizeH="0" baseline="0" dirty="0" smtClean="0">
                <a:ln>
                  <a:noFill/>
                </a:ln>
                <a:solidFill>
                  <a:srgbClr val="0D0D0D"/>
                </a:solidFill>
                <a:effectLst/>
              </a:rPr>
              <a:t> objects named </a:t>
            </a:r>
            <a:r>
              <a:rPr kumimoji="0" lang="en-US" altLang="en-US" sz="1400" b="1" i="0" u="none" strike="noStrike" cap="none" normalizeH="0" baseline="0" dirty="0" smtClean="0">
                <a:ln>
                  <a:noFill/>
                </a:ln>
                <a:solidFill>
                  <a:srgbClr val="0D0D0D"/>
                </a:solidFill>
                <a:effectLst/>
              </a:rPr>
              <a:t>Order</a:t>
            </a:r>
            <a:r>
              <a:rPr kumimoji="0" lang="en-US" altLang="en-US" sz="1400" b="0" i="0" u="none" strike="noStrike" cap="none" normalizeH="0" baseline="0" dirty="0" smtClean="0">
                <a:ln>
                  <a:noFill/>
                </a:ln>
                <a:solidFill>
                  <a:srgbClr val="0D0D0D"/>
                </a:solidFill>
                <a:effectLst/>
              </a:rPr>
              <a:t> as a parameter and returns a vector of </a:t>
            </a:r>
            <a:r>
              <a:rPr kumimoji="0" lang="en-US" altLang="en-US" sz="1400" b="1" i="0" u="none" strike="noStrike" cap="none" normalizeH="0" baseline="0" dirty="0" smtClean="0">
                <a:ln>
                  <a:noFill/>
                </a:ln>
                <a:solidFill>
                  <a:srgbClr val="0D0D0D"/>
                </a:solidFill>
                <a:effectLst/>
              </a:rPr>
              <a:t>Item</a:t>
            </a:r>
            <a:r>
              <a:rPr kumimoji="0" lang="en-US" altLang="en-US" sz="1400" b="0" i="0" u="none" strike="noStrike" cap="none" normalizeH="0" baseline="0" dirty="0" smtClean="0">
                <a:ln>
                  <a:noFill/>
                </a:ln>
                <a:solidFill>
                  <a:srgbClr val="0D0D0D"/>
                </a:solidFill>
                <a:effectLst/>
              </a:rPr>
              <a:t> objects.</a:t>
            </a:r>
          </a:p>
          <a:p>
            <a:pPr marL="0" marR="0" lvl="0" indent="0" algn="l" defTabSz="914400" rtl="0" eaLnBrk="0" fontAlgn="base" latinLnBrk="0" hangingPunct="0">
              <a:lnSpc>
                <a:spcPct val="100000"/>
              </a:lnSpc>
              <a:spcBef>
                <a:spcPct val="0"/>
              </a:spcBef>
              <a:spcAft>
                <a:spcPct val="0"/>
              </a:spcAft>
              <a:buClrTx/>
              <a:buSzTx/>
              <a:tabLst/>
            </a:pPr>
            <a:r>
              <a:rPr lang="en-US" altLang="en-US" sz="1400" b="1" dirty="0" smtClean="0">
                <a:solidFill>
                  <a:srgbClr val="0D0D0D"/>
                </a:solidFill>
              </a:rPr>
              <a:t>Display():</a:t>
            </a:r>
            <a:endParaRPr kumimoji="0" lang="en-US" altLang="en-US" sz="1400" b="1" i="0" u="none" strike="noStrike" cap="none" normalizeH="0" baseline="0" dirty="0" smtClean="0">
              <a:ln>
                <a:noFill/>
              </a:ln>
              <a:solidFill>
                <a:srgbClr val="0D0D0D"/>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0D0D0D"/>
                </a:solidFill>
                <a:effectLst/>
              </a:rPr>
              <a:t>Calls the </a:t>
            </a:r>
            <a:r>
              <a:rPr kumimoji="0" lang="en-US" altLang="en-US" sz="1400" b="1" i="0" u="none" strike="noStrike" cap="none" normalizeH="0" baseline="0" dirty="0" smtClean="0">
                <a:ln>
                  <a:noFill/>
                </a:ln>
                <a:solidFill>
                  <a:srgbClr val="0D0D0D"/>
                </a:solidFill>
                <a:effectLst/>
              </a:rPr>
              <a:t>display</a:t>
            </a:r>
            <a:r>
              <a:rPr kumimoji="0" lang="en-US" altLang="en-US" sz="1400" b="0" i="0" u="none" strike="noStrike" cap="none" normalizeH="0" baseline="0" dirty="0" smtClean="0">
                <a:ln>
                  <a:noFill/>
                </a:ln>
                <a:solidFill>
                  <a:srgbClr val="0D0D0D"/>
                </a:solidFill>
                <a:effectLst/>
              </a:rPr>
              <a:t> function to show the menu to the user.</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smtClean="0">
                <a:ln>
                  <a:noFill/>
                </a:ln>
                <a:solidFill>
                  <a:srgbClr val="0D0D0D"/>
                </a:solidFill>
                <a:effectLst/>
              </a:rPr>
              <a:t>Variable Declarations</a:t>
            </a:r>
            <a:r>
              <a:rPr kumimoji="0" lang="en-US" altLang="en-US" sz="1400" b="0" i="0" u="none" strike="noStrike" cap="none" normalizeH="0" baseline="0" dirty="0" smtClean="0">
                <a:ln>
                  <a:noFill/>
                </a:ln>
                <a:solidFill>
                  <a:srgbClr val="0D0D0D"/>
                </a:solidFill>
                <a:effectLst/>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0D0D0D"/>
                </a:solidFill>
                <a:effectLst/>
              </a:rPr>
              <a:t>Declares string variable </a:t>
            </a:r>
            <a:r>
              <a:rPr kumimoji="0" lang="en-US" altLang="en-US" sz="1400" b="1" i="0" u="none" strike="noStrike" cap="none" normalizeH="0" baseline="0" dirty="0" smtClean="0">
                <a:ln>
                  <a:noFill/>
                </a:ln>
                <a:solidFill>
                  <a:srgbClr val="0D0D0D"/>
                </a:solidFill>
                <a:effectLst/>
              </a:rPr>
              <a:t>code</a:t>
            </a:r>
            <a:r>
              <a:rPr kumimoji="0" lang="en-US" altLang="en-US" sz="1400" b="0" i="0" u="none" strike="noStrike" cap="none" normalizeH="0" baseline="0" dirty="0" smtClean="0">
                <a:ln>
                  <a:noFill/>
                </a:ln>
                <a:solidFill>
                  <a:srgbClr val="0D0D0D"/>
                </a:solidFill>
                <a:effectLst/>
              </a:rPr>
              <a:t> to store the user's input for the item code.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0D0D0D"/>
                </a:solidFill>
                <a:effectLst/>
              </a:rPr>
              <a:t>Declares character variable </a:t>
            </a:r>
            <a:r>
              <a:rPr kumimoji="0" lang="en-US" altLang="en-US" sz="1400" b="1" i="0" u="none" strike="noStrike" cap="none" normalizeH="0" baseline="0" dirty="0" err="1" smtClean="0">
                <a:ln>
                  <a:noFill/>
                </a:ln>
                <a:solidFill>
                  <a:srgbClr val="0D0D0D"/>
                </a:solidFill>
                <a:effectLst/>
              </a:rPr>
              <a:t>addmore</a:t>
            </a:r>
            <a:r>
              <a:rPr kumimoji="0" lang="en-US" altLang="en-US" sz="1400" b="0" i="0" u="none" strike="noStrike" cap="none" normalizeH="0" baseline="0" dirty="0" smtClean="0">
                <a:ln>
                  <a:noFill/>
                </a:ln>
                <a:solidFill>
                  <a:srgbClr val="0D0D0D"/>
                </a:solidFill>
                <a:effectLst/>
              </a:rPr>
              <a:t> to store the user's input for adding more items or not.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0D0D0D"/>
                </a:solidFill>
                <a:effectLst/>
              </a:rPr>
              <a:t>Initializes integer variable </a:t>
            </a:r>
            <a:r>
              <a:rPr kumimoji="0" lang="en-US" altLang="en-US" sz="1400" b="1" i="0" u="none" strike="noStrike" cap="none" normalizeH="0" baseline="0" dirty="0" smtClean="0">
                <a:ln>
                  <a:noFill/>
                </a:ln>
                <a:solidFill>
                  <a:srgbClr val="0D0D0D"/>
                </a:solidFill>
                <a:effectLst/>
              </a:rPr>
              <a:t>j</a:t>
            </a:r>
            <a:r>
              <a:rPr kumimoji="0" lang="en-US" altLang="en-US" sz="1400" b="0" i="0" u="none" strike="noStrike" cap="none" normalizeH="0" baseline="0" dirty="0" smtClean="0">
                <a:ln>
                  <a:noFill/>
                </a:ln>
                <a:solidFill>
                  <a:srgbClr val="0D0D0D"/>
                </a:solidFill>
                <a:effectLst/>
              </a:rPr>
              <a:t> to 0 to track the position for displaying messages to the user.</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1" i="0" u="none" strike="noStrike" cap="none" normalizeH="0" baseline="0" dirty="0" smtClean="0">
                <a:ln>
                  <a:noFill/>
                </a:ln>
                <a:solidFill>
                  <a:srgbClr val="0D0D0D"/>
                </a:solidFill>
                <a:effectLst/>
              </a:rPr>
              <a:t>User Input Loop</a:t>
            </a:r>
            <a:r>
              <a:rPr kumimoji="0" lang="en-US" altLang="en-US" sz="1400" b="0" i="0" u="none" strike="noStrike" cap="none" normalizeH="0" baseline="0" dirty="0" smtClean="0">
                <a:ln>
                  <a:noFill/>
                </a:ln>
                <a:solidFill>
                  <a:srgbClr val="0D0D0D"/>
                </a:solidFill>
                <a:effectLst/>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0D0D0D"/>
                </a:solidFill>
                <a:effectLst/>
              </a:rPr>
              <a:t>Initiates an infinite loop to take user input for ordering items.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0D0D0D"/>
                </a:solidFill>
                <a:effectLst/>
              </a:rPr>
              <a:t>Displays a prompt for the user to enter the item code they want to order or </a:t>
            </a:r>
            <a:r>
              <a:rPr kumimoji="0" lang="en-US" altLang="en-US" sz="1400" b="1" i="0" u="none" strike="noStrike" cap="none" normalizeH="0" baseline="0" dirty="0" smtClean="0">
                <a:ln>
                  <a:noFill/>
                </a:ln>
                <a:solidFill>
                  <a:srgbClr val="0D0D0D"/>
                </a:solidFill>
                <a:effectLst/>
              </a:rPr>
              <a:t>-1</a:t>
            </a:r>
            <a:r>
              <a:rPr kumimoji="0" lang="en-US" altLang="en-US" sz="1400" b="0" i="0" u="none" strike="noStrike" cap="none" normalizeH="0" baseline="0" dirty="0" smtClean="0">
                <a:ln>
                  <a:noFill/>
                </a:ln>
                <a:solidFill>
                  <a:srgbClr val="0D0D0D"/>
                </a:solidFill>
                <a:effectLst/>
              </a:rPr>
              <a:t> to change the restaurant.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0D0D0D"/>
                </a:solidFill>
                <a:effectLst/>
              </a:rPr>
              <a:t>Reads the user's input for the item code and stores it in the </a:t>
            </a:r>
            <a:r>
              <a:rPr kumimoji="0" lang="en-US" altLang="en-US" sz="1400" b="1" i="0" u="none" strike="noStrike" cap="none" normalizeH="0" baseline="0" dirty="0" smtClean="0">
                <a:ln>
                  <a:noFill/>
                </a:ln>
                <a:solidFill>
                  <a:srgbClr val="0D0D0D"/>
                </a:solidFill>
                <a:effectLst/>
              </a:rPr>
              <a:t>code</a:t>
            </a:r>
            <a:r>
              <a:rPr kumimoji="0" lang="en-US" altLang="en-US" sz="1400" b="0" i="0" u="none" strike="noStrike" cap="none" normalizeH="0" baseline="0" dirty="0" smtClean="0">
                <a:ln>
                  <a:noFill/>
                </a:ln>
                <a:solidFill>
                  <a:srgbClr val="0D0D0D"/>
                </a:solidFill>
                <a:effectLst/>
              </a:rPr>
              <a:t> variable.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0D0D0D"/>
                </a:solidFill>
                <a:effectLst/>
              </a:rPr>
              <a:t>Converts the user's input to uppercase to ensure case-insensitive comparison with the item codes.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0D0D0D"/>
                </a:solidFill>
                <a:effectLst/>
              </a:rPr>
              <a:t>Checks if the user entered </a:t>
            </a:r>
            <a:r>
              <a:rPr kumimoji="0" lang="en-US" altLang="en-US" sz="1400" b="1" i="0" u="none" strike="noStrike" cap="none" normalizeH="0" baseline="0" dirty="0" smtClean="0">
                <a:ln>
                  <a:noFill/>
                </a:ln>
                <a:solidFill>
                  <a:srgbClr val="0D0D0D"/>
                </a:solidFill>
                <a:effectLst/>
              </a:rPr>
              <a:t>-1</a:t>
            </a:r>
            <a:r>
              <a:rPr kumimoji="0" lang="en-US" altLang="en-US" sz="1400" b="0" i="0" u="none" strike="noStrike" cap="none" normalizeH="0" baseline="0" dirty="0" smtClean="0">
                <a:ln>
                  <a:noFill/>
                </a:ln>
                <a:solidFill>
                  <a:srgbClr val="0D0D0D"/>
                </a:solidFill>
                <a:effectLst/>
              </a:rPr>
              <a:t> to change the restaurant. If so, breaks out of the loop.</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400" b="1" i="0" u="none" strike="noStrike" cap="none" normalizeH="0" baseline="0" dirty="0" smtClean="0">
                <a:ln>
                  <a:noFill/>
                </a:ln>
                <a:solidFill>
                  <a:srgbClr val="0D0D0D"/>
                </a:solidFill>
                <a:effectLst/>
              </a:rPr>
              <a:t>Item Validation and Addition to Order</a:t>
            </a:r>
            <a:r>
              <a:rPr kumimoji="0" lang="en-US" altLang="en-US" sz="1400" b="0" i="0" u="none" strike="noStrike" cap="none" normalizeH="0" baseline="0" dirty="0" smtClean="0">
                <a:ln>
                  <a:noFill/>
                </a:ln>
                <a:solidFill>
                  <a:srgbClr val="0D0D0D"/>
                </a:solidFill>
                <a:effectLst/>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0D0D0D"/>
                </a:solidFill>
                <a:effectLst/>
              </a:rPr>
              <a:t>Initializes a </a:t>
            </a:r>
            <a:r>
              <a:rPr kumimoji="0" lang="en-US" altLang="en-US" sz="1400" b="0" i="0" u="none" strike="noStrike" cap="none" normalizeH="0" baseline="0" dirty="0" err="1" smtClean="0">
                <a:ln>
                  <a:noFill/>
                </a:ln>
                <a:solidFill>
                  <a:srgbClr val="0D0D0D"/>
                </a:solidFill>
                <a:effectLst/>
              </a:rPr>
              <a:t>boolean</a:t>
            </a:r>
            <a:r>
              <a:rPr kumimoji="0" lang="en-US" altLang="en-US" sz="1400" b="0" i="0" u="none" strike="noStrike" cap="none" normalizeH="0" baseline="0" dirty="0" smtClean="0">
                <a:ln>
                  <a:noFill/>
                </a:ln>
                <a:solidFill>
                  <a:srgbClr val="0D0D0D"/>
                </a:solidFill>
                <a:effectLst/>
              </a:rPr>
              <a:t> variable </a:t>
            </a:r>
            <a:r>
              <a:rPr kumimoji="0" lang="en-US" altLang="en-US" sz="1400" b="1" i="0" u="none" strike="noStrike" cap="none" normalizeH="0" baseline="0" dirty="0" smtClean="0">
                <a:ln>
                  <a:noFill/>
                </a:ln>
                <a:solidFill>
                  <a:srgbClr val="0D0D0D"/>
                </a:solidFill>
                <a:effectLst/>
              </a:rPr>
              <a:t>flag</a:t>
            </a:r>
            <a:r>
              <a:rPr kumimoji="0" lang="en-US" altLang="en-US" sz="1400" b="0" i="0" u="none" strike="noStrike" cap="none" normalizeH="0" baseline="0" dirty="0" smtClean="0">
                <a:ln>
                  <a:noFill/>
                </a:ln>
                <a:solidFill>
                  <a:srgbClr val="0D0D0D"/>
                </a:solidFill>
                <a:effectLst/>
              </a:rPr>
              <a:t> to </a:t>
            </a:r>
            <a:r>
              <a:rPr kumimoji="0" lang="en-US" altLang="en-US" sz="1400" b="1" i="0" u="none" strike="noStrike" cap="none" normalizeH="0" baseline="0" dirty="0" smtClean="0">
                <a:ln>
                  <a:noFill/>
                </a:ln>
                <a:solidFill>
                  <a:srgbClr val="0D0D0D"/>
                </a:solidFill>
                <a:effectLst/>
              </a:rPr>
              <a:t>true</a:t>
            </a:r>
            <a:r>
              <a:rPr kumimoji="0" lang="en-US" altLang="en-US" sz="1400" b="0" i="0" u="none" strike="noStrike" cap="none" normalizeH="0" baseline="0" dirty="0" smtClean="0">
                <a:ln>
                  <a:noFill/>
                </a:ln>
                <a:solidFill>
                  <a:srgbClr val="0D0D0D"/>
                </a:solidFill>
                <a:effectLst/>
              </a:rPr>
              <a:t> to track if the user input was valid.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0D0D0D"/>
                </a:solidFill>
                <a:effectLst/>
              </a:rPr>
              <a:t>Iterates through the </a:t>
            </a:r>
            <a:r>
              <a:rPr kumimoji="0" lang="en-US" altLang="en-US" sz="1400" b="1" i="0" u="none" strike="noStrike" cap="none" normalizeH="0" baseline="0" dirty="0" smtClean="0">
                <a:ln>
                  <a:noFill/>
                </a:ln>
                <a:solidFill>
                  <a:srgbClr val="0D0D0D"/>
                </a:solidFill>
                <a:effectLst/>
              </a:rPr>
              <a:t>Menu</a:t>
            </a:r>
            <a:r>
              <a:rPr kumimoji="0" lang="en-US" altLang="en-US" sz="1400" b="0" i="0" u="none" strike="noStrike" cap="none" normalizeH="0" baseline="0" dirty="0" smtClean="0">
                <a:ln>
                  <a:noFill/>
                </a:ln>
                <a:solidFill>
                  <a:srgbClr val="0D0D0D"/>
                </a:solidFill>
                <a:effectLst/>
              </a:rPr>
              <a:t> vector, which contains all available items.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0D0D0D"/>
                </a:solidFill>
                <a:effectLst/>
              </a:rPr>
              <a:t>Checks if the entered </a:t>
            </a:r>
            <a:r>
              <a:rPr kumimoji="0" lang="en-US" altLang="en-US" sz="1400" b="1" i="0" u="none" strike="noStrike" cap="none" normalizeH="0" baseline="0" dirty="0" smtClean="0">
                <a:ln>
                  <a:noFill/>
                </a:ln>
                <a:solidFill>
                  <a:srgbClr val="0D0D0D"/>
                </a:solidFill>
                <a:effectLst/>
              </a:rPr>
              <a:t>code</a:t>
            </a:r>
            <a:r>
              <a:rPr kumimoji="0" lang="en-US" altLang="en-US" sz="1400" b="0" i="0" u="none" strike="noStrike" cap="none" normalizeH="0" baseline="0" dirty="0" smtClean="0">
                <a:ln>
                  <a:noFill/>
                </a:ln>
                <a:solidFill>
                  <a:srgbClr val="0D0D0D"/>
                </a:solidFill>
                <a:effectLst/>
              </a:rPr>
              <a:t> matches any item in the menu.</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0D0D0D"/>
                </a:solidFill>
                <a:effectLst/>
              </a:rPr>
              <a:t>If a match is found, adds the corresponding item to the </a:t>
            </a:r>
            <a:r>
              <a:rPr kumimoji="0" lang="en-US" altLang="en-US" sz="1400" b="1" i="0" u="none" strike="noStrike" cap="none" normalizeH="0" baseline="0" dirty="0" smtClean="0">
                <a:ln>
                  <a:noFill/>
                </a:ln>
                <a:solidFill>
                  <a:srgbClr val="0D0D0D"/>
                </a:solidFill>
                <a:effectLst/>
              </a:rPr>
              <a:t>Order</a:t>
            </a:r>
            <a:r>
              <a:rPr kumimoji="0" lang="en-US" altLang="en-US" sz="1400" b="0" i="0" u="none" strike="noStrike" cap="none" normalizeH="0" baseline="0" dirty="0" smtClean="0">
                <a:ln>
                  <a:noFill/>
                </a:ln>
                <a:solidFill>
                  <a:srgbClr val="0D0D0D"/>
                </a:solidFill>
                <a:effectLst/>
              </a:rPr>
              <a:t> vector.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0D0D0D"/>
                </a:solidFill>
                <a:effectLst/>
              </a:rPr>
              <a:t>Sets the </a:t>
            </a:r>
            <a:r>
              <a:rPr kumimoji="0" lang="en-US" altLang="en-US" sz="1400" b="1" i="0" u="none" strike="noStrike" cap="none" normalizeH="0" baseline="0" dirty="0" smtClean="0">
                <a:ln>
                  <a:noFill/>
                </a:ln>
                <a:solidFill>
                  <a:srgbClr val="0D0D0D"/>
                </a:solidFill>
                <a:effectLst/>
              </a:rPr>
              <a:t>flag</a:t>
            </a:r>
            <a:r>
              <a:rPr kumimoji="0" lang="en-US" altLang="en-US" sz="1400" b="0" i="0" u="none" strike="noStrike" cap="none" normalizeH="0" baseline="0" dirty="0" smtClean="0">
                <a:ln>
                  <a:noFill/>
                </a:ln>
                <a:solidFill>
                  <a:srgbClr val="0D0D0D"/>
                </a:solidFill>
                <a:effectLst/>
              </a:rPr>
              <a:t> to </a:t>
            </a:r>
            <a:r>
              <a:rPr kumimoji="0" lang="en-US" altLang="en-US" sz="1400" b="1" i="0" u="none" strike="noStrike" cap="none" normalizeH="0" baseline="0" dirty="0" smtClean="0">
                <a:ln>
                  <a:noFill/>
                </a:ln>
                <a:solidFill>
                  <a:srgbClr val="0D0D0D"/>
                </a:solidFill>
                <a:effectLst/>
              </a:rPr>
              <a:t>false</a:t>
            </a:r>
            <a:r>
              <a:rPr kumimoji="0" lang="en-US" altLang="en-US" sz="1400" b="0" i="0" u="none" strike="noStrike" cap="none" normalizeH="0" baseline="0" dirty="0" smtClean="0">
                <a:ln>
                  <a:noFill/>
                </a:ln>
                <a:solidFill>
                  <a:srgbClr val="0D0D0D"/>
                </a:solidFill>
                <a:effectLst/>
              </a:rPr>
              <a:t> to indicate that a valid item was found and added to the order.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0D0D0D"/>
                </a:solidFill>
                <a:effectLst/>
              </a:rPr>
              <a:t>Displays a message confirming that the </a:t>
            </a:r>
            <a:r>
              <a:rPr kumimoji="0" lang="en-US" altLang="en-US" sz="1400" b="0" i="0" u="none" strike="noStrike" cap="none" normalizeH="0" baseline="0" dirty="0" smtClean="0">
                <a:ln>
                  <a:noFill/>
                </a:ln>
                <a:solidFill>
                  <a:schemeClr val="tx1">
                    <a:lumMod val="95000"/>
                    <a:lumOff val="5000"/>
                  </a:schemeClr>
                </a:solidFill>
                <a:effectLst/>
              </a:rPr>
              <a:t>item</a:t>
            </a:r>
            <a:r>
              <a:rPr kumimoji="0" lang="en-US" altLang="en-US" sz="1400" b="0" i="0" u="none" strike="noStrike" cap="none" normalizeH="0" baseline="0" dirty="0" smtClean="0">
                <a:ln>
                  <a:noFill/>
                </a:ln>
                <a:solidFill>
                  <a:srgbClr val="0D0D0D"/>
                </a:solidFill>
                <a:effectLst/>
              </a:rPr>
              <a:t> was successfully added to the order.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0D0D0D"/>
                </a:solidFill>
                <a:effectLst/>
              </a:rPr>
              <a:t>If no valid item was found, displays an error message indicating invalid input.</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400" b="1" i="0" u="none" strike="noStrike" cap="none" normalizeH="0" baseline="0" dirty="0" smtClean="0">
                <a:ln>
                  <a:noFill/>
                </a:ln>
                <a:solidFill>
                  <a:srgbClr val="0D0D0D"/>
                </a:solidFill>
                <a:effectLst/>
              </a:rPr>
              <a:t>Screen Clearing and Order Return</a:t>
            </a:r>
            <a:r>
              <a:rPr kumimoji="0" lang="en-US" altLang="en-US" sz="1400" b="0" i="0" u="none" strike="noStrike" cap="none" normalizeH="0" baseline="0" dirty="0" smtClean="0">
                <a:ln>
                  <a:noFill/>
                </a:ln>
                <a:solidFill>
                  <a:srgbClr val="0D0D0D"/>
                </a:solidFill>
                <a:effectLst/>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0D0D0D"/>
                </a:solidFill>
                <a:effectLst/>
              </a:rPr>
              <a:t>Clears the screen after the user has finished making their order.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0D0D0D"/>
                </a:solidFill>
                <a:effectLst/>
              </a:rPr>
              <a:t>Returns the updated </a:t>
            </a:r>
            <a:r>
              <a:rPr kumimoji="0" lang="en-US" altLang="en-US" sz="1400" b="1" i="0" u="none" strike="noStrike" cap="none" normalizeH="0" baseline="0" dirty="0" smtClean="0">
                <a:ln>
                  <a:noFill/>
                </a:ln>
                <a:solidFill>
                  <a:srgbClr val="0D0D0D"/>
                </a:solidFill>
                <a:effectLst/>
              </a:rPr>
              <a:t>Order</a:t>
            </a:r>
            <a:r>
              <a:rPr kumimoji="0" lang="en-US" altLang="en-US" sz="1400" b="0" i="0" u="none" strike="noStrike" cap="none" normalizeH="0" baseline="0" dirty="0" smtClean="0">
                <a:ln>
                  <a:noFill/>
                </a:ln>
                <a:solidFill>
                  <a:srgbClr val="0D0D0D"/>
                </a:solidFill>
                <a:effectLst/>
              </a:rPr>
              <a:t> vector containing the items the user has selected.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886041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saturation sat="97000"/>
                    </a14:imgEffect>
                  </a14:imgLayer>
                </a14:imgProps>
              </a:ext>
              <a:ext uri="{28A0092B-C50C-407E-A947-70E740481C1C}">
                <a14:useLocalDpi xmlns:a14="http://schemas.microsoft.com/office/drawing/2010/main" val="0"/>
              </a:ext>
            </a:extLst>
          </a:blip>
          <a:stretch>
            <a:fillRect/>
          </a:stretch>
        </p:blipFill>
        <p:spPr>
          <a:xfrm>
            <a:off x="0" y="0"/>
            <a:ext cx="12506929" cy="7077807"/>
          </a:xfrm>
        </p:spPr>
      </p:pic>
      <p:sp>
        <p:nvSpPr>
          <p:cNvPr id="2" name="Title 1"/>
          <p:cNvSpPr>
            <a:spLocks noGrp="1"/>
          </p:cNvSpPr>
          <p:nvPr>
            <p:ph type="title"/>
          </p:nvPr>
        </p:nvSpPr>
        <p:spPr>
          <a:xfrm>
            <a:off x="1097280" y="286603"/>
            <a:ext cx="10058400" cy="750889"/>
          </a:xfrm>
        </p:spPr>
        <p:txBody>
          <a:bodyPr/>
          <a:lstStyle/>
          <a:p>
            <a:pPr algn="ctr"/>
            <a:r>
              <a:rPr lang="en-US" b="1" dirty="0" smtClean="0">
                <a:solidFill>
                  <a:srgbClr val="FFFF00"/>
                </a:solidFill>
              </a:rPr>
              <a:t>CAFETERIA</a:t>
            </a:r>
            <a:r>
              <a:rPr lang="en-US" b="1" dirty="0" smtClean="0">
                <a:solidFill>
                  <a:schemeClr val="bg1"/>
                </a:solidFill>
              </a:rPr>
              <a:t> </a:t>
            </a:r>
            <a:r>
              <a:rPr lang="en-US" b="1" dirty="0" smtClean="0">
                <a:solidFill>
                  <a:srgbClr val="FFFF00"/>
                </a:solidFill>
              </a:rPr>
              <a:t>CLASS</a:t>
            </a:r>
            <a:r>
              <a:rPr lang="en-US" b="1" dirty="0" smtClean="0">
                <a:solidFill>
                  <a:schemeClr val="bg1"/>
                </a:solidFill>
              </a:rPr>
              <a:t>:</a:t>
            </a:r>
            <a:endParaRPr lang="en-US" b="1" dirty="0">
              <a:solidFill>
                <a:schemeClr val="bg1"/>
              </a:solidFill>
            </a:endParaRPr>
          </a:p>
        </p:txBody>
      </p:sp>
      <p:pic>
        <p:nvPicPr>
          <p:cNvPr id="3" name="Picture 2"/>
          <p:cNvPicPr>
            <a:picLocks noChangeAspect="1"/>
          </p:cNvPicPr>
          <p:nvPr/>
        </p:nvPicPr>
        <p:blipFill>
          <a:blip r:embed="rId4"/>
          <a:stretch>
            <a:fillRect/>
          </a:stretch>
        </p:blipFill>
        <p:spPr>
          <a:xfrm>
            <a:off x="175846" y="961824"/>
            <a:ext cx="12265269" cy="5896176"/>
          </a:xfrm>
          <a:prstGeom prst="rect">
            <a:avLst/>
          </a:prstGeom>
        </p:spPr>
      </p:pic>
    </p:spTree>
    <p:extLst>
      <p:ext uri="{BB962C8B-B14F-4D97-AF65-F5344CB8AC3E}">
        <p14:creationId xmlns:p14="http://schemas.microsoft.com/office/powerpoint/2010/main" val="21788765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saturation sat="97000"/>
                    </a14:imgEffect>
                  </a14:imgLayer>
                </a14:imgProps>
              </a:ext>
              <a:ext uri="{28A0092B-C50C-407E-A947-70E740481C1C}">
                <a14:useLocalDpi xmlns:a14="http://schemas.microsoft.com/office/drawing/2010/main" val="0"/>
              </a:ext>
            </a:extLst>
          </a:blip>
          <a:stretch>
            <a:fillRect/>
          </a:stretch>
        </p:blipFill>
        <p:spPr>
          <a:xfrm>
            <a:off x="0" y="0"/>
            <a:ext cx="12506929" cy="7077807"/>
          </a:xfrm>
        </p:spPr>
      </p:pic>
      <p:sp>
        <p:nvSpPr>
          <p:cNvPr id="2" name="Title 1"/>
          <p:cNvSpPr>
            <a:spLocks noGrp="1"/>
          </p:cNvSpPr>
          <p:nvPr>
            <p:ph type="title"/>
          </p:nvPr>
        </p:nvSpPr>
        <p:spPr/>
        <p:txBody>
          <a:bodyPr>
            <a:normAutofit/>
          </a:bodyPr>
          <a:lstStyle/>
          <a:p>
            <a:pPr algn="ctr"/>
            <a:r>
              <a:rPr lang="en-US" sz="5400" b="1" dirty="0" smtClean="0">
                <a:solidFill>
                  <a:schemeClr val="bg1"/>
                </a:solidFill>
              </a:rPr>
              <a:t>EXPLAINATION</a:t>
            </a:r>
            <a:endParaRPr lang="en-US" sz="5400" b="1" dirty="0">
              <a:solidFill>
                <a:schemeClr val="bg1"/>
              </a:solidFill>
            </a:endParaRPr>
          </a:p>
        </p:txBody>
      </p:sp>
      <p:sp>
        <p:nvSpPr>
          <p:cNvPr id="3" name="Rectangle 1"/>
          <p:cNvSpPr>
            <a:spLocks noChangeArrowheads="1"/>
          </p:cNvSpPr>
          <p:nvPr/>
        </p:nvSpPr>
        <p:spPr bwMode="auto">
          <a:xfrm>
            <a:off x="202223" y="1976186"/>
            <a:ext cx="12194932"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lumMod val="95000"/>
                  <a:lumOff val="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smtClean="0">
                <a:ln>
                  <a:noFill/>
                </a:ln>
                <a:solidFill>
                  <a:schemeClr val="tx1">
                    <a:lumMod val="95000"/>
                    <a:lumOff val="5000"/>
                  </a:schemeClr>
                </a:solidFill>
                <a:effectLst/>
              </a:rPr>
              <a:t>Constructor Cafeteria</a:t>
            </a:r>
            <a:r>
              <a:rPr kumimoji="0" lang="en-US" altLang="en-US" sz="1400" b="0" i="0" u="none" strike="noStrike" cap="none" normalizeH="0" baseline="0" dirty="0" smtClean="0">
                <a:ln>
                  <a:noFill/>
                </a:ln>
                <a:solidFill>
                  <a:schemeClr val="tx1">
                    <a:lumMod val="95000"/>
                    <a:lumOff val="5000"/>
                  </a:schemeClr>
                </a:solidFill>
                <a:effectLst/>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chemeClr val="tx1">
                    <a:lumMod val="95000"/>
                    <a:lumOff val="5000"/>
                  </a:schemeClr>
                </a:solidFill>
                <a:effectLst/>
              </a:rPr>
              <a:t>Inherits from the </a:t>
            </a:r>
            <a:r>
              <a:rPr kumimoji="0" lang="en-US" altLang="en-US" sz="1400" b="1" i="0" u="none" strike="noStrike" cap="none" normalizeH="0" baseline="0" dirty="0" smtClean="0">
                <a:ln>
                  <a:noFill/>
                </a:ln>
                <a:solidFill>
                  <a:schemeClr val="tx1">
                    <a:lumMod val="95000"/>
                    <a:lumOff val="5000"/>
                  </a:schemeClr>
                </a:solidFill>
                <a:effectLst/>
              </a:rPr>
              <a:t>Restaurants</a:t>
            </a:r>
            <a:r>
              <a:rPr kumimoji="0" lang="en-US" altLang="en-US" sz="1400" b="0" i="0" u="none" strike="noStrike" cap="none" normalizeH="0" baseline="0" dirty="0" smtClean="0">
                <a:ln>
                  <a:noFill/>
                </a:ln>
                <a:solidFill>
                  <a:schemeClr val="tx1">
                    <a:lumMod val="95000"/>
                    <a:lumOff val="5000"/>
                  </a:schemeClr>
                </a:solidFill>
                <a:effectLst/>
              </a:rPr>
              <a:t> class.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chemeClr val="tx1">
                    <a:lumMod val="95000"/>
                    <a:lumOff val="5000"/>
                  </a:schemeClr>
                </a:solidFill>
                <a:effectLst/>
              </a:rPr>
              <a:t>Reads items from a file named "Cafeteria.txt" and assigns them to the </a:t>
            </a:r>
            <a:r>
              <a:rPr kumimoji="0" lang="en-US" altLang="en-US" sz="1400" b="1" i="0" u="none" strike="noStrike" cap="none" normalizeH="0" baseline="0" dirty="0" smtClean="0">
                <a:ln>
                  <a:noFill/>
                </a:ln>
                <a:solidFill>
                  <a:schemeClr val="tx1">
                    <a:lumMod val="95000"/>
                    <a:lumOff val="5000"/>
                  </a:schemeClr>
                </a:solidFill>
                <a:effectLst/>
              </a:rPr>
              <a:t>Menu</a:t>
            </a:r>
            <a:r>
              <a:rPr kumimoji="0" lang="en-US" altLang="en-US" sz="1400" b="0" i="0" u="none" strike="noStrike" cap="none" normalizeH="0" baseline="0" dirty="0" smtClean="0">
                <a:ln>
                  <a:noFill/>
                </a:ln>
                <a:solidFill>
                  <a:schemeClr val="tx1">
                    <a:lumMod val="95000"/>
                    <a:lumOff val="5000"/>
                  </a:schemeClr>
                </a:solidFill>
                <a:effectLst/>
              </a:rPr>
              <a:t> vector using the </a:t>
            </a:r>
            <a:r>
              <a:rPr kumimoji="0" lang="en-US" altLang="en-US" sz="1400" b="1" i="0" u="none" strike="noStrike" cap="none" normalizeH="0" baseline="0" dirty="0" err="1" smtClean="0">
                <a:ln>
                  <a:noFill/>
                </a:ln>
                <a:solidFill>
                  <a:schemeClr val="tx1">
                    <a:lumMod val="95000"/>
                    <a:lumOff val="5000"/>
                  </a:schemeClr>
                </a:solidFill>
                <a:effectLst/>
              </a:rPr>
              <a:t>read_items_from_file</a:t>
            </a:r>
            <a:r>
              <a:rPr kumimoji="0" lang="en-US" altLang="en-US" sz="1400" b="0" i="0" u="none" strike="noStrike" cap="none" normalizeH="0" baseline="0" dirty="0" smtClean="0">
                <a:ln>
                  <a:noFill/>
                </a:ln>
                <a:solidFill>
                  <a:schemeClr val="tx1">
                    <a:lumMod val="95000"/>
                    <a:lumOff val="5000"/>
                  </a:schemeClr>
                </a:solidFill>
                <a:effectLst/>
              </a:rPr>
              <a:t> function inherited from the </a:t>
            </a:r>
            <a:r>
              <a:rPr kumimoji="0" lang="en-US" altLang="en-US" sz="1400" b="1" i="0" u="none" strike="noStrike" cap="none" normalizeH="0" baseline="0" dirty="0" smtClean="0">
                <a:ln>
                  <a:noFill/>
                </a:ln>
                <a:solidFill>
                  <a:schemeClr val="tx1">
                    <a:lumMod val="95000"/>
                    <a:lumOff val="5000"/>
                  </a:schemeClr>
                </a:solidFill>
                <a:effectLst/>
              </a:rPr>
              <a:t>Restaurants</a:t>
            </a:r>
            <a:r>
              <a:rPr kumimoji="0" lang="en-US" altLang="en-US" sz="1400" b="0" i="0" u="none" strike="noStrike" cap="none" normalizeH="0" baseline="0" dirty="0" smtClean="0">
                <a:ln>
                  <a:noFill/>
                </a:ln>
                <a:solidFill>
                  <a:schemeClr val="tx1">
                    <a:lumMod val="95000"/>
                    <a:lumOff val="5000"/>
                  </a:schemeClr>
                </a:solidFill>
                <a:effectLst/>
              </a:rPr>
              <a:t> class.</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1400" dirty="0" smtClean="0">
                <a:solidFill>
                  <a:schemeClr val="tx1">
                    <a:lumMod val="95000"/>
                    <a:lumOff val="5000"/>
                  </a:schemeClr>
                </a:solidFill>
              </a:rPr>
              <a:t>Menu has special code CAF for café, PZ for Pizza Fast and so on. </a:t>
            </a:r>
            <a:endParaRPr kumimoji="0" lang="en-US" altLang="en-US" sz="1400" b="0" i="0" u="none" strike="noStrike" cap="none" normalizeH="0" baseline="0" dirty="0" smtClean="0">
              <a:ln>
                <a:noFill/>
              </a:ln>
              <a:solidFill>
                <a:schemeClr val="tx1">
                  <a:lumMod val="95000"/>
                  <a:lumOff val="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smtClean="0">
                <a:ln>
                  <a:noFill/>
                </a:ln>
                <a:solidFill>
                  <a:schemeClr val="tx1">
                    <a:lumMod val="95000"/>
                    <a:lumOff val="5000"/>
                  </a:schemeClr>
                </a:solidFill>
                <a:effectLst/>
              </a:rPr>
              <a:t>Function </a:t>
            </a:r>
            <a:r>
              <a:rPr kumimoji="0" lang="en-US" altLang="en-US" sz="1400" b="1" i="0" u="none" strike="noStrike" cap="none" normalizeH="0" baseline="0" dirty="0" err="1" smtClean="0">
                <a:ln>
                  <a:noFill/>
                </a:ln>
                <a:solidFill>
                  <a:schemeClr val="tx1">
                    <a:lumMod val="95000"/>
                    <a:lumOff val="5000"/>
                  </a:schemeClr>
                </a:solidFill>
                <a:effectLst/>
              </a:rPr>
              <a:t>booking_table</a:t>
            </a:r>
            <a:r>
              <a:rPr kumimoji="0" lang="en-US" altLang="en-US" sz="1400" b="1" i="0" u="none" strike="noStrike" cap="none" normalizeH="0" baseline="0" dirty="0" smtClean="0">
                <a:ln>
                  <a:noFill/>
                </a:ln>
                <a:solidFill>
                  <a:schemeClr val="tx1">
                    <a:lumMod val="95000"/>
                    <a:lumOff val="5000"/>
                  </a:schemeClr>
                </a:solidFill>
                <a:effectLst/>
              </a:rPr>
              <a:t>()</a:t>
            </a:r>
            <a:r>
              <a:rPr kumimoji="0" lang="en-US" altLang="en-US" sz="1400" b="0" i="0" u="none" strike="noStrike" cap="none" normalizeH="0" baseline="0" dirty="0" smtClean="0">
                <a:ln>
                  <a:noFill/>
                </a:ln>
                <a:solidFill>
                  <a:schemeClr val="tx1">
                    <a:lumMod val="95000"/>
                    <a:lumOff val="5000"/>
                  </a:schemeClr>
                </a:solidFill>
                <a:effectLst/>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chemeClr val="tx1">
                    <a:lumMod val="95000"/>
                    <a:lumOff val="5000"/>
                  </a:schemeClr>
                </a:solidFill>
                <a:effectLst/>
              </a:rPr>
              <a:t>The screen is cleared the screen to provide a clean interface for </a:t>
            </a:r>
            <a:r>
              <a:rPr kumimoji="0" lang="en-US" altLang="en-US" sz="1400" b="1" i="0" u="none" strike="noStrike" cap="none" normalizeH="0" baseline="0" dirty="0" smtClean="0">
                <a:ln>
                  <a:noFill/>
                </a:ln>
                <a:solidFill>
                  <a:schemeClr val="tx1">
                    <a:lumMod val="95000"/>
                    <a:lumOff val="5000"/>
                  </a:schemeClr>
                </a:solidFill>
                <a:effectLst/>
              </a:rPr>
              <a:t>booking tables</a:t>
            </a:r>
            <a:r>
              <a:rPr kumimoji="0" lang="en-US" altLang="en-US" sz="1400" b="0" i="0" u="none" strike="noStrike" cap="none" normalizeH="0" baseline="0" dirty="0" smtClean="0">
                <a:ln>
                  <a:noFill/>
                </a:ln>
                <a:solidFill>
                  <a:schemeClr val="tx1">
                    <a:lumMod val="95000"/>
                    <a:lumOff val="5000"/>
                  </a:schemeClr>
                </a:solidFill>
                <a:effectLst/>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chemeClr val="tx1">
                    <a:lumMod val="95000"/>
                    <a:lumOff val="5000"/>
                  </a:schemeClr>
                </a:solidFill>
                <a:effectLst/>
              </a:rPr>
              <a:t>Declares an array </a:t>
            </a:r>
            <a:r>
              <a:rPr kumimoji="0" lang="en-US" altLang="en-US" sz="1400" b="1" i="0" u="none" strike="noStrike" cap="none" normalizeH="0" baseline="0" dirty="0" smtClean="0">
                <a:ln>
                  <a:noFill/>
                </a:ln>
                <a:solidFill>
                  <a:schemeClr val="tx1">
                    <a:lumMod val="95000"/>
                    <a:lumOff val="5000"/>
                  </a:schemeClr>
                </a:solidFill>
                <a:effectLst/>
              </a:rPr>
              <a:t>table</a:t>
            </a:r>
            <a:r>
              <a:rPr kumimoji="0" lang="en-US" altLang="en-US" sz="1400" b="0" i="0" u="none" strike="noStrike" cap="none" normalizeH="0" baseline="0" dirty="0" smtClean="0">
                <a:ln>
                  <a:noFill/>
                </a:ln>
                <a:solidFill>
                  <a:schemeClr val="tx1">
                    <a:lumMod val="95000"/>
                    <a:lumOff val="5000"/>
                  </a:schemeClr>
                </a:solidFill>
                <a:effectLst/>
              </a:rPr>
              <a:t> of size 10 to represent the availability of tables.</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1400" dirty="0" smtClean="0">
                <a:solidFill>
                  <a:schemeClr val="tx1">
                    <a:lumMod val="95000"/>
                    <a:lumOff val="5000"/>
                  </a:schemeClr>
                </a:solidFill>
              </a:rPr>
              <a:t>Using the loop iterates</a:t>
            </a:r>
            <a:r>
              <a:rPr kumimoji="0" lang="en-US" altLang="en-US" sz="1400" b="0" i="0" u="none" strike="noStrike" cap="none" normalizeH="0" baseline="0" dirty="0" smtClean="0">
                <a:ln>
                  <a:noFill/>
                </a:ln>
                <a:solidFill>
                  <a:schemeClr val="tx1">
                    <a:lumMod val="95000"/>
                    <a:lumOff val="5000"/>
                  </a:schemeClr>
                </a:solidFill>
                <a:effectLst/>
              </a:rPr>
              <a:t> through each element of the </a:t>
            </a:r>
            <a:r>
              <a:rPr kumimoji="0" lang="en-US" altLang="en-US" sz="1400" b="1" i="0" u="none" strike="noStrike" cap="none" normalizeH="0" baseline="0" dirty="0" smtClean="0">
                <a:ln>
                  <a:noFill/>
                </a:ln>
                <a:solidFill>
                  <a:schemeClr val="tx1">
                    <a:lumMod val="95000"/>
                    <a:lumOff val="5000"/>
                  </a:schemeClr>
                </a:solidFill>
                <a:effectLst/>
              </a:rPr>
              <a:t>table</a:t>
            </a:r>
            <a:r>
              <a:rPr kumimoji="0" lang="en-US" altLang="en-US" sz="1400" b="0" i="0" u="none" strike="noStrike" cap="none" normalizeH="0" baseline="0" dirty="0" smtClean="0">
                <a:ln>
                  <a:noFill/>
                </a:ln>
                <a:solidFill>
                  <a:schemeClr val="tx1">
                    <a:lumMod val="95000"/>
                    <a:lumOff val="5000"/>
                  </a:schemeClr>
                </a:solidFill>
                <a:effectLst/>
              </a:rPr>
              <a:t> array and randomly assigns either 0 or 1 to simulate booked or available tables.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chemeClr val="tx1">
                    <a:lumMod val="95000"/>
                    <a:lumOff val="5000"/>
                  </a:schemeClr>
                </a:solidFill>
                <a:effectLst/>
              </a:rPr>
              <a:t>Displays the status of booked tables and available tables by iterating through the </a:t>
            </a:r>
            <a:r>
              <a:rPr kumimoji="0" lang="en-US" altLang="en-US" sz="1400" b="1" i="0" u="none" strike="noStrike" cap="none" normalizeH="0" baseline="0" dirty="0" smtClean="0">
                <a:ln>
                  <a:noFill/>
                </a:ln>
                <a:solidFill>
                  <a:schemeClr val="tx1">
                    <a:lumMod val="95000"/>
                    <a:lumOff val="5000"/>
                  </a:schemeClr>
                </a:solidFill>
                <a:effectLst/>
              </a:rPr>
              <a:t>table</a:t>
            </a:r>
            <a:r>
              <a:rPr kumimoji="0" lang="en-US" altLang="en-US" sz="1400" b="0" i="0" u="none" strike="noStrike" cap="none" normalizeH="0" baseline="0" dirty="0" smtClean="0">
                <a:ln>
                  <a:noFill/>
                </a:ln>
                <a:solidFill>
                  <a:schemeClr val="tx1">
                    <a:lumMod val="95000"/>
                    <a:lumOff val="5000"/>
                  </a:schemeClr>
                </a:solidFill>
                <a:effectLst/>
              </a:rPr>
              <a:t> array and printing the table numbers accordingly.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chemeClr val="tx1">
                    <a:lumMod val="95000"/>
                    <a:lumOff val="5000"/>
                  </a:schemeClr>
                </a:solidFill>
                <a:effectLst/>
              </a:rPr>
              <a:t>Initializes an integer variable </a:t>
            </a:r>
            <a:r>
              <a:rPr kumimoji="0" lang="en-US" altLang="en-US" sz="1400" b="1" i="0" u="none" strike="noStrike" cap="none" normalizeH="0" baseline="0" dirty="0" smtClean="0">
                <a:ln>
                  <a:noFill/>
                </a:ln>
                <a:solidFill>
                  <a:schemeClr val="tx1">
                    <a:lumMod val="95000"/>
                    <a:lumOff val="5000"/>
                  </a:schemeClr>
                </a:solidFill>
                <a:effectLst/>
              </a:rPr>
              <a:t>flag</a:t>
            </a:r>
            <a:r>
              <a:rPr kumimoji="0" lang="en-US" altLang="en-US" sz="1400" b="0" i="0" u="none" strike="noStrike" cap="none" normalizeH="0" baseline="0" dirty="0" smtClean="0">
                <a:ln>
                  <a:noFill/>
                </a:ln>
                <a:solidFill>
                  <a:schemeClr val="tx1">
                    <a:lumMod val="95000"/>
                    <a:lumOff val="5000"/>
                  </a:schemeClr>
                </a:solidFill>
                <a:effectLst/>
              </a:rPr>
              <a:t> to 1 to control the loop for booking a table.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chemeClr val="tx1">
                    <a:lumMod val="95000"/>
                    <a:lumOff val="5000"/>
                  </a:schemeClr>
                </a:solidFill>
                <a:effectLst/>
              </a:rPr>
              <a:t>Enters a do-while loop to repeatedly prompt the user to enter a table number until a valid and available table is selected.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chemeClr val="tx1">
                    <a:lumMod val="95000"/>
                    <a:lumOff val="5000"/>
                  </a:schemeClr>
                </a:solidFill>
                <a:effectLst/>
              </a:rPr>
              <a:t>Reads the user's input for the table number to book.</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chemeClr val="tx1">
                    <a:lumMod val="95000"/>
                    <a:lumOff val="5000"/>
                  </a:schemeClr>
                </a:solidFill>
                <a:effectLst/>
              </a:rPr>
              <a:t>Validates the input to ensure it is within the range 1-10 and checks if the selected table is available.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chemeClr val="tx1">
                    <a:lumMod val="95000"/>
                    <a:lumOff val="5000"/>
                  </a:schemeClr>
                </a:solidFill>
                <a:effectLst/>
              </a:rPr>
              <a:t>If the input is valid and the table is available, marks the selected table as booked in the </a:t>
            </a:r>
            <a:r>
              <a:rPr kumimoji="0" lang="en-US" altLang="en-US" sz="1400" b="1" i="0" u="none" strike="noStrike" cap="none" normalizeH="0" baseline="0" dirty="0" smtClean="0">
                <a:ln>
                  <a:noFill/>
                </a:ln>
                <a:solidFill>
                  <a:schemeClr val="tx1">
                    <a:lumMod val="95000"/>
                    <a:lumOff val="5000"/>
                  </a:schemeClr>
                </a:solidFill>
                <a:effectLst/>
              </a:rPr>
              <a:t>table</a:t>
            </a:r>
            <a:r>
              <a:rPr kumimoji="0" lang="en-US" altLang="en-US" sz="1400" b="0" i="0" u="none" strike="noStrike" cap="none" normalizeH="0" baseline="0" dirty="0" smtClean="0">
                <a:ln>
                  <a:noFill/>
                </a:ln>
                <a:solidFill>
                  <a:schemeClr val="tx1">
                    <a:lumMod val="95000"/>
                    <a:lumOff val="5000"/>
                  </a:schemeClr>
                </a:solidFill>
                <a:effectLst/>
              </a:rPr>
              <a:t> array and displays a confirmation message.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chemeClr val="tx1">
                    <a:lumMod val="95000"/>
                    <a:lumOff val="5000"/>
                  </a:schemeClr>
                </a:solidFill>
                <a:effectLst/>
              </a:rPr>
              <a:t>If the input is invalid or the table is not available, displays an error message</a:t>
            </a:r>
            <a:r>
              <a:rPr kumimoji="0" lang="en-US" altLang="en-US" sz="1400" b="0" i="0" u="none" strike="noStrike" cap="none" normalizeH="0" dirty="0" smtClean="0">
                <a:ln>
                  <a:noFill/>
                </a:ln>
                <a:solidFill>
                  <a:schemeClr val="tx1">
                    <a:lumMod val="95000"/>
                    <a:lumOff val="5000"/>
                  </a:schemeClr>
                </a:solidFill>
                <a:effectLst/>
              </a:rPr>
              <a:t> in red color “Invalid Input” </a:t>
            </a:r>
            <a:r>
              <a:rPr kumimoji="0" lang="en-US" altLang="en-US" sz="1400" b="0" i="0" u="none" strike="noStrike" cap="none" normalizeH="0" baseline="0" dirty="0" smtClean="0">
                <a:ln>
                  <a:noFill/>
                </a:ln>
                <a:solidFill>
                  <a:schemeClr val="tx1">
                    <a:lumMod val="95000"/>
                    <a:lumOff val="5000"/>
                  </a:schemeClr>
                </a:solidFill>
                <a:effectLst/>
              </a:rPr>
              <a:t>and prompts the user to enter a valid table number.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chemeClr val="tx1">
                    <a:lumMod val="95000"/>
                    <a:lumOff val="5000"/>
                  </a:schemeClr>
                </a:solidFill>
                <a:effectLst/>
              </a:rPr>
              <a:t>Exits the loop when a valid and available table is booked.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chemeClr val="tx1">
                    <a:lumMod val="95000"/>
                    <a:lumOff val="5000"/>
                  </a:schemeClr>
                </a:solidFill>
                <a:effectLst/>
              </a:rPr>
              <a:t>Displays a message to instruct the user to press any key to continue.</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1400" dirty="0" smtClean="0">
                <a:solidFill>
                  <a:schemeClr val="tx1">
                    <a:lumMod val="95000"/>
                    <a:lumOff val="5000"/>
                  </a:schemeClr>
                </a:solidFill>
              </a:rPr>
              <a:t>Lastly waits</a:t>
            </a:r>
            <a:r>
              <a:rPr kumimoji="0" lang="en-US" altLang="en-US" sz="1400" b="0" i="0" u="none" strike="noStrike" cap="none" normalizeH="0" baseline="0" dirty="0" smtClean="0">
                <a:ln>
                  <a:noFill/>
                </a:ln>
                <a:solidFill>
                  <a:schemeClr val="tx1">
                    <a:lumMod val="95000"/>
                    <a:lumOff val="5000"/>
                  </a:schemeClr>
                </a:solidFill>
                <a:effectLst/>
              </a:rPr>
              <a:t> for a key press using the </a:t>
            </a:r>
            <a:r>
              <a:rPr kumimoji="0" lang="en-US" altLang="en-US" sz="1400" b="1" i="0" u="none" strike="noStrike" cap="none" normalizeH="0" baseline="0" dirty="0" err="1" smtClean="0">
                <a:ln>
                  <a:noFill/>
                </a:ln>
                <a:solidFill>
                  <a:schemeClr val="tx1">
                    <a:lumMod val="95000"/>
                    <a:lumOff val="5000"/>
                  </a:schemeClr>
                </a:solidFill>
                <a:effectLst/>
              </a:rPr>
              <a:t>getch</a:t>
            </a:r>
            <a:r>
              <a:rPr kumimoji="0" lang="en-US" altLang="en-US" sz="1400" b="1" i="0" u="none" strike="noStrike" cap="none" normalizeH="0" baseline="0" dirty="0" smtClean="0">
                <a:ln>
                  <a:noFill/>
                </a:ln>
                <a:solidFill>
                  <a:schemeClr val="tx1">
                    <a:lumMod val="95000"/>
                    <a:lumOff val="5000"/>
                  </a:schemeClr>
                </a:solidFill>
                <a:effectLst/>
              </a:rPr>
              <a:t>()</a:t>
            </a:r>
            <a:r>
              <a:rPr kumimoji="0" lang="en-US" altLang="en-US" sz="1400" b="0" i="0" u="none" strike="noStrike" cap="none" normalizeH="0" baseline="0" dirty="0" smtClean="0">
                <a:ln>
                  <a:noFill/>
                </a:ln>
                <a:solidFill>
                  <a:schemeClr val="tx1">
                    <a:lumMod val="95000"/>
                    <a:lumOff val="5000"/>
                  </a:schemeClr>
                </a:solidFill>
                <a:effectLst/>
              </a:rPr>
              <a:t> function from the </a:t>
            </a:r>
            <a:r>
              <a:rPr kumimoji="0" lang="en-US" altLang="en-US" sz="1400" b="1" i="0" u="none" strike="noStrike" cap="none" normalizeH="0" baseline="0" dirty="0" smtClean="0">
                <a:ln>
                  <a:noFill/>
                </a:ln>
                <a:solidFill>
                  <a:schemeClr val="tx1">
                    <a:lumMod val="95000"/>
                    <a:lumOff val="5000"/>
                  </a:schemeClr>
                </a:solidFill>
                <a:effectLst/>
              </a:rPr>
              <a:t>&lt;</a:t>
            </a:r>
            <a:r>
              <a:rPr kumimoji="0" lang="en-US" altLang="en-US" sz="1400" b="1" i="0" u="none" strike="noStrike" cap="none" normalizeH="0" baseline="0" dirty="0" err="1" smtClean="0">
                <a:ln>
                  <a:noFill/>
                </a:ln>
                <a:solidFill>
                  <a:schemeClr val="tx1">
                    <a:lumMod val="95000"/>
                    <a:lumOff val="5000"/>
                  </a:schemeClr>
                </a:solidFill>
                <a:effectLst/>
              </a:rPr>
              <a:t>conio.h</a:t>
            </a:r>
            <a:r>
              <a:rPr kumimoji="0" lang="en-US" altLang="en-US" sz="1400" b="1" i="0" u="none" strike="noStrike" cap="none" normalizeH="0" baseline="0" dirty="0" smtClean="0">
                <a:ln>
                  <a:noFill/>
                </a:ln>
                <a:solidFill>
                  <a:schemeClr val="tx1">
                    <a:lumMod val="95000"/>
                    <a:lumOff val="5000"/>
                  </a:schemeClr>
                </a:solidFill>
                <a:effectLst/>
              </a:rPr>
              <a:t>&gt;</a:t>
            </a:r>
            <a:r>
              <a:rPr kumimoji="0" lang="en-US" altLang="en-US" sz="1400" b="0" i="0" u="none" strike="noStrike" cap="none" normalizeH="0" baseline="0" dirty="0" smtClean="0">
                <a:ln>
                  <a:noFill/>
                </a:ln>
                <a:solidFill>
                  <a:schemeClr val="tx1">
                    <a:lumMod val="95000"/>
                    <a:lumOff val="5000"/>
                  </a:schemeClr>
                </a:solidFill>
                <a:effectLst/>
              </a:rPr>
              <a:t> library.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lumMod val="95000"/>
                  <a:lumOff val="5000"/>
                </a:schemeClr>
              </a:solidFill>
              <a:effectLst/>
            </a:endParaRPr>
          </a:p>
        </p:txBody>
      </p:sp>
    </p:spTree>
    <p:extLst>
      <p:ext uri="{BB962C8B-B14F-4D97-AF65-F5344CB8AC3E}">
        <p14:creationId xmlns:p14="http://schemas.microsoft.com/office/powerpoint/2010/main" val="12083984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saturation sat="97000"/>
                    </a14:imgEffect>
                  </a14:imgLayer>
                </a14:imgProps>
              </a:ext>
              <a:ext uri="{28A0092B-C50C-407E-A947-70E740481C1C}">
                <a14:useLocalDpi xmlns:a14="http://schemas.microsoft.com/office/drawing/2010/main" val="0"/>
              </a:ext>
            </a:extLst>
          </a:blip>
          <a:stretch>
            <a:fillRect/>
          </a:stretch>
        </p:blipFill>
        <p:spPr>
          <a:xfrm>
            <a:off x="0" y="0"/>
            <a:ext cx="12506929" cy="7077807"/>
          </a:xfrm>
        </p:spPr>
      </p:pic>
      <p:sp>
        <p:nvSpPr>
          <p:cNvPr id="2" name="Title 1"/>
          <p:cNvSpPr>
            <a:spLocks noGrp="1"/>
          </p:cNvSpPr>
          <p:nvPr>
            <p:ph type="title"/>
          </p:nvPr>
        </p:nvSpPr>
        <p:spPr>
          <a:xfrm>
            <a:off x="1097280" y="286603"/>
            <a:ext cx="10058400" cy="5683374"/>
          </a:xfrm>
        </p:spPr>
        <p:txBody>
          <a:bodyPr>
            <a:normAutofit/>
          </a:bodyPr>
          <a:lstStyle/>
          <a:p>
            <a:r>
              <a:rPr lang="en-US" b="1" dirty="0" smtClean="0">
                <a:solidFill>
                  <a:srgbClr val="FFFF00"/>
                </a:solidFill>
              </a:rPr>
              <a:t>SIMILAR CLASSES AND FUNCTIONS:</a:t>
            </a:r>
            <a:br>
              <a:rPr lang="en-US" b="1" dirty="0" smtClean="0">
                <a:solidFill>
                  <a:srgbClr val="FFFF00"/>
                </a:solidFill>
              </a:rPr>
            </a:br>
            <a:r>
              <a:rPr lang="en-US" b="1" dirty="0" smtClean="0">
                <a:solidFill>
                  <a:srgbClr val="FFFF00"/>
                </a:solidFill>
              </a:rPr>
              <a:t>Fast </a:t>
            </a:r>
            <a:r>
              <a:rPr lang="en-US" b="1" dirty="0" err="1" smtClean="0">
                <a:solidFill>
                  <a:srgbClr val="FFFF00"/>
                </a:solidFill>
              </a:rPr>
              <a:t>Shawarma</a:t>
            </a:r>
            <a:r>
              <a:rPr lang="en-US" b="1" dirty="0" smtClean="0">
                <a:solidFill>
                  <a:srgbClr val="FFFF00"/>
                </a:solidFill>
              </a:rPr>
              <a:t>, Juice Bar, </a:t>
            </a:r>
            <a:r>
              <a:rPr lang="en-US" b="1" dirty="0" err="1" smtClean="0">
                <a:solidFill>
                  <a:srgbClr val="FFFF00"/>
                </a:solidFill>
              </a:rPr>
              <a:t>Dhaba</a:t>
            </a:r>
            <a:r>
              <a:rPr lang="en-US" b="1" dirty="0" smtClean="0">
                <a:solidFill>
                  <a:srgbClr val="FFFF00"/>
                </a:solidFill>
              </a:rPr>
              <a:t> and Pizza Fast have similar functionalities, with same table booking functions available and reading Menu’s from respected places.</a:t>
            </a:r>
            <a:endParaRPr lang="en-US" b="1" dirty="0">
              <a:solidFill>
                <a:srgbClr val="FFFF00"/>
              </a:solidFill>
            </a:endParaRPr>
          </a:p>
        </p:txBody>
      </p:sp>
    </p:spTree>
    <p:extLst>
      <p:ext uri="{BB962C8B-B14F-4D97-AF65-F5344CB8AC3E}">
        <p14:creationId xmlns:p14="http://schemas.microsoft.com/office/powerpoint/2010/main" val="17710659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saturation sat="97000"/>
                    </a14:imgEffect>
                  </a14:imgLayer>
                </a14:imgProps>
              </a:ext>
              <a:ext uri="{28A0092B-C50C-407E-A947-70E740481C1C}">
                <a14:useLocalDpi xmlns:a14="http://schemas.microsoft.com/office/drawing/2010/main" val="0"/>
              </a:ext>
            </a:extLst>
          </a:blip>
          <a:stretch>
            <a:fillRect/>
          </a:stretch>
        </p:blipFill>
        <p:spPr>
          <a:xfrm>
            <a:off x="0" y="0"/>
            <a:ext cx="12506929" cy="7077807"/>
          </a:xfrm>
        </p:spPr>
      </p:pic>
      <p:sp>
        <p:nvSpPr>
          <p:cNvPr id="2" name="Title 1"/>
          <p:cNvSpPr>
            <a:spLocks noGrp="1"/>
          </p:cNvSpPr>
          <p:nvPr>
            <p:ph type="title"/>
          </p:nvPr>
        </p:nvSpPr>
        <p:spPr>
          <a:xfrm>
            <a:off x="1097280" y="286604"/>
            <a:ext cx="10058400" cy="759682"/>
          </a:xfrm>
        </p:spPr>
        <p:txBody>
          <a:bodyPr>
            <a:normAutofit/>
          </a:bodyPr>
          <a:lstStyle/>
          <a:p>
            <a:pPr algn="ctr"/>
            <a:r>
              <a:rPr lang="en-US" dirty="0" smtClean="0">
                <a:solidFill>
                  <a:srgbClr val="FFFF00"/>
                </a:solidFill>
              </a:rPr>
              <a:t>USER CLASS:</a:t>
            </a:r>
            <a:endParaRPr lang="en-US" dirty="0">
              <a:solidFill>
                <a:srgbClr val="FFFF00"/>
              </a:solidFill>
            </a:endParaRPr>
          </a:p>
        </p:txBody>
      </p:sp>
      <p:sp>
        <p:nvSpPr>
          <p:cNvPr id="3" name="Rectangle 2"/>
          <p:cNvSpPr/>
          <p:nvPr/>
        </p:nvSpPr>
        <p:spPr>
          <a:xfrm>
            <a:off x="72132" y="1046286"/>
            <a:ext cx="4376776" cy="461665"/>
          </a:xfrm>
          <a:prstGeom prst="rect">
            <a:avLst/>
          </a:prstGeom>
        </p:spPr>
        <p:txBody>
          <a:bodyPr wrap="square">
            <a:spAutoFit/>
          </a:bodyPr>
          <a:lstStyle/>
          <a:p>
            <a:r>
              <a:rPr lang="en-US" sz="2400" dirty="0">
                <a:solidFill>
                  <a:srgbClr val="FFFF00"/>
                </a:solidFill>
              </a:rPr>
              <a:t>Security and Encryption</a:t>
            </a:r>
          </a:p>
        </p:txBody>
      </p:sp>
      <p:pic>
        <p:nvPicPr>
          <p:cNvPr id="5" name="Picture 4"/>
          <p:cNvPicPr>
            <a:picLocks noChangeAspect="1"/>
          </p:cNvPicPr>
          <p:nvPr/>
        </p:nvPicPr>
        <p:blipFill>
          <a:blip r:embed="rId4"/>
          <a:stretch>
            <a:fillRect/>
          </a:stretch>
        </p:blipFill>
        <p:spPr>
          <a:xfrm>
            <a:off x="698358" y="1805968"/>
            <a:ext cx="10274442" cy="4534293"/>
          </a:xfrm>
          <a:prstGeom prst="rect">
            <a:avLst/>
          </a:prstGeom>
        </p:spPr>
      </p:pic>
    </p:spTree>
    <p:extLst>
      <p:ext uri="{BB962C8B-B14F-4D97-AF65-F5344CB8AC3E}">
        <p14:creationId xmlns:p14="http://schemas.microsoft.com/office/powerpoint/2010/main" val="1875896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saturation sat="97000"/>
                    </a14:imgEffect>
                  </a14:imgLayer>
                </a14:imgProps>
              </a:ext>
              <a:ext uri="{28A0092B-C50C-407E-A947-70E740481C1C}">
                <a14:useLocalDpi xmlns:a14="http://schemas.microsoft.com/office/drawing/2010/main" val="0"/>
              </a:ext>
            </a:extLst>
          </a:blip>
          <a:stretch>
            <a:fillRect/>
          </a:stretch>
        </p:blipFill>
        <p:spPr>
          <a:xfrm>
            <a:off x="0" y="0"/>
            <a:ext cx="12506929" cy="7077807"/>
          </a:xfrm>
        </p:spPr>
      </p:pic>
      <p:sp>
        <p:nvSpPr>
          <p:cNvPr id="2" name="Title 1"/>
          <p:cNvSpPr>
            <a:spLocks noGrp="1"/>
          </p:cNvSpPr>
          <p:nvPr>
            <p:ph type="title"/>
          </p:nvPr>
        </p:nvSpPr>
        <p:spPr>
          <a:xfrm>
            <a:off x="1026941" y="-4197474"/>
            <a:ext cx="10058400" cy="5103082"/>
          </a:xfrm>
        </p:spPr>
        <p:txBody>
          <a:bodyPr>
            <a:normAutofit/>
          </a:bodyPr>
          <a:lstStyle/>
          <a:p>
            <a:pPr algn="ctr"/>
            <a:r>
              <a:rPr lang="en-US" b="1" dirty="0" smtClean="0">
                <a:solidFill>
                  <a:schemeClr val="bg1"/>
                </a:solidFill>
              </a:rPr>
              <a:t>EXPLAINATION:</a:t>
            </a:r>
            <a:endParaRPr lang="en-US" b="1" dirty="0">
              <a:solidFill>
                <a:schemeClr val="bg1"/>
              </a:solidFill>
            </a:endParaRPr>
          </a:p>
        </p:txBody>
      </p:sp>
      <p:sp>
        <p:nvSpPr>
          <p:cNvPr id="3" name="Rectangle 1"/>
          <p:cNvSpPr>
            <a:spLocks noChangeArrowheads="1"/>
          </p:cNvSpPr>
          <p:nvPr/>
        </p:nvSpPr>
        <p:spPr bwMode="auto">
          <a:xfrm>
            <a:off x="184637" y="1443018"/>
            <a:ext cx="12177347" cy="40934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err="1" smtClean="0">
                <a:ln>
                  <a:noFill/>
                </a:ln>
                <a:solidFill>
                  <a:srgbClr val="0D0D0D"/>
                </a:solidFill>
                <a:effectLst/>
              </a:rPr>
              <a:t>encrpt</a:t>
            </a:r>
            <a:r>
              <a:rPr kumimoji="0" lang="en-US" altLang="en-US" sz="1400" b="1" i="0" u="none" strike="noStrike" cap="none" normalizeH="0" baseline="0" dirty="0" smtClean="0">
                <a:ln>
                  <a:noFill/>
                </a:ln>
                <a:solidFill>
                  <a:srgbClr val="0D0D0D"/>
                </a:solidFill>
                <a:effectLst/>
              </a:rPr>
              <a:t>(string input)</a:t>
            </a:r>
            <a:r>
              <a:rPr kumimoji="0" lang="en-US" altLang="en-US" sz="1400" b="0" i="0" u="none" strike="noStrike" cap="none" normalizeH="0" baseline="0" dirty="0" smtClean="0">
                <a:ln>
                  <a:noFill/>
                </a:ln>
                <a:solidFill>
                  <a:srgbClr val="0D0D0D"/>
                </a:solidFill>
                <a:effectLst/>
              </a:rPr>
              <a:t>:</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smtClean="0">
                <a:ln>
                  <a:noFill/>
                </a:ln>
                <a:solidFill>
                  <a:srgbClr val="0D0D0D"/>
                </a:solidFill>
                <a:effectLst/>
              </a:rPr>
              <a:t> This function is responsible for encrypting the user's password.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0D0D0D"/>
                </a:solidFill>
                <a:effectLst/>
              </a:rPr>
              <a:t>It takes a string </a:t>
            </a:r>
            <a:r>
              <a:rPr kumimoji="0" lang="en-US" altLang="en-US" sz="1400" b="1" i="0" u="none" strike="noStrike" cap="none" normalizeH="0" baseline="0" dirty="0" smtClean="0">
                <a:ln>
                  <a:noFill/>
                </a:ln>
                <a:solidFill>
                  <a:srgbClr val="0D0D0D"/>
                </a:solidFill>
                <a:effectLst/>
              </a:rPr>
              <a:t>input</a:t>
            </a:r>
            <a:r>
              <a:rPr kumimoji="0" lang="en-US" altLang="en-US" sz="1400" b="0" i="0" u="none" strike="noStrike" cap="none" normalizeH="0" baseline="0" dirty="0" smtClean="0">
                <a:ln>
                  <a:noFill/>
                </a:ln>
                <a:solidFill>
                  <a:srgbClr val="0D0D0D"/>
                </a:solidFill>
                <a:effectLst/>
              </a:rPr>
              <a:t>, which represents the user's password.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0D0D0D"/>
                </a:solidFill>
                <a:effectLst/>
              </a:rPr>
              <a:t>Then Utilizes the </a:t>
            </a:r>
            <a:r>
              <a:rPr kumimoji="0" lang="en-US" altLang="en-US" sz="1400" b="1" i="0" u="none" strike="noStrike" cap="none" normalizeH="0" baseline="0" dirty="0" smtClean="0">
                <a:ln>
                  <a:noFill/>
                </a:ln>
                <a:solidFill>
                  <a:srgbClr val="0D0D0D"/>
                </a:solidFill>
                <a:effectLst/>
              </a:rPr>
              <a:t>hash</a:t>
            </a:r>
            <a:r>
              <a:rPr kumimoji="0" lang="en-US" altLang="en-US" sz="1400" b="0" i="0" u="none" strike="noStrike" cap="none" normalizeH="0" baseline="0" dirty="0" smtClean="0">
                <a:ln>
                  <a:noFill/>
                </a:ln>
                <a:solidFill>
                  <a:srgbClr val="0D0D0D"/>
                </a:solidFill>
                <a:effectLst/>
              </a:rPr>
              <a:t> function from the </a:t>
            </a:r>
            <a:r>
              <a:rPr kumimoji="0" lang="en-US" altLang="en-US" sz="1400" b="1" i="0" u="none" strike="noStrike" cap="none" normalizeH="0" baseline="0" dirty="0" smtClean="0">
                <a:ln>
                  <a:noFill/>
                </a:ln>
                <a:solidFill>
                  <a:srgbClr val="0D0D0D"/>
                </a:solidFill>
                <a:effectLst/>
              </a:rPr>
              <a:t>&lt;functional&gt;</a:t>
            </a:r>
            <a:r>
              <a:rPr kumimoji="0" lang="en-US" altLang="en-US" sz="1400" b="0" i="0" u="none" strike="noStrike" cap="none" normalizeH="0" baseline="0" dirty="0" smtClean="0">
                <a:ln>
                  <a:noFill/>
                </a:ln>
                <a:solidFill>
                  <a:srgbClr val="0D0D0D"/>
                </a:solidFill>
                <a:effectLst/>
              </a:rPr>
              <a:t> header to generate a hash value of type </a:t>
            </a:r>
            <a:r>
              <a:rPr kumimoji="0" lang="en-US" altLang="en-US" sz="1400" b="1" i="0" u="none" strike="noStrike" cap="none" normalizeH="0" baseline="0" dirty="0" err="1" smtClean="0">
                <a:ln>
                  <a:noFill/>
                </a:ln>
                <a:solidFill>
                  <a:srgbClr val="0D0D0D"/>
                </a:solidFill>
                <a:effectLst/>
              </a:rPr>
              <a:t>size_t</a:t>
            </a:r>
            <a:r>
              <a:rPr kumimoji="0" lang="en-US" altLang="en-US" sz="1400" b="0" i="0" u="none" strike="noStrike" cap="none" normalizeH="0" baseline="0" dirty="0" smtClean="0">
                <a:ln>
                  <a:noFill/>
                </a:ln>
                <a:solidFill>
                  <a:srgbClr val="0D0D0D"/>
                </a:solidFill>
                <a:effectLst/>
              </a:rPr>
              <a:t> for the input password.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0D0D0D"/>
                </a:solidFill>
                <a:effectLst/>
              </a:rPr>
              <a:t>After it converts the hash value to a hexadecimal string representation using a </a:t>
            </a:r>
            <a:r>
              <a:rPr kumimoji="0" lang="en-US" altLang="en-US" sz="1400" b="1" i="0" u="none" strike="noStrike" cap="none" normalizeH="0" baseline="0" dirty="0" err="1" smtClean="0">
                <a:ln>
                  <a:noFill/>
                </a:ln>
                <a:solidFill>
                  <a:srgbClr val="0D0D0D"/>
                </a:solidFill>
                <a:effectLst/>
              </a:rPr>
              <a:t>stringstream</a:t>
            </a:r>
            <a:r>
              <a:rPr kumimoji="0" lang="en-US" altLang="en-US" sz="1400" b="0" i="0" u="none" strike="noStrike" cap="none" normalizeH="0" baseline="0" dirty="0" smtClean="0">
                <a:ln>
                  <a:noFill/>
                </a:ln>
                <a:solidFill>
                  <a:srgbClr val="0D0D0D"/>
                </a:solidFill>
                <a:effectLst/>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1400" dirty="0" smtClean="0">
                <a:solidFill>
                  <a:srgbClr val="0D0D0D"/>
                </a:solidFill>
              </a:rPr>
              <a:t>Then s</a:t>
            </a:r>
            <a:r>
              <a:rPr kumimoji="0" lang="en-US" altLang="en-US" sz="1400" b="0" i="0" u="none" strike="noStrike" cap="none" normalizeH="0" baseline="0" dirty="0" smtClean="0">
                <a:ln>
                  <a:noFill/>
                </a:ln>
                <a:solidFill>
                  <a:srgbClr val="0D0D0D"/>
                </a:solidFill>
                <a:effectLst/>
              </a:rPr>
              <a:t>tores the resulting hexadecimal string in the </a:t>
            </a:r>
            <a:r>
              <a:rPr kumimoji="0" lang="en-US" altLang="en-US" sz="1400" b="1" i="0" u="none" strike="noStrike" cap="none" normalizeH="0" baseline="0" dirty="0" smtClean="0">
                <a:ln>
                  <a:noFill/>
                </a:ln>
                <a:solidFill>
                  <a:srgbClr val="0D0D0D"/>
                </a:solidFill>
                <a:effectLst/>
              </a:rPr>
              <a:t>password</a:t>
            </a:r>
            <a:r>
              <a:rPr kumimoji="0" lang="en-US" altLang="en-US" sz="1400" b="0" i="0" u="none" strike="noStrike" cap="none" normalizeH="0" baseline="0" dirty="0" smtClean="0">
                <a:ln>
                  <a:noFill/>
                </a:ln>
                <a:solidFill>
                  <a:srgbClr val="0D0D0D"/>
                </a:solidFill>
                <a:effectLst/>
              </a:rPr>
              <a:t> member variable.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err="1" smtClean="0">
                <a:ln>
                  <a:noFill/>
                </a:ln>
                <a:solidFill>
                  <a:srgbClr val="0D0D0D"/>
                </a:solidFill>
                <a:effectLst/>
              </a:rPr>
              <a:t>hide_password</a:t>
            </a:r>
            <a:r>
              <a:rPr kumimoji="0" lang="en-US" altLang="en-US" sz="1400" b="1" i="0" u="none" strike="noStrike" cap="none" normalizeH="0" baseline="0" dirty="0" smtClean="0">
                <a:ln>
                  <a:noFill/>
                </a:ln>
                <a:solidFill>
                  <a:srgbClr val="0D0D0D"/>
                </a:solidFill>
                <a:effectLst/>
              </a:rPr>
              <a:t>()</a:t>
            </a:r>
            <a:r>
              <a:rPr kumimoji="0" lang="en-US" altLang="en-US" sz="1400" b="0" i="0" u="none" strike="noStrike" cap="none" normalizeH="0" baseline="0" dirty="0" smtClean="0">
                <a:ln>
                  <a:noFill/>
                </a:ln>
                <a:solidFill>
                  <a:srgbClr val="0D0D0D"/>
                </a:solidFill>
                <a:effectLst/>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0D0D0D"/>
                </a:solidFill>
                <a:effectLst/>
              </a:rPr>
              <a:t>This function is used to hide the user's input while typing the password.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0D0D0D"/>
                </a:solidFill>
                <a:effectLst/>
              </a:rPr>
              <a:t>It does not take any parameters.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0D0D0D"/>
                </a:solidFill>
                <a:effectLst/>
              </a:rPr>
              <a:t>Uses </a:t>
            </a:r>
            <a:r>
              <a:rPr kumimoji="0" lang="en-US" altLang="en-US" sz="1400" b="1" i="0" u="none" strike="noStrike" cap="none" normalizeH="0" baseline="0" dirty="0" smtClean="0">
                <a:ln>
                  <a:noFill/>
                </a:ln>
                <a:solidFill>
                  <a:srgbClr val="0D0D0D"/>
                </a:solidFill>
                <a:effectLst/>
              </a:rPr>
              <a:t>_</a:t>
            </a:r>
            <a:r>
              <a:rPr kumimoji="0" lang="en-US" altLang="en-US" sz="1400" b="1" i="0" u="none" strike="noStrike" cap="none" normalizeH="0" baseline="0" dirty="0" err="1" smtClean="0">
                <a:ln>
                  <a:noFill/>
                </a:ln>
                <a:solidFill>
                  <a:srgbClr val="0D0D0D"/>
                </a:solidFill>
                <a:effectLst/>
              </a:rPr>
              <a:t>getch</a:t>
            </a:r>
            <a:r>
              <a:rPr kumimoji="0" lang="en-US" altLang="en-US" sz="1400" b="1" i="0" u="none" strike="noStrike" cap="none" normalizeH="0" baseline="0" dirty="0" smtClean="0">
                <a:ln>
                  <a:noFill/>
                </a:ln>
                <a:solidFill>
                  <a:srgbClr val="0D0D0D"/>
                </a:solidFill>
                <a:effectLst/>
              </a:rPr>
              <a:t>()</a:t>
            </a:r>
            <a:r>
              <a:rPr kumimoji="0" lang="en-US" altLang="en-US" sz="1400" b="0" i="0" u="none" strike="noStrike" cap="none" normalizeH="0" baseline="0" dirty="0" smtClean="0">
                <a:ln>
                  <a:noFill/>
                </a:ln>
                <a:solidFill>
                  <a:srgbClr val="0D0D0D"/>
                </a:solidFill>
                <a:effectLst/>
              </a:rPr>
              <a:t> from the </a:t>
            </a:r>
            <a:r>
              <a:rPr kumimoji="0" lang="en-US" altLang="en-US" sz="1400" b="1" i="0" u="none" strike="noStrike" cap="none" normalizeH="0" baseline="0" dirty="0" smtClean="0">
                <a:ln>
                  <a:noFill/>
                </a:ln>
                <a:solidFill>
                  <a:srgbClr val="0D0D0D"/>
                </a:solidFill>
                <a:effectLst/>
              </a:rPr>
              <a:t>&lt;</a:t>
            </a:r>
            <a:r>
              <a:rPr kumimoji="0" lang="en-US" altLang="en-US" sz="1400" b="1" i="0" u="none" strike="noStrike" cap="none" normalizeH="0" baseline="0" dirty="0" err="1" smtClean="0">
                <a:ln>
                  <a:noFill/>
                </a:ln>
                <a:solidFill>
                  <a:srgbClr val="0D0D0D"/>
                </a:solidFill>
                <a:effectLst/>
              </a:rPr>
              <a:t>conio.h</a:t>
            </a:r>
            <a:r>
              <a:rPr kumimoji="0" lang="en-US" altLang="en-US" sz="1400" b="1" i="0" u="none" strike="noStrike" cap="none" normalizeH="0" baseline="0" dirty="0" smtClean="0">
                <a:ln>
                  <a:noFill/>
                </a:ln>
                <a:solidFill>
                  <a:srgbClr val="0D0D0D"/>
                </a:solidFill>
                <a:effectLst/>
              </a:rPr>
              <a:t>&gt;</a:t>
            </a:r>
            <a:r>
              <a:rPr kumimoji="0" lang="en-US" altLang="en-US" sz="1400" b="0" i="0" u="none" strike="noStrike" cap="none" normalizeH="0" baseline="0" dirty="0" smtClean="0">
                <a:ln>
                  <a:noFill/>
                </a:ln>
                <a:solidFill>
                  <a:srgbClr val="0D0D0D"/>
                </a:solidFill>
                <a:effectLst/>
              </a:rPr>
              <a:t> header to capture each character input by the user without echoing it to the console.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0D0D0D"/>
                </a:solidFill>
                <a:effectLst/>
              </a:rPr>
              <a:t>While the user is entering the password:</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0D0D0D"/>
                </a:solidFill>
                <a:effectLst/>
              </a:rPr>
              <a:t>If the entered character is a carriage return (</a:t>
            </a:r>
            <a:r>
              <a:rPr kumimoji="0" lang="en-US" altLang="en-US" sz="1400" b="1" i="0" u="none" strike="noStrike" cap="none" normalizeH="0" baseline="0" dirty="0" smtClean="0">
                <a:ln>
                  <a:noFill/>
                </a:ln>
                <a:solidFill>
                  <a:srgbClr val="0D0D0D"/>
                </a:solidFill>
                <a:effectLst/>
              </a:rPr>
              <a:t>\r</a:t>
            </a:r>
            <a:r>
              <a:rPr kumimoji="0" lang="en-US" altLang="en-US" sz="1400" b="0" i="0" u="none" strike="noStrike" cap="none" normalizeH="0" baseline="0" dirty="0" smtClean="0">
                <a:ln>
                  <a:noFill/>
                </a:ln>
                <a:solidFill>
                  <a:srgbClr val="0D0D0D"/>
                </a:solidFill>
                <a:effectLst/>
              </a:rPr>
              <a:t>) or newline (</a:t>
            </a:r>
            <a:r>
              <a:rPr kumimoji="0" lang="en-US" altLang="en-US" sz="1400" b="1" i="0" u="none" strike="noStrike" cap="none" normalizeH="0" baseline="0" dirty="0" smtClean="0">
                <a:ln>
                  <a:noFill/>
                </a:ln>
                <a:solidFill>
                  <a:srgbClr val="0D0D0D"/>
                </a:solidFill>
                <a:effectLst/>
              </a:rPr>
              <a:t>\n</a:t>
            </a:r>
            <a:r>
              <a:rPr kumimoji="0" lang="en-US" altLang="en-US" sz="1400" b="0" i="0" u="none" strike="noStrike" cap="none" normalizeH="0" baseline="0" dirty="0" smtClean="0">
                <a:ln>
                  <a:noFill/>
                </a:ln>
                <a:solidFill>
                  <a:srgbClr val="0D0D0D"/>
                </a:solidFill>
                <a:effectLst/>
              </a:rPr>
              <a:t>), indicating the end of the password input, the function terminates and returns the entered password.</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0D0D0D"/>
                </a:solidFill>
                <a:effectLst/>
              </a:rPr>
              <a:t>If the entered character is a backspace (</a:t>
            </a:r>
            <a:r>
              <a:rPr kumimoji="0" lang="en-US" altLang="en-US" sz="1400" b="1" i="0" u="none" strike="noStrike" cap="none" normalizeH="0" baseline="0" dirty="0" smtClean="0">
                <a:ln>
                  <a:noFill/>
                </a:ln>
                <a:solidFill>
                  <a:srgbClr val="0D0D0D"/>
                </a:solidFill>
                <a:effectLst/>
              </a:rPr>
              <a:t>\b</a:t>
            </a:r>
            <a:r>
              <a:rPr kumimoji="0" lang="en-US" altLang="en-US" sz="1400" b="0" i="0" u="none" strike="noStrike" cap="none" normalizeH="0" baseline="0" dirty="0" smtClean="0">
                <a:ln>
                  <a:noFill/>
                </a:ln>
                <a:solidFill>
                  <a:srgbClr val="0D0D0D"/>
                </a:solidFill>
                <a:effectLst/>
              </a:rPr>
              <a:t>) and the password is not empty, it erases the last character from the displayed password and removes the last character from the temporary password string.</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0D0D0D"/>
                </a:solidFill>
                <a:effectLst/>
              </a:rPr>
              <a:t>Otherwise, it appends the entered character to the temporary password string and displays an asterisk (</a:t>
            </a:r>
            <a:r>
              <a:rPr kumimoji="0" lang="en-US" altLang="en-US" sz="1400" b="1" i="0" u="none" strike="noStrike" cap="none" normalizeH="0" baseline="0" dirty="0" smtClean="0">
                <a:ln>
                  <a:noFill/>
                </a:ln>
                <a:solidFill>
                  <a:srgbClr val="0D0D0D"/>
                </a:solidFill>
                <a:effectLst/>
              </a:rPr>
              <a:t>*</a:t>
            </a:r>
            <a:r>
              <a:rPr kumimoji="0" lang="en-US" altLang="en-US" sz="1400" b="0" i="0" u="none" strike="noStrike" cap="none" normalizeH="0" baseline="0" dirty="0" smtClean="0">
                <a:ln>
                  <a:noFill/>
                </a:ln>
                <a:solidFill>
                  <a:srgbClr val="0D0D0D"/>
                </a:solidFill>
                <a:effectLst/>
              </a:rPr>
              <a:t>) on the screen to mask the input.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0D0D0D"/>
                </a:solidFill>
                <a:effectLst/>
              </a:rPr>
              <a:t>After the password input is complete, the function returns the entered password.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4235374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saturation sat="97000"/>
                    </a14:imgEffect>
                  </a14:imgLayer>
                </a14:imgProps>
              </a:ext>
              <a:ext uri="{28A0092B-C50C-407E-A947-70E740481C1C}">
                <a14:useLocalDpi xmlns:a14="http://schemas.microsoft.com/office/drawing/2010/main" val="0"/>
              </a:ext>
            </a:extLst>
          </a:blip>
          <a:stretch>
            <a:fillRect/>
          </a:stretch>
        </p:blipFill>
        <p:spPr>
          <a:xfrm>
            <a:off x="-250453" y="0"/>
            <a:ext cx="12506929" cy="7077807"/>
          </a:xfrm>
        </p:spPr>
      </p:pic>
      <p:sp>
        <p:nvSpPr>
          <p:cNvPr id="2" name="Title 1"/>
          <p:cNvSpPr>
            <a:spLocks noGrp="1"/>
          </p:cNvSpPr>
          <p:nvPr>
            <p:ph type="title"/>
          </p:nvPr>
        </p:nvSpPr>
        <p:spPr>
          <a:xfrm>
            <a:off x="1097280" y="286603"/>
            <a:ext cx="10058400" cy="891566"/>
          </a:xfrm>
        </p:spPr>
        <p:txBody>
          <a:bodyPr>
            <a:normAutofit/>
          </a:bodyPr>
          <a:lstStyle/>
          <a:p>
            <a:pPr marL="685800" indent="-685800">
              <a:buFont typeface="Arial" panose="020B0604020202020204" pitchFamily="34" charset="0"/>
              <a:buChar char="•"/>
            </a:pPr>
            <a:r>
              <a:rPr lang="en-US" b="1" dirty="0" smtClean="0">
                <a:solidFill>
                  <a:srgbClr val="FFFF00"/>
                </a:solidFill>
              </a:rPr>
              <a:t>Sign Up</a:t>
            </a:r>
            <a:r>
              <a:rPr lang="en-US" b="1" dirty="0" smtClean="0">
                <a:solidFill>
                  <a:schemeClr val="bg1">
                    <a:lumMod val="85000"/>
                  </a:schemeClr>
                </a:solidFill>
              </a:rPr>
              <a:t> </a:t>
            </a:r>
            <a:r>
              <a:rPr lang="en-US" b="1" dirty="0" smtClean="0">
                <a:solidFill>
                  <a:srgbClr val="FFFF00"/>
                </a:solidFill>
              </a:rPr>
              <a:t>Page</a:t>
            </a:r>
            <a:r>
              <a:rPr lang="en-US" b="1" dirty="0" smtClean="0">
                <a:solidFill>
                  <a:schemeClr val="bg1">
                    <a:lumMod val="85000"/>
                  </a:schemeClr>
                </a:solidFill>
              </a:rPr>
              <a:t>:</a:t>
            </a:r>
            <a:endParaRPr lang="en-US" b="1" dirty="0">
              <a:solidFill>
                <a:schemeClr val="bg1">
                  <a:lumMod val="85000"/>
                </a:schemeClr>
              </a:solidFill>
            </a:endParaRPr>
          </a:p>
        </p:txBody>
      </p:sp>
      <p:pic>
        <p:nvPicPr>
          <p:cNvPr id="3" name="Picture 2"/>
          <p:cNvPicPr>
            <a:picLocks noChangeAspect="1"/>
          </p:cNvPicPr>
          <p:nvPr/>
        </p:nvPicPr>
        <p:blipFill>
          <a:blip r:embed="rId4"/>
          <a:stretch>
            <a:fillRect/>
          </a:stretch>
        </p:blipFill>
        <p:spPr>
          <a:xfrm>
            <a:off x="2262" y="1319342"/>
            <a:ext cx="12001500" cy="5248512"/>
          </a:xfrm>
          <a:prstGeom prst="rect">
            <a:avLst/>
          </a:prstGeom>
        </p:spPr>
      </p:pic>
    </p:spTree>
    <p:extLst>
      <p:ext uri="{BB962C8B-B14F-4D97-AF65-F5344CB8AC3E}">
        <p14:creationId xmlns:p14="http://schemas.microsoft.com/office/powerpoint/2010/main" val="32963664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saturation sat="97000"/>
                    </a14:imgEffect>
                  </a14:imgLayer>
                </a14:imgProps>
              </a:ext>
              <a:ext uri="{28A0092B-C50C-407E-A947-70E740481C1C}">
                <a14:useLocalDpi xmlns:a14="http://schemas.microsoft.com/office/drawing/2010/main" val="0"/>
              </a:ext>
            </a:extLst>
          </a:blip>
          <a:stretch>
            <a:fillRect/>
          </a:stretch>
        </p:blipFill>
        <p:spPr>
          <a:xfrm>
            <a:off x="-388081" y="285620"/>
            <a:ext cx="12506929" cy="7077807"/>
          </a:xfrm>
        </p:spPr>
      </p:pic>
      <p:sp>
        <p:nvSpPr>
          <p:cNvPr id="2" name="Title 1"/>
          <p:cNvSpPr>
            <a:spLocks noGrp="1"/>
          </p:cNvSpPr>
          <p:nvPr>
            <p:ph type="title"/>
          </p:nvPr>
        </p:nvSpPr>
        <p:spPr>
          <a:xfrm>
            <a:off x="1097280" y="286603"/>
            <a:ext cx="10058400" cy="891566"/>
          </a:xfrm>
        </p:spPr>
        <p:txBody>
          <a:bodyPr>
            <a:normAutofit/>
          </a:bodyPr>
          <a:lstStyle/>
          <a:p>
            <a:pPr algn="ctr"/>
            <a:r>
              <a:rPr lang="en-US" b="1" dirty="0" smtClean="0">
                <a:solidFill>
                  <a:schemeClr val="bg1"/>
                </a:solidFill>
              </a:rPr>
              <a:t>EXPLAINATION:</a:t>
            </a:r>
            <a:endParaRPr lang="en-US" b="1" dirty="0">
              <a:solidFill>
                <a:schemeClr val="bg1"/>
              </a:solidFill>
            </a:endParaRPr>
          </a:p>
        </p:txBody>
      </p:sp>
      <p:sp>
        <p:nvSpPr>
          <p:cNvPr id="5" name="Rectangle 1"/>
          <p:cNvSpPr>
            <a:spLocks noChangeArrowheads="1"/>
          </p:cNvSpPr>
          <p:nvPr/>
        </p:nvSpPr>
        <p:spPr bwMode="auto">
          <a:xfrm>
            <a:off x="0" y="1470032"/>
            <a:ext cx="11939954" cy="470898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smtClean="0">
                <a:ln>
                  <a:noFill/>
                </a:ln>
                <a:solidFill>
                  <a:srgbClr val="0D0D0D"/>
                </a:solidFill>
                <a:effectLst/>
              </a:rPr>
              <a:t>sign_up</a:t>
            </a:r>
            <a:r>
              <a:rPr kumimoji="0" lang="en-US" altLang="en-US" sz="2000" b="1" i="0" u="none" strike="noStrike" cap="none" normalizeH="0" baseline="0" dirty="0" smtClean="0">
                <a:ln>
                  <a:noFill/>
                </a:ln>
                <a:solidFill>
                  <a:srgbClr val="0D0D0D"/>
                </a:solidFill>
                <a:effectLst/>
              </a:rPr>
              <a:t>()</a:t>
            </a:r>
            <a:r>
              <a:rPr kumimoji="0" lang="en-US" altLang="en-US" sz="2000" b="0" i="0" u="none" strike="noStrike" cap="none" normalizeH="0" baseline="0" dirty="0" smtClean="0">
                <a:ln>
                  <a:noFill/>
                </a:ln>
                <a:solidFill>
                  <a:srgbClr val="0D0D0D"/>
                </a:solidFill>
                <a:effectLst/>
              </a:rPr>
              <a:t>:</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0D0D0D"/>
                </a:solidFill>
                <a:effectLst/>
              </a:rPr>
              <a:t>Opens a file named "Uniquick_User_Data.txt" in append mode, creating it if it doesn't exist.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0D0D0D"/>
                </a:solidFill>
                <a:effectLst/>
              </a:rPr>
              <a:t>Clears the console screen.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0D0D0D"/>
                </a:solidFill>
                <a:effectLst/>
              </a:rPr>
              <a:t>Displays a "SIGN UP" prompt.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0D0D0D"/>
                </a:solidFill>
                <a:effectLst/>
              </a:rPr>
              <a:t>It prompts the user to enter their name, email, phone number, and username, storing each input in the respective member variables.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0D0D0D"/>
                </a:solidFill>
                <a:effectLst/>
              </a:rPr>
              <a:t>Prompts the user to enter their password and confirms it by comparing temp1 and temp2 it with the entered password. If the passwords do not match, it displays an error message and repeats the password entry process until they match.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0D0D0D"/>
                </a:solidFill>
                <a:effectLst/>
              </a:rPr>
              <a:t>Encrypts the password using the </a:t>
            </a:r>
            <a:r>
              <a:rPr kumimoji="0" lang="en-US" altLang="en-US" sz="2000" b="1" i="0" u="none" strike="noStrike" cap="none" normalizeH="0" baseline="0" dirty="0" err="1" smtClean="0">
                <a:ln>
                  <a:noFill/>
                </a:ln>
                <a:solidFill>
                  <a:srgbClr val="0D0D0D"/>
                </a:solidFill>
                <a:effectLst/>
              </a:rPr>
              <a:t>encrpt</a:t>
            </a:r>
            <a:r>
              <a:rPr kumimoji="0" lang="en-US" altLang="en-US" sz="2000" b="1" i="0" u="none" strike="noStrike" cap="none" normalizeH="0" baseline="0" dirty="0" smtClean="0">
                <a:ln>
                  <a:noFill/>
                </a:ln>
                <a:solidFill>
                  <a:srgbClr val="0D0D0D"/>
                </a:solidFill>
                <a:effectLst/>
              </a:rPr>
              <a:t>()</a:t>
            </a:r>
            <a:r>
              <a:rPr kumimoji="0" lang="en-US" altLang="en-US" sz="2000" b="0" i="0" u="none" strike="noStrike" cap="none" normalizeH="0" baseline="0" dirty="0" smtClean="0">
                <a:ln>
                  <a:noFill/>
                </a:ln>
                <a:solidFill>
                  <a:srgbClr val="0D0D0D"/>
                </a:solidFill>
                <a:effectLst/>
              </a:rPr>
              <a:t> function.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0D0D0D"/>
                </a:solidFill>
                <a:effectLst/>
              </a:rPr>
              <a:t>Writes the username and encrypted password to the file.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0D0D0D"/>
                </a:solidFill>
                <a:effectLst/>
              </a:rPr>
              <a:t>Displays a success message and closes the file.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0D0D0D"/>
                </a:solidFill>
                <a:effectLst/>
              </a:rPr>
              <a:t>Prompts the user to press any key to continue.</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err="1" smtClean="0">
                <a:solidFill>
                  <a:srgbClr val="0D0D0D"/>
                </a:solidFill>
              </a:rPr>
              <a:t>Gotoxy</a:t>
            </a:r>
            <a:r>
              <a:rPr lang="en-US" altLang="en-US" sz="2000" dirty="0" smtClean="0">
                <a:solidFill>
                  <a:srgbClr val="0D0D0D"/>
                </a:solidFill>
              </a:rPr>
              <a:t> functions are used for </a:t>
            </a:r>
            <a:r>
              <a:rPr lang="en-US" altLang="en-US" sz="2000" dirty="0" err="1" smtClean="0">
                <a:solidFill>
                  <a:srgbClr val="0D0D0D"/>
                </a:solidFill>
              </a:rPr>
              <a:t>Allignment</a:t>
            </a:r>
            <a:r>
              <a:rPr lang="en-US" altLang="en-US" sz="2000" dirty="0" smtClean="0">
                <a:solidFill>
                  <a:srgbClr val="0D0D0D"/>
                </a:solidFill>
              </a:rPr>
              <a:t>.</a:t>
            </a:r>
            <a:endParaRPr kumimoji="0" lang="en-US" altLang="en-US" sz="2000" b="0" i="0" u="none" strike="noStrike" cap="none" normalizeH="0" baseline="0" dirty="0" smtClean="0">
              <a:ln>
                <a:noFill/>
              </a:ln>
              <a:solidFill>
                <a:srgbClr val="0D0D0D"/>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684464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saturation sat="97000"/>
                    </a14:imgEffect>
                  </a14:imgLayer>
                </a14:imgProps>
              </a:ext>
              <a:ext uri="{28A0092B-C50C-407E-A947-70E740481C1C}">
                <a14:useLocalDpi xmlns:a14="http://schemas.microsoft.com/office/drawing/2010/main" val="0"/>
              </a:ext>
            </a:extLst>
          </a:blip>
          <a:stretch>
            <a:fillRect/>
          </a:stretch>
        </p:blipFill>
        <p:spPr>
          <a:xfrm>
            <a:off x="-250452" y="114301"/>
            <a:ext cx="12506929" cy="7077807"/>
          </a:xfrm>
        </p:spPr>
      </p:pic>
      <p:sp>
        <p:nvSpPr>
          <p:cNvPr id="2" name="Title 1"/>
          <p:cNvSpPr>
            <a:spLocks noGrp="1"/>
          </p:cNvSpPr>
          <p:nvPr>
            <p:ph type="title"/>
          </p:nvPr>
        </p:nvSpPr>
        <p:spPr>
          <a:xfrm>
            <a:off x="1097280" y="286603"/>
            <a:ext cx="10058400" cy="891566"/>
          </a:xfrm>
        </p:spPr>
        <p:txBody>
          <a:bodyPr>
            <a:normAutofit/>
          </a:bodyPr>
          <a:lstStyle/>
          <a:p>
            <a:pPr marL="685800" indent="-685800">
              <a:buFont typeface="Arial" panose="020B0604020202020204" pitchFamily="34" charset="0"/>
              <a:buChar char="•"/>
            </a:pPr>
            <a:r>
              <a:rPr lang="en-US" b="1" dirty="0" smtClean="0">
                <a:solidFill>
                  <a:srgbClr val="FFFF00"/>
                </a:solidFill>
              </a:rPr>
              <a:t>LOGIN PAGE:</a:t>
            </a:r>
            <a:endParaRPr lang="en-US" b="1" dirty="0">
              <a:solidFill>
                <a:srgbClr val="FFFF00"/>
              </a:solidFill>
            </a:endParaRPr>
          </a:p>
        </p:txBody>
      </p:sp>
      <p:pic>
        <p:nvPicPr>
          <p:cNvPr id="3" name="Picture 2"/>
          <p:cNvPicPr>
            <a:picLocks noChangeAspect="1"/>
          </p:cNvPicPr>
          <p:nvPr/>
        </p:nvPicPr>
        <p:blipFill>
          <a:blip r:embed="rId4"/>
          <a:stretch>
            <a:fillRect/>
          </a:stretch>
        </p:blipFill>
        <p:spPr>
          <a:xfrm>
            <a:off x="281354" y="1350471"/>
            <a:ext cx="11306908" cy="5349267"/>
          </a:xfrm>
          <a:prstGeom prst="rect">
            <a:avLst/>
          </a:prstGeom>
        </p:spPr>
      </p:pic>
    </p:spTree>
    <p:extLst>
      <p:ext uri="{BB962C8B-B14F-4D97-AF65-F5344CB8AC3E}">
        <p14:creationId xmlns:p14="http://schemas.microsoft.com/office/powerpoint/2010/main" val="290293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260424" cy="6940556"/>
          </a:xfrm>
        </p:spPr>
      </p:pic>
      <p:sp>
        <p:nvSpPr>
          <p:cNvPr id="2" name="Title 1"/>
          <p:cNvSpPr>
            <a:spLocks noGrp="1"/>
          </p:cNvSpPr>
          <p:nvPr>
            <p:ph type="title"/>
          </p:nvPr>
        </p:nvSpPr>
        <p:spPr/>
        <p:txBody>
          <a:bodyPr/>
          <a:lstStyle/>
          <a:p>
            <a:pPr algn="ctr"/>
            <a:r>
              <a:rPr lang="en-US" b="1" dirty="0" smtClean="0">
                <a:solidFill>
                  <a:srgbClr val="FFFF00"/>
                </a:solidFill>
              </a:rPr>
              <a:t>PROBLEM STATEMENT</a:t>
            </a:r>
            <a:endParaRPr lang="en-US" b="1" dirty="0">
              <a:solidFill>
                <a:srgbClr val="FFFF00"/>
              </a:solidFill>
            </a:endParaRPr>
          </a:p>
        </p:txBody>
      </p:sp>
      <p:sp>
        <p:nvSpPr>
          <p:cNvPr id="5" name="TextBox 4"/>
          <p:cNvSpPr txBox="1"/>
          <p:nvPr/>
        </p:nvSpPr>
        <p:spPr>
          <a:xfrm>
            <a:off x="360486" y="2023962"/>
            <a:ext cx="11676184" cy="2677656"/>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chemeClr val="bg1"/>
                </a:solidFill>
              </a:rPr>
              <a:t>At FAST University, students and faculty encounter difficulties in navigating</a:t>
            </a:r>
          </a:p>
          <a:p>
            <a:r>
              <a:rPr lang="en-US" sz="2800" dirty="0">
                <a:solidFill>
                  <a:schemeClr val="bg1"/>
                </a:solidFill>
              </a:rPr>
              <a:t>the wide array of meal choices. Identifying appropriate food, reviewing</a:t>
            </a:r>
          </a:p>
          <a:p>
            <a:r>
              <a:rPr lang="en-US" sz="2800" dirty="0">
                <a:solidFill>
                  <a:schemeClr val="bg1"/>
                </a:solidFill>
              </a:rPr>
              <a:t>menus, and placing orders can prove cumbersome and time-consuming.</a:t>
            </a:r>
          </a:p>
          <a:p>
            <a:r>
              <a:rPr lang="en-US" sz="2800" dirty="0">
                <a:solidFill>
                  <a:schemeClr val="bg1"/>
                </a:solidFill>
              </a:rPr>
              <a:t>Moreover, staying informed about daily specials and promotions presents</a:t>
            </a:r>
          </a:p>
          <a:p>
            <a:r>
              <a:rPr lang="en-US" sz="2800" dirty="0">
                <a:solidFill>
                  <a:schemeClr val="bg1"/>
                </a:solidFill>
              </a:rPr>
              <a:t>challenges, resulting in missed chances for savings and an unsatisfactory</a:t>
            </a:r>
          </a:p>
          <a:p>
            <a:r>
              <a:rPr lang="en-US" sz="2800" dirty="0">
                <a:solidFill>
                  <a:schemeClr val="bg1"/>
                </a:solidFill>
              </a:rPr>
              <a:t>dining experience.</a:t>
            </a:r>
          </a:p>
        </p:txBody>
      </p:sp>
    </p:spTree>
    <p:extLst>
      <p:ext uri="{BB962C8B-B14F-4D97-AF65-F5344CB8AC3E}">
        <p14:creationId xmlns:p14="http://schemas.microsoft.com/office/powerpoint/2010/main" val="8433296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saturation sat="97000"/>
                    </a14:imgEffect>
                  </a14:imgLayer>
                </a14:imgProps>
              </a:ext>
              <a:ext uri="{28A0092B-C50C-407E-A947-70E740481C1C}">
                <a14:useLocalDpi xmlns:a14="http://schemas.microsoft.com/office/drawing/2010/main" val="0"/>
              </a:ext>
            </a:extLst>
          </a:blip>
          <a:stretch>
            <a:fillRect/>
          </a:stretch>
        </p:blipFill>
        <p:spPr>
          <a:xfrm>
            <a:off x="-250452" y="79131"/>
            <a:ext cx="12506929" cy="7077807"/>
          </a:xfrm>
        </p:spPr>
      </p:pic>
      <p:sp>
        <p:nvSpPr>
          <p:cNvPr id="2" name="Title 1"/>
          <p:cNvSpPr>
            <a:spLocks noGrp="1"/>
          </p:cNvSpPr>
          <p:nvPr>
            <p:ph type="title"/>
          </p:nvPr>
        </p:nvSpPr>
        <p:spPr>
          <a:xfrm>
            <a:off x="1097280" y="286603"/>
            <a:ext cx="10058400" cy="891566"/>
          </a:xfrm>
        </p:spPr>
        <p:txBody>
          <a:bodyPr>
            <a:normAutofit/>
          </a:bodyPr>
          <a:lstStyle/>
          <a:p>
            <a:pPr algn="ctr"/>
            <a:r>
              <a:rPr lang="en-US" b="1" dirty="0" smtClean="0">
                <a:solidFill>
                  <a:schemeClr val="bg1"/>
                </a:solidFill>
              </a:rPr>
              <a:t>EXPLAINATION</a:t>
            </a:r>
            <a:endParaRPr lang="en-US" b="1" dirty="0">
              <a:solidFill>
                <a:schemeClr val="bg1"/>
              </a:solidFill>
            </a:endParaRPr>
          </a:p>
        </p:txBody>
      </p:sp>
      <p:sp>
        <p:nvSpPr>
          <p:cNvPr id="3" name="Rectangle 1"/>
          <p:cNvSpPr>
            <a:spLocks noChangeArrowheads="1"/>
          </p:cNvSpPr>
          <p:nvPr/>
        </p:nvSpPr>
        <p:spPr bwMode="auto">
          <a:xfrm>
            <a:off x="250310" y="1258020"/>
            <a:ext cx="11505403" cy="437042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0D0D0D"/>
                </a:solidFill>
                <a:effectLst/>
              </a:rPr>
              <a:t>login()</a:t>
            </a:r>
            <a:r>
              <a:rPr kumimoji="0" lang="en-US" altLang="en-US" sz="2000" b="0" i="0" u="none" strike="noStrike" cap="none" normalizeH="0" baseline="0" dirty="0" smtClean="0">
                <a:ln>
                  <a:noFill/>
                </a:ln>
                <a:solidFill>
                  <a:srgbClr val="0D0D0D"/>
                </a:solidFill>
                <a:effectLst/>
              </a:rPr>
              <a:t>:</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0D0D0D"/>
                </a:solidFill>
                <a:effectLst/>
              </a:rPr>
              <a:t>Opens the "Uniquick_User_Data.txt" file for reading.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0D0D0D"/>
                </a:solidFill>
                <a:effectLst/>
              </a:rPr>
              <a:t>Enters a loop to allow the user to attempt login until successful.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0D0D0D"/>
                </a:solidFill>
                <a:effectLst/>
              </a:rPr>
              <a:t>Clears the console screen.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0D0D0D"/>
                </a:solidFill>
                <a:effectLst/>
              </a:rPr>
              <a:t>Displays a "LOGIN" prompt.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0D0D0D"/>
                </a:solidFill>
                <a:effectLst/>
              </a:rPr>
              <a:t>Prompts the user to enter their username and password.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0D0D0D"/>
                </a:solidFill>
                <a:effectLst/>
              </a:rPr>
              <a:t>Encrypts the entered password using the </a:t>
            </a:r>
            <a:r>
              <a:rPr kumimoji="0" lang="en-US" altLang="en-US" sz="2000" b="1" i="0" u="none" strike="noStrike" cap="none" normalizeH="0" baseline="0" dirty="0" err="1" smtClean="0">
                <a:ln>
                  <a:noFill/>
                </a:ln>
                <a:solidFill>
                  <a:srgbClr val="0D0D0D"/>
                </a:solidFill>
                <a:effectLst/>
              </a:rPr>
              <a:t>encrpt</a:t>
            </a:r>
            <a:r>
              <a:rPr kumimoji="0" lang="en-US" altLang="en-US" sz="2000" b="1" i="0" u="none" strike="noStrike" cap="none" normalizeH="0" baseline="0" dirty="0" smtClean="0">
                <a:ln>
                  <a:noFill/>
                </a:ln>
                <a:solidFill>
                  <a:srgbClr val="0D0D0D"/>
                </a:solidFill>
                <a:effectLst/>
              </a:rPr>
              <a:t>()</a:t>
            </a:r>
            <a:r>
              <a:rPr kumimoji="0" lang="en-US" altLang="en-US" sz="2000" b="0" i="0" u="none" strike="noStrike" cap="none" normalizeH="0" baseline="0" dirty="0" smtClean="0">
                <a:ln>
                  <a:noFill/>
                </a:ln>
                <a:solidFill>
                  <a:srgbClr val="0D0D0D"/>
                </a:solidFill>
                <a:effectLst/>
              </a:rPr>
              <a:t> function.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0D0D0D"/>
                </a:solidFill>
                <a:effectLst/>
              </a:rPr>
              <a:t>Reads each line from the file and compares the entered username and password with those stored in the file.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0D0D0D"/>
                </a:solidFill>
                <a:effectLst/>
              </a:rPr>
              <a:t>If a match is found, it displays a success message and exits the loop.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0D0D0D"/>
                </a:solidFill>
                <a:effectLst/>
              </a:rPr>
              <a:t>If no match is found, it displays a failure message, allows the user to retry or sign up, and resets the file stream to the beginning.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0D0D0D"/>
                </a:solidFill>
                <a:effectLst/>
              </a:rPr>
              <a:t>Once logged in successfully, it closes the file and prompts the user to press any key to continue.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093361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saturation sat="97000"/>
                    </a14:imgEffect>
                  </a14:imgLayer>
                </a14:imgProps>
              </a:ext>
              <a:ext uri="{28A0092B-C50C-407E-A947-70E740481C1C}">
                <a14:useLocalDpi xmlns:a14="http://schemas.microsoft.com/office/drawing/2010/main" val="0"/>
              </a:ext>
            </a:extLst>
          </a:blip>
          <a:stretch>
            <a:fillRect/>
          </a:stretch>
        </p:blipFill>
        <p:spPr>
          <a:xfrm>
            <a:off x="-191837" y="-79130"/>
            <a:ext cx="12506929" cy="7077807"/>
          </a:xfrm>
        </p:spPr>
      </p:pic>
      <p:sp>
        <p:nvSpPr>
          <p:cNvPr id="2" name="Title 1"/>
          <p:cNvSpPr>
            <a:spLocks noGrp="1"/>
          </p:cNvSpPr>
          <p:nvPr>
            <p:ph type="title"/>
          </p:nvPr>
        </p:nvSpPr>
        <p:spPr>
          <a:xfrm>
            <a:off x="1097280" y="286603"/>
            <a:ext cx="10058400" cy="756138"/>
          </a:xfrm>
        </p:spPr>
        <p:txBody>
          <a:bodyPr>
            <a:normAutofit/>
          </a:bodyPr>
          <a:lstStyle/>
          <a:p>
            <a:pPr marL="685800" indent="-685800" algn="ctr">
              <a:buFont typeface="Arial" panose="020B0604020202020204" pitchFamily="34" charset="0"/>
              <a:buChar char="•"/>
            </a:pPr>
            <a:r>
              <a:rPr lang="en-US" sz="3200" b="1" dirty="0" smtClean="0">
                <a:solidFill>
                  <a:srgbClr val="FFFF00"/>
                </a:solidFill>
              </a:rPr>
              <a:t>PAYMENT FUNCTION:</a:t>
            </a:r>
            <a:endParaRPr lang="en-US" sz="3200" b="1" dirty="0">
              <a:solidFill>
                <a:srgbClr val="FFFF00"/>
              </a:solidFill>
            </a:endParaRPr>
          </a:p>
        </p:txBody>
      </p:sp>
      <p:pic>
        <p:nvPicPr>
          <p:cNvPr id="8" name="Picture 7"/>
          <p:cNvPicPr>
            <a:picLocks noChangeAspect="1"/>
          </p:cNvPicPr>
          <p:nvPr/>
        </p:nvPicPr>
        <p:blipFill>
          <a:blip r:embed="rId4"/>
          <a:stretch>
            <a:fillRect/>
          </a:stretch>
        </p:blipFill>
        <p:spPr>
          <a:xfrm>
            <a:off x="0" y="1161853"/>
            <a:ext cx="11772900" cy="5676388"/>
          </a:xfrm>
          <a:prstGeom prst="rect">
            <a:avLst/>
          </a:prstGeom>
        </p:spPr>
      </p:pic>
    </p:spTree>
    <p:extLst>
      <p:ext uri="{BB962C8B-B14F-4D97-AF65-F5344CB8AC3E}">
        <p14:creationId xmlns:p14="http://schemas.microsoft.com/office/powerpoint/2010/main" val="4912822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saturation sat="97000"/>
                    </a14:imgEffect>
                  </a14:imgLayer>
                </a14:imgProps>
              </a:ext>
              <a:ext uri="{28A0092B-C50C-407E-A947-70E740481C1C}">
                <a14:useLocalDpi xmlns:a14="http://schemas.microsoft.com/office/drawing/2010/main" val="0"/>
              </a:ext>
            </a:extLst>
          </a:blip>
          <a:stretch>
            <a:fillRect/>
          </a:stretch>
        </p:blipFill>
        <p:spPr>
          <a:xfrm>
            <a:off x="-261508" y="0"/>
            <a:ext cx="12506929" cy="7077807"/>
          </a:xfrm>
        </p:spPr>
      </p:pic>
      <p:sp>
        <p:nvSpPr>
          <p:cNvPr id="2" name="Title 1"/>
          <p:cNvSpPr>
            <a:spLocks noGrp="1"/>
          </p:cNvSpPr>
          <p:nvPr>
            <p:ph type="title"/>
          </p:nvPr>
        </p:nvSpPr>
        <p:spPr>
          <a:xfrm>
            <a:off x="1097280" y="286603"/>
            <a:ext cx="10058400" cy="469535"/>
          </a:xfrm>
        </p:spPr>
        <p:txBody>
          <a:bodyPr>
            <a:normAutofit/>
          </a:bodyPr>
          <a:lstStyle/>
          <a:p>
            <a:pPr marL="685800" indent="-685800" algn="ctr">
              <a:buFont typeface="Arial" panose="020B0604020202020204" pitchFamily="34" charset="0"/>
              <a:buChar char="•"/>
            </a:pPr>
            <a:r>
              <a:rPr lang="en-US" sz="2800" b="1" dirty="0" smtClean="0">
                <a:solidFill>
                  <a:srgbClr val="FFFF00"/>
                </a:solidFill>
              </a:rPr>
              <a:t>PAYMENT FUNCTION:</a:t>
            </a:r>
            <a:endParaRPr lang="en-US" sz="2800" b="1" dirty="0">
              <a:solidFill>
                <a:srgbClr val="FFFF00"/>
              </a:solidFill>
            </a:endParaRPr>
          </a:p>
        </p:txBody>
      </p:sp>
      <p:pic>
        <p:nvPicPr>
          <p:cNvPr id="5" name="Picture 4"/>
          <p:cNvPicPr>
            <a:picLocks noChangeAspect="1"/>
          </p:cNvPicPr>
          <p:nvPr/>
        </p:nvPicPr>
        <p:blipFill>
          <a:blip r:embed="rId4"/>
          <a:stretch>
            <a:fillRect/>
          </a:stretch>
        </p:blipFill>
        <p:spPr>
          <a:xfrm>
            <a:off x="360484" y="1362807"/>
            <a:ext cx="10884877" cy="4413739"/>
          </a:xfrm>
          <a:prstGeom prst="rect">
            <a:avLst/>
          </a:prstGeom>
        </p:spPr>
      </p:pic>
    </p:spTree>
    <p:extLst>
      <p:ext uri="{BB962C8B-B14F-4D97-AF65-F5344CB8AC3E}">
        <p14:creationId xmlns:p14="http://schemas.microsoft.com/office/powerpoint/2010/main" val="15921930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saturation sat="97000"/>
                    </a14:imgEffect>
                  </a14:imgLayer>
                </a14:imgProps>
              </a:ext>
              <a:ext uri="{28A0092B-C50C-407E-A947-70E740481C1C}">
                <a14:useLocalDpi xmlns:a14="http://schemas.microsoft.com/office/drawing/2010/main" val="0"/>
              </a:ext>
            </a:extLst>
          </a:blip>
          <a:stretch>
            <a:fillRect/>
          </a:stretch>
        </p:blipFill>
        <p:spPr>
          <a:xfrm>
            <a:off x="0" y="0"/>
            <a:ext cx="12506929" cy="7077807"/>
          </a:xfrm>
        </p:spPr>
      </p:pic>
      <p:sp>
        <p:nvSpPr>
          <p:cNvPr id="2" name="Title 1"/>
          <p:cNvSpPr>
            <a:spLocks noGrp="1"/>
          </p:cNvSpPr>
          <p:nvPr>
            <p:ph type="title"/>
          </p:nvPr>
        </p:nvSpPr>
        <p:spPr>
          <a:xfrm>
            <a:off x="1097280" y="286603"/>
            <a:ext cx="10058400" cy="756138"/>
          </a:xfrm>
        </p:spPr>
        <p:txBody>
          <a:bodyPr>
            <a:normAutofit/>
          </a:bodyPr>
          <a:lstStyle/>
          <a:p>
            <a:pPr algn="ctr"/>
            <a:r>
              <a:rPr lang="en-US" sz="4000" b="1" dirty="0" smtClean="0">
                <a:solidFill>
                  <a:schemeClr val="bg1"/>
                </a:solidFill>
              </a:rPr>
              <a:t>EXPLAINATION</a:t>
            </a:r>
            <a:endParaRPr lang="en-US" sz="4000" b="1" dirty="0">
              <a:solidFill>
                <a:schemeClr val="bg1"/>
              </a:solidFill>
            </a:endParaRPr>
          </a:p>
        </p:txBody>
      </p:sp>
      <p:sp>
        <p:nvSpPr>
          <p:cNvPr id="3" name="Rectangle 1"/>
          <p:cNvSpPr>
            <a:spLocks noChangeArrowheads="1"/>
          </p:cNvSpPr>
          <p:nvPr/>
        </p:nvSpPr>
        <p:spPr bwMode="auto">
          <a:xfrm>
            <a:off x="125225" y="1212018"/>
            <a:ext cx="12256477" cy="55707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err="1" smtClean="0">
                <a:ln>
                  <a:noFill/>
                </a:ln>
                <a:effectLst/>
              </a:rPr>
              <a:t>Payment_method</a:t>
            </a:r>
            <a:r>
              <a:rPr kumimoji="0" lang="en-US" altLang="en-US" sz="1400" b="1" i="0" u="none" strike="noStrike" cap="none" normalizeH="0" baseline="0" dirty="0" smtClean="0">
                <a:ln>
                  <a:noFill/>
                </a:ln>
                <a:effectLst/>
              </a:rPr>
              <a:t>()</a:t>
            </a:r>
            <a:r>
              <a:rPr lang="en-US" altLang="en-US" sz="1400" b="1" dirty="0" smtClean="0"/>
              <a:t>:</a:t>
            </a:r>
            <a:endParaRPr kumimoji="0" lang="en-US" altLang="en-US" sz="1400" b="1" i="0" u="none" strike="noStrike" cap="none" normalizeH="0" baseline="0" dirty="0" smtClean="0">
              <a:ln>
                <a:noFill/>
              </a:ln>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b="1" i="0" u="none" strike="noStrike" cap="none" normalizeH="0" baseline="0" dirty="0" smtClean="0">
                <a:ln>
                  <a:noFill/>
                </a:ln>
                <a:effectLst/>
              </a:rPr>
              <a:t>Variable Initialization</a:t>
            </a:r>
            <a:r>
              <a:rPr kumimoji="0" lang="en-US" altLang="en-US" sz="1200" b="0" i="0" u="none" strike="noStrike" cap="none" normalizeH="0" baseline="0" dirty="0" smtClean="0">
                <a:ln>
                  <a:noFill/>
                </a:ln>
                <a:effectLst/>
              </a:rPr>
              <a:t>:</a:t>
            </a:r>
          </a:p>
          <a:p>
            <a:pPr marL="685800" marR="0" lvl="1" indent="-2286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smtClean="0">
                <a:ln>
                  <a:noFill/>
                </a:ln>
                <a:effectLst/>
              </a:rPr>
              <a:t>Declares an integer variable </a:t>
            </a:r>
            <a:r>
              <a:rPr kumimoji="0" lang="en-US" altLang="en-US" sz="1200" b="1" i="0" u="none" strike="noStrike" cap="none" normalizeH="0" baseline="0" dirty="0" smtClean="0">
                <a:ln>
                  <a:noFill/>
                </a:ln>
                <a:effectLst/>
              </a:rPr>
              <a:t>method</a:t>
            </a:r>
            <a:r>
              <a:rPr kumimoji="0" lang="en-US" altLang="en-US" sz="1200" b="0" i="0" u="none" strike="noStrike" cap="none" normalizeH="0" baseline="0" dirty="0" smtClean="0">
                <a:ln>
                  <a:noFill/>
                </a:ln>
                <a:effectLst/>
              </a:rPr>
              <a:t> to store the user's choice of payment method. This variable will be used to determine whether the user chooses cash or online payment.</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b="1" i="0" u="none" strike="noStrike" cap="none" normalizeH="0" baseline="0" dirty="0" smtClean="0">
                <a:ln>
                  <a:noFill/>
                </a:ln>
                <a:effectLst/>
              </a:rPr>
              <a:t>Display Payment Options</a:t>
            </a:r>
            <a:r>
              <a:rPr kumimoji="0" lang="en-US" altLang="en-US" sz="1200" b="0" i="0" u="none" strike="noStrike" cap="none" normalizeH="0" baseline="0" dirty="0" smtClean="0">
                <a:ln>
                  <a:noFill/>
                </a:ln>
                <a:effectLst/>
              </a:rPr>
              <a:t>:</a:t>
            </a:r>
          </a:p>
          <a:p>
            <a:pPr marL="685800" marR="0" lvl="1" indent="-2286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smtClean="0">
                <a:ln>
                  <a:noFill/>
                </a:ln>
                <a:effectLst/>
              </a:rPr>
              <a:t>The function presents the user with options to choose the method of payment.</a:t>
            </a:r>
          </a:p>
          <a:p>
            <a:pPr marL="685800" marR="0" lvl="1" indent="-2286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smtClean="0">
                <a:ln>
                  <a:noFill/>
                </a:ln>
                <a:effectLst/>
              </a:rPr>
              <a:t>It displays the choices in a clear format.</a:t>
            </a:r>
          </a:p>
          <a:p>
            <a:pPr marL="685800" marR="0" lvl="1" indent="-2286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smtClean="0">
                <a:ln>
                  <a:noFill/>
                </a:ln>
                <a:effectLst/>
              </a:rPr>
              <a:t>The prompt guides the user to enter their choice.</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b="1" i="0" u="none" strike="noStrike" cap="none" normalizeH="0" baseline="0" dirty="0" smtClean="0">
                <a:ln>
                  <a:noFill/>
                </a:ln>
                <a:effectLst/>
              </a:rPr>
              <a:t>Input Handling</a:t>
            </a:r>
            <a:r>
              <a:rPr kumimoji="0" lang="en-US" altLang="en-US" sz="1200" b="0" i="0" u="none" strike="noStrike" cap="none" normalizeH="0" baseline="0" dirty="0" smtClean="0">
                <a:ln>
                  <a:noFill/>
                </a:ln>
                <a:effectLst/>
              </a:rPr>
              <a:t>:</a:t>
            </a:r>
          </a:p>
          <a:p>
            <a:pPr marL="685800" marR="0" lvl="1" indent="-2286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smtClean="0">
                <a:ln>
                  <a:noFill/>
                </a:ln>
                <a:effectLst/>
              </a:rPr>
              <a:t>Reads the user's choice of payment method using the </a:t>
            </a:r>
            <a:r>
              <a:rPr kumimoji="0" lang="en-US" altLang="en-US" sz="1200" b="1" i="0" u="none" strike="noStrike" cap="none" normalizeH="0" baseline="0" dirty="0" err="1" smtClean="0">
                <a:ln>
                  <a:noFill/>
                </a:ln>
                <a:effectLst/>
              </a:rPr>
              <a:t>cin</a:t>
            </a:r>
            <a:r>
              <a:rPr kumimoji="0" lang="en-US" altLang="en-US" sz="1200" b="0" i="0" u="none" strike="noStrike" cap="none" normalizeH="0" baseline="0" dirty="0" smtClean="0">
                <a:ln>
                  <a:noFill/>
                </a:ln>
                <a:effectLst/>
              </a:rPr>
              <a:t> function.</a:t>
            </a:r>
          </a:p>
          <a:p>
            <a:pPr marL="685800" marR="0" lvl="1" indent="-2286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smtClean="0">
                <a:ln>
                  <a:noFill/>
                </a:ln>
                <a:effectLst/>
              </a:rPr>
              <a:t>The input is stored in the </a:t>
            </a:r>
            <a:r>
              <a:rPr kumimoji="0" lang="en-US" altLang="en-US" sz="1200" b="1" i="0" u="none" strike="noStrike" cap="none" normalizeH="0" baseline="0" dirty="0" smtClean="0">
                <a:ln>
                  <a:noFill/>
                </a:ln>
                <a:effectLst/>
              </a:rPr>
              <a:t>method</a:t>
            </a:r>
            <a:r>
              <a:rPr kumimoji="0" lang="en-US" altLang="en-US" sz="1200" b="0" i="0" u="none" strike="noStrike" cap="none" normalizeH="0" baseline="0" dirty="0" smtClean="0">
                <a:ln>
                  <a:noFill/>
                </a:ln>
                <a:effectLst/>
              </a:rPr>
              <a:t> variable for further processing.</a:t>
            </a:r>
          </a:p>
          <a:p>
            <a:pPr lvl="0" defTabSz="914400" eaLnBrk="0" fontAlgn="base" hangingPunct="0">
              <a:spcBef>
                <a:spcPct val="0"/>
              </a:spcBef>
              <a:spcAft>
                <a:spcPct val="0"/>
              </a:spcAft>
            </a:pPr>
            <a:r>
              <a:rPr lang="en-US" altLang="en-US" sz="1200" b="1" dirty="0" smtClean="0"/>
              <a:t>4.</a:t>
            </a:r>
            <a:r>
              <a:rPr kumimoji="0" lang="en-US" altLang="en-US" sz="1200" b="0" i="0" u="none" strike="noStrike" cap="none" normalizeH="0" baseline="0" dirty="0" smtClean="0">
                <a:ln>
                  <a:noFill/>
                </a:ln>
                <a:effectLst/>
              </a:rPr>
              <a:t> </a:t>
            </a:r>
            <a:r>
              <a:rPr kumimoji="0" lang="en-US" altLang="en-US" sz="1200" b="1" i="0" u="none" strike="noStrike" cap="none" normalizeH="0" baseline="0" dirty="0" smtClean="0">
                <a:ln>
                  <a:noFill/>
                </a:ln>
                <a:effectLst/>
              </a:rPr>
              <a:t>Online Payment Process</a:t>
            </a:r>
            <a:r>
              <a:rPr kumimoji="0" lang="en-US" altLang="en-US" sz="1200" b="0" i="0" u="none" strike="noStrike" cap="none" normalizeH="0" baseline="0" dirty="0" smtClean="0">
                <a:ln>
                  <a:noFill/>
                </a:ln>
                <a:effectLst/>
              </a:rPr>
              <a:t>:</a:t>
            </a:r>
          </a:p>
          <a:p>
            <a:pPr marL="685800" marR="0" lvl="1" indent="-2286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smtClean="0">
                <a:ln>
                  <a:noFill/>
                </a:ln>
                <a:effectLst/>
              </a:rPr>
              <a:t>If the user selects online payment (method == 2):</a:t>
            </a:r>
          </a:p>
          <a:p>
            <a:pPr marL="1143000" marR="0" lvl="2" indent="-2286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smtClean="0">
                <a:ln>
                  <a:noFill/>
                </a:ln>
                <a:effectLst/>
              </a:rPr>
              <a:t>The function initiates the online payment process.</a:t>
            </a:r>
          </a:p>
          <a:p>
            <a:pPr marL="1143000" marR="0" lvl="2" indent="-2286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smtClean="0">
                <a:ln>
                  <a:noFill/>
                </a:ln>
                <a:effectLst/>
              </a:rPr>
              <a:t>Prompts the user to enter their bank name using </a:t>
            </a:r>
            <a:r>
              <a:rPr kumimoji="0" lang="en-US" altLang="en-US" sz="1200" b="1" i="0" u="none" strike="noStrike" cap="none" normalizeH="0" baseline="0" dirty="0" err="1" smtClean="0">
                <a:ln>
                  <a:noFill/>
                </a:ln>
                <a:effectLst/>
              </a:rPr>
              <a:t>cin</a:t>
            </a:r>
            <a:r>
              <a:rPr kumimoji="0" lang="en-US" altLang="en-US" sz="1200" b="0" i="0" u="none" strike="noStrike" cap="none" normalizeH="0" baseline="0" dirty="0" smtClean="0">
                <a:ln>
                  <a:noFill/>
                </a:ln>
                <a:effectLst/>
              </a:rPr>
              <a:t>.</a:t>
            </a:r>
          </a:p>
          <a:p>
            <a:pPr marL="1143000" marR="0" lvl="2" indent="-2286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smtClean="0">
                <a:ln>
                  <a:noFill/>
                </a:ln>
                <a:effectLst/>
              </a:rPr>
              <a:t>Converts the bank name to uppercase using a loop to ensure consistency in formatting.</a:t>
            </a:r>
          </a:p>
          <a:p>
            <a:pPr marL="1143000" marR="0" lvl="2" indent="-2286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smtClean="0">
                <a:ln>
                  <a:noFill/>
                </a:ln>
                <a:effectLst/>
              </a:rPr>
              <a:t>Validates the account number:</a:t>
            </a:r>
          </a:p>
          <a:p>
            <a:pPr marL="1600200" marR="0" lvl="3" indent="-2286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smtClean="0">
                <a:ln>
                  <a:noFill/>
                </a:ln>
                <a:effectLst/>
              </a:rPr>
              <a:t>The function prompts the user to enter their 11-digit account number using </a:t>
            </a:r>
            <a:r>
              <a:rPr kumimoji="0" lang="en-US" altLang="en-US" sz="1200" b="1" i="0" u="none" strike="noStrike" cap="none" normalizeH="0" baseline="0" dirty="0" err="1" smtClean="0">
                <a:ln>
                  <a:noFill/>
                </a:ln>
                <a:effectLst/>
              </a:rPr>
              <a:t>cin</a:t>
            </a:r>
            <a:r>
              <a:rPr kumimoji="0" lang="en-US" altLang="en-US" sz="1200" b="0" i="0" u="none" strike="noStrike" cap="none" normalizeH="0" baseline="0" dirty="0" smtClean="0">
                <a:ln>
                  <a:noFill/>
                </a:ln>
                <a:effectLst/>
              </a:rPr>
              <a:t>.</a:t>
            </a:r>
          </a:p>
          <a:p>
            <a:pPr marL="1600200" marR="0" lvl="3" indent="-2286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smtClean="0">
                <a:ln>
                  <a:noFill/>
                </a:ln>
                <a:effectLst/>
              </a:rPr>
              <a:t>It then checks the length of the account number using a loop, ensuring it is either 10 or 11 digits long.</a:t>
            </a:r>
          </a:p>
          <a:p>
            <a:pPr marL="1600200" marR="0" lvl="3" indent="-2286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smtClean="0">
                <a:ln>
                  <a:noFill/>
                </a:ln>
                <a:effectLst/>
              </a:rPr>
              <a:t>If the account number is invalid, the function displays an error message and prompts the user to enter the account number again.</a:t>
            </a:r>
          </a:p>
          <a:p>
            <a:pPr marL="1143000" marR="0" lvl="2" indent="-2286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smtClean="0">
                <a:ln>
                  <a:noFill/>
                </a:ln>
                <a:effectLst/>
              </a:rPr>
              <a:t>Validates the OTP code:</a:t>
            </a:r>
          </a:p>
          <a:p>
            <a:pPr marL="1600200" marR="0" lvl="3" indent="-2286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smtClean="0">
                <a:ln>
                  <a:noFill/>
                </a:ln>
                <a:effectLst/>
              </a:rPr>
              <a:t>Prompts the user to enter a 5-digit OTP code for validation.</a:t>
            </a:r>
          </a:p>
          <a:p>
            <a:pPr marL="1600200" marR="0" lvl="3" indent="-2286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smtClean="0">
                <a:ln>
                  <a:noFill/>
                </a:ln>
                <a:effectLst/>
              </a:rPr>
              <a:t>Validates the OTP code by ensuring it is exactly 5 digits long.</a:t>
            </a:r>
          </a:p>
          <a:p>
            <a:pPr marL="1600200" marR="0" lvl="3" indent="-2286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smtClean="0">
                <a:ln>
                  <a:noFill/>
                </a:ln>
                <a:effectLst/>
              </a:rPr>
              <a:t>If the OTP code is invalid, the function displays an error message and prompts the user to enter the OTP code again.</a:t>
            </a:r>
          </a:p>
          <a:p>
            <a:pPr marL="1143000" marR="0" lvl="2" indent="-2286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smtClean="0">
                <a:ln>
                  <a:noFill/>
                </a:ln>
                <a:effectLst/>
              </a:rPr>
              <a:t>Once both the account number and OTP code are validated, the function displays a "Payment Successful" message.</a:t>
            </a:r>
          </a:p>
          <a:p>
            <a:pPr marR="0" lvl="0" algn="l" defTabSz="914400" rtl="0" eaLnBrk="0" fontAlgn="base" latinLnBrk="0" hangingPunct="0">
              <a:lnSpc>
                <a:spcPct val="100000"/>
              </a:lnSpc>
              <a:spcBef>
                <a:spcPct val="0"/>
              </a:spcBef>
              <a:spcAft>
                <a:spcPct val="0"/>
              </a:spcAft>
              <a:buClrTx/>
              <a:buSzTx/>
              <a:tabLst/>
            </a:pPr>
            <a:r>
              <a:rPr lang="en-US" altLang="en-US" sz="1200" b="1" dirty="0" smtClean="0"/>
              <a:t>5.</a:t>
            </a:r>
            <a:r>
              <a:rPr kumimoji="0" lang="en-US" altLang="en-US" sz="1200" b="1" i="0" u="none" strike="noStrike" cap="none" normalizeH="0" baseline="0" dirty="0" smtClean="0">
                <a:ln>
                  <a:noFill/>
                </a:ln>
                <a:effectLst/>
              </a:rPr>
              <a:t>  Confirmation Message</a:t>
            </a:r>
            <a:r>
              <a:rPr kumimoji="0" lang="en-US" altLang="en-US" sz="1200" b="0" i="0" u="none" strike="noStrike" cap="none" normalizeH="0" baseline="0" dirty="0" smtClean="0">
                <a:ln>
                  <a:noFill/>
                </a:ln>
                <a:effectLst/>
              </a:rPr>
              <a:t>:</a:t>
            </a:r>
          </a:p>
          <a:p>
            <a:pPr marL="685800" marR="0" lvl="1" indent="-2286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smtClean="0">
                <a:ln>
                  <a:noFill/>
                </a:ln>
                <a:solidFill>
                  <a:srgbClr val="0D0D0D"/>
                </a:solidFill>
                <a:effectLst/>
              </a:rPr>
              <a:t>Informs the user that their order will be ready in 5-10 minutes and can be collected from the respective restaurant.</a:t>
            </a:r>
          </a:p>
          <a:p>
            <a:pPr marL="685800" marR="0" lvl="1" indent="-2286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smtClean="0">
                <a:ln>
                  <a:noFill/>
                </a:ln>
                <a:solidFill>
                  <a:srgbClr val="0D0D0D"/>
                </a:solidFill>
                <a:effectLst/>
              </a:rPr>
              <a:t>This message provides clarity to the user about the next steps after completing the payment process.</a:t>
            </a:r>
          </a:p>
          <a:p>
            <a:pPr marL="685800" marR="0" lvl="1" indent="-2286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smtClean="0">
                <a:ln>
                  <a:noFill/>
                </a:ln>
                <a:solidFill>
                  <a:srgbClr val="0D0D0D"/>
                </a:solidFill>
                <a:effectLst/>
              </a:rPr>
              <a:t>Prompts the user to press any key to continue, allowing them to proceed with other actions or exit the program gracefully.</a:t>
            </a:r>
          </a:p>
          <a:p>
            <a:pPr marL="228600" marR="0" lvl="0" indent="-2286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2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7530899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saturation sat="97000"/>
                    </a14:imgEffect>
                  </a14:imgLayer>
                </a14:imgProps>
              </a:ext>
              <a:ext uri="{28A0092B-C50C-407E-A947-70E740481C1C}">
                <a14:useLocalDpi xmlns:a14="http://schemas.microsoft.com/office/drawing/2010/main" val="0"/>
              </a:ext>
            </a:extLst>
          </a:blip>
          <a:stretch>
            <a:fillRect/>
          </a:stretch>
        </p:blipFill>
        <p:spPr>
          <a:xfrm>
            <a:off x="-252716" y="0"/>
            <a:ext cx="12506929" cy="7077807"/>
          </a:xfrm>
        </p:spPr>
      </p:pic>
      <p:sp>
        <p:nvSpPr>
          <p:cNvPr id="2" name="Title 1"/>
          <p:cNvSpPr>
            <a:spLocks noGrp="1"/>
          </p:cNvSpPr>
          <p:nvPr>
            <p:ph type="title"/>
          </p:nvPr>
        </p:nvSpPr>
        <p:spPr>
          <a:xfrm>
            <a:off x="1097280" y="286603"/>
            <a:ext cx="10058400" cy="756138"/>
          </a:xfrm>
        </p:spPr>
        <p:txBody>
          <a:bodyPr>
            <a:normAutofit/>
          </a:bodyPr>
          <a:lstStyle/>
          <a:p>
            <a:pPr algn="ctr"/>
            <a:r>
              <a:rPr lang="en-US" sz="3200" b="1" dirty="0" smtClean="0">
                <a:solidFill>
                  <a:srgbClr val="FFFF00"/>
                </a:solidFill>
              </a:rPr>
              <a:t>MAIN FUNCTION</a:t>
            </a:r>
            <a:endParaRPr lang="en-US" sz="3200" b="1" dirty="0">
              <a:solidFill>
                <a:srgbClr val="FFFF00"/>
              </a:solidFill>
            </a:endParaRPr>
          </a:p>
        </p:txBody>
      </p:sp>
      <p:pic>
        <p:nvPicPr>
          <p:cNvPr id="3" name="Picture 2"/>
          <p:cNvPicPr>
            <a:picLocks noChangeAspect="1"/>
          </p:cNvPicPr>
          <p:nvPr/>
        </p:nvPicPr>
        <p:blipFill>
          <a:blip r:embed="rId4"/>
          <a:stretch>
            <a:fillRect/>
          </a:stretch>
        </p:blipFill>
        <p:spPr>
          <a:xfrm>
            <a:off x="720969" y="1329345"/>
            <a:ext cx="9627577" cy="5141794"/>
          </a:xfrm>
          <a:prstGeom prst="rect">
            <a:avLst/>
          </a:prstGeom>
        </p:spPr>
      </p:pic>
    </p:spTree>
    <p:extLst>
      <p:ext uri="{BB962C8B-B14F-4D97-AF65-F5344CB8AC3E}">
        <p14:creationId xmlns:p14="http://schemas.microsoft.com/office/powerpoint/2010/main" val="37832166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saturation sat="97000"/>
                    </a14:imgEffect>
                  </a14:imgLayer>
                </a14:imgProps>
              </a:ext>
              <a:ext uri="{28A0092B-C50C-407E-A947-70E740481C1C}">
                <a14:useLocalDpi xmlns:a14="http://schemas.microsoft.com/office/drawing/2010/main" val="0"/>
              </a:ext>
            </a:extLst>
          </a:blip>
          <a:stretch>
            <a:fillRect/>
          </a:stretch>
        </p:blipFill>
        <p:spPr>
          <a:xfrm>
            <a:off x="0" y="-105508"/>
            <a:ext cx="12506929" cy="7077807"/>
          </a:xfrm>
        </p:spPr>
      </p:pic>
      <p:sp>
        <p:nvSpPr>
          <p:cNvPr id="2" name="Title 1"/>
          <p:cNvSpPr>
            <a:spLocks noGrp="1"/>
          </p:cNvSpPr>
          <p:nvPr>
            <p:ph type="title"/>
          </p:nvPr>
        </p:nvSpPr>
        <p:spPr>
          <a:xfrm>
            <a:off x="1097280" y="286603"/>
            <a:ext cx="10058400" cy="756138"/>
          </a:xfrm>
        </p:spPr>
        <p:txBody>
          <a:bodyPr>
            <a:normAutofit/>
          </a:bodyPr>
          <a:lstStyle/>
          <a:p>
            <a:pPr algn="ctr"/>
            <a:r>
              <a:rPr lang="en-US" sz="3200" b="1" dirty="0" smtClean="0">
                <a:solidFill>
                  <a:schemeClr val="bg1"/>
                </a:solidFill>
              </a:rPr>
              <a:t>EXPLAINATION</a:t>
            </a:r>
            <a:endParaRPr lang="en-US" sz="3200" b="1" dirty="0">
              <a:solidFill>
                <a:schemeClr val="bg1"/>
              </a:solidFill>
            </a:endParaRPr>
          </a:p>
        </p:txBody>
      </p:sp>
      <p:sp>
        <p:nvSpPr>
          <p:cNvPr id="3" name="Rectangle 1"/>
          <p:cNvSpPr>
            <a:spLocks noChangeArrowheads="1"/>
          </p:cNvSpPr>
          <p:nvPr/>
        </p:nvSpPr>
        <p:spPr bwMode="auto">
          <a:xfrm>
            <a:off x="404445" y="1542482"/>
            <a:ext cx="11579469" cy="50167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lang="en-US" altLang="en-US" sz="1400" b="1" dirty="0" err="1" smtClean="0">
                <a:solidFill>
                  <a:srgbClr val="0D0D0D"/>
                </a:solidFill>
              </a:rPr>
              <a:t>Srand</a:t>
            </a:r>
            <a:r>
              <a:rPr lang="en-US" altLang="en-US" sz="1400" b="1" dirty="0" smtClean="0">
                <a:solidFill>
                  <a:srgbClr val="0D0D0D"/>
                </a:solidFill>
              </a:rPr>
              <a:t>(time(</a:t>
            </a:r>
            <a:r>
              <a:rPr lang="en-US" altLang="en-US" sz="1400" b="1" dirty="0" err="1" smtClean="0">
                <a:solidFill>
                  <a:srgbClr val="0D0D0D"/>
                </a:solidFill>
              </a:rPr>
              <a:t>nullptr</a:t>
            </a:r>
            <a:r>
              <a:rPr lang="en-US" altLang="en-US" sz="1400" b="1" dirty="0" smtClean="0">
                <a:solidFill>
                  <a:srgbClr val="0D0D0D"/>
                </a:solidFill>
              </a:rPr>
              <a:t>))</a:t>
            </a:r>
            <a:r>
              <a:rPr kumimoji="0" lang="en-US" altLang="en-US" sz="1400" b="0" i="0" u="none" strike="noStrike" cap="none" normalizeH="0" baseline="0" dirty="0" smtClean="0">
                <a:ln>
                  <a:noFill/>
                </a:ln>
                <a:solidFill>
                  <a:srgbClr val="0D0D0D"/>
                </a:solidFill>
                <a:effectLst/>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0D0D0D"/>
                </a:solidFill>
                <a:effectLst/>
              </a:rPr>
              <a:t>Seeds the random number generator with the current time to ensure different results each time the program runs.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0D0D0D"/>
                </a:solidFill>
                <a:effectLst/>
              </a:rPr>
              <a:t>Waits for a key press using </a:t>
            </a:r>
            <a:r>
              <a:rPr kumimoji="0" lang="en-US" altLang="en-US" sz="1400" b="1" i="0" u="none" strike="noStrike" cap="none" normalizeH="0" baseline="0" dirty="0" err="1" smtClean="0">
                <a:ln>
                  <a:noFill/>
                </a:ln>
                <a:solidFill>
                  <a:srgbClr val="0D0D0D"/>
                </a:solidFill>
                <a:effectLst/>
              </a:rPr>
              <a:t>getch</a:t>
            </a:r>
            <a:r>
              <a:rPr kumimoji="0" lang="en-US" altLang="en-US" sz="1400" b="1" i="0" u="none" strike="noStrike" cap="none" normalizeH="0" baseline="0" dirty="0" smtClean="0">
                <a:ln>
                  <a:noFill/>
                </a:ln>
                <a:solidFill>
                  <a:srgbClr val="0D0D0D"/>
                </a:solidFill>
                <a:effectLst/>
              </a:rPr>
              <a:t>()</a:t>
            </a:r>
            <a:r>
              <a:rPr kumimoji="0" lang="en-US" altLang="en-US" sz="1400" b="0" i="0" u="none" strike="noStrike" cap="none" normalizeH="0" baseline="0" dirty="0" smtClean="0">
                <a:ln>
                  <a:noFill/>
                </a:ln>
                <a:solidFill>
                  <a:srgbClr val="0D0D0D"/>
                </a:solidFill>
                <a:effectLst/>
              </a:rPr>
              <a:t> to give the user time to prepare before proceeding.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0D0D0D"/>
                </a:solidFill>
                <a:effectLst/>
              </a:rPr>
              <a:t>Calls the </a:t>
            </a:r>
            <a:r>
              <a:rPr kumimoji="0" lang="en-US" altLang="en-US" sz="1400" b="1" i="0" u="none" strike="noStrike" cap="none" normalizeH="0" baseline="0" dirty="0" smtClean="0">
                <a:ln>
                  <a:noFill/>
                </a:ln>
                <a:solidFill>
                  <a:srgbClr val="0D0D0D"/>
                </a:solidFill>
                <a:effectLst/>
              </a:rPr>
              <a:t>intro()</a:t>
            </a:r>
            <a:r>
              <a:rPr kumimoji="0" lang="en-US" altLang="en-US" sz="1400" b="0" i="0" u="none" strike="noStrike" cap="none" normalizeH="0" baseline="0" dirty="0" smtClean="0">
                <a:ln>
                  <a:noFill/>
                </a:ln>
                <a:solidFill>
                  <a:srgbClr val="0D0D0D"/>
                </a:solidFill>
                <a:effectLst/>
              </a:rPr>
              <a:t> function to display an introduction to the program.</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0D0D0D"/>
                </a:solidFill>
                <a:effectLst/>
              </a:rPr>
              <a:t>Waits for another key press to allow the user to view the introduction before clearing the screen.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smtClean="0">
                <a:ln>
                  <a:noFill/>
                </a:ln>
                <a:solidFill>
                  <a:srgbClr val="0D0D0D"/>
                </a:solidFill>
                <a:effectLst/>
              </a:rPr>
              <a:t>User Interaction</a:t>
            </a:r>
            <a:r>
              <a:rPr kumimoji="0" lang="en-US" altLang="en-US" sz="1400" b="0" i="0" u="none" strike="noStrike" cap="none" normalizeH="0" baseline="0" dirty="0" smtClean="0">
                <a:ln>
                  <a:noFill/>
                </a:ln>
                <a:solidFill>
                  <a:srgbClr val="0D0D0D"/>
                </a:solidFill>
                <a:effectLst/>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0D0D0D"/>
                </a:solidFill>
                <a:effectLst/>
              </a:rPr>
              <a:t>Creates an instance of the </a:t>
            </a:r>
            <a:r>
              <a:rPr kumimoji="0" lang="en-US" altLang="en-US" sz="1400" b="1" i="0" u="none" strike="noStrike" cap="none" normalizeH="0" baseline="0" dirty="0" smtClean="0">
                <a:ln>
                  <a:noFill/>
                </a:ln>
                <a:solidFill>
                  <a:srgbClr val="0D0D0D"/>
                </a:solidFill>
                <a:effectLst/>
              </a:rPr>
              <a:t>User</a:t>
            </a:r>
            <a:r>
              <a:rPr kumimoji="0" lang="en-US" altLang="en-US" sz="1400" b="0" i="0" u="none" strike="noStrike" cap="none" normalizeH="0" baseline="0" dirty="0" smtClean="0">
                <a:ln>
                  <a:noFill/>
                </a:ln>
                <a:solidFill>
                  <a:srgbClr val="0D0D0D"/>
                </a:solidFill>
                <a:effectLst/>
              </a:rPr>
              <a:t> class named </a:t>
            </a:r>
            <a:r>
              <a:rPr kumimoji="0" lang="en-US" altLang="en-US" sz="1400" b="1" i="0" u="none" strike="noStrike" cap="none" normalizeH="0" baseline="0" dirty="0" smtClean="0">
                <a:ln>
                  <a:noFill/>
                </a:ln>
                <a:solidFill>
                  <a:srgbClr val="0D0D0D"/>
                </a:solidFill>
                <a:effectLst/>
              </a:rPr>
              <a:t>user</a:t>
            </a:r>
            <a:r>
              <a:rPr kumimoji="0" lang="en-US" altLang="en-US" sz="1400" b="0" i="0" u="none" strike="noStrike" cap="none" normalizeH="0" baseline="0" dirty="0" smtClean="0">
                <a:ln>
                  <a:noFill/>
                </a:ln>
                <a:solidFill>
                  <a:srgbClr val="0D0D0D"/>
                </a:solidFill>
                <a:effectLst/>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0D0D0D"/>
                </a:solidFill>
                <a:effectLst/>
              </a:rPr>
              <a:t>Declares an integer variable </a:t>
            </a:r>
            <a:r>
              <a:rPr kumimoji="0" lang="en-US" altLang="en-US" sz="1400" b="1" i="0" u="none" strike="noStrike" cap="none" normalizeH="0" baseline="0" dirty="0" smtClean="0">
                <a:ln>
                  <a:noFill/>
                </a:ln>
                <a:solidFill>
                  <a:srgbClr val="0D0D0D"/>
                </a:solidFill>
                <a:effectLst/>
              </a:rPr>
              <a:t>choice</a:t>
            </a:r>
            <a:r>
              <a:rPr kumimoji="0" lang="en-US" altLang="en-US" sz="1400" b="0" i="0" u="none" strike="noStrike" cap="none" normalizeH="0" baseline="0" dirty="0" smtClean="0">
                <a:ln>
                  <a:noFill/>
                </a:ln>
                <a:solidFill>
                  <a:srgbClr val="0D0D0D"/>
                </a:solidFill>
                <a:effectLst/>
              </a:rPr>
              <a:t> to store the user's choice between signup and login.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0D0D0D"/>
                </a:solidFill>
                <a:effectLst/>
              </a:rPr>
              <a:t>Enters a do-while loop to ensure the user inputs a valid choice (0 for signup, 1 for login).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0D0D0D"/>
                </a:solidFill>
                <a:effectLst/>
              </a:rPr>
              <a:t>Inside the loop, prompts the user to enter their choice and reads it using </a:t>
            </a:r>
            <a:r>
              <a:rPr kumimoji="0" lang="en-US" altLang="en-US" sz="1400" b="1" i="0" u="none" strike="noStrike" cap="none" normalizeH="0" baseline="0" dirty="0" err="1" smtClean="0">
                <a:ln>
                  <a:noFill/>
                </a:ln>
                <a:solidFill>
                  <a:srgbClr val="0D0D0D"/>
                </a:solidFill>
                <a:effectLst/>
              </a:rPr>
              <a:t>cin</a:t>
            </a:r>
            <a:r>
              <a:rPr kumimoji="0" lang="en-US" altLang="en-US" sz="1400" b="0" i="0" u="none" strike="noStrike" cap="none" normalizeH="0" baseline="0" dirty="0" smtClean="0">
                <a:ln>
                  <a:noFill/>
                </a:ln>
                <a:solidFill>
                  <a:srgbClr val="0D0D0D"/>
                </a:solidFill>
                <a:effectLst/>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0D0D0D"/>
                </a:solidFill>
                <a:effectLst/>
              </a:rPr>
              <a:t>If the input is neither 0 nor 1, displays an error message and prompts the user to input again.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0D0D0D"/>
                </a:solidFill>
                <a:effectLst/>
              </a:rPr>
              <a:t>The loop continues until the user inputs a valid choice.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smtClean="0">
                <a:ln>
                  <a:noFill/>
                </a:ln>
                <a:solidFill>
                  <a:srgbClr val="0D0D0D"/>
                </a:solidFill>
                <a:effectLst/>
              </a:rPr>
              <a:t>Clearing the Screen</a:t>
            </a:r>
            <a:r>
              <a:rPr kumimoji="0" lang="en-US" altLang="en-US" sz="1400" b="0" i="0" u="none" strike="noStrike" cap="none" normalizeH="0" baseline="0" dirty="0" smtClean="0">
                <a:ln>
                  <a:noFill/>
                </a:ln>
                <a:solidFill>
                  <a:srgbClr val="0D0D0D"/>
                </a:solidFill>
                <a:effectLst/>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0D0D0D"/>
                </a:solidFill>
                <a:effectLst/>
              </a:rPr>
              <a:t>Clears the screen using the </a:t>
            </a:r>
            <a:r>
              <a:rPr kumimoji="0" lang="en-US" altLang="en-US" sz="1400" b="1" i="0" u="none" strike="noStrike" cap="none" normalizeH="0" baseline="0" dirty="0" err="1" smtClean="0">
                <a:ln>
                  <a:noFill/>
                </a:ln>
                <a:solidFill>
                  <a:srgbClr val="0D0D0D"/>
                </a:solidFill>
                <a:effectLst/>
              </a:rPr>
              <a:t>clear_screen</a:t>
            </a:r>
            <a:r>
              <a:rPr kumimoji="0" lang="en-US" altLang="en-US" sz="1400" b="1" i="0" u="none" strike="noStrike" cap="none" normalizeH="0" baseline="0" dirty="0" smtClean="0">
                <a:ln>
                  <a:noFill/>
                </a:ln>
                <a:solidFill>
                  <a:srgbClr val="0D0D0D"/>
                </a:solidFill>
                <a:effectLst/>
              </a:rPr>
              <a:t>()</a:t>
            </a:r>
            <a:r>
              <a:rPr kumimoji="0" lang="en-US" altLang="en-US" sz="1400" b="0" i="0" u="none" strike="noStrike" cap="none" normalizeH="0" baseline="0" dirty="0" smtClean="0">
                <a:ln>
                  <a:noFill/>
                </a:ln>
                <a:solidFill>
                  <a:srgbClr val="0D0D0D"/>
                </a:solidFill>
                <a:effectLst/>
              </a:rPr>
              <a:t> function to provide a clean interface for the next steps of the program.</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lang="en-US" altLang="en-US" sz="1400" b="1" dirty="0">
                <a:solidFill>
                  <a:srgbClr val="0D0D0D"/>
                </a:solidFill>
              </a:rPr>
              <a:t> </a:t>
            </a:r>
            <a:r>
              <a:rPr lang="en-US" altLang="en-US" sz="1400" b="1" dirty="0" smtClean="0">
                <a:solidFill>
                  <a:srgbClr val="0D0D0D"/>
                </a:solidFill>
              </a:rPr>
              <a:t>Choose Signup or Login Page</a:t>
            </a:r>
            <a:r>
              <a:rPr kumimoji="0" lang="en-US" altLang="en-US" sz="1400" b="0" i="0" u="none" strike="noStrike" cap="none" normalizeH="0" baseline="0" dirty="0" smtClean="0">
                <a:ln>
                  <a:noFill/>
                </a:ln>
                <a:solidFill>
                  <a:srgbClr val="0D0D0D"/>
                </a:solidFill>
                <a:effectLst/>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0D0D0D"/>
                </a:solidFill>
                <a:effectLst/>
              </a:rPr>
              <a:t>If the user chooses login (choice == 1):</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0D0D0D"/>
                </a:solidFill>
                <a:effectLst/>
              </a:rPr>
              <a:t>Calls the </a:t>
            </a:r>
            <a:r>
              <a:rPr kumimoji="0" lang="en-US" altLang="en-US" sz="1400" b="1" i="0" u="none" strike="noStrike" cap="none" normalizeH="0" baseline="0" dirty="0" smtClean="0">
                <a:ln>
                  <a:noFill/>
                </a:ln>
                <a:solidFill>
                  <a:srgbClr val="0D0D0D"/>
                </a:solidFill>
                <a:effectLst/>
              </a:rPr>
              <a:t>login()</a:t>
            </a:r>
            <a:r>
              <a:rPr kumimoji="0" lang="en-US" altLang="en-US" sz="1400" b="0" i="0" u="none" strike="noStrike" cap="none" normalizeH="0" baseline="0" dirty="0" smtClean="0">
                <a:ln>
                  <a:noFill/>
                </a:ln>
                <a:solidFill>
                  <a:srgbClr val="0D0D0D"/>
                </a:solidFill>
                <a:effectLst/>
              </a:rPr>
              <a:t> function of the </a:t>
            </a:r>
            <a:r>
              <a:rPr kumimoji="0" lang="en-US" altLang="en-US" sz="1400" b="1" i="0" u="none" strike="noStrike" cap="none" normalizeH="0" baseline="0" dirty="0" smtClean="0">
                <a:ln>
                  <a:noFill/>
                </a:ln>
                <a:solidFill>
                  <a:srgbClr val="0D0D0D"/>
                </a:solidFill>
                <a:effectLst/>
              </a:rPr>
              <a:t>User</a:t>
            </a:r>
            <a:r>
              <a:rPr kumimoji="0" lang="en-US" altLang="en-US" sz="1400" b="0" i="0" u="none" strike="noStrike" cap="none" normalizeH="0" baseline="0" dirty="0" smtClean="0">
                <a:ln>
                  <a:noFill/>
                </a:ln>
                <a:solidFill>
                  <a:srgbClr val="0D0D0D"/>
                </a:solidFill>
                <a:effectLst/>
              </a:rPr>
              <a:t> class to handle the login process.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0D0D0D"/>
                </a:solidFill>
                <a:effectLst/>
              </a:rPr>
              <a:t>If the user chooses signup, if using first time (choice == 0):</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0D0D0D"/>
                </a:solidFill>
                <a:effectLst/>
              </a:rPr>
              <a:t>Calls the </a:t>
            </a:r>
            <a:r>
              <a:rPr kumimoji="0" lang="en-US" altLang="en-US" sz="1400" b="1" i="0" u="none" strike="noStrike" cap="none" normalizeH="0" baseline="0" dirty="0" err="1" smtClean="0">
                <a:ln>
                  <a:noFill/>
                </a:ln>
                <a:solidFill>
                  <a:srgbClr val="0D0D0D"/>
                </a:solidFill>
                <a:effectLst/>
              </a:rPr>
              <a:t>sign_up</a:t>
            </a:r>
            <a:r>
              <a:rPr kumimoji="0" lang="en-US" altLang="en-US" sz="1400" b="1" i="0" u="none" strike="noStrike" cap="none" normalizeH="0" baseline="0" dirty="0" smtClean="0">
                <a:ln>
                  <a:noFill/>
                </a:ln>
                <a:solidFill>
                  <a:srgbClr val="0D0D0D"/>
                </a:solidFill>
                <a:effectLst/>
              </a:rPr>
              <a:t>()</a:t>
            </a:r>
            <a:r>
              <a:rPr lang="en-US" altLang="en-US" sz="1400" dirty="0">
                <a:solidFill>
                  <a:srgbClr val="0D0D0D"/>
                </a:solidFill>
              </a:rPr>
              <a:t> </a:t>
            </a:r>
            <a:r>
              <a:rPr kumimoji="0" lang="en-US" altLang="en-US" sz="1400" b="0" i="0" u="none" strike="noStrike" cap="none" normalizeH="0" baseline="0" dirty="0" smtClean="0">
                <a:ln>
                  <a:noFill/>
                </a:ln>
                <a:solidFill>
                  <a:srgbClr val="0D0D0D"/>
                </a:solidFill>
                <a:effectLst/>
              </a:rPr>
              <a:t>of the </a:t>
            </a:r>
            <a:r>
              <a:rPr kumimoji="0" lang="en-US" altLang="en-US" sz="1400" b="1" i="0" u="none" strike="noStrike" cap="none" normalizeH="0" baseline="0" dirty="0" smtClean="0">
                <a:ln>
                  <a:noFill/>
                </a:ln>
                <a:solidFill>
                  <a:srgbClr val="0D0D0D"/>
                </a:solidFill>
                <a:effectLst/>
              </a:rPr>
              <a:t>User</a:t>
            </a:r>
            <a:r>
              <a:rPr kumimoji="0" lang="en-US" altLang="en-US" sz="1400" b="0" i="0" u="none" strike="noStrike" cap="none" normalizeH="0" baseline="0" dirty="0" smtClean="0">
                <a:ln>
                  <a:noFill/>
                </a:ln>
                <a:solidFill>
                  <a:srgbClr val="0D0D0D"/>
                </a:solidFill>
                <a:effectLst/>
              </a:rPr>
              <a:t> class to handle the signup process.</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0D0D0D"/>
                </a:solidFill>
                <a:effectLst/>
              </a:rPr>
              <a:t>After signup, calls the </a:t>
            </a:r>
            <a:r>
              <a:rPr kumimoji="0" lang="en-US" altLang="en-US" sz="1400" b="1" i="0" u="none" strike="noStrike" cap="none" normalizeH="0" baseline="0" dirty="0" smtClean="0">
                <a:ln>
                  <a:noFill/>
                </a:ln>
                <a:solidFill>
                  <a:srgbClr val="0D0D0D"/>
                </a:solidFill>
                <a:effectLst/>
              </a:rPr>
              <a:t>login()</a:t>
            </a:r>
            <a:r>
              <a:rPr kumimoji="0" lang="en-US" altLang="en-US" sz="1400" b="0" i="0" u="none" strike="noStrike" cap="none" normalizeH="0" baseline="0" dirty="0" smtClean="0">
                <a:ln>
                  <a:noFill/>
                </a:ln>
                <a:solidFill>
                  <a:srgbClr val="0D0D0D"/>
                </a:solidFill>
                <a:effectLst/>
              </a:rPr>
              <a:t> function to ensure the user can log in immediately after signing up.</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0D0D0D"/>
                </a:solidFill>
                <a:effectLst/>
              </a:rPr>
              <a:t>Clears the screen again to provide a clean interface for any subsequent actions or messages.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4997330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saturation sat="97000"/>
                    </a14:imgEffect>
                  </a14:imgLayer>
                </a14:imgProps>
              </a:ext>
              <a:ext uri="{28A0092B-C50C-407E-A947-70E740481C1C}">
                <a14:useLocalDpi xmlns:a14="http://schemas.microsoft.com/office/drawing/2010/main" val="0"/>
              </a:ext>
            </a:extLst>
          </a:blip>
          <a:stretch>
            <a:fillRect/>
          </a:stretch>
        </p:blipFill>
        <p:spPr>
          <a:xfrm>
            <a:off x="-261508" y="0"/>
            <a:ext cx="12506929" cy="7077807"/>
          </a:xfrm>
        </p:spPr>
      </p:pic>
      <p:sp>
        <p:nvSpPr>
          <p:cNvPr id="2" name="Title 1"/>
          <p:cNvSpPr>
            <a:spLocks noGrp="1"/>
          </p:cNvSpPr>
          <p:nvPr>
            <p:ph type="title"/>
          </p:nvPr>
        </p:nvSpPr>
        <p:spPr>
          <a:xfrm>
            <a:off x="1097280" y="286603"/>
            <a:ext cx="10058400" cy="756138"/>
          </a:xfrm>
        </p:spPr>
        <p:txBody>
          <a:bodyPr>
            <a:normAutofit/>
          </a:bodyPr>
          <a:lstStyle/>
          <a:p>
            <a:pPr algn="ctr"/>
            <a:r>
              <a:rPr lang="en-US" sz="3200" b="1" dirty="0">
                <a:solidFill>
                  <a:srgbClr val="FFFF00"/>
                </a:solidFill>
              </a:rPr>
              <a:t>MAIN</a:t>
            </a:r>
            <a:r>
              <a:rPr lang="en-US" sz="3200" b="1" dirty="0">
                <a:solidFill>
                  <a:schemeClr val="bg1"/>
                </a:solidFill>
              </a:rPr>
              <a:t> </a:t>
            </a:r>
            <a:r>
              <a:rPr lang="en-US" sz="3600" b="1" dirty="0">
                <a:solidFill>
                  <a:srgbClr val="FFFF00"/>
                </a:solidFill>
              </a:rPr>
              <a:t>FUNCTION</a:t>
            </a:r>
            <a:endParaRPr lang="en-US" sz="3200" b="1" dirty="0">
              <a:solidFill>
                <a:srgbClr val="FFFF00"/>
              </a:solidFill>
            </a:endParaRPr>
          </a:p>
        </p:txBody>
      </p:sp>
      <p:pic>
        <p:nvPicPr>
          <p:cNvPr id="3" name="Picture 2"/>
          <p:cNvPicPr>
            <a:picLocks noChangeAspect="1"/>
          </p:cNvPicPr>
          <p:nvPr/>
        </p:nvPicPr>
        <p:blipFill>
          <a:blip r:embed="rId4"/>
          <a:stretch>
            <a:fillRect/>
          </a:stretch>
        </p:blipFill>
        <p:spPr>
          <a:xfrm>
            <a:off x="369278" y="1477108"/>
            <a:ext cx="11350868" cy="4853354"/>
          </a:xfrm>
          <a:prstGeom prst="rect">
            <a:avLst/>
          </a:prstGeom>
        </p:spPr>
      </p:pic>
    </p:spTree>
    <p:extLst>
      <p:ext uri="{BB962C8B-B14F-4D97-AF65-F5344CB8AC3E}">
        <p14:creationId xmlns:p14="http://schemas.microsoft.com/office/powerpoint/2010/main" val="6656184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saturation sat="97000"/>
                    </a14:imgEffect>
                  </a14:imgLayer>
                </a14:imgProps>
              </a:ext>
              <a:ext uri="{28A0092B-C50C-407E-A947-70E740481C1C}">
                <a14:useLocalDpi xmlns:a14="http://schemas.microsoft.com/office/drawing/2010/main" val="0"/>
              </a:ext>
            </a:extLst>
          </a:blip>
          <a:stretch>
            <a:fillRect/>
          </a:stretch>
        </p:blipFill>
        <p:spPr>
          <a:xfrm>
            <a:off x="-314929" y="0"/>
            <a:ext cx="12506929" cy="7077807"/>
          </a:xfrm>
        </p:spPr>
      </p:pic>
      <p:sp>
        <p:nvSpPr>
          <p:cNvPr id="2" name="Title 1"/>
          <p:cNvSpPr>
            <a:spLocks noGrp="1"/>
          </p:cNvSpPr>
          <p:nvPr>
            <p:ph type="title"/>
          </p:nvPr>
        </p:nvSpPr>
        <p:spPr>
          <a:xfrm>
            <a:off x="1097280" y="286603"/>
            <a:ext cx="10058400" cy="756138"/>
          </a:xfrm>
        </p:spPr>
        <p:txBody>
          <a:bodyPr>
            <a:normAutofit/>
          </a:bodyPr>
          <a:lstStyle/>
          <a:p>
            <a:pPr algn="ctr"/>
            <a:r>
              <a:rPr lang="en-US" sz="3200" b="1" dirty="0">
                <a:solidFill>
                  <a:schemeClr val="bg1"/>
                </a:solidFill>
              </a:rPr>
              <a:t>EXPLAINATION</a:t>
            </a:r>
          </a:p>
        </p:txBody>
      </p:sp>
      <p:sp>
        <p:nvSpPr>
          <p:cNvPr id="5" name="Rectangle 1"/>
          <p:cNvSpPr>
            <a:spLocks noChangeArrowheads="1"/>
          </p:cNvSpPr>
          <p:nvPr/>
        </p:nvSpPr>
        <p:spPr bwMode="auto">
          <a:xfrm>
            <a:off x="0" y="2207754"/>
            <a:ext cx="11887200" cy="298543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smtClean="0">
                <a:ln>
                  <a:noFill/>
                </a:ln>
                <a:solidFill>
                  <a:srgbClr val="0D0D0D"/>
                </a:solidFill>
                <a:effectLst/>
              </a:rPr>
              <a:t>do { ... } while (choice != 6):</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smtClean="0">
                <a:ln>
                  <a:noFill/>
                </a:ln>
                <a:solidFill>
                  <a:srgbClr val="0D0D0D"/>
                </a:solidFill>
                <a:effectLst/>
              </a:rPr>
              <a:t>This is a do-while loop that iterates as long as the user's choice is not equal to 6 (which corresponds to "Proceed to Bill"). This loop structure ensures that the user can keep choosing items from the menu until they are ready to proceed to the bill.</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smtClean="0">
                <a:ln>
                  <a:noFill/>
                </a:ln>
                <a:solidFill>
                  <a:srgbClr val="0D0D0D"/>
                </a:solidFill>
                <a:effectLst/>
              </a:rPr>
              <a:t>In</a:t>
            </a:r>
            <a:r>
              <a:rPr kumimoji="0" lang="en-US" altLang="en-US" sz="1600" b="1" i="0" u="none" strike="noStrike" cap="none" normalizeH="0" dirty="0" smtClean="0">
                <a:ln>
                  <a:noFill/>
                </a:ln>
                <a:solidFill>
                  <a:srgbClr val="0D0D0D"/>
                </a:solidFill>
                <a:effectLst/>
              </a:rPr>
              <a:t> </a:t>
            </a:r>
            <a:r>
              <a:rPr kumimoji="0" lang="en-US" altLang="en-US" sz="1600" b="1" i="0" u="none" strike="noStrike" cap="none" normalizeH="0" baseline="0" dirty="0" smtClean="0">
                <a:ln>
                  <a:noFill/>
                </a:ln>
                <a:solidFill>
                  <a:srgbClr val="0D0D0D"/>
                </a:solidFill>
                <a:effectLst/>
              </a:rPr>
              <a:t>the loop:</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smtClean="0">
                <a:ln>
                  <a:noFill/>
                </a:ln>
                <a:solidFill>
                  <a:srgbClr val="0D0D0D"/>
                </a:solidFill>
                <a:effectLst/>
              </a:rPr>
              <a:t>The user is prompted to choose a restaurant from the available options.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smtClean="0">
                <a:ln>
                  <a:noFill/>
                </a:ln>
                <a:solidFill>
                  <a:srgbClr val="0D0D0D"/>
                </a:solidFill>
                <a:effectLst/>
              </a:rPr>
              <a:t>After the user selects a restaurant, the corresponding </a:t>
            </a:r>
            <a:r>
              <a:rPr kumimoji="0" lang="en-US" altLang="en-US" sz="1600" i="0" u="none" strike="noStrike" cap="none" normalizeH="0" baseline="0" dirty="0" err="1" smtClean="0">
                <a:ln>
                  <a:noFill/>
                </a:ln>
                <a:solidFill>
                  <a:srgbClr val="0D0D0D"/>
                </a:solidFill>
                <a:effectLst/>
              </a:rPr>
              <a:t>make_order</a:t>
            </a:r>
            <a:r>
              <a:rPr kumimoji="0" lang="en-US" altLang="en-US" sz="1600" i="0" u="none" strike="noStrike" cap="none" normalizeH="0" baseline="0" dirty="0" smtClean="0">
                <a:ln>
                  <a:noFill/>
                </a:ln>
                <a:solidFill>
                  <a:srgbClr val="0D0D0D"/>
                </a:solidFill>
                <a:effectLst/>
              </a:rPr>
              <a:t> function</a:t>
            </a:r>
            <a:r>
              <a:rPr kumimoji="0" lang="en-US" altLang="en-US" sz="1600" i="0" u="none" strike="noStrike" cap="none" normalizeH="0" dirty="0" smtClean="0">
                <a:ln>
                  <a:noFill/>
                </a:ln>
                <a:solidFill>
                  <a:srgbClr val="0D0D0D"/>
                </a:solidFill>
                <a:effectLst/>
              </a:rPr>
              <a:t> </a:t>
            </a:r>
            <a:r>
              <a:rPr lang="en-US" altLang="en-US" sz="1600" dirty="0" smtClean="0">
                <a:solidFill>
                  <a:srgbClr val="0D0D0D"/>
                </a:solidFill>
              </a:rPr>
              <a:t>usi</a:t>
            </a:r>
            <a:r>
              <a:rPr kumimoji="0" lang="en-US" altLang="en-US" sz="1600" i="0" u="none" strike="noStrike" cap="none" normalizeH="0" dirty="0" smtClean="0">
                <a:ln>
                  <a:noFill/>
                </a:ln>
                <a:solidFill>
                  <a:srgbClr val="0D0D0D"/>
                </a:solidFill>
                <a:effectLst/>
              </a:rPr>
              <a:t>ng scope resolution operator </a:t>
            </a:r>
            <a:r>
              <a:rPr kumimoji="0" lang="en-US" altLang="en-US" sz="1600" i="0" u="none" strike="noStrike" cap="none" normalizeH="0" baseline="0" dirty="0" smtClean="0">
                <a:ln>
                  <a:noFill/>
                </a:ln>
                <a:solidFill>
                  <a:srgbClr val="0D0D0D"/>
                </a:solidFill>
                <a:effectLst/>
              </a:rPr>
              <a:t>for that restaurant is called, and the user's order is updated accordingly.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smtClean="0">
                <a:ln>
                  <a:noFill/>
                </a:ln>
                <a:solidFill>
                  <a:srgbClr val="0D0D0D"/>
                </a:solidFill>
                <a:effectLst/>
              </a:rPr>
              <a:t>If the user chooses option 6, the program displays the order summary using the display function from the </a:t>
            </a:r>
            <a:r>
              <a:rPr kumimoji="0" lang="en-US" altLang="en-US" sz="1600" i="0" u="none" strike="noStrike" cap="none" normalizeH="0" baseline="0" dirty="0" err="1" smtClean="0">
                <a:ln>
                  <a:noFill/>
                </a:ln>
                <a:solidFill>
                  <a:srgbClr val="0D0D0D"/>
                </a:solidFill>
                <a:effectLst/>
              </a:rPr>
              <a:t>Restuarants</a:t>
            </a:r>
            <a:r>
              <a:rPr kumimoji="0" lang="en-US" altLang="en-US" sz="1600" i="0" u="none" strike="noStrike" cap="none" normalizeH="0" baseline="0" dirty="0" smtClean="0">
                <a:ln>
                  <a:noFill/>
                </a:ln>
                <a:solidFill>
                  <a:srgbClr val="0D0D0D"/>
                </a:solidFill>
                <a:effectLst/>
              </a:rPr>
              <a:t> class, and then proceeds to the payment method by calling the </a:t>
            </a:r>
            <a:r>
              <a:rPr kumimoji="0" lang="en-US" altLang="en-US" sz="1600" i="0" u="none" strike="noStrike" cap="none" normalizeH="0" baseline="0" dirty="0" err="1" smtClean="0">
                <a:ln>
                  <a:noFill/>
                </a:ln>
                <a:solidFill>
                  <a:srgbClr val="0D0D0D"/>
                </a:solidFill>
                <a:effectLst/>
              </a:rPr>
              <a:t>Payment_method</a:t>
            </a:r>
            <a:r>
              <a:rPr kumimoji="0" lang="en-US" altLang="en-US" sz="1600" i="0" u="none" strike="noStrike" cap="none" normalizeH="0" baseline="0" dirty="0" smtClean="0">
                <a:ln>
                  <a:noFill/>
                </a:ln>
                <a:solidFill>
                  <a:srgbClr val="0D0D0D"/>
                </a:solidFill>
                <a:effectLst/>
              </a:rPr>
              <a:t> function from the User class.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smtClean="0">
                <a:ln>
                  <a:noFill/>
                </a:ln>
                <a:solidFill>
                  <a:srgbClr val="0D0D0D"/>
                </a:solidFill>
                <a:effectLst/>
              </a:rPr>
              <a:t>After each iteration of the loop, the user's choice is reset to 1 (to prevent an infinite loop).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121613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saturation sat="97000"/>
                    </a14:imgEffect>
                  </a14:imgLayer>
                </a14:imgProps>
              </a:ext>
              <a:ext uri="{28A0092B-C50C-407E-A947-70E740481C1C}">
                <a14:useLocalDpi xmlns:a14="http://schemas.microsoft.com/office/drawing/2010/main" val="0"/>
              </a:ext>
            </a:extLst>
          </a:blip>
          <a:stretch>
            <a:fillRect/>
          </a:stretch>
        </p:blipFill>
        <p:spPr>
          <a:xfrm>
            <a:off x="0" y="0"/>
            <a:ext cx="12506929" cy="7077807"/>
          </a:xfrm>
        </p:spPr>
      </p:pic>
      <p:sp>
        <p:nvSpPr>
          <p:cNvPr id="2" name="Title 1"/>
          <p:cNvSpPr>
            <a:spLocks noGrp="1"/>
          </p:cNvSpPr>
          <p:nvPr>
            <p:ph type="title"/>
          </p:nvPr>
        </p:nvSpPr>
        <p:spPr>
          <a:xfrm>
            <a:off x="1097280" y="286603"/>
            <a:ext cx="10058400" cy="756138"/>
          </a:xfrm>
        </p:spPr>
        <p:txBody>
          <a:bodyPr>
            <a:normAutofit/>
          </a:bodyPr>
          <a:lstStyle/>
          <a:p>
            <a:pPr algn="ctr"/>
            <a:r>
              <a:rPr lang="en-US" sz="3200" dirty="0" smtClean="0">
                <a:solidFill>
                  <a:srgbClr val="FFFF00"/>
                </a:solidFill>
              </a:rPr>
              <a:t>MAIN FUNCTION</a:t>
            </a:r>
            <a:endParaRPr lang="en-US" sz="3200" dirty="0">
              <a:solidFill>
                <a:srgbClr val="FFFF00"/>
              </a:solidFill>
            </a:endParaRPr>
          </a:p>
        </p:txBody>
      </p:sp>
      <p:pic>
        <p:nvPicPr>
          <p:cNvPr id="5" name="Picture 4"/>
          <p:cNvPicPr>
            <a:picLocks noChangeAspect="1"/>
          </p:cNvPicPr>
          <p:nvPr/>
        </p:nvPicPr>
        <p:blipFill>
          <a:blip r:embed="rId4"/>
          <a:stretch>
            <a:fillRect/>
          </a:stretch>
        </p:blipFill>
        <p:spPr>
          <a:xfrm>
            <a:off x="562705" y="1248508"/>
            <a:ext cx="11456379" cy="4932484"/>
          </a:xfrm>
          <a:prstGeom prst="rect">
            <a:avLst/>
          </a:prstGeom>
        </p:spPr>
      </p:pic>
    </p:spTree>
    <p:extLst>
      <p:ext uri="{BB962C8B-B14F-4D97-AF65-F5344CB8AC3E}">
        <p14:creationId xmlns:p14="http://schemas.microsoft.com/office/powerpoint/2010/main" val="25821282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saturation sat="97000"/>
                    </a14:imgEffect>
                  </a14:imgLayer>
                </a14:imgProps>
              </a:ext>
              <a:ext uri="{28A0092B-C50C-407E-A947-70E740481C1C}">
                <a14:useLocalDpi xmlns:a14="http://schemas.microsoft.com/office/drawing/2010/main" val="0"/>
              </a:ext>
            </a:extLst>
          </a:blip>
          <a:stretch>
            <a:fillRect/>
          </a:stretch>
        </p:blipFill>
        <p:spPr>
          <a:xfrm>
            <a:off x="-261508" y="0"/>
            <a:ext cx="12506929" cy="7077807"/>
          </a:xfrm>
        </p:spPr>
      </p:pic>
      <p:sp>
        <p:nvSpPr>
          <p:cNvPr id="2" name="Title 1"/>
          <p:cNvSpPr>
            <a:spLocks noGrp="1"/>
          </p:cNvSpPr>
          <p:nvPr>
            <p:ph type="title"/>
          </p:nvPr>
        </p:nvSpPr>
        <p:spPr>
          <a:xfrm>
            <a:off x="1097280" y="286603"/>
            <a:ext cx="10058400" cy="756138"/>
          </a:xfrm>
        </p:spPr>
        <p:txBody>
          <a:bodyPr>
            <a:normAutofit/>
          </a:bodyPr>
          <a:lstStyle/>
          <a:p>
            <a:pPr algn="ctr"/>
            <a:r>
              <a:rPr lang="en-US" sz="3200" b="1" dirty="0" smtClean="0">
                <a:solidFill>
                  <a:schemeClr val="bg1"/>
                </a:solidFill>
              </a:rPr>
              <a:t>EXPLAINATION</a:t>
            </a:r>
            <a:endParaRPr lang="en-US" sz="3200" b="1" dirty="0">
              <a:solidFill>
                <a:schemeClr val="bg1"/>
              </a:solidFill>
            </a:endParaRPr>
          </a:p>
        </p:txBody>
      </p:sp>
      <p:sp>
        <p:nvSpPr>
          <p:cNvPr id="3" name="Rectangle 1"/>
          <p:cNvSpPr>
            <a:spLocks noChangeArrowheads="1"/>
          </p:cNvSpPr>
          <p:nvPr/>
        </p:nvSpPr>
        <p:spPr bwMode="auto">
          <a:xfrm>
            <a:off x="0" y="1213278"/>
            <a:ext cx="12042648" cy="517064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smtClean="0">
                <a:ln>
                  <a:noFill/>
                </a:ln>
                <a:effectLst/>
                <a:latin typeface="Söhne Mono"/>
              </a:rPr>
              <a:t>do</a:t>
            </a:r>
            <a:r>
              <a:rPr kumimoji="0" lang="en-US" altLang="en-US" sz="1600" b="1" i="0" u="none" strike="noStrike" cap="none" normalizeH="0" baseline="0" dirty="0" smtClean="0">
                <a:ln>
                  <a:noFill/>
                </a:ln>
                <a:solidFill>
                  <a:srgbClr val="0D0D0D"/>
                </a:solidFill>
                <a:effectLst/>
                <a:latin typeface="Söhne Mono"/>
              </a:rPr>
              <a:t> { ... } while (choice &lt; 1 || choice &gt; 4);</a:t>
            </a:r>
            <a:r>
              <a:rPr kumimoji="0" lang="en-US" altLang="en-US" sz="1600" b="0" i="0" u="none" strike="noStrike" cap="none" normalizeH="0" baseline="0" dirty="0" smtClean="0">
                <a:ln>
                  <a:noFill/>
                </a:ln>
                <a:solidFill>
                  <a:srgbClr val="0D0D0D"/>
                </a:solidFill>
                <a:effectLst/>
                <a:latin typeface="Söhn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rgbClr val="0D0D0D"/>
                </a:solidFill>
                <a:effectLst/>
                <a:latin typeface="Söhne"/>
              </a:rPr>
              <a:t>This is a </a:t>
            </a:r>
            <a:r>
              <a:rPr kumimoji="0" lang="en-US" altLang="en-US" sz="1600" b="0" i="0" u="none" strike="noStrike" cap="none" normalizeH="0" baseline="0" dirty="0" smtClean="0">
                <a:ln>
                  <a:noFill/>
                </a:ln>
                <a:effectLst/>
                <a:latin typeface="Söhne"/>
              </a:rPr>
              <a:t>do-while</a:t>
            </a:r>
            <a:r>
              <a:rPr kumimoji="0" lang="en-US" altLang="en-US" sz="1600" b="0" i="0" u="none" strike="noStrike" cap="none" normalizeH="0" baseline="0" dirty="0" smtClean="0">
                <a:ln>
                  <a:noFill/>
                </a:ln>
                <a:solidFill>
                  <a:srgbClr val="0D0D0D"/>
                </a:solidFill>
                <a:effectLst/>
                <a:latin typeface="Söhne"/>
              </a:rPr>
              <a:t> loop that executes until the user chooses an option within the valid range (1 to 4). It ensures that the user can only proceed if they make a valid choice.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0" i="0" u="none" strike="noStrike" cap="none" normalizeH="0" baseline="0" dirty="0" smtClean="0">
                <a:ln>
                  <a:noFill/>
                </a:ln>
                <a:solidFill>
                  <a:srgbClr val="0D0D0D"/>
                </a:solidFill>
                <a:effectLst/>
                <a:latin typeface="Söhne"/>
              </a:rPr>
              <a:t>Inside the loop:</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rgbClr val="0D0D0D"/>
                </a:solidFill>
                <a:effectLst/>
                <a:latin typeface="Söhne"/>
              </a:rPr>
              <a:t>The screen is cleared to provide a clean interface for the user.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rgbClr val="0D0D0D"/>
                </a:solidFill>
                <a:effectLst/>
                <a:latin typeface="Söhne"/>
              </a:rPr>
              <a:t>If the user inputs a choice that is less than 1 or greater than 4, an error message is displayed to prompt the user for a valid input.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rgbClr val="0D0D0D"/>
                </a:solidFill>
                <a:effectLst/>
                <a:latin typeface="Söhne"/>
              </a:rPr>
              <a:t>The user is prompted to choose a restaurant for table booking from the available options.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rgbClr val="0D0D0D"/>
                </a:solidFill>
                <a:effectLst/>
                <a:latin typeface="Söhne"/>
              </a:rPr>
              <a:t>Based on the user's choice, the corresponding </a:t>
            </a:r>
            <a:r>
              <a:rPr kumimoji="0" lang="en-US" altLang="en-US" sz="1600" b="1" i="0" u="none" strike="noStrike" cap="none" normalizeH="0" baseline="0" dirty="0" err="1" smtClean="0">
                <a:ln>
                  <a:noFill/>
                </a:ln>
                <a:solidFill>
                  <a:srgbClr val="0D0D0D"/>
                </a:solidFill>
                <a:effectLst/>
                <a:latin typeface="Söhne Mono"/>
              </a:rPr>
              <a:t>booking_table</a:t>
            </a:r>
            <a:r>
              <a:rPr kumimoji="0" lang="en-US" altLang="en-US" sz="1600" b="0" i="0" u="none" strike="noStrike" cap="none" normalizeH="0" baseline="0" dirty="0" smtClean="0">
                <a:ln>
                  <a:noFill/>
                </a:ln>
                <a:solidFill>
                  <a:srgbClr val="0D0D0D"/>
                </a:solidFill>
                <a:effectLst/>
                <a:latin typeface="Söhne"/>
              </a:rPr>
              <a:t> function of the selected restaurant is invoked.</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1" i="0" u="none" strike="noStrike" cap="none" normalizeH="0" baseline="0" dirty="0" smtClean="0">
                <a:ln>
                  <a:noFill/>
                </a:ln>
                <a:solidFill>
                  <a:srgbClr val="0D0D0D"/>
                </a:solidFill>
                <a:effectLst/>
                <a:latin typeface="Söhne Mono"/>
              </a:rPr>
              <a:t>switch(choice) { ... }</a:t>
            </a:r>
            <a:r>
              <a:rPr kumimoji="0" lang="en-US" altLang="en-US" sz="1600" b="0" i="0" u="none" strike="noStrike" cap="none" normalizeH="0" baseline="0" dirty="0" smtClean="0">
                <a:ln>
                  <a:noFill/>
                </a:ln>
                <a:solidFill>
                  <a:srgbClr val="0D0D0D"/>
                </a:solidFill>
                <a:effectLst/>
                <a:latin typeface="Söhn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rgbClr val="0D0D0D"/>
                </a:solidFill>
                <a:effectLst/>
                <a:latin typeface="Söhne"/>
              </a:rPr>
              <a:t>Depending on the user's choice, a specific restaurant's booking table function is called:</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rgbClr val="0D0D0D"/>
                </a:solidFill>
                <a:effectLst/>
                <a:latin typeface="Söhne"/>
              </a:rPr>
              <a:t>If the user selects option 1, the </a:t>
            </a:r>
            <a:r>
              <a:rPr kumimoji="0" lang="en-US" altLang="en-US" sz="1600" b="1" i="0" u="none" strike="noStrike" cap="none" normalizeH="0" baseline="0" dirty="0" err="1" smtClean="0">
                <a:ln>
                  <a:noFill/>
                </a:ln>
                <a:solidFill>
                  <a:srgbClr val="0D0D0D"/>
                </a:solidFill>
                <a:effectLst/>
                <a:latin typeface="Söhne Mono"/>
              </a:rPr>
              <a:t>booking_table</a:t>
            </a:r>
            <a:r>
              <a:rPr kumimoji="0" lang="en-US" altLang="en-US" sz="1600" b="0" i="0" u="none" strike="noStrike" cap="none" normalizeH="0" baseline="0" dirty="0" smtClean="0">
                <a:ln>
                  <a:noFill/>
                </a:ln>
                <a:solidFill>
                  <a:srgbClr val="0D0D0D"/>
                </a:solidFill>
                <a:effectLst/>
                <a:latin typeface="Söhne"/>
              </a:rPr>
              <a:t> function of the </a:t>
            </a:r>
            <a:r>
              <a:rPr kumimoji="0" lang="en-US" altLang="en-US" sz="1600" b="1" i="0" u="none" strike="noStrike" cap="none" normalizeH="0" baseline="0" dirty="0" smtClean="0">
                <a:ln>
                  <a:noFill/>
                </a:ln>
                <a:solidFill>
                  <a:srgbClr val="0D0D0D"/>
                </a:solidFill>
                <a:effectLst/>
                <a:latin typeface="Söhne Mono"/>
              </a:rPr>
              <a:t>Cafeteria</a:t>
            </a:r>
            <a:r>
              <a:rPr kumimoji="0" lang="en-US" altLang="en-US" sz="1600" b="0" i="0" u="none" strike="noStrike" cap="none" normalizeH="0" baseline="0" dirty="0" smtClean="0">
                <a:ln>
                  <a:noFill/>
                </a:ln>
                <a:solidFill>
                  <a:srgbClr val="0D0D0D"/>
                </a:solidFill>
                <a:effectLst/>
                <a:latin typeface="Söhne"/>
              </a:rPr>
              <a:t> class is called.</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rgbClr val="0D0D0D"/>
                </a:solidFill>
                <a:effectLst/>
                <a:latin typeface="Söhne"/>
              </a:rPr>
              <a:t>If the user selects option 2, the </a:t>
            </a:r>
            <a:r>
              <a:rPr kumimoji="0" lang="en-US" altLang="en-US" sz="1600" b="1" i="0" u="none" strike="noStrike" cap="none" normalizeH="0" baseline="0" dirty="0" err="1" smtClean="0">
                <a:ln>
                  <a:noFill/>
                </a:ln>
                <a:solidFill>
                  <a:srgbClr val="0D0D0D"/>
                </a:solidFill>
                <a:effectLst/>
                <a:latin typeface="Söhne Mono"/>
              </a:rPr>
              <a:t>booking_table</a:t>
            </a:r>
            <a:r>
              <a:rPr kumimoji="0" lang="en-US" altLang="en-US" sz="1600" b="0" i="0" u="none" strike="noStrike" cap="none" normalizeH="0" baseline="0" dirty="0" smtClean="0">
                <a:ln>
                  <a:noFill/>
                </a:ln>
                <a:solidFill>
                  <a:srgbClr val="0D0D0D"/>
                </a:solidFill>
                <a:effectLst/>
                <a:latin typeface="Söhne"/>
              </a:rPr>
              <a:t> function of the </a:t>
            </a:r>
            <a:r>
              <a:rPr kumimoji="0" lang="en-US" altLang="en-US" sz="1600" b="1" i="0" u="none" strike="noStrike" cap="none" normalizeH="0" baseline="0" dirty="0" err="1" smtClean="0">
                <a:ln>
                  <a:noFill/>
                </a:ln>
                <a:solidFill>
                  <a:srgbClr val="0D0D0D"/>
                </a:solidFill>
                <a:effectLst/>
                <a:latin typeface="Söhne Mono"/>
              </a:rPr>
              <a:t>Pizza_Fast</a:t>
            </a:r>
            <a:r>
              <a:rPr kumimoji="0" lang="en-US" altLang="en-US" sz="1600" b="0" i="0" u="none" strike="noStrike" cap="none" normalizeH="0" baseline="0" dirty="0" smtClean="0">
                <a:ln>
                  <a:noFill/>
                </a:ln>
                <a:solidFill>
                  <a:srgbClr val="0D0D0D"/>
                </a:solidFill>
                <a:effectLst/>
                <a:latin typeface="Söhne"/>
              </a:rPr>
              <a:t> class is called.</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rgbClr val="0D0D0D"/>
                </a:solidFill>
                <a:effectLst/>
                <a:latin typeface="Söhne"/>
              </a:rPr>
              <a:t>If the user selects option 3, the </a:t>
            </a:r>
            <a:r>
              <a:rPr kumimoji="0" lang="en-US" altLang="en-US" sz="1600" b="1" i="0" u="none" strike="noStrike" cap="none" normalizeH="0" baseline="0" dirty="0" err="1" smtClean="0">
                <a:ln>
                  <a:noFill/>
                </a:ln>
                <a:solidFill>
                  <a:srgbClr val="0D0D0D"/>
                </a:solidFill>
                <a:effectLst/>
                <a:latin typeface="Söhne Mono"/>
              </a:rPr>
              <a:t>booking_table</a:t>
            </a:r>
            <a:r>
              <a:rPr kumimoji="0" lang="en-US" altLang="en-US" sz="1600" b="0" i="0" u="none" strike="noStrike" cap="none" normalizeH="0" baseline="0" dirty="0" smtClean="0">
                <a:ln>
                  <a:noFill/>
                </a:ln>
                <a:solidFill>
                  <a:srgbClr val="0D0D0D"/>
                </a:solidFill>
                <a:effectLst/>
                <a:latin typeface="Söhne"/>
              </a:rPr>
              <a:t> function of the </a:t>
            </a:r>
            <a:r>
              <a:rPr kumimoji="0" lang="en-US" altLang="en-US" sz="1600" b="1" i="0" u="none" strike="noStrike" cap="none" normalizeH="0" baseline="0" dirty="0" err="1" smtClean="0">
                <a:ln>
                  <a:noFill/>
                </a:ln>
                <a:solidFill>
                  <a:srgbClr val="0D0D0D"/>
                </a:solidFill>
                <a:effectLst/>
                <a:latin typeface="Söhne Mono"/>
              </a:rPr>
              <a:t>Fast_Dhabba</a:t>
            </a:r>
            <a:r>
              <a:rPr kumimoji="0" lang="en-US" altLang="en-US" sz="1600" b="0" i="0" u="none" strike="noStrike" cap="none" normalizeH="0" baseline="0" dirty="0" smtClean="0">
                <a:ln>
                  <a:noFill/>
                </a:ln>
                <a:solidFill>
                  <a:srgbClr val="0D0D0D"/>
                </a:solidFill>
                <a:effectLst/>
                <a:latin typeface="Söhne"/>
              </a:rPr>
              <a:t> class is called.</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rgbClr val="0D0D0D"/>
                </a:solidFill>
                <a:effectLst/>
                <a:latin typeface="Söhne"/>
              </a:rPr>
              <a:t>If the user selects option 4, the program clears the screen, displays a thank you message, and terminates the loop.</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600" b="1" i="0" u="none" strike="noStrike" cap="none" normalizeH="0" baseline="0" dirty="0" smtClean="0">
                <a:ln>
                  <a:noFill/>
                </a:ln>
                <a:solidFill>
                  <a:srgbClr val="0D0D0D"/>
                </a:solidFill>
                <a:effectLst/>
                <a:latin typeface="Söhne"/>
              </a:rPr>
              <a:t>After the loop:</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rgbClr val="0D0D0D"/>
                </a:solidFill>
                <a:effectLst/>
                <a:latin typeface="Söhne"/>
              </a:rPr>
              <a:t>If the user's choice is not 4 (indicating they did not choose to exit), a thank you message is displayed, and the program waits for the user to press any key to continue.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rgbClr val="0D0D0D"/>
                </a:solidFill>
                <a:effectLst/>
                <a:latin typeface="Söhne"/>
              </a:rPr>
              <a:t>Finally, the program returns 0,</a:t>
            </a:r>
            <a:r>
              <a:rPr kumimoji="0" lang="en-US" altLang="en-US" sz="1600" b="0" i="0" u="none" strike="noStrike" cap="none" normalizeH="0" dirty="0" smtClean="0">
                <a:ln>
                  <a:noFill/>
                </a:ln>
                <a:solidFill>
                  <a:srgbClr val="0D0D0D"/>
                </a:solidFill>
                <a:effectLst/>
                <a:latin typeface="Söhne"/>
              </a:rPr>
              <a:t> and the code is ended successfully.</a:t>
            </a:r>
            <a:endParaRPr kumimoji="0" lang="en-US" altLang="en-US" sz="1600" b="0" i="0" u="none" strike="noStrike" cap="none" normalizeH="0" baseline="0" dirty="0" smtClean="0">
              <a:ln>
                <a:noFill/>
              </a:ln>
              <a:solidFill>
                <a:srgbClr val="0D0D0D"/>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68114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saturation sat="97000"/>
                    </a14:imgEffect>
                  </a14:imgLayer>
                </a14:imgProps>
              </a:ext>
              <a:ext uri="{28A0092B-C50C-407E-A947-70E740481C1C}">
                <a14:useLocalDpi xmlns:a14="http://schemas.microsoft.com/office/drawing/2010/main" val="0"/>
              </a:ext>
            </a:extLst>
          </a:blip>
          <a:stretch>
            <a:fillRect/>
          </a:stretch>
        </p:blipFill>
        <p:spPr>
          <a:xfrm>
            <a:off x="105507" y="0"/>
            <a:ext cx="12506929" cy="7077807"/>
          </a:xfrm>
        </p:spPr>
      </p:pic>
      <p:sp>
        <p:nvSpPr>
          <p:cNvPr id="2" name="Title 1"/>
          <p:cNvSpPr>
            <a:spLocks noGrp="1"/>
          </p:cNvSpPr>
          <p:nvPr>
            <p:ph type="title"/>
          </p:nvPr>
        </p:nvSpPr>
        <p:spPr>
          <a:xfrm>
            <a:off x="1079695" y="703385"/>
            <a:ext cx="10058400" cy="1310054"/>
          </a:xfrm>
        </p:spPr>
        <p:txBody>
          <a:bodyPr>
            <a:normAutofit fontScale="90000"/>
          </a:bodyPr>
          <a:lstStyle/>
          <a:p>
            <a:pPr algn="ctr"/>
            <a:r>
              <a:rPr lang="en-US" sz="6000" b="1" dirty="0" smtClean="0">
                <a:solidFill>
                  <a:srgbClr val="FFFF00"/>
                </a:solidFill>
              </a:rPr>
              <a:t>FEATURES</a:t>
            </a:r>
            <a:r>
              <a:rPr lang="en-US" b="1" dirty="0" smtClean="0">
                <a:solidFill>
                  <a:srgbClr val="FFFF00"/>
                </a:solidFill>
              </a:rPr>
              <a:t/>
            </a:r>
            <a:br>
              <a:rPr lang="en-US" b="1" dirty="0" smtClean="0">
                <a:solidFill>
                  <a:srgbClr val="FFFF00"/>
                </a:solidFill>
              </a:rPr>
            </a:br>
            <a:endParaRPr lang="en-US" b="1" dirty="0">
              <a:solidFill>
                <a:srgbClr val="FFFF00"/>
              </a:solidFill>
            </a:endParaRPr>
          </a:p>
        </p:txBody>
      </p:sp>
      <p:sp>
        <p:nvSpPr>
          <p:cNvPr id="5" name="TextBox 4"/>
          <p:cNvSpPr txBox="1"/>
          <p:nvPr/>
        </p:nvSpPr>
        <p:spPr>
          <a:xfrm>
            <a:off x="680607" y="1899484"/>
            <a:ext cx="11690838" cy="4401205"/>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chemeClr val="bg1"/>
                </a:solidFill>
              </a:rPr>
              <a:t>Streamlined Ordering </a:t>
            </a:r>
            <a:r>
              <a:rPr lang="en-US" sz="2800" dirty="0" smtClean="0">
                <a:solidFill>
                  <a:schemeClr val="bg1"/>
                </a:solidFill>
              </a:rPr>
              <a:t>Process</a:t>
            </a:r>
            <a:endParaRPr lang="en-US" sz="2800" dirty="0">
              <a:solidFill>
                <a:schemeClr val="bg1"/>
              </a:solidFill>
            </a:endParaRPr>
          </a:p>
          <a:p>
            <a:pPr marL="457200" indent="-457200">
              <a:buFont typeface="Arial" panose="020B0604020202020204" pitchFamily="34" charset="0"/>
              <a:buChar char="•"/>
            </a:pPr>
            <a:r>
              <a:rPr lang="en-US" sz="2800" dirty="0" smtClean="0">
                <a:solidFill>
                  <a:schemeClr val="bg1"/>
                </a:solidFill>
              </a:rPr>
              <a:t>Personalized Orders</a:t>
            </a:r>
          </a:p>
          <a:p>
            <a:pPr marL="457200" indent="-457200">
              <a:buFont typeface="Arial" panose="020B0604020202020204" pitchFamily="34" charset="0"/>
              <a:buChar char="•"/>
            </a:pPr>
            <a:r>
              <a:rPr lang="en-US" sz="2800" dirty="0">
                <a:solidFill>
                  <a:schemeClr val="bg1"/>
                </a:solidFill>
              </a:rPr>
              <a:t>Real-time Order </a:t>
            </a:r>
            <a:r>
              <a:rPr lang="en-US" sz="2800" dirty="0" smtClean="0">
                <a:solidFill>
                  <a:schemeClr val="bg1"/>
                </a:solidFill>
              </a:rPr>
              <a:t>Tracking</a:t>
            </a:r>
            <a:endParaRPr lang="en-US" sz="2800" dirty="0">
              <a:solidFill>
                <a:schemeClr val="bg1"/>
              </a:solidFill>
            </a:endParaRPr>
          </a:p>
          <a:p>
            <a:pPr marL="457200" indent="-457200">
              <a:buFont typeface="Arial" panose="020B0604020202020204" pitchFamily="34" charset="0"/>
              <a:buChar char="•"/>
            </a:pPr>
            <a:r>
              <a:rPr lang="en-US" sz="2800" dirty="0" smtClean="0">
                <a:solidFill>
                  <a:schemeClr val="bg1"/>
                </a:solidFill>
              </a:rPr>
              <a:t>Convenient </a:t>
            </a:r>
            <a:r>
              <a:rPr lang="en-US" sz="2800" dirty="0">
                <a:solidFill>
                  <a:schemeClr val="bg1"/>
                </a:solidFill>
              </a:rPr>
              <a:t>Payment </a:t>
            </a:r>
            <a:r>
              <a:rPr lang="en-US" sz="2800" dirty="0" smtClean="0">
                <a:solidFill>
                  <a:schemeClr val="bg1"/>
                </a:solidFill>
              </a:rPr>
              <a:t>Integration</a:t>
            </a:r>
            <a:endParaRPr lang="en-US" sz="2800" dirty="0">
              <a:solidFill>
                <a:schemeClr val="bg1"/>
              </a:solidFill>
            </a:endParaRPr>
          </a:p>
          <a:p>
            <a:pPr marL="457200" indent="-457200">
              <a:buFont typeface="Arial" panose="020B0604020202020204" pitchFamily="34" charset="0"/>
              <a:buChar char="•"/>
            </a:pPr>
            <a:r>
              <a:rPr lang="en-US" sz="2800" dirty="0" smtClean="0">
                <a:solidFill>
                  <a:schemeClr val="bg1"/>
                </a:solidFill>
              </a:rPr>
              <a:t>Menu Exploration</a:t>
            </a:r>
          </a:p>
          <a:p>
            <a:pPr marL="457200" indent="-457200">
              <a:buFont typeface="Arial" panose="020B0604020202020204" pitchFamily="34" charset="0"/>
              <a:buChar char="•"/>
            </a:pPr>
            <a:r>
              <a:rPr lang="en-US" sz="2800" dirty="0">
                <a:solidFill>
                  <a:schemeClr val="bg1"/>
                </a:solidFill>
              </a:rPr>
              <a:t>Advanced Order </a:t>
            </a:r>
            <a:r>
              <a:rPr lang="en-US" sz="2800" dirty="0" smtClean="0">
                <a:solidFill>
                  <a:schemeClr val="bg1"/>
                </a:solidFill>
              </a:rPr>
              <a:t>Placement</a:t>
            </a:r>
          </a:p>
          <a:p>
            <a:pPr marL="457200" indent="-457200">
              <a:buFont typeface="Arial" panose="020B0604020202020204" pitchFamily="34" charset="0"/>
              <a:buChar char="•"/>
            </a:pPr>
            <a:r>
              <a:rPr lang="en-US" sz="2800" dirty="0">
                <a:solidFill>
                  <a:schemeClr val="bg1"/>
                </a:solidFill>
              </a:rPr>
              <a:t>Table Reservation </a:t>
            </a:r>
            <a:r>
              <a:rPr lang="en-US" sz="2800" dirty="0" smtClean="0">
                <a:solidFill>
                  <a:schemeClr val="bg1"/>
                </a:solidFill>
              </a:rPr>
              <a:t>System</a:t>
            </a:r>
            <a:endParaRPr lang="en-US" sz="2800" dirty="0">
              <a:solidFill>
                <a:schemeClr val="bg1"/>
              </a:solidFill>
            </a:endParaRPr>
          </a:p>
          <a:p>
            <a:pPr marL="457200" indent="-457200">
              <a:buFont typeface="Arial" panose="020B0604020202020204" pitchFamily="34" charset="0"/>
              <a:buChar char="•"/>
            </a:pPr>
            <a:r>
              <a:rPr lang="en-US" sz="2800" dirty="0" smtClean="0">
                <a:solidFill>
                  <a:schemeClr val="bg1"/>
                </a:solidFill>
              </a:rPr>
              <a:t>Incentivized </a:t>
            </a:r>
            <a:r>
              <a:rPr lang="en-US" sz="2800" dirty="0">
                <a:solidFill>
                  <a:schemeClr val="bg1"/>
                </a:solidFill>
              </a:rPr>
              <a:t>Online </a:t>
            </a:r>
            <a:r>
              <a:rPr lang="en-US" sz="2800" dirty="0" smtClean="0">
                <a:solidFill>
                  <a:schemeClr val="bg1"/>
                </a:solidFill>
              </a:rPr>
              <a:t>Payments</a:t>
            </a:r>
            <a:endParaRPr lang="en-US" sz="2800" dirty="0">
              <a:solidFill>
                <a:schemeClr val="bg1"/>
              </a:solidFill>
            </a:endParaRPr>
          </a:p>
          <a:p>
            <a:pPr marL="457200" indent="-457200">
              <a:buFont typeface="Arial" panose="020B0604020202020204" pitchFamily="34" charset="0"/>
              <a:buChar char="•"/>
            </a:pPr>
            <a:r>
              <a:rPr lang="en-US" sz="2800" dirty="0" smtClean="0">
                <a:solidFill>
                  <a:schemeClr val="bg1"/>
                </a:solidFill>
              </a:rPr>
              <a:t>Timely </a:t>
            </a:r>
            <a:r>
              <a:rPr lang="en-US" sz="2800" dirty="0">
                <a:solidFill>
                  <a:schemeClr val="bg1"/>
                </a:solidFill>
              </a:rPr>
              <a:t>Menu </a:t>
            </a:r>
            <a:r>
              <a:rPr lang="en-US" sz="2800" dirty="0" smtClean="0">
                <a:solidFill>
                  <a:schemeClr val="bg1"/>
                </a:solidFill>
              </a:rPr>
              <a:t>Updates</a:t>
            </a:r>
            <a:endParaRPr lang="en-US" sz="2800" dirty="0">
              <a:solidFill>
                <a:schemeClr val="bg1"/>
              </a:solidFill>
            </a:endParaRPr>
          </a:p>
          <a:p>
            <a:endParaRPr lang="en-US" sz="2800" dirty="0">
              <a:solidFill>
                <a:schemeClr val="bg1"/>
              </a:solidFill>
            </a:endParaRPr>
          </a:p>
        </p:txBody>
      </p:sp>
    </p:spTree>
    <p:extLst>
      <p:ext uri="{BB962C8B-B14F-4D97-AF65-F5344CB8AC3E}">
        <p14:creationId xmlns:p14="http://schemas.microsoft.com/office/powerpoint/2010/main" val="29663447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saturation sat="97000"/>
                    </a14:imgEffect>
                  </a14:imgLayer>
                </a14:imgProps>
              </a:ext>
              <a:ext uri="{28A0092B-C50C-407E-A947-70E740481C1C}">
                <a14:useLocalDpi xmlns:a14="http://schemas.microsoft.com/office/drawing/2010/main" val="0"/>
              </a:ext>
            </a:extLst>
          </a:blip>
          <a:stretch>
            <a:fillRect/>
          </a:stretch>
        </p:blipFill>
        <p:spPr>
          <a:xfrm>
            <a:off x="-261508" y="0"/>
            <a:ext cx="12506929" cy="7077807"/>
          </a:xfrm>
        </p:spPr>
      </p:pic>
      <p:sp>
        <p:nvSpPr>
          <p:cNvPr id="2" name="Title 1"/>
          <p:cNvSpPr>
            <a:spLocks noGrp="1"/>
          </p:cNvSpPr>
          <p:nvPr>
            <p:ph type="title"/>
          </p:nvPr>
        </p:nvSpPr>
        <p:spPr>
          <a:xfrm>
            <a:off x="1097280" y="286603"/>
            <a:ext cx="10058400" cy="756138"/>
          </a:xfrm>
        </p:spPr>
        <p:txBody>
          <a:bodyPr>
            <a:normAutofit/>
          </a:bodyPr>
          <a:lstStyle/>
          <a:p>
            <a:pPr marL="685800" indent="-685800" algn="ctr">
              <a:buFont typeface="Arial" panose="020B0604020202020204" pitchFamily="34" charset="0"/>
              <a:buChar char="•"/>
            </a:pPr>
            <a:r>
              <a:rPr lang="en-US" sz="4000" b="1" dirty="0" smtClean="0">
                <a:solidFill>
                  <a:srgbClr val="FFFF00"/>
                </a:solidFill>
              </a:rPr>
              <a:t>OUTPUT</a:t>
            </a:r>
            <a:endParaRPr lang="en-US" sz="3200" b="1" dirty="0">
              <a:solidFill>
                <a:srgbClr val="FFFF00"/>
              </a:solidFill>
            </a:endParaRPr>
          </a:p>
        </p:txBody>
      </p:sp>
      <p:pic>
        <p:nvPicPr>
          <p:cNvPr id="3" name="Picture 2"/>
          <p:cNvPicPr>
            <a:picLocks noChangeAspect="1"/>
          </p:cNvPicPr>
          <p:nvPr/>
        </p:nvPicPr>
        <p:blipFill>
          <a:blip r:embed="rId4"/>
          <a:stretch>
            <a:fillRect/>
          </a:stretch>
        </p:blipFill>
        <p:spPr>
          <a:xfrm>
            <a:off x="391935" y="1329344"/>
            <a:ext cx="11408129" cy="4865955"/>
          </a:xfrm>
          <a:prstGeom prst="rect">
            <a:avLst/>
          </a:prstGeom>
        </p:spPr>
      </p:pic>
    </p:spTree>
    <p:extLst>
      <p:ext uri="{BB962C8B-B14F-4D97-AF65-F5344CB8AC3E}">
        <p14:creationId xmlns:p14="http://schemas.microsoft.com/office/powerpoint/2010/main" val="338212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saturation sat="97000"/>
                    </a14:imgEffect>
                  </a14:imgLayer>
                </a14:imgProps>
              </a:ext>
              <a:ext uri="{28A0092B-C50C-407E-A947-70E740481C1C}">
                <a14:useLocalDpi xmlns:a14="http://schemas.microsoft.com/office/drawing/2010/main" val="0"/>
              </a:ext>
            </a:extLst>
          </a:blip>
          <a:stretch>
            <a:fillRect/>
          </a:stretch>
        </p:blipFill>
        <p:spPr>
          <a:xfrm>
            <a:off x="-261508" y="0"/>
            <a:ext cx="12506929" cy="7077807"/>
          </a:xfrm>
        </p:spPr>
      </p:pic>
      <p:sp>
        <p:nvSpPr>
          <p:cNvPr id="2" name="Title 1"/>
          <p:cNvSpPr>
            <a:spLocks noGrp="1"/>
          </p:cNvSpPr>
          <p:nvPr>
            <p:ph type="title"/>
          </p:nvPr>
        </p:nvSpPr>
        <p:spPr>
          <a:xfrm>
            <a:off x="1097280" y="286603"/>
            <a:ext cx="10058400" cy="756138"/>
          </a:xfrm>
        </p:spPr>
        <p:txBody>
          <a:bodyPr>
            <a:normAutofit/>
          </a:bodyPr>
          <a:lstStyle/>
          <a:p>
            <a:pPr marL="685800" indent="-685800" algn="ctr">
              <a:buFont typeface="Arial" panose="020B0604020202020204" pitchFamily="34" charset="0"/>
              <a:buChar char="•"/>
            </a:pPr>
            <a:endParaRPr lang="en-US" sz="3200" b="1" dirty="0">
              <a:solidFill>
                <a:schemeClr val="bg1"/>
              </a:solidFill>
            </a:endParaRPr>
          </a:p>
        </p:txBody>
      </p:sp>
      <p:pic>
        <p:nvPicPr>
          <p:cNvPr id="3" name="Picture 2"/>
          <p:cNvPicPr>
            <a:picLocks noChangeAspect="1"/>
          </p:cNvPicPr>
          <p:nvPr/>
        </p:nvPicPr>
        <p:blipFill>
          <a:blip r:embed="rId4"/>
          <a:stretch>
            <a:fillRect/>
          </a:stretch>
        </p:blipFill>
        <p:spPr>
          <a:xfrm>
            <a:off x="170934" y="1591860"/>
            <a:ext cx="11911092" cy="4936828"/>
          </a:xfrm>
          <a:prstGeom prst="rect">
            <a:avLst/>
          </a:prstGeom>
        </p:spPr>
      </p:pic>
    </p:spTree>
    <p:extLst>
      <p:ext uri="{BB962C8B-B14F-4D97-AF65-F5344CB8AC3E}">
        <p14:creationId xmlns:p14="http://schemas.microsoft.com/office/powerpoint/2010/main" val="4916579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saturation sat="97000"/>
                    </a14:imgEffect>
                  </a14:imgLayer>
                </a14:imgProps>
              </a:ext>
              <a:ext uri="{28A0092B-C50C-407E-A947-70E740481C1C}">
                <a14:useLocalDpi xmlns:a14="http://schemas.microsoft.com/office/drawing/2010/main" val="0"/>
              </a:ext>
            </a:extLst>
          </a:blip>
          <a:stretch>
            <a:fillRect/>
          </a:stretch>
        </p:blipFill>
        <p:spPr>
          <a:xfrm>
            <a:off x="-314929" y="0"/>
            <a:ext cx="12506929" cy="7077807"/>
          </a:xfrm>
        </p:spPr>
      </p:pic>
      <p:sp>
        <p:nvSpPr>
          <p:cNvPr id="2" name="Title 1"/>
          <p:cNvSpPr>
            <a:spLocks noGrp="1"/>
          </p:cNvSpPr>
          <p:nvPr>
            <p:ph type="title"/>
          </p:nvPr>
        </p:nvSpPr>
        <p:spPr>
          <a:xfrm>
            <a:off x="1097280" y="286603"/>
            <a:ext cx="10058400" cy="756138"/>
          </a:xfrm>
        </p:spPr>
        <p:txBody>
          <a:bodyPr>
            <a:normAutofit/>
          </a:bodyPr>
          <a:lstStyle/>
          <a:p>
            <a:pPr algn="ctr"/>
            <a:r>
              <a:rPr lang="en-US" sz="3200" b="1" dirty="0" smtClean="0">
                <a:solidFill>
                  <a:srgbClr val="FFFF00"/>
                </a:solidFill>
              </a:rPr>
              <a:t>OUTPUT</a:t>
            </a:r>
            <a:endParaRPr lang="en-US" sz="3200" b="1" dirty="0">
              <a:solidFill>
                <a:srgbClr val="FFFF00"/>
              </a:solidFill>
            </a:endParaRPr>
          </a:p>
        </p:txBody>
      </p:sp>
      <p:pic>
        <p:nvPicPr>
          <p:cNvPr id="3" name="Picture 2"/>
          <p:cNvPicPr>
            <a:picLocks noChangeAspect="1"/>
          </p:cNvPicPr>
          <p:nvPr/>
        </p:nvPicPr>
        <p:blipFill>
          <a:blip r:embed="rId4"/>
          <a:stretch>
            <a:fillRect/>
          </a:stretch>
        </p:blipFill>
        <p:spPr>
          <a:xfrm>
            <a:off x="372884" y="1329344"/>
            <a:ext cx="11446232" cy="5379187"/>
          </a:xfrm>
          <a:prstGeom prst="rect">
            <a:avLst/>
          </a:prstGeom>
        </p:spPr>
      </p:pic>
    </p:spTree>
    <p:extLst>
      <p:ext uri="{BB962C8B-B14F-4D97-AF65-F5344CB8AC3E}">
        <p14:creationId xmlns:p14="http://schemas.microsoft.com/office/powerpoint/2010/main" val="4303587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saturation sat="97000"/>
                    </a14:imgEffect>
                  </a14:imgLayer>
                </a14:imgProps>
              </a:ext>
              <a:ext uri="{28A0092B-C50C-407E-A947-70E740481C1C}">
                <a14:useLocalDpi xmlns:a14="http://schemas.microsoft.com/office/drawing/2010/main" val="0"/>
              </a:ext>
            </a:extLst>
          </a:blip>
          <a:stretch>
            <a:fillRect/>
          </a:stretch>
        </p:blipFill>
        <p:spPr>
          <a:xfrm>
            <a:off x="-261508" y="0"/>
            <a:ext cx="12506929" cy="7077807"/>
          </a:xfrm>
        </p:spPr>
      </p:pic>
      <p:sp>
        <p:nvSpPr>
          <p:cNvPr id="2" name="Title 1"/>
          <p:cNvSpPr>
            <a:spLocks noGrp="1"/>
          </p:cNvSpPr>
          <p:nvPr>
            <p:ph type="title"/>
          </p:nvPr>
        </p:nvSpPr>
        <p:spPr>
          <a:xfrm>
            <a:off x="1097280" y="286603"/>
            <a:ext cx="10058400" cy="756138"/>
          </a:xfrm>
        </p:spPr>
        <p:txBody>
          <a:bodyPr>
            <a:normAutofit/>
          </a:bodyPr>
          <a:lstStyle/>
          <a:p>
            <a:pPr marL="685800" indent="-685800" algn="ctr">
              <a:buFont typeface="Arial" panose="020B0604020202020204" pitchFamily="34" charset="0"/>
              <a:buChar char="•"/>
            </a:pPr>
            <a:endParaRPr lang="en-US" sz="3200" b="1" dirty="0">
              <a:solidFill>
                <a:schemeClr val="bg1"/>
              </a:solidFill>
            </a:endParaRPr>
          </a:p>
        </p:txBody>
      </p:sp>
      <p:pic>
        <p:nvPicPr>
          <p:cNvPr id="5" name="Picture 4"/>
          <p:cNvPicPr>
            <a:picLocks noChangeAspect="1"/>
          </p:cNvPicPr>
          <p:nvPr/>
        </p:nvPicPr>
        <p:blipFill>
          <a:blip r:embed="rId4"/>
          <a:stretch>
            <a:fillRect/>
          </a:stretch>
        </p:blipFill>
        <p:spPr>
          <a:xfrm>
            <a:off x="322184" y="286603"/>
            <a:ext cx="11339543" cy="3252300"/>
          </a:xfrm>
          <a:prstGeom prst="rect">
            <a:avLst/>
          </a:prstGeom>
        </p:spPr>
      </p:pic>
      <p:pic>
        <p:nvPicPr>
          <p:cNvPr id="6" name="Picture 5"/>
          <p:cNvPicPr>
            <a:picLocks noChangeAspect="1"/>
          </p:cNvPicPr>
          <p:nvPr/>
        </p:nvPicPr>
        <p:blipFill>
          <a:blip r:embed="rId5"/>
          <a:stretch>
            <a:fillRect/>
          </a:stretch>
        </p:blipFill>
        <p:spPr>
          <a:xfrm>
            <a:off x="322184" y="3825506"/>
            <a:ext cx="11248494" cy="2613887"/>
          </a:xfrm>
          <a:prstGeom prst="rect">
            <a:avLst/>
          </a:prstGeom>
        </p:spPr>
      </p:pic>
    </p:spTree>
    <p:extLst>
      <p:ext uri="{BB962C8B-B14F-4D97-AF65-F5344CB8AC3E}">
        <p14:creationId xmlns:p14="http://schemas.microsoft.com/office/powerpoint/2010/main" val="22601793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saturation sat="97000"/>
                    </a14:imgEffect>
                  </a14:imgLayer>
                </a14:imgProps>
              </a:ext>
              <a:ext uri="{28A0092B-C50C-407E-A947-70E740481C1C}">
                <a14:useLocalDpi xmlns:a14="http://schemas.microsoft.com/office/drawing/2010/main" val="0"/>
              </a:ext>
            </a:extLst>
          </a:blip>
          <a:stretch>
            <a:fillRect/>
          </a:stretch>
        </p:blipFill>
        <p:spPr>
          <a:xfrm>
            <a:off x="-261508" y="0"/>
            <a:ext cx="12506929" cy="7077807"/>
          </a:xfrm>
        </p:spPr>
      </p:pic>
      <p:pic>
        <p:nvPicPr>
          <p:cNvPr id="3" name="Picture 2"/>
          <p:cNvPicPr>
            <a:picLocks noChangeAspect="1"/>
          </p:cNvPicPr>
          <p:nvPr/>
        </p:nvPicPr>
        <p:blipFill>
          <a:blip r:embed="rId4"/>
          <a:stretch>
            <a:fillRect/>
          </a:stretch>
        </p:blipFill>
        <p:spPr>
          <a:xfrm>
            <a:off x="808892" y="492369"/>
            <a:ext cx="9350550" cy="5319346"/>
          </a:xfrm>
          <a:prstGeom prst="rect">
            <a:avLst/>
          </a:prstGeom>
        </p:spPr>
      </p:pic>
    </p:spTree>
    <p:extLst>
      <p:ext uri="{BB962C8B-B14F-4D97-AF65-F5344CB8AC3E}">
        <p14:creationId xmlns:p14="http://schemas.microsoft.com/office/powerpoint/2010/main" val="23428420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saturation sat="97000"/>
                    </a14:imgEffect>
                  </a14:imgLayer>
                </a14:imgProps>
              </a:ext>
              <a:ext uri="{28A0092B-C50C-407E-A947-70E740481C1C}">
                <a14:useLocalDpi xmlns:a14="http://schemas.microsoft.com/office/drawing/2010/main" val="0"/>
              </a:ext>
            </a:extLst>
          </a:blip>
          <a:stretch>
            <a:fillRect/>
          </a:stretch>
        </p:blipFill>
        <p:spPr>
          <a:xfrm>
            <a:off x="-261508" y="0"/>
            <a:ext cx="12506929" cy="7077807"/>
          </a:xfrm>
        </p:spPr>
      </p:pic>
      <p:sp>
        <p:nvSpPr>
          <p:cNvPr id="2" name="Title 1"/>
          <p:cNvSpPr>
            <a:spLocks noGrp="1"/>
          </p:cNvSpPr>
          <p:nvPr>
            <p:ph type="title"/>
          </p:nvPr>
        </p:nvSpPr>
        <p:spPr>
          <a:xfrm>
            <a:off x="1097280" y="286603"/>
            <a:ext cx="10058400" cy="756138"/>
          </a:xfrm>
        </p:spPr>
        <p:txBody>
          <a:bodyPr>
            <a:normAutofit/>
          </a:bodyPr>
          <a:lstStyle/>
          <a:p>
            <a:pPr marL="685800" indent="-685800" algn="ctr">
              <a:buFont typeface="Arial" panose="020B0604020202020204" pitchFamily="34" charset="0"/>
              <a:buChar char="•"/>
            </a:pPr>
            <a:endParaRPr lang="en-US" sz="3200" b="1" dirty="0">
              <a:solidFill>
                <a:schemeClr val="bg1"/>
              </a:solidFill>
            </a:endParaRPr>
          </a:p>
        </p:txBody>
      </p:sp>
      <p:pic>
        <p:nvPicPr>
          <p:cNvPr id="3" name="Picture 2"/>
          <p:cNvPicPr>
            <a:picLocks noChangeAspect="1"/>
          </p:cNvPicPr>
          <p:nvPr/>
        </p:nvPicPr>
        <p:blipFill>
          <a:blip r:embed="rId4"/>
          <a:stretch>
            <a:fillRect/>
          </a:stretch>
        </p:blipFill>
        <p:spPr>
          <a:xfrm>
            <a:off x="575647" y="542265"/>
            <a:ext cx="9790483" cy="3141711"/>
          </a:xfrm>
          <a:prstGeom prst="rect">
            <a:avLst/>
          </a:prstGeom>
        </p:spPr>
      </p:pic>
      <p:pic>
        <p:nvPicPr>
          <p:cNvPr id="5" name="Picture 4"/>
          <p:cNvPicPr>
            <a:picLocks noChangeAspect="1"/>
          </p:cNvPicPr>
          <p:nvPr/>
        </p:nvPicPr>
        <p:blipFill>
          <a:blip r:embed="rId5"/>
          <a:stretch>
            <a:fillRect/>
          </a:stretch>
        </p:blipFill>
        <p:spPr>
          <a:xfrm>
            <a:off x="448637" y="3782242"/>
            <a:ext cx="10128509" cy="3551228"/>
          </a:xfrm>
          <a:prstGeom prst="rect">
            <a:avLst/>
          </a:prstGeom>
        </p:spPr>
      </p:pic>
    </p:spTree>
    <p:extLst>
      <p:ext uri="{BB962C8B-B14F-4D97-AF65-F5344CB8AC3E}">
        <p14:creationId xmlns:p14="http://schemas.microsoft.com/office/powerpoint/2010/main" val="25642392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saturation sat="97000"/>
                    </a14:imgEffect>
                  </a14:imgLayer>
                </a14:imgProps>
              </a:ext>
              <a:ext uri="{28A0092B-C50C-407E-A947-70E740481C1C}">
                <a14:useLocalDpi xmlns:a14="http://schemas.microsoft.com/office/drawing/2010/main" val="0"/>
              </a:ext>
            </a:extLst>
          </a:blip>
          <a:stretch>
            <a:fillRect/>
          </a:stretch>
        </p:blipFill>
        <p:spPr>
          <a:xfrm>
            <a:off x="-261508" y="0"/>
            <a:ext cx="12506929" cy="7077807"/>
          </a:xfrm>
        </p:spPr>
      </p:pic>
      <p:sp>
        <p:nvSpPr>
          <p:cNvPr id="2" name="Title 1"/>
          <p:cNvSpPr>
            <a:spLocks noGrp="1"/>
          </p:cNvSpPr>
          <p:nvPr>
            <p:ph type="title"/>
          </p:nvPr>
        </p:nvSpPr>
        <p:spPr>
          <a:xfrm>
            <a:off x="1097280" y="286603"/>
            <a:ext cx="10058400" cy="756138"/>
          </a:xfrm>
        </p:spPr>
        <p:txBody>
          <a:bodyPr>
            <a:normAutofit/>
          </a:bodyPr>
          <a:lstStyle/>
          <a:p>
            <a:pPr algn="ctr"/>
            <a:r>
              <a:rPr lang="en-US" sz="3200" b="1" dirty="0" smtClean="0">
                <a:solidFill>
                  <a:srgbClr val="FFFF00"/>
                </a:solidFill>
              </a:rPr>
              <a:t>SALIENT FETURES:</a:t>
            </a:r>
            <a:endParaRPr lang="en-US" sz="3200" b="1" dirty="0">
              <a:solidFill>
                <a:srgbClr val="FFFF00"/>
              </a:solidFill>
            </a:endParaRPr>
          </a:p>
        </p:txBody>
      </p:sp>
      <p:sp>
        <p:nvSpPr>
          <p:cNvPr id="7" name="Rectangle 2"/>
          <p:cNvSpPr>
            <a:spLocks noChangeArrowheads="1"/>
          </p:cNvSpPr>
          <p:nvPr/>
        </p:nvSpPr>
        <p:spPr bwMode="auto">
          <a:xfrm>
            <a:off x="-170040" y="2000535"/>
            <a:ext cx="12130392" cy="40016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2"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effectLs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smtClean="0">
                <a:ln>
                  <a:noFill/>
                </a:ln>
                <a:effectLst/>
              </a:rPr>
              <a:t>Modular Design:</a:t>
            </a:r>
            <a:r>
              <a:rPr kumimoji="0" lang="en-US" altLang="en-US" b="0" i="0" u="none" strike="noStrike" cap="none" normalizeH="0" baseline="0" dirty="0" smtClean="0">
                <a:ln>
                  <a:noFill/>
                </a:ln>
                <a:effectLst/>
              </a:rPr>
              <a:t> The code is structured using classes and functions, promoting modularity and code organization.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smtClean="0">
                <a:ln>
                  <a:noFill/>
                </a:ln>
                <a:effectLst/>
              </a:rPr>
              <a:t>User Interaction:</a:t>
            </a:r>
            <a:r>
              <a:rPr kumimoji="0" lang="en-US" altLang="en-US" b="0" i="0" u="none" strike="noStrike" cap="none" normalizeH="0" baseline="0" dirty="0" smtClean="0">
                <a:ln>
                  <a:noFill/>
                </a:ln>
                <a:effectLst/>
              </a:rPr>
              <a:t> The program provides a user-friendly interface with options for sign up, login, restaurant selection, table booking, menu browsing, order placement, and payment.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smtClean="0">
                <a:ln>
                  <a:noFill/>
                </a:ln>
                <a:effectLst/>
              </a:rPr>
              <a:t>Encryption:</a:t>
            </a:r>
            <a:r>
              <a:rPr kumimoji="0" lang="en-US" altLang="en-US" b="1" i="0" u="none" strike="noStrike" cap="none" normalizeH="0" dirty="0" smtClean="0">
                <a:ln>
                  <a:noFill/>
                </a:ln>
                <a:effectLst/>
              </a:rPr>
              <a:t> </a:t>
            </a:r>
            <a:r>
              <a:rPr kumimoji="0" lang="en-US" altLang="en-US" b="0" i="0" u="none" strike="noStrike" cap="none" normalizeH="0" dirty="0" smtClean="0">
                <a:ln>
                  <a:noFill/>
                </a:ln>
                <a:effectLst/>
              </a:rPr>
              <a:t>Password is well Encrypted and can be seen on console as well where it is stored.</a:t>
            </a:r>
            <a:endParaRPr kumimoji="0" lang="en-US" altLang="en-US" b="0" i="0" u="none" strike="noStrike" cap="none" normalizeH="0" baseline="0" dirty="0" smtClean="0">
              <a:ln>
                <a:noFill/>
              </a:ln>
              <a:effectLs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smtClean="0">
                <a:ln>
                  <a:noFill/>
                </a:ln>
                <a:effectLst/>
              </a:rPr>
              <a:t>File Handling:</a:t>
            </a:r>
            <a:r>
              <a:rPr kumimoji="0" lang="en-US" altLang="en-US" b="0" i="0" u="none" strike="noStrike" cap="none" normalizeH="0" baseline="0" dirty="0" smtClean="0">
                <a:ln>
                  <a:noFill/>
                </a:ln>
                <a:effectLst/>
              </a:rPr>
              <a:t> User data is stored and managed using file handling techniques.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smtClean="0">
                <a:ln>
                  <a:noFill/>
                </a:ln>
                <a:effectLst/>
              </a:rPr>
              <a:t>Randomization:</a:t>
            </a:r>
            <a:r>
              <a:rPr kumimoji="0" lang="en-US" altLang="en-US" b="0" i="0" u="none" strike="noStrike" cap="none" normalizeH="0" baseline="0" dirty="0" smtClean="0">
                <a:ln>
                  <a:noFill/>
                </a:ln>
                <a:effectLst/>
              </a:rPr>
              <a:t> The use of </a:t>
            </a:r>
            <a:r>
              <a:rPr kumimoji="0" lang="en-US" altLang="en-US" b="1" i="0" u="none" strike="noStrike" cap="none" normalizeH="0" baseline="0" dirty="0" err="1" smtClean="0">
                <a:ln>
                  <a:noFill/>
                </a:ln>
                <a:effectLst/>
              </a:rPr>
              <a:t>srand</a:t>
            </a:r>
            <a:r>
              <a:rPr kumimoji="0" lang="en-US" altLang="en-US" b="1" i="0" u="none" strike="noStrike" cap="none" normalizeH="0" baseline="0" dirty="0" smtClean="0">
                <a:ln>
                  <a:noFill/>
                </a:ln>
                <a:effectLst/>
              </a:rPr>
              <a:t>(time(</a:t>
            </a:r>
            <a:r>
              <a:rPr kumimoji="0" lang="en-US" altLang="en-US" b="1" i="0" u="none" strike="noStrike" cap="none" normalizeH="0" baseline="0" dirty="0" err="1" smtClean="0">
                <a:ln>
                  <a:noFill/>
                </a:ln>
                <a:effectLst/>
              </a:rPr>
              <a:t>nullptr</a:t>
            </a:r>
            <a:r>
              <a:rPr kumimoji="0" lang="en-US" altLang="en-US" b="1" i="0" u="none" strike="noStrike" cap="none" normalizeH="0" baseline="0" dirty="0" smtClean="0">
                <a:ln>
                  <a:noFill/>
                </a:ln>
                <a:effectLst/>
              </a:rPr>
              <a:t>))</a:t>
            </a:r>
            <a:r>
              <a:rPr kumimoji="0" lang="en-US" altLang="en-US" b="0" i="0" u="none" strike="noStrike" cap="none" normalizeH="0" baseline="0" dirty="0" smtClean="0">
                <a:ln>
                  <a:noFill/>
                </a:ln>
                <a:effectLst/>
              </a:rPr>
              <a:t> seeds the random number generator, ensuring different results each time the program runs.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smtClean="0">
                <a:ln>
                  <a:noFill/>
                </a:ln>
                <a:effectLst/>
              </a:rPr>
              <a:t>Error Handling:</a:t>
            </a:r>
            <a:r>
              <a:rPr kumimoji="0" lang="en-US" altLang="en-US" b="0" i="0" u="none" strike="noStrike" cap="none" normalizeH="0" baseline="0" dirty="0" smtClean="0">
                <a:ln>
                  <a:noFill/>
                </a:ln>
                <a:effectLst/>
              </a:rPr>
              <a:t> Error messages are displayed for invalid inputs or file opening failures, enhancing user experience.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smtClean="0">
                <a:ln>
                  <a:noFill/>
                </a:ln>
                <a:effectLst/>
              </a:rPr>
              <a:t>Graphics:</a:t>
            </a:r>
            <a:r>
              <a:rPr kumimoji="0" lang="en-US" altLang="en-US" b="0" i="0" u="none" strike="noStrike" cap="none" normalizeH="0" baseline="0" dirty="0" smtClean="0">
                <a:ln>
                  <a:noFill/>
                </a:ln>
                <a:effectLst/>
              </a:rPr>
              <a:t> The program utilizes ASCII art and console manipulation functions to enhance the visual appeal.</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smtClean="0">
                <a:ln>
                  <a:noFill/>
                </a:ln>
                <a:effectLst/>
              </a:rPr>
              <a:t>Payment Integration:</a:t>
            </a:r>
            <a:r>
              <a:rPr kumimoji="0" lang="en-US" altLang="en-US" b="0" i="0" u="none" strike="noStrike" cap="none" normalizeH="0" baseline="0" dirty="0" smtClean="0">
                <a:ln>
                  <a:noFill/>
                </a:ln>
                <a:effectLst/>
              </a:rPr>
              <a:t> Supports both cash and online payment methods, ensuring flexibility for users.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smtClean="0">
                <a:ln>
                  <a:noFill/>
                </a:ln>
                <a:effectLst/>
              </a:rPr>
              <a:t>Encapsulation:</a:t>
            </a:r>
            <a:r>
              <a:rPr kumimoji="0" lang="en-US" altLang="en-US" b="0" i="0" u="none" strike="noStrike" cap="none" normalizeH="0" baseline="0" dirty="0" smtClean="0">
                <a:ln>
                  <a:noFill/>
                </a:ln>
                <a:effectLst/>
              </a:rPr>
              <a:t> Encapsulation is employed to encapsulate data within classes, enhancing code readability and maintainability.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800" b="0" i="0" u="none" strike="noStrike" cap="none" normalizeH="0" baseline="0" dirty="0" smtClean="0">
              <a:ln>
                <a:noFill/>
              </a:ln>
              <a:effectLst/>
              <a:latin typeface="Arial" panose="020B0604020202020204" pitchFamily="34" charset="0"/>
            </a:endParaRPr>
          </a:p>
        </p:txBody>
      </p:sp>
    </p:spTree>
    <p:extLst>
      <p:ext uri="{BB962C8B-B14F-4D97-AF65-F5344CB8AC3E}">
        <p14:creationId xmlns:p14="http://schemas.microsoft.com/office/powerpoint/2010/main" val="40294827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saturation sat="97000"/>
                    </a14:imgEffect>
                  </a14:imgLayer>
                </a14:imgProps>
              </a:ext>
              <a:ext uri="{28A0092B-C50C-407E-A947-70E740481C1C}">
                <a14:useLocalDpi xmlns:a14="http://schemas.microsoft.com/office/drawing/2010/main" val="0"/>
              </a:ext>
            </a:extLst>
          </a:blip>
          <a:stretch>
            <a:fillRect/>
          </a:stretch>
        </p:blipFill>
        <p:spPr>
          <a:xfrm>
            <a:off x="-314929" y="22833"/>
            <a:ext cx="12506929" cy="7077807"/>
          </a:xfrm>
        </p:spPr>
      </p:pic>
      <p:sp>
        <p:nvSpPr>
          <p:cNvPr id="2" name="Title 1"/>
          <p:cNvSpPr>
            <a:spLocks noGrp="1"/>
          </p:cNvSpPr>
          <p:nvPr>
            <p:ph type="title"/>
          </p:nvPr>
        </p:nvSpPr>
        <p:spPr>
          <a:xfrm>
            <a:off x="1097280" y="286603"/>
            <a:ext cx="10058400" cy="756138"/>
          </a:xfrm>
        </p:spPr>
        <p:txBody>
          <a:bodyPr>
            <a:normAutofit/>
          </a:bodyPr>
          <a:lstStyle/>
          <a:p>
            <a:pPr algn="ctr"/>
            <a:r>
              <a:rPr lang="en-US" sz="3200" b="1" dirty="0" smtClean="0">
                <a:solidFill>
                  <a:srgbClr val="FFFF00"/>
                </a:solidFill>
              </a:rPr>
              <a:t>PROS AND CONS:</a:t>
            </a:r>
            <a:endParaRPr lang="en-US" sz="3200" b="1" dirty="0">
              <a:solidFill>
                <a:srgbClr val="FFFF00"/>
              </a:solidFill>
            </a:endParaRPr>
          </a:p>
        </p:txBody>
      </p:sp>
      <p:sp>
        <p:nvSpPr>
          <p:cNvPr id="3" name="Rectangle 2"/>
          <p:cNvSpPr/>
          <p:nvPr/>
        </p:nvSpPr>
        <p:spPr>
          <a:xfrm>
            <a:off x="526951" y="1415122"/>
            <a:ext cx="10296379" cy="4339650"/>
          </a:xfrm>
          <a:prstGeom prst="rect">
            <a:avLst/>
          </a:prstGeom>
        </p:spPr>
        <p:txBody>
          <a:bodyPr wrap="square" numCol="2">
            <a:spAutoFit/>
          </a:bodyPr>
          <a:lstStyle/>
          <a:p>
            <a:r>
              <a:rPr lang="en-US" sz="2400" b="1" dirty="0">
                <a:solidFill>
                  <a:srgbClr val="FFFF00"/>
                </a:solidFill>
                <a:latin typeface="Söhne"/>
              </a:rPr>
              <a:t>Pros:</a:t>
            </a:r>
            <a:endParaRPr lang="en-US" sz="2400" b="1" i="1" dirty="0">
              <a:solidFill>
                <a:srgbClr val="FFFF00"/>
              </a:solidFill>
              <a:latin typeface="Söhne"/>
            </a:endParaRPr>
          </a:p>
          <a:p>
            <a:pPr>
              <a:buFont typeface="+mj-lt"/>
              <a:buAutoNum type="arabicPeriod"/>
            </a:pPr>
            <a:r>
              <a:rPr lang="en-US" b="1" dirty="0">
                <a:solidFill>
                  <a:srgbClr val="FFFF00"/>
                </a:solidFill>
                <a:latin typeface="Söhne"/>
              </a:rPr>
              <a:t>User-Friendly Interface</a:t>
            </a:r>
            <a:r>
              <a:rPr lang="en-US" b="1" dirty="0">
                <a:solidFill>
                  <a:schemeClr val="bg1"/>
                </a:solidFill>
                <a:latin typeface="Söhne"/>
              </a:rPr>
              <a:t>:</a:t>
            </a:r>
            <a:r>
              <a:rPr lang="en-US" dirty="0">
                <a:solidFill>
                  <a:schemeClr val="bg1"/>
                </a:solidFill>
                <a:latin typeface="Söhne"/>
              </a:rPr>
              <a:t> The program offers an intuitive interface for users to interact with.</a:t>
            </a:r>
          </a:p>
          <a:p>
            <a:pPr>
              <a:buFont typeface="+mj-lt"/>
              <a:buAutoNum type="arabicPeriod"/>
            </a:pPr>
            <a:r>
              <a:rPr lang="en-US" b="1" dirty="0">
                <a:solidFill>
                  <a:srgbClr val="FFFF00"/>
                </a:solidFill>
                <a:latin typeface="Söhne"/>
              </a:rPr>
              <a:t>Functionality</a:t>
            </a:r>
            <a:r>
              <a:rPr lang="en-US" b="1" dirty="0">
                <a:solidFill>
                  <a:schemeClr val="bg1"/>
                </a:solidFill>
                <a:latin typeface="Söhne"/>
              </a:rPr>
              <a:t>:</a:t>
            </a:r>
            <a:r>
              <a:rPr lang="en-US" dirty="0">
                <a:solidFill>
                  <a:schemeClr val="bg1"/>
                </a:solidFill>
                <a:latin typeface="Söhne"/>
              </a:rPr>
              <a:t> It covers various aspects of restaurant management, including user authentication, menu browsing, ordering, and payment.</a:t>
            </a:r>
          </a:p>
          <a:p>
            <a:pPr>
              <a:buFont typeface="+mj-lt"/>
              <a:buAutoNum type="arabicPeriod"/>
            </a:pPr>
            <a:r>
              <a:rPr lang="en-US" b="1" dirty="0">
                <a:solidFill>
                  <a:srgbClr val="FFFF00"/>
                </a:solidFill>
                <a:latin typeface="Söhne"/>
              </a:rPr>
              <a:t>Scalability</a:t>
            </a:r>
            <a:r>
              <a:rPr lang="en-US" b="1" dirty="0">
                <a:solidFill>
                  <a:schemeClr val="bg1"/>
                </a:solidFill>
                <a:latin typeface="Söhne"/>
              </a:rPr>
              <a:t>:</a:t>
            </a:r>
            <a:r>
              <a:rPr lang="en-US" dirty="0">
                <a:solidFill>
                  <a:schemeClr val="bg1"/>
                </a:solidFill>
                <a:latin typeface="Söhne"/>
              </a:rPr>
              <a:t> The modular design allows for easy extension and addition of new features or restaurants.</a:t>
            </a:r>
          </a:p>
          <a:p>
            <a:pPr>
              <a:buFont typeface="+mj-lt"/>
              <a:buAutoNum type="arabicPeriod"/>
            </a:pPr>
            <a:r>
              <a:rPr lang="en-US" b="1" dirty="0">
                <a:solidFill>
                  <a:srgbClr val="FFFF00"/>
                </a:solidFill>
                <a:latin typeface="Söhne"/>
              </a:rPr>
              <a:t>Error</a:t>
            </a:r>
            <a:r>
              <a:rPr lang="en-US" b="1" dirty="0">
                <a:solidFill>
                  <a:schemeClr val="bg1"/>
                </a:solidFill>
                <a:latin typeface="Söhne"/>
              </a:rPr>
              <a:t> </a:t>
            </a:r>
            <a:r>
              <a:rPr lang="en-US" b="1" dirty="0">
                <a:solidFill>
                  <a:srgbClr val="FFFF00"/>
                </a:solidFill>
                <a:latin typeface="Söhne"/>
              </a:rPr>
              <a:t>Handling</a:t>
            </a:r>
            <a:r>
              <a:rPr lang="en-US" b="1" dirty="0">
                <a:solidFill>
                  <a:schemeClr val="bg1"/>
                </a:solidFill>
                <a:latin typeface="Söhne"/>
              </a:rPr>
              <a:t>:</a:t>
            </a:r>
            <a:r>
              <a:rPr lang="en-US" dirty="0">
                <a:solidFill>
                  <a:schemeClr val="bg1"/>
                </a:solidFill>
                <a:latin typeface="Söhne"/>
              </a:rPr>
              <a:t> Effective error handling ensures a smooth user experience and prevents program crashes.</a:t>
            </a:r>
          </a:p>
          <a:p>
            <a:endParaRPr lang="en-US" b="1" dirty="0" smtClean="0">
              <a:solidFill>
                <a:schemeClr val="bg1"/>
              </a:solidFill>
              <a:latin typeface="Söhne"/>
            </a:endParaRPr>
          </a:p>
          <a:p>
            <a:endParaRPr lang="en-US" b="1" dirty="0">
              <a:solidFill>
                <a:schemeClr val="bg1"/>
              </a:solidFill>
              <a:latin typeface="Söhne"/>
            </a:endParaRPr>
          </a:p>
          <a:p>
            <a:r>
              <a:rPr lang="en-US" sz="2400" b="1" dirty="0" smtClean="0">
                <a:solidFill>
                  <a:srgbClr val="FFFF00"/>
                </a:solidFill>
                <a:latin typeface="Söhne"/>
              </a:rPr>
              <a:t>Cons</a:t>
            </a:r>
            <a:r>
              <a:rPr lang="en-US" sz="2400" b="1" dirty="0">
                <a:solidFill>
                  <a:srgbClr val="FFFF00"/>
                </a:solidFill>
                <a:latin typeface="Söhne"/>
              </a:rPr>
              <a:t>:</a:t>
            </a:r>
          </a:p>
          <a:p>
            <a:pPr>
              <a:buFont typeface="+mj-lt"/>
              <a:buAutoNum type="arabicPeriod"/>
            </a:pPr>
            <a:r>
              <a:rPr lang="en-US" b="1" dirty="0">
                <a:solidFill>
                  <a:srgbClr val="FFFF00"/>
                </a:solidFill>
                <a:latin typeface="Söhne"/>
              </a:rPr>
              <a:t>Limited Error </a:t>
            </a:r>
            <a:r>
              <a:rPr lang="en-US" b="1" dirty="0" smtClean="0">
                <a:solidFill>
                  <a:srgbClr val="FFFF00"/>
                </a:solidFill>
                <a:latin typeface="Söhne"/>
              </a:rPr>
              <a:t>Checking</a:t>
            </a:r>
            <a:r>
              <a:rPr lang="en-US" b="1" dirty="0" smtClean="0">
                <a:solidFill>
                  <a:schemeClr val="bg1"/>
                </a:solidFill>
                <a:latin typeface="Söhne"/>
              </a:rPr>
              <a:t>:</a:t>
            </a:r>
            <a:r>
              <a:rPr lang="en-US" dirty="0" smtClean="0">
                <a:solidFill>
                  <a:srgbClr val="FFFF00"/>
                </a:solidFill>
                <a:latin typeface="Söhne"/>
              </a:rPr>
              <a:t> </a:t>
            </a:r>
            <a:r>
              <a:rPr lang="en-US" dirty="0">
                <a:solidFill>
                  <a:schemeClr val="bg1"/>
                </a:solidFill>
                <a:latin typeface="Söhne"/>
              </a:rPr>
              <a:t>While error messages are displayed for some cases, more comprehensive error checking could be implemented to handle a wider range of potential issues.</a:t>
            </a:r>
          </a:p>
          <a:p>
            <a:pPr>
              <a:buFont typeface="+mj-lt"/>
              <a:buAutoNum type="arabicPeriod"/>
            </a:pPr>
            <a:r>
              <a:rPr lang="en-US" b="1" dirty="0">
                <a:solidFill>
                  <a:srgbClr val="FFFF00"/>
                </a:solidFill>
                <a:latin typeface="Söhne"/>
              </a:rPr>
              <a:t>Console Dependency</a:t>
            </a:r>
            <a:r>
              <a:rPr lang="en-US" b="1" dirty="0">
                <a:solidFill>
                  <a:schemeClr val="bg1"/>
                </a:solidFill>
                <a:latin typeface="Söhne"/>
              </a:rPr>
              <a:t>:</a:t>
            </a:r>
            <a:r>
              <a:rPr lang="en-US" dirty="0">
                <a:solidFill>
                  <a:schemeClr val="bg1"/>
                </a:solidFill>
                <a:latin typeface="Söhne"/>
              </a:rPr>
              <a:t> The program is dependent on console manipulation functions, limiting its portability to other platforms.</a:t>
            </a:r>
          </a:p>
          <a:p>
            <a:pPr>
              <a:buFont typeface="+mj-lt"/>
              <a:buAutoNum type="arabicPeriod"/>
            </a:pPr>
            <a:r>
              <a:rPr lang="en-US" b="1" dirty="0">
                <a:solidFill>
                  <a:srgbClr val="FFFF00"/>
                </a:solidFill>
                <a:latin typeface="Söhne"/>
              </a:rPr>
              <a:t>Security</a:t>
            </a:r>
            <a:r>
              <a:rPr lang="en-US" b="1" dirty="0">
                <a:solidFill>
                  <a:schemeClr val="bg1"/>
                </a:solidFill>
                <a:latin typeface="Söhne"/>
              </a:rPr>
              <a:t>:</a:t>
            </a:r>
            <a:r>
              <a:rPr lang="en-US" dirty="0">
                <a:solidFill>
                  <a:schemeClr val="bg1"/>
                </a:solidFill>
                <a:latin typeface="Söhne"/>
              </a:rPr>
              <a:t> The encryption of passwords could be enhanced using stronger encryption algorithms and security practices to protect user data more effectively.</a:t>
            </a:r>
            <a:endParaRPr lang="en-US" b="0" i="0" dirty="0">
              <a:solidFill>
                <a:schemeClr val="bg1"/>
              </a:solidFill>
              <a:effectLst/>
              <a:latin typeface="Söhne"/>
            </a:endParaRPr>
          </a:p>
        </p:txBody>
      </p:sp>
    </p:spTree>
    <p:extLst>
      <p:ext uri="{BB962C8B-B14F-4D97-AF65-F5344CB8AC3E}">
        <p14:creationId xmlns:p14="http://schemas.microsoft.com/office/powerpoint/2010/main" val="21539513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saturation sat="97000"/>
                    </a14:imgEffect>
                  </a14:imgLayer>
                </a14:imgProps>
              </a:ext>
              <a:ext uri="{28A0092B-C50C-407E-A947-70E740481C1C}">
                <a14:useLocalDpi xmlns:a14="http://schemas.microsoft.com/office/drawing/2010/main" val="0"/>
              </a:ext>
            </a:extLst>
          </a:blip>
          <a:stretch>
            <a:fillRect/>
          </a:stretch>
        </p:blipFill>
        <p:spPr>
          <a:xfrm>
            <a:off x="-261508" y="0"/>
            <a:ext cx="12506929" cy="7077807"/>
          </a:xfrm>
        </p:spPr>
      </p:pic>
      <p:sp>
        <p:nvSpPr>
          <p:cNvPr id="2" name="Title 1"/>
          <p:cNvSpPr>
            <a:spLocks noGrp="1"/>
          </p:cNvSpPr>
          <p:nvPr>
            <p:ph type="title"/>
          </p:nvPr>
        </p:nvSpPr>
        <p:spPr>
          <a:xfrm>
            <a:off x="1097280" y="286603"/>
            <a:ext cx="10058400" cy="756138"/>
          </a:xfrm>
        </p:spPr>
        <p:txBody>
          <a:bodyPr>
            <a:normAutofit/>
          </a:bodyPr>
          <a:lstStyle/>
          <a:p>
            <a:pPr algn="ctr"/>
            <a:r>
              <a:rPr lang="en-US" sz="3200" b="1" dirty="0" smtClean="0">
                <a:solidFill>
                  <a:srgbClr val="FFFF00"/>
                </a:solidFill>
              </a:rPr>
              <a:t>SALIENT FETURES:</a:t>
            </a:r>
            <a:endParaRPr lang="en-US" sz="3200" b="1" dirty="0">
              <a:solidFill>
                <a:srgbClr val="FFFF00"/>
              </a:solidFill>
            </a:endParaRPr>
          </a:p>
        </p:txBody>
      </p:sp>
      <p:sp>
        <p:nvSpPr>
          <p:cNvPr id="7" name="Rectangle 2"/>
          <p:cNvSpPr>
            <a:spLocks noChangeArrowheads="1"/>
          </p:cNvSpPr>
          <p:nvPr/>
        </p:nvSpPr>
        <p:spPr bwMode="auto">
          <a:xfrm>
            <a:off x="-170040" y="2000535"/>
            <a:ext cx="12130392" cy="40016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effectLs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smtClean="0">
                <a:ln>
                  <a:noFill/>
                </a:ln>
                <a:effectLst/>
              </a:rPr>
              <a:t>Modular</a:t>
            </a:r>
            <a:r>
              <a:rPr kumimoji="0" lang="en-US" altLang="en-US" b="1" i="0" u="none" strike="noStrike" cap="none" normalizeH="0" baseline="0" dirty="0" smtClean="0">
                <a:ln>
                  <a:noFill/>
                </a:ln>
                <a:solidFill>
                  <a:srgbClr val="0D0D0D"/>
                </a:solidFill>
                <a:effectLst/>
              </a:rPr>
              <a:t> Design:</a:t>
            </a:r>
            <a:r>
              <a:rPr kumimoji="0" lang="en-US" altLang="en-US" b="0" i="0" u="none" strike="noStrike" cap="none" normalizeH="0" baseline="0" dirty="0" smtClean="0">
                <a:ln>
                  <a:noFill/>
                </a:ln>
                <a:solidFill>
                  <a:srgbClr val="0D0D0D"/>
                </a:solidFill>
                <a:effectLst/>
              </a:rPr>
              <a:t> The code is structured using classes and functions, promoting modularity and code organization.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smtClean="0">
                <a:ln>
                  <a:noFill/>
                </a:ln>
                <a:solidFill>
                  <a:srgbClr val="0D0D0D"/>
                </a:solidFill>
                <a:effectLst/>
              </a:rPr>
              <a:t>User Interaction:</a:t>
            </a:r>
            <a:r>
              <a:rPr kumimoji="0" lang="en-US" altLang="en-US" b="0" i="0" u="none" strike="noStrike" cap="none" normalizeH="0" baseline="0" dirty="0" smtClean="0">
                <a:ln>
                  <a:noFill/>
                </a:ln>
                <a:solidFill>
                  <a:srgbClr val="0D0D0D"/>
                </a:solidFill>
                <a:effectLst/>
              </a:rPr>
              <a:t> The program provides a user-friendly interface with options for sign up, login, restaurant selection, table booking, menu browsing, order placement, and payment.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smtClean="0">
                <a:ln>
                  <a:noFill/>
                </a:ln>
                <a:solidFill>
                  <a:srgbClr val="0D0D0D"/>
                </a:solidFill>
                <a:effectLst/>
              </a:rPr>
              <a:t>Encryption:</a:t>
            </a:r>
            <a:r>
              <a:rPr kumimoji="0" lang="en-US" altLang="en-US" b="1" i="0" u="none" strike="noStrike" cap="none" normalizeH="0" dirty="0" smtClean="0">
                <a:ln>
                  <a:noFill/>
                </a:ln>
                <a:solidFill>
                  <a:srgbClr val="0D0D0D"/>
                </a:solidFill>
                <a:effectLst/>
              </a:rPr>
              <a:t> </a:t>
            </a:r>
            <a:r>
              <a:rPr kumimoji="0" lang="en-US" altLang="en-US" b="0" i="0" u="none" strike="noStrike" cap="none" normalizeH="0" dirty="0" smtClean="0">
                <a:ln>
                  <a:noFill/>
                </a:ln>
                <a:solidFill>
                  <a:srgbClr val="0D0D0D"/>
                </a:solidFill>
                <a:effectLst/>
              </a:rPr>
              <a:t>Password is well Encrypted and can be seen on console as well where it is stored.</a:t>
            </a:r>
            <a:endParaRPr kumimoji="0" lang="en-US" altLang="en-US" b="0" i="0" u="none" strike="noStrike" cap="none" normalizeH="0" baseline="0" dirty="0" smtClean="0">
              <a:ln>
                <a:noFill/>
              </a:ln>
              <a:solidFill>
                <a:srgbClr val="0D0D0D"/>
              </a:solidFill>
              <a:effectLs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smtClean="0">
                <a:ln>
                  <a:noFill/>
                </a:ln>
                <a:solidFill>
                  <a:srgbClr val="0D0D0D"/>
                </a:solidFill>
                <a:effectLst/>
              </a:rPr>
              <a:t>File Handling:</a:t>
            </a:r>
            <a:r>
              <a:rPr kumimoji="0" lang="en-US" altLang="en-US" b="0" i="0" u="none" strike="noStrike" cap="none" normalizeH="0" baseline="0" dirty="0" smtClean="0">
                <a:ln>
                  <a:noFill/>
                </a:ln>
                <a:solidFill>
                  <a:srgbClr val="0D0D0D"/>
                </a:solidFill>
                <a:effectLst/>
              </a:rPr>
              <a:t> User data is stored and managed using file handling techniques.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smtClean="0">
                <a:ln>
                  <a:noFill/>
                </a:ln>
                <a:solidFill>
                  <a:srgbClr val="0D0D0D"/>
                </a:solidFill>
                <a:effectLst/>
              </a:rPr>
              <a:t>Randomization:</a:t>
            </a:r>
            <a:r>
              <a:rPr kumimoji="0" lang="en-US" altLang="en-US" b="0" i="0" u="none" strike="noStrike" cap="none" normalizeH="0" baseline="0" dirty="0" smtClean="0">
                <a:ln>
                  <a:noFill/>
                </a:ln>
                <a:solidFill>
                  <a:srgbClr val="0D0D0D"/>
                </a:solidFill>
                <a:effectLst/>
              </a:rPr>
              <a:t> The use of </a:t>
            </a:r>
            <a:r>
              <a:rPr kumimoji="0" lang="en-US" altLang="en-US" b="1" i="0" u="none" strike="noStrike" cap="none" normalizeH="0" baseline="0" dirty="0" err="1" smtClean="0">
                <a:ln>
                  <a:noFill/>
                </a:ln>
                <a:solidFill>
                  <a:srgbClr val="0D0D0D"/>
                </a:solidFill>
                <a:effectLst/>
              </a:rPr>
              <a:t>srand</a:t>
            </a:r>
            <a:r>
              <a:rPr kumimoji="0" lang="en-US" altLang="en-US" b="1" i="0" u="none" strike="noStrike" cap="none" normalizeH="0" baseline="0" dirty="0" smtClean="0">
                <a:ln>
                  <a:noFill/>
                </a:ln>
                <a:solidFill>
                  <a:srgbClr val="0D0D0D"/>
                </a:solidFill>
                <a:effectLst/>
              </a:rPr>
              <a:t>(time(</a:t>
            </a:r>
            <a:r>
              <a:rPr kumimoji="0" lang="en-US" altLang="en-US" b="1" i="0" u="none" strike="noStrike" cap="none" normalizeH="0" baseline="0" dirty="0" err="1" smtClean="0">
                <a:ln>
                  <a:noFill/>
                </a:ln>
                <a:solidFill>
                  <a:srgbClr val="0D0D0D"/>
                </a:solidFill>
                <a:effectLst/>
              </a:rPr>
              <a:t>nullptr</a:t>
            </a:r>
            <a:r>
              <a:rPr kumimoji="0" lang="en-US" altLang="en-US" b="1" i="0" u="none" strike="noStrike" cap="none" normalizeH="0" baseline="0" dirty="0" smtClean="0">
                <a:ln>
                  <a:noFill/>
                </a:ln>
                <a:solidFill>
                  <a:srgbClr val="0D0D0D"/>
                </a:solidFill>
                <a:effectLst/>
              </a:rPr>
              <a:t>))</a:t>
            </a:r>
            <a:r>
              <a:rPr kumimoji="0" lang="en-US" altLang="en-US" b="0" i="0" u="none" strike="noStrike" cap="none" normalizeH="0" baseline="0" dirty="0" smtClean="0">
                <a:ln>
                  <a:noFill/>
                </a:ln>
                <a:solidFill>
                  <a:srgbClr val="0D0D0D"/>
                </a:solidFill>
                <a:effectLst/>
              </a:rPr>
              <a:t> seeds the random number generator, ensuring different results each time the program runs.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smtClean="0">
                <a:ln>
                  <a:noFill/>
                </a:ln>
                <a:solidFill>
                  <a:srgbClr val="0D0D0D"/>
                </a:solidFill>
                <a:effectLst/>
              </a:rPr>
              <a:t>Error Handling:</a:t>
            </a:r>
            <a:r>
              <a:rPr kumimoji="0" lang="en-US" altLang="en-US" b="0" i="0" u="none" strike="noStrike" cap="none" normalizeH="0" baseline="0" dirty="0" smtClean="0">
                <a:ln>
                  <a:noFill/>
                </a:ln>
                <a:solidFill>
                  <a:srgbClr val="0D0D0D"/>
                </a:solidFill>
                <a:effectLst/>
              </a:rPr>
              <a:t> Error messages are displayed for invalid inputs or file opening failures, enhancing user experience.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smtClean="0">
                <a:ln>
                  <a:noFill/>
                </a:ln>
                <a:solidFill>
                  <a:srgbClr val="0D0D0D"/>
                </a:solidFill>
                <a:effectLst/>
              </a:rPr>
              <a:t>Graphics:</a:t>
            </a:r>
            <a:r>
              <a:rPr kumimoji="0" lang="en-US" altLang="en-US" b="0" i="0" u="none" strike="noStrike" cap="none" normalizeH="0" baseline="0" dirty="0" smtClean="0">
                <a:ln>
                  <a:noFill/>
                </a:ln>
                <a:solidFill>
                  <a:srgbClr val="0D0D0D"/>
                </a:solidFill>
                <a:effectLst/>
              </a:rPr>
              <a:t> The program utilizes ASCII art and console manipulation functions to enhance the visual appeal.</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smtClean="0">
                <a:ln>
                  <a:noFill/>
                </a:ln>
                <a:solidFill>
                  <a:srgbClr val="0D0D0D"/>
                </a:solidFill>
                <a:effectLst/>
              </a:rPr>
              <a:t>Payment Integration:</a:t>
            </a:r>
            <a:r>
              <a:rPr kumimoji="0" lang="en-US" altLang="en-US" b="0" i="0" u="none" strike="noStrike" cap="none" normalizeH="0" baseline="0" dirty="0" smtClean="0">
                <a:ln>
                  <a:noFill/>
                </a:ln>
                <a:solidFill>
                  <a:srgbClr val="0D0D0D"/>
                </a:solidFill>
                <a:effectLst/>
              </a:rPr>
              <a:t> Supports both cash and online payment methods, ensuring flexibility for users.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smtClean="0">
                <a:ln>
                  <a:noFill/>
                </a:ln>
                <a:solidFill>
                  <a:srgbClr val="0D0D0D"/>
                </a:solidFill>
                <a:effectLst/>
              </a:rPr>
              <a:t>Encapsulation:</a:t>
            </a:r>
            <a:r>
              <a:rPr kumimoji="0" lang="en-US" altLang="en-US" b="0" i="0" u="none" strike="noStrike" cap="none" normalizeH="0" baseline="0" dirty="0" smtClean="0">
                <a:ln>
                  <a:noFill/>
                </a:ln>
                <a:solidFill>
                  <a:srgbClr val="0D0D0D"/>
                </a:solidFill>
                <a:effectLst/>
              </a:rPr>
              <a:t> Encapsulation is employed to encapsulate data within classes, enhancing code readability and maintainability.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430783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saturation sat="97000"/>
                    </a14:imgEffect>
                  </a14:imgLayer>
                </a14:imgProps>
              </a:ext>
              <a:ext uri="{28A0092B-C50C-407E-A947-70E740481C1C}">
                <a14:useLocalDpi xmlns:a14="http://schemas.microsoft.com/office/drawing/2010/main" val="0"/>
              </a:ext>
            </a:extLst>
          </a:blip>
          <a:stretch>
            <a:fillRect/>
          </a:stretch>
        </p:blipFill>
        <p:spPr>
          <a:xfrm>
            <a:off x="-126985" y="28595"/>
            <a:ext cx="12506929" cy="7077807"/>
          </a:xfrm>
        </p:spPr>
      </p:pic>
      <p:sp>
        <p:nvSpPr>
          <p:cNvPr id="2" name="Title 1"/>
          <p:cNvSpPr>
            <a:spLocks noGrp="1"/>
          </p:cNvSpPr>
          <p:nvPr>
            <p:ph type="title"/>
          </p:nvPr>
        </p:nvSpPr>
        <p:spPr>
          <a:xfrm>
            <a:off x="1097280" y="286603"/>
            <a:ext cx="10058400" cy="756138"/>
          </a:xfrm>
        </p:spPr>
        <p:txBody>
          <a:bodyPr>
            <a:normAutofit/>
          </a:bodyPr>
          <a:lstStyle/>
          <a:p>
            <a:pPr algn="ctr"/>
            <a:r>
              <a:rPr lang="en-US" sz="3200" b="1" dirty="0" smtClean="0">
                <a:solidFill>
                  <a:srgbClr val="FFFF00"/>
                </a:solidFill>
              </a:rPr>
              <a:t>FUTURE WORK</a:t>
            </a:r>
            <a:endParaRPr lang="en-US" sz="3200" b="1" dirty="0">
              <a:solidFill>
                <a:srgbClr val="FFFF00"/>
              </a:solidFill>
            </a:endParaRPr>
          </a:p>
        </p:txBody>
      </p:sp>
      <p:sp>
        <p:nvSpPr>
          <p:cNvPr id="3" name="Rectangle 2"/>
          <p:cNvSpPr/>
          <p:nvPr/>
        </p:nvSpPr>
        <p:spPr>
          <a:xfrm>
            <a:off x="0" y="1582340"/>
            <a:ext cx="12353192" cy="3970318"/>
          </a:xfrm>
          <a:prstGeom prst="rect">
            <a:avLst/>
          </a:prstGeom>
        </p:spPr>
        <p:txBody>
          <a:bodyPr wrap="square" numCol="2">
            <a:spAutoFit/>
          </a:bodyPr>
          <a:lstStyle/>
          <a:p>
            <a:pPr>
              <a:buFont typeface="+mj-lt"/>
              <a:buAutoNum type="arabicPeriod"/>
            </a:pPr>
            <a:r>
              <a:rPr lang="en-US" sz="2800" b="1" dirty="0">
                <a:solidFill>
                  <a:srgbClr val="FFFF00"/>
                </a:solidFill>
                <a:latin typeface="+mj-lt"/>
              </a:rPr>
              <a:t>Enhanced</a:t>
            </a:r>
            <a:r>
              <a:rPr lang="en-US" sz="2800" b="1" dirty="0">
                <a:solidFill>
                  <a:schemeClr val="bg1"/>
                </a:solidFill>
                <a:latin typeface="+mj-lt"/>
              </a:rPr>
              <a:t> </a:t>
            </a:r>
            <a:r>
              <a:rPr lang="en-US" sz="2800" b="1" dirty="0">
                <a:solidFill>
                  <a:srgbClr val="FFFF00"/>
                </a:solidFill>
                <a:latin typeface="+mj-lt"/>
              </a:rPr>
              <a:t>Security</a:t>
            </a:r>
            <a:r>
              <a:rPr lang="en-US" sz="2800" b="1" dirty="0">
                <a:solidFill>
                  <a:schemeClr val="bg1"/>
                </a:solidFill>
                <a:latin typeface="+mj-lt"/>
              </a:rPr>
              <a:t>:</a:t>
            </a:r>
            <a:r>
              <a:rPr lang="en-US" sz="2800" dirty="0">
                <a:solidFill>
                  <a:schemeClr val="bg1"/>
                </a:solidFill>
                <a:latin typeface="+mj-lt"/>
              </a:rPr>
              <a:t> Implement stronger encryption algorithms and security measures to protect user data.</a:t>
            </a:r>
          </a:p>
          <a:p>
            <a:pPr>
              <a:buFont typeface="+mj-lt"/>
              <a:buAutoNum type="arabicPeriod"/>
            </a:pPr>
            <a:r>
              <a:rPr lang="en-US" sz="2800" b="1" dirty="0">
                <a:solidFill>
                  <a:srgbClr val="FFFF00"/>
                </a:solidFill>
                <a:latin typeface="+mj-lt"/>
              </a:rPr>
              <a:t>GUI</a:t>
            </a:r>
            <a:r>
              <a:rPr lang="en-US" sz="2800" b="1" dirty="0">
                <a:solidFill>
                  <a:schemeClr val="bg1"/>
                </a:solidFill>
                <a:latin typeface="+mj-lt"/>
              </a:rPr>
              <a:t> </a:t>
            </a:r>
            <a:r>
              <a:rPr lang="en-US" sz="2800" b="1" dirty="0">
                <a:solidFill>
                  <a:srgbClr val="FFFF00"/>
                </a:solidFill>
                <a:latin typeface="+mj-lt"/>
              </a:rPr>
              <a:t>Implementation</a:t>
            </a:r>
            <a:r>
              <a:rPr lang="en-US" sz="2800" b="1" dirty="0">
                <a:solidFill>
                  <a:schemeClr val="bg1"/>
                </a:solidFill>
                <a:latin typeface="+mj-lt"/>
              </a:rPr>
              <a:t>:</a:t>
            </a:r>
            <a:r>
              <a:rPr lang="en-US" sz="2800" dirty="0">
                <a:solidFill>
                  <a:schemeClr val="bg1"/>
                </a:solidFill>
                <a:latin typeface="+mj-lt"/>
              </a:rPr>
              <a:t> Develop a graphical user interface (GUI) to provide a more visually appealing and intuitive user experience.</a:t>
            </a:r>
          </a:p>
          <a:p>
            <a:pPr>
              <a:buFont typeface="+mj-lt"/>
              <a:buAutoNum type="arabicPeriod"/>
            </a:pPr>
            <a:r>
              <a:rPr lang="en-US" sz="2800" b="1" dirty="0">
                <a:solidFill>
                  <a:srgbClr val="FFFF00"/>
                </a:solidFill>
                <a:latin typeface="+mj-lt"/>
              </a:rPr>
              <a:t>Database Integration</a:t>
            </a:r>
            <a:r>
              <a:rPr lang="en-US" sz="2800" b="1" dirty="0">
                <a:solidFill>
                  <a:schemeClr val="bg1"/>
                </a:solidFill>
                <a:latin typeface="+mj-lt"/>
              </a:rPr>
              <a:t>:</a:t>
            </a:r>
            <a:r>
              <a:rPr lang="en-US" sz="2800" dirty="0">
                <a:solidFill>
                  <a:schemeClr val="bg1"/>
                </a:solidFill>
                <a:latin typeface="+mj-lt"/>
              </a:rPr>
              <a:t> Transition from file-based storage to database management systems for better data management and scalability.</a:t>
            </a:r>
          </a:p>
          <a:p>
            <a:pPr>
              <a:buFont typeface="+mj-lt"/>
              <a:buAutoNum type="arabicPeriod"/>
            </a:pPr>
            <a:r>
              <a:rPr lang="en-US" sz="2800" b="1" dirty="0">
                <a:solidFill>
                  <a:srgbClr val="FFFF00"/>
                </a:solidFill>
                <a:latin typeface="+mj-lt"/>
              </a:rPr>
              <a:t>Internationalization:</a:t>
            </a:r>
            <a:r>
              <a:rPr lang="en-US" sz="2800" dirty="0">
                <a:solidFill>
                  <a:schemeClr val="bg1"/>
                </a:solidFill>
                <a:latin typeface="+mj-lt"/>
              </a:rPr>
              <a:t> Support for multiple languages to cater to a broader user base.</a:t>
            </a:r>
          </a:p>
          <a:p>
            <a:pPr>
              <a:buFont typeface="+mj-lt"/>
              <a:buAutoNum type="arabicPeriod"/>
            </a:pPr>
            <a:r>
              <a:rPr lang="en-US" sz="2800" b="1" dirty="0">
                <a:solidFill>
                  <a:srgbClr val="FFFF00"/>
                </a:solidFill>
                <a:latin typeface="+mj-lt"/>
              </a:rPr>
              <a:t>Feedback Mechanism</a:t>
            </a:r>
            <a:r>
              <a:rPr lang="en-US" sz="2800" b="1" dirty="0">
                <a:solidFill>
                  <a:schemeClr val="bg1"/>
                </a:solidFill>
                <a:latin typeface="+mj-lt"/>
              </a:rPr>
              <a:t>:</a:t>
            </a:r>
            <a:r>
              <a:rPr lang="en-US" sz="2800" dirty="0">
                <a:solidFill>
                  <a:schemeClr val="bg1"/>
                </a:solidFill>
                <a:latin typeface="+mj-lt"/>
              </a:rPr>
              <a:t> Incorporate a feedback mechanism for users to provide suggestions and comments, improving overall user satisfaction.</a:t>
            </a:r>
            <a:endParaRPr lang="en-US" sz="2800" b="0" i="0" dirty="0">
              <a:solidFill>
                <a:schemeClr val="bg1"/>
              </a:solidFill>
              <a:effectLst/>
              <a:latin typeface="+mj-lt"/>
            </a:endParaRPr>
          </a:p>
        </p:txBody>
      </p:sp>
      <p:sp>
        <p:nvSpPr>
          <p:cNvPr id="6" name="TextBox 5"/>
          <p:cNvSpPr txBox="1"/>
          <p:nvPr/>
        </p:nvSpPr>
        <p:spPr>
          <a:xfrm>
            <a:off x="0" y="6309360"/>
            <a:ext cx="7112000" cy="369332"/>
          </a:xfrm>
          <a:prstGeom prst="rect">
            <a:avLst/>
          </a:prstGeom>
          <a:noFill/>
        </p:spPr>
        <p:txBody>
          <a:bodyPr wrap="square" rtlCol="0">
            <a:spAutoFit/>
          </a:bodyPr>
          <a:lstStyle/>
          <a:p>
            <a:r>
              <a:rPr lang="en-US" dirty="0" smtClean="0">
                <a:solidFill>
                  <a:srgbClr val="FFFF00"/>
                </a:solidFill>
              </a:rPr>
              <a:t>PRESENTATTION PREPARED BY: SYED IBAD ASIM</a:t>
            </a:r>
            <a:endParaRPr lang="en-US" dirty="0">
              <a:solidFill>
                <a:srgbClr val="FFFF00"/>
              </a:solidFill>
            </a:endParaRPr>
          </a:p>
        </p:txBody>
      </p:sp>
    </p:spTree>
    <p:extLst>
      <p:ext uri="{BB962C8B-B14F-4D97-AF65-F5344CB8AC3E}">
        <p14:creationId xmlns:p14="http://schemas.microsoft.com/office/powerpoint/2010/main" val="23962997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saturation sat="97000"/>
                    </a14:imgEffect>
                  </a14:imgLayer>
                </a14:imgProps>
              </a:ext>
              <a:ext uri="{28A0092B-C50C-407E-A947-70E740481C1C}">
                <a14:useLocalDpi xmlns:a14="http://schemas.microsoft.com/office/drawing/2010/main" val="0"/>
              </a:ext>
            </a:extLst>
          </a:blip>
          <a:stretch>
            <a:fillRect/>
          </a:stretch>
        </p:blipFill>
        <p:spPr>
          <a:xfrm>
            <a:off x="-314929" y="0"/>
            <a:ext cx="12506929" cy="7077807"/>
          </a:xfrm>
        </p:spPr>
      </p:pic>
      <p:sp>
        <p:nvSpPr>
          <p:cNvPr id="2" name="Title 1"/>
          <p:cNvSpPr>
            <a:spLocks noGrp="1"/>
          </p:cNvSpPr>
          <p:nvPr>
            <p:ph type="title"/>
          </p:nvPr>
        </p:nvSpPr>
        <p:spPr>
          <a:xfrm>
            <a:off x="1097280" y="286603"/>
            <a:ext cx="10058400" cy="671649"/>
          </a:xfrm>
        </p:spPr>
        <p:txBody>
          <a:bodyPr>
            <a:normAutofit/>
          </a:bodyPr>
          <a:lstStyle/>
          <a:p>
            <a:pPr algn="ctr"/>
            <a:r>
              <a:rPr lang="en-US" sz="2800" b="1" dirty="0" smtClean="0">
                <a:solidFill>
                  <a:srgbClr val="FFFF00"/>
                </a:solidFill>
              </a:rPr>
              <a:t>CODE-SOLUTION</a:t>
            </a:r>
            <a:r>
              <a:rPr lang="en-US" sz="2800" b="1" dirty="0">
                <a:solidFill>
                  <a:schemeClr val="bg1"/>
                </a:solidFill>
              </a:rPr>
              <a:t>:</a:t>
            </a:r>
          </a:p>
        </p:txBody>
      </p:sp>
      <p:sp>
        <p:nvSpPr>
          <p:cNvPr id="5" name="TextBox 4"/>
          <p:cNvSpPr txBox="1"/>
          <p:nvPr/>
        </p:nvSpPr>
        <p:spPr>
          <a:xfrm>
            <a:off x="4621530" y="885825"/>
            <a:ext cx="12325350" cy="1569660"/>
          </a:xfrm>
          <a:prstGeom prst="rect">
            <a:avLst/>
          </a:prstGeom>
          <a:noFill/>
        </p:spPr>
        <p:txBody>
          <a:bodyPr wrap="square" numCol="1" rtlCol="0">
            <a:spAutoFit/>
          </a:bodyPr>
          <a:lstStyle/>
          <a:p>
            <a:pPr marL="342900" indent="-342900">
              <a:buAutoNum type="arabicPeriod"/>
            </a:pPr>
            <a:r>
              <a:rPr lang="en-US" sz="2000" dirty="0" smtClean="0">
                <a:solidFill>
                  <a:schemeClr val="bg1"/>
                </a:solidFill>
              </a:rPr>
              <a:t>DESIGN</a:t>
            </a:r>
            <a:r>
              <a:rPr lang="en-US" sz="2400" dirty="0" smtClean="0">
                <a:solidFill>
                  <a:schemeClr val="bg1"/>
                </a:solidFill>
              </a:rPr>
              <a:t> AND INTERFACE:</a:t>
            </a:r>
          </a:p>
          <a:p>
            <a:r>
              <a:rPr lang="en-US" sz="2400" dirty="0" smtClean="0">
                <a:solidFill>
                  <a:schemeClr val="bg1"/>
                </a:solidFill>
              </a:rPr>
              <a:t> </a:t>
            </a:r>
          </a:p>
          <a:p>
            <a:endParaRPr lang="en-US" sz="2400" dirty="0">
              <a:solidFill>
                <a:schemeClr val="bg1"/>
              </a:solidFill>
            </a:endParaRPr>
          </a:p>
          <a:p>
            <a:endParaRPr lang="en-US" sz="2400" dirty="0" smtClean="0">
              <a:solidFill>
                <a:schemeClr val="bg1"/>
              </a:solidFill>
            </a:endParaRPr>
          </a:p>
        </p:txBody>
      </p:sp>
      <p:pic>
        <p:nvPicPr>
          <p:cNvPr id="7" name="Picture 6"/>
          <p:cNvPicPr>
            <a:picLocks noChangeAspect="1"/>
          </p:cNvPicPr>
          <p:nvPr/>
        </p:nvPicPr>
        <p:blipFill>
          <a:blip r:embed="rId4"/>
          <a:stretch>
            <a:fillRect/>
          </a:stretch>
        </p:blipFill>
        <p:spPr>
          <a:xfrm>
            <a:off x="235710" y="1315193"/>
            <a:ext cx="5890770" cy="4442845"/>
          </a:xfrm>
          <a:prstGeom prst="rect">
            <a:avLst/>
          </a:prstGeom>
        </p:spPr>
      </p:pic>
      <p:pic>
        <p:nvPicPr>
          <p:cNvPr id="8" name="Picture 7"/>
          <p:cNvPicPr>
            <a:picLocks noChangeAspect="1"/>
          </p:cNvPicPr>
          <p:nvPr/>
        </p:nvPicPr>
        <p:blipFill>
          <a:blip r:embed="rId5"/>
          <a:stretch>
            <a:fillRect/>
          </a:stretch>
        </p:blipFill>
        <p:spPr>
          <a:xfrm>
            <a:off x="6221730" y="1320054"/>
            <a:ext cx="6138199" cy="4437984"/>
          </a:xfrm>
          <a:prstGeom prst="rect">
            <a:avLst/>
          </a:prstGeom>
        </p:spPr>
      </p:pic>
    </p:spTree>
    <p:extLst>
      <p:ext uri="{BB962C8B-B14F-4D97-AF65-F5344CB8AC3E}">
        <p14:creationId xmlns:p14="http://schemas.microsoft.com/office/powerpoint/2010/main" val="17676437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saturation sat="97000"/>
                    </a14:imgEffect>
                  </a14:imgLayer>
                </a14:imgProps>
              </a:ext>
              <a:ext uri="{28A0092B-C50C-407E-A947-70E740481C1C}">
                <a14:useLocalDpi xmlns:a14="http://schemas.microsoft.com/office/drawing/2010/main" val="0"/>
              </a:ext>
            </a:extLst>
          </a:blip>
          <a:stretch>
            <a:fillRect/>
          </a:stretch>
        </p:blipFill>
        <p:spPr>
          <a:xfrm>
            <a:off x="0" y="0"/>
            <a:ext cx="12506929" cy="7077807"/>
          </a:xfrm>
        </p:spPr>
      </p:pic>
      <p:sp>
        <p:nvSpPr>
          <p:cNvPr id="2" name="Title 1"/>
          <p:cNvSpPr>
            <a:spLocks noGrp="1"/>
          </p:cNvSpPr>
          <p:nvPr>
            <p:ph type="title"/>
          </p:nvPr>
        </p:nvSpPr>
        <p:spPr>
          <a:xfrm>
            <a:off x="1097280" y="286603"/>
            <a:ext cx="10058400" cy="1054517"/>
          </a:xfrm>
        </p:spPr>
        <p:txBody>
          <a:bodyPr/>
          <a:lstStyle/>
          <a:p>
            <a:pPr algn="ctr"/>
            <a:r>
              <a:rPr lang="en-US" b="1" dirty="0" smtClean="0">
                <a:solidFill>
                  <a:schemeClr val="bg1"/>
                </a:solidFill>
              </a:rPr>
              <a:t>EXPLAINATION</a:t>
            </a:r>
            <a:endParaRPr lang="en-US" b="1" dirty="0">
              <a:solidFill>
                <a:schemeClr val="bg1"/>
              </a:solidFill>
            </a:endParaRPr>
          </a:p>
        </p:txBody>
      </p:sp>
      <p:sp>
        <p:nvSpPr>
          <p:cNvPr id="3" name="TextBox 2"/>
          <p:cNvSpPr txBox="1"/>
          <p:nvPr/>
        </p:nvSpPr>
        <p:spPr>
          <a:xfrm>
            <a:off x="129540" y="1417320"/>
            <a:ext cx="12176760" cy="4640580"/>
          </a:xfrm>
          <a:prstGeom prst="rect">
            <a:avLst/>
          </a:prstGeom>
          <a:noFill/>
        </p:spPr>
        <p:txBody>
          <a:bodyPr wrap="square" rtlCol="0">
            <a:spAutoFit/>
          </a:bodyPr>
          <a:lstStyle/>
          <a:p>
            <a:endParaRPr lang="en-US" dirty="0"/>
          </a:p>
        </p:txBody>
      </p:sp>
      <p:sp>
        <p:nvSpPr>
          <p:cNvPr id="5" name="Rectangle 1"/>
          <p:cNvSpPr>
            <a:spLocks noChangeArrowheads="1"/>
          </p:cNvSpPr>
          <p:nvPr/>
        </p:nvSpPr>
        <p:spPr bwMode="auto">
          <a:xfrm>
            <a:off x="165084" y="1590234"/>
            <a:ext cx="12141216" cy="393954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smtClean="0">
              <a:ln>
                <a:noFill/>
              </a:ln>
              <a:solidFill>
                <a:schemeClr val="tx1">
                  <a:lumMod val="95000"/>
                  <a:lumOff val="5000"/>
                </a:schemeClr>
              </a:solidFill>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1" i="0" u="none" strike="noStrike" cap="none" normalizeH="0" baseline="0" dirty="0" err="1" smtClean="0">
                <a:ln>
                  <a:noFill/>
                </a:ln>
                <a:solidFill>
                  <a:schemeClr val="tx1">
                    <a:lumMod val="95000"/>
                    <a:lumOff val="5000"/>
                  </a:schemeClr>
                </a:solidFill>
                <a:effectLst/>
              </a:rPr>
              <a:t>goto_xy</a:t>
            </a:r>
            <a:r>
              <a:rPr kumimoji="0" lang="en-US" altLang="en-US" sz="1400" b="1" i="0" u="none" strike="noStrike" cap="none" normalizeH="0" baseline="0" dirty="0" smtClean="0">
                <a:ln>
                  <a:noFill/>
                </a:ln>
                <a:solidFill>
                  <a:schemeClr val="tx1">
                    <a:lumMod val="95000"/>
                    <a:lumOff val="5000"/>
                  </a:schemeClr>
                </a:solidFill>
                <a:effectLst/>
              </a:rPr>
              <a:t>(</a:t>
            </a:r>
            <a:r>
              <a:rPr kumimoji="0" lang="en-US" altLang="en-US" sz="1400" b="0" i="0" u="none" strike="noStrike" cap="none" normalizeH="0" baseline="0" dirty="0" smtClean="0">
                <a:ln>
                  <a:noFill/>
                </a:ln>
                <a:solidFill>
                  <a:schemeClr val="tx1">
                    <a:lumMod val="95000"/>
                    <a:lumOff val="5000"/>
                  </a:schemeClr>
                </a:solidFill>
                <a:effectLst/>
              </a:rPr>
              <a:t>:</a:t>
            </a:r>
          </a:p>
          <a:p>
            <a:pPr marL="685800" marR="0" lvl="1"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0" i="0" u="none" strike="noStrike" cap="none" normalizeH="0" baseline="0" dirty="0" smtClean="0">
                <a:ln>
                  <a:noFill/>
                </a:ln>
                <a:solidFill>
                  <a:schemeClr val="tx1">
                    <a:lumMod val="95000"/>
                    <a:lumOff val="5000"/>
                  </a:schemeClr>
                </a:solidFill>
                <a:effectLst/>
              </a:rPr>
              <a:t>Purpose: Moves the console cursor to the specified coordinates </a:t>
            </a:r>
            <a:r>
              <a:rPr lang="en-US" altLang="en-US" sz="1400" b="1" dirty="0" smtClean="0">
                <a:solidFill>
                  <a:schemeClr val="tx1">
                    <a:lumMod val="95000"/>
                    <a:lumOff val="5000"/>
                  </a:schemeClr>
                </a:solidFill>
              </a:rPr>
              <a:t>(</a:t>
            </a:r>
            <a:r>
              <a:rPr lang="en-US" altLang="en-US" sz="1400" b="1" dirty="0" err="1" smtClean="0">
                <a:solidFill>
                  <a:schemeClr val="tx1">
                    <a:lumMod val="95000"/>
                    <a:lumOff val="5000"/>
                  </a:schemeClr>
                </a:solidFill>
              </a:rPr>
              <a:t>x,y</a:t>
            </a:r>
            <a:r>
              <a:rPr lang="en-US" altLang="en-US" sz="1400" b="1" dirty="0" smtClean="0">
                <a:solidFill>
                  <a:schemeClr val="tx1">
                    <a:lumMod val="95000"/>
                    <a:lumOff val="5000"/>
                  </a:schemeClr>
                </a:solidFill>
              </a:rPr>
              <a:t>)</a:t>
            </a:r>
            <a:r>
              <a:rPr lang="en-US" altLang="en-US" sz="1400" dirty="0">
                <a:solidFill>
                  <a:schemeClr val="tx1">
                    <a:lumMod val="95000"/>
                    <a:lumOff val="5000"/>
                  </a:schemeClr>
                </a:solidFill>
              </a:rPr>
              <a:t> </a:t>
            </a:r>
            <a:r>
              <a:rPr lang="en-US" altLang="en-US" sz="1400" dirty="0" smtClean="0">
                <a:solidFill>
                  <a:schemeClr val="tx1">
                    <a:lumMod val="95000"/>
                    <a:lumOff val="5000"/>
                  </a:schemeClr>
                </a:solidFill>
              </a:rPr>
              <a:t>and is used in every </a:t>
            </a:r>
            <a:r>
              <a:rPr lang="en-US" altLang="en-US" sz="1400" dirty="0" err="1" smtClean="0">
                <a:solidFill>
                  <a:schemeClr val="tx1">
                    <a:lumMod val="95000"/>
                    <a:lumOff val="5000"/>
                  </a:schemeClr>
                </a:solidFill>
              </a:rPr>
              <a:t>fnction</a:t>
            </a:r>
            <a:r>
              <a:rPr lang="en-US" altLang="en-US" sz="1400" dirty="0" smtClean="0">
                <a:solidFill>
                  <a:schemeClr val="tx1">
                    <a:lumMod val="95000"/>
                    <a:lumOff val="5000"/>
                  </a:schemeClr>
                </a:solidFill>
              </a:rPr>
              <a:t> to set the x and y for a better visual look.</a:t>
            </a:r>
            <a:endParaRPr kumimoji="0" lang="en-US" altLang="en-US" sz="1400" b="0" i="0" u="none" strike="noStrike" cap="none" normalizeH="0" baseline="0" dirty="0" smtClean="0">
              <a:ln>
                <a:noFill/>
              </a:ln>
              <a:solidFill>
                <a:schemeClr val="tx1">
                  <a:lumMod val="95000"/>
                  <a:lumOff val="5000"/>
                </a:schemeClr>
              </a:solidFill>
              <a:effectLst/>
            </a:endParaRPr>
          </a:p>
          <a:p>
            <a:pPr marL="685800" marR="0" lvl="1"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0" i="0" u="none" strike="noStrike" cap="none" normalizeH="0" baseline="0" dirty="0" smtClean="0">
                <a:ln>
                  <a:noFill/>
                </a:ln>
                <a:solidFill>
                  <a:schemeClr val="tx1">
                    <a:lumMod val="95000"/>
                    <a:lumOff val="5000"/>
                  </a:schemeClr>
                </a:solidFill>
                <a:effectLst/>
              </a:rPr>
              <a:t>Usage: Used for positioning cursor before printing messages or text at specific locations on the console.</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1" i="0" u="none" strike="noStrike" cap="none" normalizeH="0" baseline="0" dirty="0" err="1" smtClean="0">
                <a:ln>
                  <a:noFill/>
                </a:ln>
                <a:solidFill>
                  <a:schemeClr val="tx1">
                    <a:lumMod val="95000"/>
                    <a:lumOff val="5000"/>
                  </a:schemeClr>
                </a:solidFill>
                <a:effectLst/>
              </a:rPr>
              <a:t>setColor</a:t>
            </a:r>
            <a:r>
              <a:rPr kumimoji="0" lang="en-US" altLang="en-US" sz="1400" b="1" i="0" u="none" strike="noStrike" cap="none" normalizeH="0" baseline="0" dirty="0" smtClean="0">
                <a:ln>
                  <a:noFill/>
                </a:ln>
                <a:solidFill>
                  <a:schemeClr val="tx1">
                    <a:lumMod val="95000"/>
                    <a:lumOff val="5000"/>
                  </a:schemeClr>
                </a:solidFill>
                <a:effectLst/>
              </a:rPr>
              <a:t>(</a:t>
            </a:r>
            <a:r>
              <a:rPr kumimoji="0" lang="en-US" altLang="en-US" sz="1400" b="1" i="0" u="none" strike="noStrike" cap="none" normalizeH="0" baseline="0" dirty="0" err="1" smtClean="0">
                <a:ln>
                  <a:noFill/>
                </a:ln>
                <a:solidFill>
                  <a:schemeClr val="tx1">
                    <a:lumMod val="95000"/>
                    <a:lumOff val="5000"/>
                  </a:schemeClr>
                </a:solidFill>
                <a:effectLst/>
              </a:rPr>
              <a:t>int</a:t>
            </a:r>
            <a:r>
              <a:rPr kumimoji="0" lang="en-US" altLang="en-US" sz="1400" b="1" i="0" u="none" strike="noStrike" cap="none" normalizeH="0" baseline="0" dirty="0" smtClean="0">
                <a:ln>
                  <a:noFill/>
                </a:ln>
                <a:solidFill>
                  <a:schemeClr val="tx1">
                    <a:lumMod val="95000"/>
                    <a:lumOff val="5000"/>
                  </a:schemeClr>
                </a:solidFill>
                <a:effectLst/>
              </a:rPr>
              <a:t> color)</a:t>
            </a:r>
            <a:r>
              <a:rPr kumimoji="0" lang="en-US" altLang="en-US" sz="1400" b="0" i="0" u="none" strike="noStrike" cap="none" normalizeH="0" baseline="0" dirty="0" smtClean="0">
                <a:ln>
                  <a:noFill/>
                </a:ln>
                <a:solidFill>
                  <a:schemeClr val="tx1">
                    <a:lumMod val="95000"/>
                    <a:lumOff val="5000"/>
                  </a:schemeClr>
                </a:solidFill>
                <a:effectLst/>
              </a:rPr>
              <a:t>:</a:t>
            </a:r>
          </a:p>
          <a:p>
            <a:pPr marL="685800" marR="0" lvl="1"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0" i="0" u="none" strike="noStrike" cap="none" normalizeH="0" baseline="0" dirty="0" smtClean="0">
                <a:ln>
                  <a:noFill/>
                </a:ln>
                <a:solidFill>
                  <a:schemeClr val="tx1">
                    <a:lumMod val="95000"/>
                    <a:lumOff val="5000"/>
                  </a:schemeClr>
                </a:solidFill>
                <a:effectLst/>
              </a:rPr>
              <a:t>Purpose: Sets the text color attribute of the console output like the color of </a:t>
            </a:r>
            <a:r>
              <a:rPr kumimoji="0" lang="en-US" altLang="en-US" sz="1400" b="0" i="0" u="none" strike="noStrike" cap="none" normalizeH="0" baseline="0" dirty="0" err="1" smtClean="0">
                <a:ln>
                  <a:noFill/>
                </a:ln>
                <a:solidFill>
                  <a:schemeClr val="tx1">
                    <a:lumMod val="95000"/>
                    <a:lumOff val="5000"/>
                  </a:schemeClr>
                </a:solidFill>
                <a:effectLst/>
              </a:rPr>
              <a:t>uni</a:t>
            </a:r>
            <a:r>
              <a:rPr kumimoji="0" lang="en-US" altLang="en-US" sz="1400" b="0" i="0" u="none" strike="noStrike" cap="none" normalizeH="0" baseline="0" dirty="0" smtClean="0">
                <a:ln>
                  <a:noFill/>
                </a:ln>
                <a:solidFill>
                  <a:schemeClr val="tx1">
                    <a:lumMod val="95000"/>
                    <a:lumOff val="5000"/>
                  </a:schemeClr>
                </a:solidFill>
                <a:effectLst/>
              </a:rPr>
              <a:t> quick using background and foreground.</a:t>
            </a:r>
          </a:p>
          <a:p>
            <a:pPr marL="685800" marR="0" lvl="1"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0" i="0" u="none" strike="noStrike" cap="none" normalizeH="0" baseline="0" dirty="0" smtClean="0">
                <a:ln>
                  <a:noFill/>
                </a:ln>
                <a:solidFill>
                  <a:schemeClr val="tx1">
                    <a:lumMod val="95000"/>
                    <a:lumOff val="5000"/>
                  </a:schemeClr>
                </a:solidFill>
                <a:effectLst/>
              </a:rPr>
              <a:t>Usage: Helps in enhancing visual appeal and readability by changing text colors.</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1" i="0" u="none" strike="noStrike" cap="none" normalizeH="0" baseline="0" dirty="0" err="1" smtClean="0">
                <a:ln>
                  <a:noFill/>
                </a:ln>
                <a:solidFill>
                  <a:schemeClr val="tx1">
                    <a:lumMod val="95000"/>
                    <a:lumOff val="5000"/>
                  </a:schemeClr>
                </a:solidFill>
                <a:effectLst/>
              </a:rPr>
              <a:t>clear_screen</a:t>
            </a:r>
            <a:r>
              <a:rPr kumimoji="0" lang="en-US" altLang="en-US" sz="1400" b="1" i="0" u="none" strike="noStrike" cap="none" normalizeH="0" baseline="0" dirty="0" smtClean="0">
                <a:ln>
                  <a:noFill/>
                </a:ln>
                <a:solidFill>
                  <a:schemeClr val="tx1">
                    <a:lumMod val="95000"/>
                    <a:lumOff val="5000"/>
                  </a:schemeClr>
                </a:solidFill>
                <a:effectLst/>
              </a:rPr>
              <a:t>()</a:t>
            </a:r>
            <a:r>
              <a:rPr kumimoji="0" lang="en-US" altLang="en-US" sz="1400" b="0" i="0" u="none" strike="noStrike" cap="none" normalizeH="0" baseline="0" dirty="0" smtClean="0">
                <a:ln>
                  <a:noFill/>
                </a:ln>
                <a:solidFill>
                  <a:schemeClr val="tx1">
                    <a:lumMod val="95000"/>
                    <a:lumOff val="5000"/>
                  </a:schemeClr>
                </a:solidFill>
                <a:effectLst/>
              </a:rPr>
              <a:t>:</a:t>
            </a:r>
          </a:p>
          <a:p>
            <a:pPr marL="685800" marR="0" lvl="1"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0" i="0" u="none" strike="noStrike" cap="none" normalizeH="0" baseline="0" dirty="0" smtClean="0">
                <a:ln>
                  <a:noFill/>
                </a:ln>
                <a:solidFill>
                  <a:schemeClr val="tx1">
                    <a:lumMod val="95000"/>
                    <a:lumOff val="5000"/>
                  </a:schemeClr>
                </a:solidFill>
                <a:effectLst/>
              </a:rPr>
              <a:t>Purpose: Clears the console screen and sets the text attributes to default.</a:t>
            </a:r>
          </a:p>
          <a:p>
            <a:pPr marL="685800" marR="0" lvl="1"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0" i="0" u="none" strike="noStrike" cap="none" normalizeH="0" baseline="0" dirty="0" smtClean="0">
                <a:ln>
                  <a:noFill/>
                </a:ln>
                <a:solidFill>
                  <a:schemeClr val="tx1">
                    <a:lumMod val="95000"/>
                    <a:lumOff val="5000"/>
                  </a:schemeClr>
                </a:solidFill>
                <a:effectLst/>
              </a:rPr>
              <a:t>Usage: Ensures a clean screen before printing new content on the console, enhancing user experience.</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1" i="0" u="none" strike="noStrike" cap="none" normalizeH="0" baseline="0" dirty="0" err="1" smtClean="0">
                <a:ln>
                  <a:noFill/>
                </a:ln>
                <a:solidFill>
                  <a:schemeClr val="tx1">
                    <a:lumMod val="95000"/>
                    <a:lumOff val="5000"/>
                  </a:schemeClr>
                </a:solidFill>
                <a:effectLst/>
              </a:rPr>
              <a:t>printing_message</a:t>
            </a:r>
            <a:r>
              <a:rPr kumimoji="0" lang="en-US" altLang="en-US" sz="1400" b="1" i="0" u="none" strike="noStrike" cap="none" normalizeH="0" baseline="0" dirty="0" smtClean="0">
                <a:ln>
                  <a:noFill/>
                </a:ln>
                <a:solidFill>
                  <a:schemeClr val="tx1">
                    <a:lumMod val="95000"/>
                    <a:lumOff val="5000"/>
                  </a:schemeClr>
                </a:solidFill>
                <a:effectLst/>
              </a:rPr>
              <a:t>(string s, </a:t>
            </a:r>
            <a:r>
              <a:rPr kumimoji="0" lang="en-US" altLang="en-US" sz="1400" b="1" i="0" u="none" strike="noStrike" cap="none" normalizeH="0" baseline="0" dirty="0" err="1" smtClean="0">
                <a:ln>
                  <a:noFill/>
                </a:ln>
                <a:solidFill>
                  <a:schemeClr val="tx1">
                    <a:lumMod val="95000"/>
                    <a:lumOff val="5000"/>
                  </a:schemeClr>
                </a:solidFill>
                <a:effectLst/>
              </a:rPr>
              <a:t>int</a:t>
            </a:r>
            <a:r>
              <a:rPr kumimoji="0" lang="en-US" altLang="en-US" sz="1400" b="1" i="0" u="none" strike="noStrike" cap="none" normalizeH="0" baseline="0" dirty="0" smtClean="0">
                <a:ln>
                  <a:noFill/>
                </a:ln>
                <a:solidFill>
                  <a:schemeClr val="tx1">
                    <a:lumMod val="95000"/>
                    <a:lumOff val="5000"/>
                  </a:schemeClr>
                </a:solidFill>
                <a:effectLst/>
              </a:rPr>
              <a:t> x, </a:t>
            </a:r>
            <a:r>
              <a:rPr kumimoji="0" lang="en-US" altLang="en-US" sz="1400" b="1" i="0" u="none" strike="noStrike" cap="none" normalizeH="0" baseline="0" dirty="0" err="1" smtClean="0">
                <a:ln>
                  <a:noFill/>
                </a:ln>
                <a:solidFill>
                  <a:schemeClr val="tx1">
                    <a:lumMod val="95000"/>
                    <a:lumOff val="5000"/>
                  </a:schemeClr>
                </a:solidFill>
                <a:effectLst/>
              </a:rPr>
              <a:t>int</a:t>
            </a:r>
            <a:r>
              <a:rPr kumimoji="0" lang="en-US" altLang="en-US" sz="1400" b="1" i="0" u="none" strike="noStrike" cap="none" normalizeH="0" baseline="0" dirty="0" smtClean="0">
                <a:ln>
                  <a:noFill/>
                </a:ln>
                <a:solidFill>
                  <a:schemeClr val="tx1">
                    <a:lumMod val="95000"/>
                    <a:lumOff val="5000"/>
                  </a:schemeClr>
                </a:solidFill>
                <a:effectLst/>
              </a:rPr>
              <a:t> y, </a:t>
            </a:r>
            <a:r>
              <a:rPr kumimoji="0" lang="en-US" altLang="en-US" sz="1400" b="1" i="0" u="none" strike="noStrike" cap="none" normalizeH="0" baseline="0" dirty="0" err="1" smtClean="0">
                <a:ln>
                  <a:noFill/>
                </a:ln>
                <a:solidFill>
                  <a:schemeClr val="tx1">
                    <a:lumMod val="95000"/>
                    <a:lumOff val="5000"/>
                  </a:schemeClr>
                </a:solidFill>
                <a:effectLst/>
              </a:rPr>
              <a:t>int</a:t>
            </a:r>
            <a:r>
              <a:rPr kumimoji="0" lang="en-US" altLang="en-US" sz="1400" b="1" i="0" u="none" strike="noStrike" cap="none" normalizeH="0" baseline="0" dirty="0" smtClean="0">
                <a:ln>
                  <a:noFill/>
                </a:ln>
                <a:solidFill>
                  <a:schemeClr val="tx1">
                    <a:lumMod val="95000"/>
                    <a:lumOff val="5000"/>
                  </a:schemeClr>
                </a:solidFill>
                <a:effectLst/>
              </a:rPr>
              <a:t> delay)</a:t>
            </a:r>
            <a:r>
              <a:rPr kumimoji="0" lang="en-US" altLang="en-US" sz="1400" b="0" i="0" u="none" strike="noStrike" cap="none" normalizeH="0" baseline="0" dirty="0" smtClean="0">
                <a:ln>
                  <a:noFill/>
                </a:ln>
                <a:solidFill>
                  <a:schemeClr val="tx1">
                    <a:lumMod val="95000"/>
                    <a:lumOff val="5000"/>
                  </a:schemeClr>
                </a:solidFill>
                <a:effectLst/>
              </a:rPr>
              <a:t>:</a:t>
            </a:r>
          </a:p>
          <a:p>
            <a:pPr marL="685800" marR="0" lvl="1"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0" i="0" u="none" strike="noStrike" cap="none" normalizeH="0" baseline="0" dirty="0" smtClean="0">
                <a:ln>
                  <a:noFill/>
                </a:ln>
                <a:solidFill>
                  <a:schemeClr val="tx1">
                    <a:lumMod val="95000"/>
                    <a:lumOff val="5000"/>
                  </a:schemeClr>
                </a:solidFill>
                <a:effectLst/>
              </a:rPr>
              <a:t>Purpose: Prints a message character by character with a specified delay between each character.</a:t>
            </a:r>
          </a:p>
          <a:p>
            <a:pPr marL="685800" marR="0" lvl="1"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0" i="0" u="none" strike="noStrike" cap="none" normalizeH="0" baseline="0" dirty="0" smtClean="0">
                <a:ln>
                  <a:noFill/>
                </a:ln>
                <a:solidFill>
                  <a:schemeClr val="tx1">
                    <a:lumMod val="95000"/>
                    <a:lumOff val="5000"/>
                  </a:schemeClr>
                </a:solidFill>
                <a:effectLst/>
              </a:rPr>
              <a:t>Usage: It creates a typewriter effect for displaying text, enhancing presentation aesthetics.</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1" i="0" u="none" strike="noStrike" cap="none" normalizeH="0" baseline="0" dirty="0" smtClean="0">
                <a:ln>
                  <a:noFill/>
                </a:ln>
                <a:solidFill>
                  <a:schemeClr val="tx1">
                    <a:lumMod val="95000"/>
                    <a:lumOff val="5000"/>
                  </a:schemeClr>
                </a:solidFill>
                <a:effectLst/>
              </a:rPr>
              <a:t>intro()</a:t>
            </a:r>
            <a:r>
              <a:rPr kumimoji="0" lang="en-US" altLang="en-US" sz="1400" b="0" i="0" u="none" strike="noStrike" cap="none" normalizeH="0" baseline="0" dirty="0" smtClean="0">
                <a:ln>
                  <a:noFill/>
                </a:ln>
                <a:solidFill>
                  <a:schemeClr val="tx1">
                    <a:lumMod val="95000"/>
                    <a:lumOff val="5000"/>
                  </a:schemeClr>
                </a:solidFill>
                <a:effectLst/>
              </a:rPr>
              <a:t>:</a:t>
            </a:r>
          </a:p>
          <a:p>
            <a:pPr marL="685800" marR="0" lvl="1"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0" i="0" u="none" strike="noStrike" cap="none" normalizeH="0" baseline="0" dirty="0" smtClean="0">
                <a:ln>
                  <a:noFill/>
                </a:ln>
                <a:solidFill>
                  <a:schemeClr val="tx1">
                    <a:lumMod val="95000"/>
                    <a:lumOff val="5000"/>
                  </a:schemeClr>
                </a:solidFill>
                <a:effectLst/>
              </a:rPr>
              <a:t>Purpose: Displays the program's introduction message with an animated typing effect.</a:t>
            </a:r>
          </a:p>
          <a:p>
            <a:pPr marL="685800" marR="0" lvl="1"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0" i="0" u="none" strike="noStrike" cap="none" normalizeH="0" baseline="0" dirty="0" smtClean="0">
                <a:ln>
                  <a:noFill/>
                </a:ln>
                <a:solidFill>
                  <a:schemeClr val="tx1">
                    <a:lumMod val="95000"/>
                    <a:lumOff val="5000"/>
                  </a:schemeClr>
                </a:solidFill>
                <a:effectLst/>
              </a:rPr>
              <a:t>4 Loop Creates Side Borders</a:t>
            </a:r>
          </a:p>
          <a:p>
            <a:pPr marL="685800" marR="0" lvl="1"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0" i="0" u="none" strike="noStrike" cap="none" normalizeH="0" baseline="0" dirty="0" smtClean="0">
                <a:ln>
                  <a:noFill/>
                </a:ln>
                <a:solidFill>
                  <a:schemeClr val="tx1">
                    <a:lumMod val="95000"/>
                    <a:lumOff val="5000"/>
                  </a:schemeClr>
                </a:solidFill>
                <a:effectLst/>
              </a:rPr>
              <a:t>Usage: At the beginning of the program execution, sets the stage by presenting the program's title with an engaging animation.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845844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saturation sat="97000"/>
                    </a14:imgEffect>
                  </a14:imgLayer>
                </a14:imgProps>
              </a:ext>
              <a:ext uri="{28A0092B-C50C-407E-A947-70E740481C1C}">
                <a14:useLocalDpi xmlns:a14="http://schemas.microsoft.com/office/drawing/2010/main" val="0"/>
              </a:ext>
            </a:extLst>
          </a:blip>
          <a:stretch>
            <a:fillRect/>
          </a:stretch>
        </p:blipFill>
        <p:spPr>
          <a:xfrm>
            <a:off x="0" y="111583"/>
            <a:ext cx="12506929" cy="7077807"/>
          </a:xfrm>
        </p:spPr>
      </p:pic>
      <p:sp>
        <p:nvSpPr>
          <p:cNvPr id="2" name="Title 1"/>
          <p:cNvSpPr>
            <a:spLocks noGrp="1"/>
          </p:cNvSpPr>
          <p:nvPr>
            <p:ph type="title"/>
          </p:nvPr>
        </p:nvSpPr>
        <p:spPr>
          <a:xfrm>
            <a:off x="1097280" y="286603"/>
            <a:ext cx="10058400" cy="201077"/>
          </a:xfrm>
        </p:spPr>
        <p:txBody>
          <a:bodyPr>
            <a:normAutofit fontScale="90000"/>
          </a:bodyPr>
          <a:lstStyle/>
          <a:p>
            <a:pPr algn="ctr"/>
            <a:r>
              <a:rPr lang="en-US" sz="2700" b="1" dirty="0" smtClean="0">
                <a:solidFill>
                  <a:srgbClr val="FFFF00"/>
                </a:solidFill>
              </a:rPr>
              <a:t>2.Restaurant</a:t>
            </a:r>
            <a:r>
              <a:rPr lang="en-US" sz="2400" b="1" dirty="0" smtClean="0">
                <a:solidFill>
                  <a:schemeClr val="bg1"/>
                </a:solidFill>
              </a:rPr>
              <a:t> </a:t>
            </a:r>
            <a:r>
              <a:rPr lang="en-US" sz="2400" b="1" dirty="0" smtClean="0">
                <a:solidFill>
                  <a:srgbClr val="FFFF00"/>
                </a:solidFill>
              </a:rPr>
              <a:t>Class</a:t>
            </a:r>
            <a:endParaRPr lang="en-US" sz="2400" b="1" dirty="0">
              <a:solidFill>
                <a:srgbClr val="FFFF00"/>
              </a:solidFill>
            </a:endParaRPr>
          </a:p>
        </p:txBody>
      </p:sp>
      <p:pic>
        <p:nvPicPr>
          <p:cNvPr id="5" name="Picture 4"/>
          <p:cNvPicPr>
            <a:picLocks noChangeAspect="1"/>
          </p:cNvPicPr>
          <p:nvPr/>
        </p:nvPicPr>
        <p:blipFill>
          <a:blip r:embed="rId4"/>
          <a:stretch>
            <a:fillRect/>
          </a:stretch>
        </p:blipFill>
        <p:spPr>
          <a:xfrm>
            <a:off x="325575" y="800379"/>
            <a:ext cx="11601809" cy="5037713"/>
          </a:xfrm>
          <a:prstGeom prst="rect">
            <a:avLst/>
          </a:prstGeom>
        </p:spPr>
      </p:pic>
    </p:spTree>
    <p:extLst>
      <p:ext uri="{BB962C8B-B14F-4D97-AF65-F5344CB8AC3E}">
        <p14:creationId xmlns:p14="http://schemas.microsoft.com/office/powerpoint/2010/main" val="25348951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saturation sat="97000"/>
                    </a14:imgEffect>
                  </a14:imgLayer>
                </a14:imgProps>
              </a:ext>
              <a:ext uri="{28A0092B-C50C-407E-A947-70E740481C1C}">
                <a14:useLocalDpi xmlns:a14="http://schemas.microsoft.com/office/drawing/2010/main" val="0"/>
              </a:ext>
            </a:extLst>
          </a:blip>
          <a:stretch>
            <a:fillRect/>
          </a:stretch>
        </p:blipFill>
        <p:spPr>
          <a:xfrm>
            <a:off x="-172053" y="0"/>
            <a:ext cx="12506929" cy="7077807"/>
          </a:xfrm>
        </p:spPr>
      </p:pic>
      <p:sp>
        <p:nvSpPr>
          <p:cNvPr id="2" name="Title 1"/>
          <p:cNvSpPr>
            <a:spLocks noGrp="1"/>
          </p:cNvSpPr>
          <p:nvPr>
            <p:ph type="title"/>
          </p:nvPr>
        </p:nvSpPr>
        <p:spPr>
          <a:xfrm>
            <a:off x="0" y="88483"/>
            <a:ext cx="10058400" cy="886877"/>
          </a:xfrm>
        </p:spPr>
        <p:txBody>
          <a:bodyPr/>
          <a:lstStyle/>
          <a:p>
            <a:pPr algn="ctr"/>
            <a:r>
              <a:rPr lang="en-US" b="1" dirty="0" smtClean="0">
                <a:solidFill>
                  <a:schemeClr val="bg1"/>
                </a:solidFill>
              </a:rPr>
              <a:t>EXPLAINATION</a:t>
            </a:r>
            <a:endParaRPr lang="en-US" b="1" dirty="0">
              <a:solidFill>
                <a:schemeClr val="bg1"/>
              </a:solidFill>
            </a:endParaRPr>
          </a:p>
        </p:txBody>
      </p:sp>
      <p:sp>
        <p:nvSpPr>
          <p:cNvPr id="3" name="Rectangle 1"/>
          <p:cNvSpPr>
            <a:spLocks noChangeArrowheads="1"/>
          </p:cNvSpPr>
          <p:nvPr/>
        </p:nvSpPr>
        <p:spPr bwMode="auto">
          <a:xfrm>
            <a:off x="38100" y="960171"/>
            <a:ext cx="12296776" cy="58169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defTabSz="914400" eaLnBrk="0" fontAlgn="base" hangingPunct="0">
              <a:spcBef>
                <a:spcPct val="0"/>
              </a:spcBef>
              <a:spcAft>
                <a:spcPct val="0"/>
              </a:spcAft>
            </a:pPr>
            <a:r>
              <a:rPr lang="en-US" altLang="en-US" sz="1400" b="1" dirty="0" err="1">
                <a:solidFill>
                  <a:schemeClr val="tx1">
                    <a:lumMod val="95000"/>
                    <a:lumOff val="5000"/>
                  </a:schemeClr>
                </a:solidFill>
              </a:rPr>
              <a:t>S</a:t>
            </a:r>
            <a:r>
              <a:rPr lang="en-US" altLang="en-US" sz="1400" b="1" dirty="0" err="1" smtClean="0">
                <a:solidFill>
                  <a:schemeClr val="tx1">
                    <a:lumMod val="95000"/>
                    <a:lumOff val="5000"/>
                  </a:schemeClr>
                </a:solidFill>
              </a:rPr>
              <a:t>truct</a:t>
            </a:r>
            <a:r>
              <a:rPr lang="en-US" altLang="en-US" sz="1400" b="1" dirty="0" smtClean="0">
                <a:solidFill>
                  <a:schemeClr val="tx1">
                    <a:lumMod val="95000"/>
                    <a:lumOff val="5000"/>
                  </a:schemeClr>
                </a:solidFill>
              </a:rPr>
              <a:t> </a:t>
            </a:r>
            <a:r>
              <a:rPr lang="en-US" altLang="en-US" sz="1400" b="1" dirty="0">
                <a:solidFill>
                  <a:schemeClr val="tx1">
                    <a:lumMod val="95000"/>
                    <a:lumOff val="5000"/>
                  </a:schemeClr>
                </a:solidFill>
              </a:rPr>
              <a:t>Item:</a:t>
            </a:r>
          </a:p>
          <a:p>
            <a:pPr lvl="0" defTabSz="914400" eaLnBrk="0" fontAlgn="base" hangingPunct="0">
              <a:spcBef>
                <a:spcPct val="0"/>
              </a:spcBef>
              <a:spcAft>
                <a:spcPct val="0"/>
              </a:spcAft>
            </a:pPr>
            <a:r>
              <a:rPr lang="en-US" altLang="en-US" sz="1400" dirty="0">
                <a:solidFill>
                  <a:schemeClr val="tx1">
                    <a:lumMod val="95000"/>
                    <a:lumOff val="5000"/>
                  </a:schemeClr>
                </a:solidFill>
              </a:rPr>
              <a:t>Purpose: Represents an item in the restaurant menu.</a:t>
            </a:r>
          </a:p>
          <a:p>
            <a:pPr lvl="0" defTabSz="914400" eaLnBrk="0" fontAlgn="base" hangingPunct="0">
              <a:spcBef>
                <a:spcPct val="0"/>
              </a:spcBef>
              <a:spcAft>
                <a:spcPct val="0"/>
              </a:spcAft>
            </a:pPr>
            <a:r>
              <a:rPr lang="en-US" altLang="en-US" sz="1400" b="1" dirty="0">
                <a:solidFill>
                  <a:schemeClr val="tx1">
                    <a:lumMod val="95000"/>
                    <a:lumOff val="5000"/>
                  </a:schemeClr>
                </a:solidFill>
              </a:rPr>
              <a:t>Members:</a:t>
            </a:r>
          </a:p>
          <a:p>
            <a:pPr lvl="0" defTabSz="914400" eaLnBrk="0" fontAlgn="base" hangingPunct="0">
              <a:spcBef>
                <a:spcPct val="0"/>
              </a:spcBef>
              <a:spcAft>
                <a:spcPct val="0"/>
              </a:spcAft>
            </a:pPr>
            <a:r>
              <a:rPr lang="en-US" altLang="en-US" sz="1400" dirty="0">
                <a:solidFill>
                  <a:schemeClr val="tx1">
                    <a:lumMod val="95000"/>
                    <a:lumOff val="5000"/>
                  </a:schemeClr>
                </a:solidFill>
              </a:rPr>
              <a:t>code (string): The unique code or identifier for the item.</a:t>
            </a:r>
          </a:p>
          <a:p>
            <a:pPr lvl="0" defTabSz="914400" eaLnBrk="0" fontAlgn="base" hangingPunct="0">
              <a:spcBef>
                <a:spcPct val="0"/>
              </a:spcBef>
              <a:spcAft>
                <a:spcPct val="0"/>
              </a:spcAft>
            </a:pPr>
            <a:r>
              <a:rPr lang="en-US" altLang="en-US" sz="1400" dirty="0">
                <a:solidFill>
                  <a:schemeClr val="tx1">
                    <a:lumMod val="95000"/>
                    <a:lumOff val="5000"/>
                  </a:schemeClr>
                </a:solidFill>
              </a:rPr>
              <a:t>name (string): The name or description of the item.</a:t>
            </a:r>
          </a:p>
          <a:p>
            <a:pPr lvl="0" defTabSz="914400" eaLnBrk="0" fontAlgn="base" hangingPunct="0">
              <a:spcBef>
                <a:spcPct val="0"/>
              </a:spcBef>
              <a:spcAft>
                <a:spcPct val="0"/>
              </a:spcAft>
            </a:pPr>
            <a:r>
              <a:rPr lang="en-US" altLang="en-US" sz="1400" dirty="0">
                <a:solidFill>
                  <a:schemeClr val="tx1">
                    <a:lumMod val="95000"/>
                    <a:lumOff val="5000"/>
                  </a:schemeClr>
                </a:solidFill>
              </a:rPr>
              <a:t>price (double): The price of the item.</a:t>
            </a:r>
          </a:p>
          <a:p>
            <a:pPr lvl="0" defTabSz="914400" eaLnBrk="0" fontAlgn="base" hangingPunct="0">
              <a:spcBef>
                <a:spcPct val="0"/>
              </a:spcBef>
              <a:spcAft>
                <a:spcPct val="0"/>
              </a:spcAft>
            </a:pPr>
            <a:r>
              <a:rPr lang="en-US" altLang="en-US" sz="1400" b="1" dirty="0">
                <a:solidFill>
                  <a:schemeClr val="tx1">
                    <a:lumMod val="95000"/>
                    <a:lumOff val="5000"/>
                  </a:schemeClr>
                </a:solidFill>
              </a:rPr>
              <a:t>Usage: </a:t>
            </a:r>
            <a:r>
              <a:rPr lang="en-US" altLang="en-US" sz="1400" dirty="0">
                <a:solidFill>
                  <a:schemeClr val="tx1">
                    <a:lumMod val="95000"/>
                    <a:lumOff val="5000"/>
                  </a:schemeClr>
                </a:solidFill>
              </a:rPr>
              <a:t>Used to store menu items and their corresponding details.</a:t>
            </a:r>
          </a:p>
          <a:p>
            <a:pPr lvl="0" defTabSz="914400" eaLnBrk="0" fontAlgn="base" hangingPunct="0">
              <a:spcBef>
                <a:spcPct val="0"/>
              </a:spcBef>
              <a:spcAft>
                <a:spcPct val="0"/>
              </a:spcAft>
            </a:pPr>
            <a:r>
              <a:rPr lang="en-US" altLang="en-US" sz="1400" dirty="0">
                <a:solidFill>
                  <a:schemeClr val="tx1">
                    <a:lumMod val="95000"/>
                    <a:lumOff val="5000"/>
                  </a:schemeClr>
                </a:solidFill>
              </a:rPr>
              <a:t>Class Definition: Restaurants</a:t>
            </a:r>
          </a:p>
          <a:p>
            <a:pPr lvl="0" defTabSz="914400" eaLnBrk="0" fontAlgn="base" hangingPunct="0">
              <a:spcBef>
                <a:spcPct val="0"/>
              </a:spcBef>
              <a:spcAft>
                <a:spcPct val="0"/>
              </a:spcAft>
            </a:pPr>
            <a:r>
              <a:rPr lang="en-US" altLang="en-US" sz="1400" b="1" dirty="0" smtClean="0">
                <a:solidFill>
                  <a:schemeClr val="tx1">
                    <a:lumMod val="95000"/>
                    <a:lumOff val="5000"/>
                  </a:schemeClr>
                </a:solidFill>
              </a:rPr>
              <a:t>virtual </a:t>
            </a:r>
            <a:r>
              <a:rPr lang="en-US" altLang="en-US" sz="1400" b="1" dirty="0">
                <a:solidFill>
                  <a:schemeClr val="tx1">
                    <a:lumMod val="95000"/>
                    <a:lumOff val="5000"/>
                  </a:schemeClr>
                </a:solidFill>
              </a:rPr>
              <a:t>void </a:t>
            </a:r>
            <a:r>
              <a:rPr lang="en-US" altLang="en-US" sz="1400" b="1" dirty="0" err="1">
                <a:solidFill>
                  <a:schemeClr val="tx1">
                    <a:lumMod val="95000"/>
                    <a:lumOff val="5000"/>
                  </a:schemeClr>
                </a:solidFill>
              </a:rPr>
              <a:t>booking_table</a:t>
            </a:r>
            <a:r>
              <a:rPr lang="en-US" altLang="en-US" sz="1400" b="1" dirty="0" smtClean="0">
                <a:solidFill>
                  <a:schemeClr val="tx1">
                    <a:lumMod val="95000"/>
                    <a:lumOff val="5000"/>
                  </a:schemeClr>
                </a:solidFill>
              </a:rPr>
              <a:t>():</a:t>
            </a:r>
            <a:endParaRPr lang="en-US" altLang="en-US" sz="1400" b="1" dirty="0">
              <a:solidFill>
                <a:schemeClr val="tx1">
                  <a:lumMod val="95000"/>
                  <a:lumOff val="5000"/>
                </a:schemeClr>
              </a:solidFill>
            </a:endParaRPr>
          </a:p>
          <a:p>
            <a:pPr lvl="0" defTabSz="914400" eaLnBrk="0" fontAlgn="base" hangingPunct="0">
              <a:spcBef>
                <a:spcPct val="0"/>
              </a:spcBef>
              <a:spcAft>
                <a:spcPct val="0"/>
              </a:spcAft>
            </a:pPr>
            <a:r>
              <a:rPr lang="en-US" altLang="en-US" sz="1400" b="1" dirty="0">
                <a:solidFill>
                  <a:schemeClr val="tx1">
                    <a:lumMod val="95000"/>
                    <a:lumOff val="5000"/>
                  </a:schemeClr>
                </a:solidFill>
              </a:rPr>
              <a:t>Purpose: </a:t>
            </a:r>
            <a:r>
              <a:rPr lang="en-US" altLang="en-US" sz="1400" dirty="0">
                <a:solidFill>
                  <a:schemeClr val="tx1">
                    <a:lumMod val="95000"/>
                    <a:lumOff val="5000"/>
                  </a:schemeClr>
                </a:solidFill>
              </a:rPr>
              <a:t>Declares a virtual function for booking tables. It's intended to be overridden by derived classes.</a:t>
            </a:r>
          </a:p>
          <a:p>
            <a:pPr lvl="0" defTabSz="914400" eaLnBrk="0" fontAlgn="base" hangingPunct="0">
              <a:spcBef>
                <a:spcPct val="0"/>
              </a:spcBef>
              <a:spcAft>
                <a:spcPct val="0"/>
              </a:spcAft>
            </a:pPr>
            <a:r>
              <a:rPr lang="en-US" altLang="en-US" sz="1400" b="1" dirty="0">
                <a:solidFill>
                  <a:schemeClr val="tx1">
                    <a:lumMod val="95000"/>
                    <a:lumOff val="5000"/>
                  </a:schemeClr>
                </a:solidFill>
              </a:rPr>
              <a:t>Usage: </a:t>
            </a:r>
            <a:r>
              <a:rPr lang="en-US" altLang="en-US" sz="1400" dirty="0">
                <a:solidFill>
                  <a:schemeClr val="tx1">
                    <a:lumMod val="95000"/>
                    <a:lumOff val="5000"/>
                  </a:schemeClr>
                </a:solidFill>
              </a:rPr>
              <a:t>Allows subclasses to provide their own implementations of table booking.</a:t>
            </a:r>
          </a:p>
          <a:p>
            <a:pPr lvl="0" defTabSz="914400" eaLnBrk="0" fontAlgn="base" hangingPunct="0">
              <a:spcBef>
                <a:spcPct val="0"/>
              </a:spcBef>
              <a:spcAft>
                <a:spcPct val="0"/>
              </a:spcAft>
            </a:pPr>
            <a:r>
              <a:rPr lang="en-US" altLang="en-US" sz="1400" b="1" dirty="0" smtClean="0">
                <a:solidFill>
                  <a:schemeClr val="tx1">
                    <a:lumMod val="95000"/>
                    <a:lumOff val="5000"/>
                  </a:schemeClr>
                </a:solidFill>
              </a:rPr>
              <a:t>vector&lt;Item</a:t>
            </a:r>
            <a:r>
              <a:rPr lang="en-US" altLang="en-US" sz="1400" b="1" dirty="0">
                <a:solidFill>
                  <a:schemeClr val="tx1">
                    <a:lumMod val="95000"/>
                    <a:lumOff val="5000"/>
                  </a:schemeClr>
                </a:solidFill>
              </a:rPr>
              <a:t>&gt; </a:t>
            </a:r>
            <a:r>
              <a:rPr lang="en-US" altLang="en-US" sz="1400" b="1" dirty="0" err="1" smtClean="0">
                <a:solidFill>
                  <a:schemeClr val="tx1">
                    <a:lumMod val="95000"/>
                    <a:lumOff val="5000"/>
                  </a:schemeClr>
                </a:solidFill>
              </a:rPr>
              <a:t>read_items_from_file</a:t>
            </a:r>
            <a:r>
              <a:rPr lang="en-US" altLang="en-US" sz="1400" b="1" dirty="0" smtClean="0">
                <a:solidFill>
                  <a:schemeClr val="tx1">
                    <a:lumMod val="95000"/>
                    <a:lumOff val="5000"/>
                  </a:schemeClr>
                </a:solidFill>
              </a:rPr>
              <a:t>:</a:t>
            </a:r>
          </a:p>
          <a:p>
            <a:pPr lvl="0" defTabSz="914400" eaLnBrk="0" fontAlgn="base" hangingPunct="0">
              <a:spcBef>
                <a:spcPct val="0"/>
              </a:spcBef>
              <a:spcAft>
                <a:spcPct val="0"/>
              </a:spcAft>
            </a:pPr>
            <a:r>
              <a:rPr lang="en-US" altLang="en-US" sz="1400" b="1" dirty="0" smtClean="0">
                <a:solidFill>
                  <a:schemeClr val="tx1">
                    <a:lumMod val="95000"/>
                    <a:lumOff val="5000"/>
                  </a:schemeClr>
                </a:solidFill>
              </a:rPr>
              <a:t>Purpose</a:t>
            </a:r>
            <a:r>
              <a:rPr lang="en-US" altLang="en-US" sz="1400" b="1" dirty="0">
                <a:solidFill>
                  <a:schemeClr val="tx1">
                    <a:lumMod val="95000"/>
                    <a:lumOff val="5000"/>
                  </a:schemeClr>
                </a:solidFill>
              </a:rPr>
              <a:t>: </a:t>
            </a:r>
            <a:r>
              <a:rPr lang="en-US" altLang="en-US" sz="1400" dirty="0">
                <a:solidFill>
                  <a:schemeClr val="tx1">
                    <a:lumMod val="95000"/>
                    <a:lumOff val="5000"/>
                  </a:schemeClr>
                </a:solidFill>
              </a:rPr>
              <a:t>Reads menu items from a file and populates a vector of Item objects.</a:t>
            </a:r>
          </a:p>
          <a:p>
            <a:pPr lvl="0" defTabSz="914400" eaLnBrk="0" fontAlgn="base" hangingPunct="0">
              <a:spcBef>
                <a:spcPct val="0"/>
              </a:spcBef>
              <a:spcAft>
                <a:spcPct val="0"/>
              </a:spcAft>
            </a:pPr>
            <a:r>
              <a:rPr lang="en-US" altLang="en-US" sz="1400" b="1" dirty="0">
                <a:solidFill>
                  <a:schemeClr val="tx1">
                    <a:lumMod val="95000"/>
                    <a:lumOff val="5000"/>
                  </a:schemeClr>
                </a:solidFill>
              </a:rPr>
              <a:t>Parameters:</a:t>
            </a:r>
          </a:p>
          <a:p>
            <a:pPr lvl="0" defTabSz="914400" eaLnBrk="0" fontAlgn="base" hangingPunct="0">
              <a:spcBef>
                <a:spcPct val="0"/>
              </a:spcBef>
              <a:spcAft>
                <a:spcPct val="0"/>
              </a:spcAft>
            </a:pPr>
            <a:r>
              <a:rPr lang="en-US" altLang="en-US" sz="1400" dirty="0">
                <a:solidFill>
                  <a:schemeClr val="tx1">
                    <a:lumMod val="95000"/>
                    <a:lumOff val="5000"/>
                  </a:schemeClr>
                </a:solidFill>
              </a:rPr>
              <a:t>filename: The name of the file containing menu items.</a:t>
            </a:r>
          </a:p>
          <a:p>
            <a:pPr lvl="0" defTabSz="914400" eaLnBrk="0" fontAlgn="base" hangingPunct="0">
              <a:spcBef>
                <a:spcPct val="0"/>
              </a:spcBef>
              <a:spcAft>
                <a:spcPct val="0"/>
              </a:spcAft>
            </a:pPr>
            <a:r>
              <a:rPr lang="en-US" altLang="en-US" sz="1400" dirty="0">
                <a:solidFill>
                  <a:schemeClr val="tx1">
                    <a:lumMod val="95000"/>
                    <a:lumOff val="5000"/>
                  </a:schemeClr>
                </a:solidFill>
              </a:rPr>
              <a:t>Returns: A vector of Item objects representing the menu.</a:t>
            </a:r>
          </a:p>
          <a:p>
            <a:pPr lvl="0" defTabSz="914400" eaLnBrk="0" fontAlgn="base" hangingPunct="0">
              <a:spcBef>
                <a:spcPct val="0"/>
              </a:spcBef>
              <a:spcAft>
                <a:spcPct val="0"/>
              </a:spcAft>
            </a:pPr>
            <a:r>
              <a:rPr lang="en-US" altLang="en-US" sz="1400" b="1" dirty="0">
                <a:solidFill>
                  <a:schemeClr val="tx1">
                    <a:lumMod val="95000"/>
                    <a:lumOff val="5000"/>
                  </a:schemeClr>
                </a:solidFill>
              </a:rPr>
              <a:t>Usage: </a:t>
            </a:r>
            <a:r>
              <a:rPr lang="en-US" altLang="en-US" sz="1400" dirty="0">
                <a:solidFill>
                  <a:schemeClr val="tx1">
                    <a:lumMod val="95000"/>
                    <a:lumOff val="5000"/>
                  </a:schemeClr>
                </a:solidFill>
              </a:rPr>
              <a:t>Used internally to load menu items from a file into the Menu vector.</a:t>
            </a:r>
          </a:p>
          <a:p>
            <a:pPr lvl="0" defTabSz="914400" eaLnBrk="0" fontAlgn="base" hangingPunct="0">
              <a:spcBef>
                <a:spcPct val="0"/>
              </a:spcBef>
              <a:spcAft>
                <a:spcPct val="0"/>
              </a:spcAft>
            </a:pPr>
            <a:r>
              <a:rPr lang="en-US" altLang="en-US" sz="1400" b="1" dirty="0">
                <a:solidFill>
                  <a:schemeClr val="tx1">
                    <a:lumMod val="95000"/>
                    <a:lumOff val="5000"/>
                  </a:schemeClr>
                </a:solidFill>
              </a:rPr>
              <a:t>void display():</a:t>
            </a:r>
          </a:p>
          <a:p>
            <a:pPr lvl="0" defTabSz="914400" eaLnBrk="0" fontAlgn="base" hangingPunct="0">
              <a:spcBef>
                <a:spcPct val="0"/>
              </a:spcBef>
              <a:spcAft>
                <a:spcPct val="0"/>
              </a:spcAft>
            </a:pPr>
            <a:r>
              <a:rPr lang="en-US" altLang="en-US" sz="1400" b="1" dirty="0">
                <a:solidFill>
                  <a:schemeClr val="tx1">
                    <a:lumMod val="95000"/>
                    <a:lumOff val="5000"/>
                  </a:schemeClr>
                </a:solidFill>
              </a:rPr>
              <a:t>Purpose: </a:t>
            </a:r>
            <a:r>
              <a:rPr lang="en-US" altLang="en-US" sz="1400" dirty="0">
                <a:solidFill>
                  <a:schemeClr val="tx1">
                    <a:lumMod val="95000"/>
                    <a:lumOff val="5000"/>
                  </a:schemeClr>
                </a:solidFill>
              </a:rPr>
              <a:t>Displays the menu items stored in the Menu vector in a tabular format on the console screen.</a:t>
            </a:r>
          </a:p>
          <a:p>
            <a:pPr lvl="0" defTabSz="914400" eaLnBrk="0" fontAlgn="base" hangingPunct="0">
              <a:spcBef>
                <a:spcPct val="0"/>
              </a:spcBef>
              <a:spcAft>
                <a:spcPct val="0"/>
              </a:spcAft>
            </a:pPr>
            <a:r>
              <a:rPr lang="en-US" altLang="en-US" sz="1400" b="1" dirty="0">
                <a:solidFill>
                  <a:schemeClr val="tx1">
                    <a:lumMod val="95000"/>
                    <a:lumOff val="5000"/>
                  </a:schemeClr>
                </a:solidFill>
              </a:rPr>
              <a:t>Usage: </a:t>
            </a:r>
            <a:r>
              <a:rPr lang="en-US" altLang="en-US" sz="1400" dirty="0">
                <a:solidFill>
                  <a:schemeClr val="tx1">
                    <a:lumMod val="95000"/>
                    <a:lumOff val="5000"/>
                  </a:schemeClr>
                </a:solidFill>
              </a:rPr>
              <a:t>Prints the code, name, and price of each item to provide a clear representation of the menu.</a:t>
            </a:r>
          </a:p>
          <a:p>
            <a:pPr lvl="0" defTabSz="914400" eaLnBrk="0" fontAlgn="base" hangingPunct="0">
              <a:spcBef>
                <a:spcPct val="0"/>
              </a:spcBef>
              <a:spcAft>
                <a:spcPct val="0"/>
              </a:spcAft>
            </a:pPr>
            <a:r>
              <a:rPr lang="en-US" altLang="en-US" sz="1400" b="1" dirty="0">
                <a:solidFill>
                  <a:schemeClr val="tx1">
                    <a:lumMod val="95000"/>
                    <a:lumOff val="5000"/>
                  </a:schemeClr>
                </a:solidFill>
              </a:rPr>
              <a:t>vector&lt;Item&gt; Menu:</a:t>
            </a:r>
          </a:p>
          <a:p>
            <a:pPr lvl="0" defTabSz="914400" eaLnBrk="0" fontAlgn="base" hangingPunct="0">
              <a:spcBef>
                <a:spcPct val="0"/>
              </a:spcBef>
              <a:spcAft>
                <a:spcPct val="0"/>
              </a:spcAft>
            </a:pPr>
            <a:r>
              <a:rPr lang="en-US" altLang="en-US" sz="1400" b="1" dirty="0">
                <a:solidFill>
                  <a:schemeClr val="tx1">
                    <a:lumMod val="95000"/>
                    <a:lumOff val="5000"/>
                  </a:schemeClr>
                </a:solidFill>
              </a:rPr>
              <a:t>Purpose: </a:t>
            </a:r>
            <a:r>
              <a:rPr lang="en-US" altLang="en-US" sz="1400" dirty="0">
                <a:solidFill>
                  <a:schemeClr val="tx1">
                    <a:lumMod val="95000"/>
                    <a:lumOff val="5000"/>
                  </a:schemeClr>
                </a:solidFill>
              </a:rPr>
              <a:t>Stores the menu items of the restaurant.</a:t>
            </a:r>
          </a:p>
          <a:p>
            <a:pPr lvl="0" defTabSz="914400" eaLnBrk="0" fontAlgn="base" hangingPunct="0">
              <a:spcBef>
                <a:spcPct val="0"/>
              </a:spcBef>
              <a:spcAft>
                <a:spcPct val="0"/>
              </a:spcAft>
            </a:pPr>
            <a:r>
              <a:rPr lang="en-US" altLang="en-US" sz="1400" b="1" dirty="0">
                <a:solidFill>
                  <a:schemeClr val="tx1">
                    <a:lumMod val="95000"/>
                    <a:lumOff val="5000"/>
                  </a:schemeClr>
                </a:solidFill>
              </a:rPr>
              <a:t>Usage: </a:t>
            </a:r>
            <a:r>
              <a:rPr lang="en-US" altLang="en-US" sz="1400" dirty="0">
                <a:solidFill>
                  <a:schemeClr val="tx1">
                    <a:lumMod val="95000"/>
                    <a:lumOff val="5000"/>
                  </a:schemeClr>
                </a:solidFill>
              </a:rPr>
              <a:t>Used to maintain the list of available items for ordering.</a:t>
            </a:r>
          </a:p>
          <a:p>
            <a:pPr lvl="0" defTabSz="914400" eaLnBrk="0" fontAlgn="base" hangingPunct="0">
              <a:spcBef>
                <a:spcPct val="0"/>
              </a:spcBef>
              <a:spcAft>
                <a:spcPct val="0"/>
              </a:spcAft>
            </a:pPr>
            <a:r>
              <a:rPr lang="en-US" altLang="en-US" sz="1400" b="1" dirty="0">
                <a:solidFill>
                  <a:schemeClr val="tx1">
                    <a:lumMod val="95000"/>
                    <a:lumOff val="5000"/>
                  </a:schemeClr>
                </a:solidFill>
              </a:rPr>
              <a:t>vector&lt;</a:t>
            </a:r>
            <a:r>
              <a:rPr lang="en-US" altLang="en-US" sz="1400" b="1" dirty="0" err="1">
                <a:solidFill>
                  <a:schemeClr val="tx1">
                    <a:lumMod val="95000"/>
                    <a:lumOff val="5000"/>
                  </a:schemeClr>
                </a:solidFill>
              </a:rPr>
              <a:t>int</a:t>
            </a:r>
            <a:r>
              <a:rPr lang="en-US" altLang="en-US" sz="1400" b="1" dirty="0">
                <a:solidFill>
                  <a:schemeClr val="tx1">
                    <a:lumMod val="95000"/>
                    <a:lumOff val="5000"/>
                  </a:schemeClr>
                </a:solidFill>
              </a:rPr>
              <a:t>&gt; table:</a:t>
            </a:r>
          </a:p>
          <a:p>
            <a:pPr lvl="0" defTabSz="914400" eaLnBrk="0" fontAlgn="base" hangingPunct="0">
              <a:spcBef>
                <a:spcPct val="0"/>
              </a:spcBef>
              <a:spcAft>
                <a:spcPct val="0"/>
              </a:spcAft>
            </a:pPr>
            <a:r>
              <a:rPr lang="en-US" altLang="en-US" sz="1400" b="1" dirty="0">
                <a:solidFill>
                  <a:schemeClr val="tx1">
                    <a:lumMod val="95000"/>
                    <a:lumOff val="5000"/>
                  </a:schemeClr>
                </a:solidFill>
              </a:rPr>
              <a:t>Purpose: </a:t>
            </a:r>
            <a:r>
              <a:rPr lang="en-US" altLang="en-US" sz="1400" dirty="0">
                <a:solidFill>
                  <a:schemeClr val="tx1">
                    <a:lumMod val="95000"/>
                    <a:lumOff val="5000"/>
                  </a:schemeClr>
                </a:solidFill>
              </a:rPr>
              <a:t>Represents the tables in the restaurant. It's intended to store the availability status of each table.</a:t>
            </a:r>
          </a:p>
          <a:p>
            <a:pPr lvl="0" defTabSz="914400" eaLnBrk="0" fontAlgn="base" hangingPunct="0">
              <a:spcBef>
                <a:spcPct val="0"/>
              </a:spcBef>
              <a:spcAft>
                <a:spcPct val="0"/>
              </a:spcAft>
            </a:pPr>
            <a:r>
              <a:rPr lang="en-US" altLang="en-US" sz="1400" b="1" dirty="0">
                <a:solidFill>
                  <a:schemeClr val="tx1">
                    <a:lumMod val="95000"/>
                    <a:lumOff val="5000"/>
                  </a:schemeClr>
                </a:solidFill>
              </a:rPr>
              <a:t>Usage: </a:t>
            </a:r>
            <a:r>
              <a:rPr lang="en-US" altLang="en-US" sz="1400" dirty="0">
                <a:solidFill>
                  <a:schemeClr val="tx1">
                    <a:lumMod val="95000"/>
                    <a:lumOff val="5000"/>
                  </a:schemeClr>
                </a:solidFill>
              </a:rPr>
              <a:t>Provides a data structure for managing table availability.</a:t>
            </a:r>
            <a:endParaRPr kumimoji="0" lang="en-US" altLang="en-US" sz="1400" b="0" i="0" u="none" strike="noStrike" cap="none" normalizeH="0" baseline="0" dirty="0" smtClean="0">
              <a:ln>
                <a:noFill/>
              </a:ln>
              <a:solidFill>
                <a:schemeClr val="tx1">
                  <a:lumMod val="95000"/>
                  <a:lumOff val="5000"/>
                </a:schemeClr>
              </a:solidFill>
              <a:effectLst/>
            </a:endParaRPr>
          </a:p>
        </p:txBody>
      </p:sp>
    </p:spTree>
    <p:extLst>
      <p:ext uri="{BB962C8B-B14F-4D97-AF65-F5344CB8AC3E}">
        <p14:creationId xmlns:p14="http://schemas.microsoft.com/office/powerpoint/2010/main" val="39877931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saturation sat="97000"/>
                    </a14:imgEffect>
                  </a14:imgLayer>
                </a14:imgProps>
              </a:ext>
              <a:ext uri="{28A0092B-C50C-407E-A947-70E740481C1C}">
                <a14:useLocalDpi xmlns:a14="http://schemas.microsoft.com/office/drawing/2010/main" val="0"/>
              </a:ext>
            </a:extLst>
          </a:blip>
          <a:stretch>
            <a:fillRect/>
          </a:stretch>
        </p:blipFill>
        <p:spPr>
          <a:xfrm>
            <a:off x="0" y="0"/>
            <a:ext cx="12506929" cy="7077807"/>
          </a:xfrm>
        </p:spPr>
      </p:pic>
      <p:sp>
        <p:nvSpPr>
          <p:cNvPr id="2" name="Title 1"/>
          <p:cNvSpPr>
            <a:spLocks noGrp="1"/>
          </p:cNvSpPr>
          <p:nvPr>
            <p:ph type="title"/>
          </p:nvPr>
        </p:nvSpPr>
        <p:spPr/>
        <p:txBody>
          <a:bodyPr/>
          <a:lstStyle/>
          <a:p>
            <a:endParaRPr lang="en-US" dirty="0"/>
          </a:p>
        </p:txBody>
      </p:sp>
      <p:pic>
        <p:nvPicPr>
          <p:cNvPr id="5" name="Picture 4"/>
          <p:cNvPicPr>
            <a:picLocks noChangeAspect="1"/>
          </p:cNvPicPr>
          <p:nvPr/>
        </p:nvPicPr>
        <p:blipFill>
          <a:blip r:embed="rId4"/>
          <a:stretch>
            <a:fillRect/>
          </a:stretch>
        </p:blipFill>
        <p:spPr>
          <a:xfrm>
            <a:off x="517509" y="572817"/>
            <a:ext cx="11833860" cy="5618433"/>
          </a:xfrm>
          <a:prstGeom prst="rect">
            <a:avLst/>
          </a:prstGeom>
        </p:spPr>
      </p:pic>
    </p:spTree>
    <p:extLst>
      <p:ext uri="{BB962C8B-B14F-4D97-AF65-F5344CB8AC3E}">
        <p14:creationId xmlns:p14="http://schemas.microsoft.com/office/powerpoint/2010/main" val="17457635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saturation sat="97000"/>
                    </a14:imgEffect>
                  </a14:imgLayer>
                </a14:imgProps>
              </a:ext>
              <a:ext uri="{28A0092B-C50C-407E-A947-70E740481C1C}">
                <a14:useLocalDpi xmlns:a14="http://schemas.microsoft.com/office/drawing/2010/main" val="0"/>
              </a:ext>
            </a:extLst>
          </a:blip>
          <a:stretch>
            <a:fillRect/>
          </a:stretch>
        </p:blipFill>
        <p:spPr>
          <a:xfrm>
            <a:off x="-314929" y="475"/>
            <a:ext cx="12506929" cy="7077807"/>
          </a:xfrm>
        </p:spPr>
      </p:pic>
      <p:sp>
        <p:nvSpPr>
          <p:cNvPr id="2" name="Title 1"/>
          <p:cNvSpPr>
            <a:spLocks noGrp="1"/>
          </p:cNvSpPr>
          <p:nvPr>
            <p:ph type="title"/>
          </p:nvPr>
        </p:nvSpPr>
        <p:spPr>
          <a:xfrm>
            <a:off x="-207645" y="475"/>
            <a:ext cx="10058400" cy="999272"/>
          </a:xfrm>
        </p:spPr>
        <p:txBody>
          <a:bodyPr/>
          <a:lstStyle/>
          <a:p>
            <a:pPr algn="ctr"/>
            <a:r>
              <a:rPr lang="en-US" b="1" dirty="0">
                <a:solidFill>
                  <a:schemeClr val="bg1"/>
                </a:solidFill>
              </a:rPr>
              <a:t>EXPLAINATION</a:t>
            </a:r>
            <a:endParaRPr lang="en-US" dirty="0"/>
          </a:p>
        </p:txBody>
      </p:sp>
      <p:sp>
        <p:nvSpPr>
          <p:cNvPr id="3" name="Rectangle 1"/>
          <p:cNvSpPr>
            <a:spLocks noChangeArrowheads="1"/>
          </p:cNvSpPr>
          <p:nvPr/>
        </p:nvSpPr>
        <p:spPr bwMode="auto">
          <a:xfrm>
            <a:off x="-314929" y="887531"/>
            <a:ext cx="12364054" cy="62478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mn-lt"/>
            </a:endParaRPr>
          </a:p>
          <a:p>
            <a:pPr marL="0" marR="0" lvl="0" indent="0"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smtClean="0">
                <a:ln>
                  <a:noFill/>
                </a:ln>
                <a:solidFill>
                  <a:srgbClr val="0D0D0D"/>
                </a:solidFill>
                <a:effectLst/>
                <a:latin typeface="+mn-lt"/>
              </a:rPr>
              <a:t>static void display(vector&lt;Item&gt; Order)</a:t>
            </a:r>
            <a:r>
              <a:rPr kumimoji="0" lang="en-US" altLang="en-US" sz="1400" b="0" i="0" u="none" strike="noStrike" cap="none" normalizeH="0" baseline="0" dirty="0" smtClean="0">
                <a:ln>
                  <a:noFill/>
                </a:ln>
                <a:solidFill>
                  <a:srgbClr val="0D0D0D"/>
                </a:solidFill>
                <a:effectLst/>
                <a:latin typeface="+mn-lt"/>
              </a:rPr>
              <a:t>:</a:t>
            </a:r>
          </a:p>
          <a:p>
            <a:pPr marL="457200" marR="0" lvl="1" indent="0"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smtClean="0">
                <a:ln>
                  <a:noFill/>
                </a:ln>
                <a:solidFill>
                  <a:srgbClr val="0D0D0D"/>
                </a:solidFill>
                <a:effectLst/>
                <a:latin typeface="+mn-lt"/>
              </a:rPr>
              <a:t>Purpose</a:t>
            </a:r>
            <a:r>
              <a:rPr kumimoji="0" lang="en-US" altLang="en-US" sz="1400" b="0" i="0" u="none" strike="noStrike" cap="none" normalizeH="0" baseline="0" dirty="0" smtClean="0">
                <a:ln>
                  <a:noFill/>
                </a:ln>
                <a:solidFill>
                  <a:srgbClr val="0D0D0D"/>
                </a:solidFill>
                <a:effectLst/>
                <a:latin typeface="+mn-lt"/>
              </a:rPr>
              <a:t>: This static member function displays the order details, including the code, name, and price of each item in the order. It also prompts the user to confirm the order.</a:t>
            </a:r>
          </a:p>
          <a:p>
            <a:pPr marL="457200" marR="0" lvl="1" indent="0"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smtClean="0">
                <a:ln>
                  <a:noFill/>
                </a:ln>
                <a:solidFill>
                  <a:srgbClr val="0D0D0D"/>
                </a:solidFill>
                <a:effectLst/>
                <a:latin typeface="+mn-lt"/>
              </a:rPr>
              <a:t>Parameters</a:t>
            </a:r>
            <a:r>
              <a:rPr kumimoji="0" lang="en-US" altLang="en-US" sz="1400" b="0" i="0" u="none" strike="noStrike" cap="none" normalizeH="0" baseline="0" dirty="0" smtClean="0">
                <a:ln>
                  <a:noFill/>
                </a:ln>
                <a:solidFill>
                  <a:srgbClr val="0D0D0D"/>
                </a:solidFill>
                <a:effectLst/>
                <a:latin typeface="+mn-lt"/>
              </a:rPr>
              <a:t>:</a:t>
            </a:r>
          </a:p>
          <a:p>
            <a:pPr marL="914400" marR="0" lvl="2" indent="0"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smtClean="0">
                <a:ln>
                  <a:noFill/>
                </a:ln>
                <a:solidFill>
                  <a:srgbClr val="0D0D0D"/>
                </a:solidFill>
                <a:effectLst/>
                <a:latin typeface="+mn-lt"/>
              </a:rPr>
              <a:t>Order</a:t>
            </a:r>
            <a:r>
              <a:rPr kumimoji="0" lang="en-US" altLang="en-US" sz="1400" b="0" i="0" u="none" strike="noStrike" cap="none" normalizeH="0" baseline="0" dirty="0" smtClean="0">
                <a:ln>
                  <a:noFill/>
                </a:ln>
                <a:solidFill>
                  <a:srgbClr val="0D0D0D"/>
                </a:solidFill>
                <a:effectLst/>
                <a:latin typeface="+mn-lt"/>
              </a:rPr>
              <a:t>: A vector of </a:t>
            </a:r>
            <a:r>
              <a:rPr kumimoji="0" lang="en-US" altLang="en-US" sz="1400" b="1" i="0" u="none" strike="noStrike" cap="none" normalizeH="0" baseline="0" dirty="0" smtClean="0">
                <a:ln>
                  <a:noFill/>
                </a:ln>
                <a:solidFill>
                  <a:srgbClr val="0D0D0D"/>
                </a:solidFill>
                <a:effectLst/>
                <a:latin typeface="+mn-lt"/>
              </a:rPr>
              <a:t>Item</a:t>
            </a:r>
            <a:r>
              <a:rPr kumimoji="0" lang="en-US" altLang="en-US" sz="1400" b="0" i="0" u="none" strike="noStrike" cap="none" normalizeH="0" baseline="0" dirty="0" smtClean="0">
                <a:ln>
                  <a:noFill/>
                </a:ln>
                <a:solidFill>
                  <a:srgbClr val="0D0D0D"/>
                </a:solidFill>
                <a:effectLst/>
                <a:latin typeface="+mn-lt"/>
              </a:rPr>
              <a:t> objects representing the order.</a:t>
            </a:r>
          </a:p>
          <a:p>
            <a:pPr marL="457200" marR="0" lvl="1" indent="0"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smtClean="0">
                <a:ln>
                  <a:noFill/>
                </a:ln>
                <a:solidFill>
                  <a:srgbClr val="0D0D0D"/>
                </a:solidFill>
                <a:effectLst/>
                <a:latin typeface="+mn-lt"/>
              </a:rPr>
              <a:t>Implementation</a:t>
            </a:r>
            <a:r>
              <a:rPr kumimoji="0" lang="en-US" altLang="en-US" sz="1400" b="0" i="0" u="none" strike="noStrike" cap="none" normalizeH="0" baseline="0" dirty="0" smtClean="0">
                <a:ln>
                  <a:noFill/>
                </a:ln>
                <a:solidFill>
                  <a:srgbClr val="0D0D0D"/>
                </a:solidFill>
                <a:effectLst/>
                <a:latin typeface="+mn-lt"/>
              </a:rPr>
              <a:t>:</a:t>
            </a:r>
          </a:p>
          <a:p>
            <a:pPr marL="1257300" marR="0" lvl="2" indent="-342900"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400" b="0" i="0" u="none" strike="noStrike" cap="none" normalizeH="0" baseline="0" dirty="0" smtClean="0">
                <a:ln>
                  <a:noFill/>
                </a:ln>
                <a:solidFill>
                  <a:srgbClr val="0D0D0D"/>
                </a:solidFill>
                <a:effectLst/>
                <a:latin typeface="+mn-lt"/>
              </a:rPr>
              <a:t>The function starts by displaying a header with column names for code, name, and price.</a:t>
            </a:r>
          </a:p>
          <a:p>
            <a:pPr marL="1257300" marR="0" lvl="2" indent="-342900"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400" b="0" i="0" u="none" strike="noStrike" cap="none" normalizeH="0" baseline="0" dirty="0" smtClean="0">
                <a:ln>
                  <a:noFill/>
                </a:ln>
                <a:solidFill>
                  <a:srgbClr val="0D0D0D"/>
                </a:solidFill>
                <a:effectLst/>
                <a:latin typeface="+mn-lt"/>
              </a:rPr>
              <a:t>It then iterates through each item in the </a:t>
            </a:r>
            <a:r>
              <a:rPr kumimoji="0" lang="en-US" altLang="en-US" sz="1400" b="1" i="0" u="none" strike="noStrike" cap="none" normalizeH="0" baseline="0" dirty="0" smtClean="0">
                <a:ln>
                  <a:noFill/>
                </a:ln>
                <a:solidFill>
                  <a:srgbClr val="0D0D0D"/>
                </a:solidFill>
                <a:effectLst/>
                <a:latin typeface="+mn-lt"/>
              </a:rPr>
              <a:t>Order</a:t>
            </a:r>
            <a:r>
              <a:rPr kumimoji="0" lang="en-US" altLang="en-US" sz="1400" b="0" i="0" u="none" strike="noStrike" cap="none" normalizeH="0" baseline="0" dirty="0" smtClean="0">
                <a:ln>
                  <a:noFill/>
                </a:ln>
                <a:solidFill>
                  <a:srgbClr val="0D0D0D"/>
                </a:solidFill>
                <a:effectLst/>
                <a:latin typeface="+mn-lt"/>
              </a:rPr>
              <a:t> vector and displays its details in a tabular format.</a:t>
            </a:r>
          </a:p>
          <a:p>
            <a:pPr marL="1257300" marR="0" lvl="2" indent="-342900"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400" b="0" i="0" u="none" strike="noStrike" cap="none" normalizeH="0" baseline="0" dirty="0" smtClean="0">
                <a:ln>
                  <a:noFill/>
                </a:ln>
                <a:solidFill>
                  <a:srgbClr val="0D0D0D"/>
                </a:solidFill>
                <a:effectLst/>
                <a:latin typeface="+mn-lt"/>
              </a:rPr>
              <a:t>After displaying the order details, it prompts the user to confirm the order by entering 'y' for yes or 'n' for no.</a:t>
            </a:r>
          </a:p>
          <a:p>
            <a:pPr marL="1257300" marR="0" lvl="2" indent="-342900"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400" b="0" i="0" u="none" strike="noStrike" cap="none" normalizeH="0" baseline="0" dirty="0" smtClean="0">
                <a:ln>
                  <a:noFill/>
                </a:ln>
                <a:solidFill>
                  <a:srgbClr val="0D0D0D"/>
                </a:solidFill>
                <a:effectLst/>
                <a:latin typeface="+mn-lt"/>
              </a:rPr>
              <a:t>If the user confirms the order ('y'), it proceeds to calculate and display the order summary using the </a:t>
            </a:r>
            <a:r>
              <a:rPr kumimoji="0" lang="en-US" altLang="en-US" sz="1400" b="1" i="0" u="none" strike="noStrike" cap="none" normalizeH="0" baseline="0" dirty="0" err="1" smtClean="0">
                <a:ln>
                  <a:noFill/>
                </a:ln>
                <a:solidFill>
                  <a:srgbClr val="0D0D0D"/>
                </a:solidFill>
                <a:effectLst/>
                <a:latin typeface="+mn-lt"/>
              </a:rPr>
              <a:t>print_order_summary</a:t>
            </a:r>
            <a:r>
              <a:rPr kumimoji="0" lang="en-US" altLang="en-US" sz="1400" b="0" i="0" u="none" strike="noStrike" cap="none" normalizeH="0" baseline="0" dirty="0" smtClean="0">
                <a:ln>
                  <a:noFill/>
                </a:ln>
                <a:solidFill>
                  <a:srgbClr val="0D0D0D"/>
                </a:solidFill>
                <a:effectLst/>
                <a:latin typeface="+mn-lt"/>
              </a:rPr>
              <a:t> function.</a:t>
            </a:r>
          </a:p>
          <a:p>
            <a:pPr marL="1257300" marR="0" lvl="2" indent="-342900"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400" b="0" i="0" u="none" strike="noStrike" cap="none" normalizeH="0" baseline="0" dirty="0" smtClean="0">
                <a:ln>
                  <a:noFill/>
                </a:ln>
                <a:solidFill>
                  <a:srgbClr val="0D0D0D"/>
                </a:solidFill>
                <a:effectLst/>
                <a:latin typeface="+mn-lt"/>
              </a:rPr>
              <a:t>If the user does not confirm the order ('n'), it clears the screen.</a:t>
            </a:r>
          </a:p>
          <a:p>
            <a:pPr marL="1257300" marR="0" lvl="2" indent="-342900"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400" b="0" i="0" u="none" strike="noStrike" cap="none" normalizeH="0" baseline="0" dirty="0" smtClean="0">
                <a:ln>
                  <a:noFill/>
                </a:ln>
                <a:solidFill>
                  <a:srgbClr val="0D0D0D"/>
                </a:solidFill>
                <a:effectLst/>
                <a:latin typeface="+mn-lt"/>
              </a:rPr>
              <a:t>While iterating, it also calculates the total price of the order.</a:t>
            </a:r>
          </a:p>
          <a:p>
            <a:pPr marL="1257300" marR="0" lvl="2" indent="-342900"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400" b="0" i="0" u="none" strike="noStrike" cap="none" normalizeH="0" baseline="0" dirty="0" smtClean="0">
                <a:ln>
                  <a:noFill/>
                </a:ln>
                <a:solidFill>
                  <a:srgbClr val="0D0D0D"/>
                </a:solidFill>
                <a:effectLst/>
                <a:latin typeface="+mn-lt"/>
              </a:rPr>
              <a:t>After displaying the order details, it calculates a discount of 10% on the total price and displays it along with the discounted total price.</a:t>
            </a:r>
          </a:p>
          <a:p>
            <a:pPr marL="1257300" marR="0" lvl="2" indent="-342900"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400" b="0" i="0" u="none" strike="noStrike" cap="none" normalizeH="0" baseline="0" dirty="0" smtClean="0">
                <a:ln>
                  <a:noFill/>
                </a:ln>
                <a:solidFill>
                  <a:srgbClr val="0D0D0D"/>
                </a:solidFill>
                <a:effectLst/>
                <a:latin typeface="+mn-lt"/>
              </a:rPr>
              <a:t>Finally, it prints a horizontal line as a separator below the summary.</a:t>
            </a:r>
          </a:p>
          <a:p>
            <a:pPr marL="342900" marR="0" lvl="0" indent="-342900"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400" b="0" i="0" u="none" strike="noStrike" cap="none" normalizeH="0" baseline="0" dirty="0" smtClean="0">
                <a:ln>
                  <a:noFill/>
                </a:ln>
                <a:solidFill>
                  <a:srgbClr val="0D0D0D"/>
                </a:solidFill>
                <a:effectLst/>
                <a:latin typeface="+mn-lt"/>
              </a:rPr>
              <a:t>These static member functions are designed to be called without an instance of the </a:t>
            </a:r>
            <a:r>
              <a:rPr kumimoji="0" lang="en-US" altLang="en-US" sz="1400" b="1" i="0" u="none" strike="noStrike" cap="none" normalizeH="0" baseline="0" dirty="0" smtClean="0">
                <a:ln>
                  <a:noFill/>
                </a:ln>
                <a:solidFill>
                  <a:srgbClr val="0D0D0D"/>
                </a:solidFill>
                <a:effectLst/>
                <a:latin typeface="+mn-lt"/>
              </a:rPr>
              <a:t>Restaurants</a:t>
            </a:r>
            <a:r>
              <a:rPr kumimoji="0" lang="en-US" altLang="en-US" sz="1400" b="0" i="0" u="none" strike="noStrike" cap="none" normalizeH="0" baseline="0" dirty="0" smtClean="0">
                <a:ln>
                  <a:noFill/>
                </a:ln>
                <a:solidFill>
                  <a:srgbClr val="0D0D0D"/>
                </a:solidFill>
                <a:effectLst/>
                <a:latin typeface="+mn-lt"/>
              </a:rPr>
              <a:t> class. They provide a convenient way to</a:t>
            </a:r>
            <a:r>
              <a:rPr kumimoji="0" lang="en-US" altLang="en-US" sz="1400" b="0" i="0" u="none" strike="noStrike" cap="none" normalizeH="0" dirty="0" smtClean="0">
                <a:ln>
                  <a:noFill/>
                </a:ln>
                <a:solidFill>
                  <a:srgbClr val="0D0D0D"/>
                </a:solidFill>
                <a:effectLst/>
                <a:latin typeface="+mn-lt"/>
              </a:rPr>
              <a:t> </a:t>
            </a:r>
            <a:r>
              <a:rPr kumimoji="0" lang="en-US" altLang="en-US" sz="1400" b="0" i="0" u="none" strike="noStrike" cap="none" normalizeH="0" baseline="0" dirty="0" smtClean="0">
                <a:ln>
                  <a:noFill/>
                </a:ln>
                <a:solidFill>
                  <a:srgbClr val="0D0D0D"/>
                </a:solidFill>
                <a:effectLst/>
                <a:latin typeface="+mn-lt"/>
              </a:rPr>
              <a:t>order details and               summaries.</a:t>
            </a:r>
          </a:p>
          <a:p>
            <a:pPr marL="342900" marR="0" lvl="0" indent="-342900"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400" b="0" i="0" u="none" strike="noStrike" cap="none" normalizeH="0" baseline="0" dirty="0" smtClean="0">
                <a:ln>
                  <a:noFill/>
                </a:ln>
                <a:solidFill>
                  <a:srgbClr val="0D0D0D"/>
                </a:solidFill>
                <a:effectLst/>
                <a:latin typeface="+mn-lt"/>
              </a:rPr>
              <a:t> The </a:t>
            </a:r>
            <a:r>
              <a:rPr kumimoji="0" lang="en-US" altLang="en-US" sz="1400" b="1" i="0" u="none" strike="noStrike" cap="none" normalizeH="0" baseline="0" dirty="0" smtClean="0">
                <a:ln>
                  <a:noFill/>
                </a:ln>
                <a:solidFill>
                  <a:srgbClr val="0D0D0D"/>
                </a:solidFill>
                <a:effectLst/>
                <a:latin typeface="+mn-lt"/>
              </a:rPr>
              <a:t>display</a:t>
            </a:r>
            <a:r>
              <a:rPr kumimoji="0" lang="en-US" altLang="en-US" sz="1400" b="0" i="0" u="none" strike="noStrike" cap="none" normalizeH="0" baseline="0" dirty="0" smtClean="0">
                <a:ln>
                  <a:noFill/>
                </a:ln>
                <a:solidFill>
                  <a:srgbClr val="0D0D0D"/>
                </a:solidFill>
                <a:effectLst/>
                <a:latin typeface="+mn-lt"/>
              </a:rPr>
              <a:t> function allows users to review their order before confirming, while the </a:t>
            </a:r>
            <a:r>
              <a:rPr kumimoji="0" lang="en-US" altLang="en-US" sz="1400" b="1" i="0" u="none" strike="noStrike" cap="none" normalizeH="0" baseline="0" dirty="0" err="1" smtClean="0">
                <a:ln>
                  <a:noFill/>
                </a:ln>
                <a:solidFill>
                  <a:srgbClr val="0D0D0D"/>
                </a:solidFill>
                <a:effectLst/>
                <a:latin typeface="+mn-lt"/>
              </a:rPr>
              <a:t>print_order_summary</a:t>
            </a:r>
            <a:r>
              <a:rPr kumimoji="0" lang="en-US" altLang="en-US" sz="1400" b="0" i="0" u="none" strike="noStrike" cap="none" normalizeH="0" baseline="0" dirty="0" smtClean="0">
                <a:ln>
                  <a:noFill/>
                </a:ln>
                <a:solidFill>
                  <a:srgbClr val="0D0D0D"/>
                </a:solidFill>
                <a:effectLst/>
                <a:latin typeface="+mn-lt"/>
              </a:rPr>
              <a:t> function presents a concise summary of the      order with pricing information</a:t>
            </a:r>
          </a:p>
          <a:p>
            <a:pPr lvl="0" defTabSz="914400">
              <a:buFontTx/>
              <a:buAutoNum type="arabicPeriod" startAt="2"/>
            </a:pPr>
            <a:r>
              <a:rPr lang="en-US" altLang="en-US" sz="1400" b="1" dirty="0">
                <a:solidFill>
                  <a:srgbClr val="0D0D0D"/>
                </a:solidFill>
                <a:latin typeface="+mn-lt"/>
              </a:rPr>
              <a:t>static void </a:t>
            </a:r>
            <a:r>
              <a:rPr lang="en-US" altLang="en-US" sz="1400" b="1" dirty="0" err="1">
                <a:solidFill>
                  <a:srgbClr val="0D0D0D"/>
                </a:solidFill>
                <a:latin typeface="+mn-lt"/>
              </a:rPr>
              <a:t>print_order_summary</a:t>
            </a:r>
            <a:r>
              <a:rPr lang="en-US" altLang="en-US" sz="1400" b="1" dirty="0">
                <a:solidFill>
                  <a:srgbClr val="0D0D0D"/>
                </a:solidFill>
                <a:latin typeface="+mn-lt"/>
              </a:rPr>
              <a:t>(vector&lt;Item&gt; Order)</a:t>
            </a:r>
            <a:r>
              <a:rPr lang="en-US" altLang="en-US" sz="1400" dirty="0">
                <a:solidFill>
                  <a:srgbClr val="0D0D0D"/>
                </a:solidFill>
                <a:latin typeface="+mn-lt"/>
              </a:rPr>
              <a:t>:</a:t>
            </a:r>
          </a:p>
          <a:p>
            <a:pPr lvl="1" defTabSz="914400">
              <a:buFontTx/>
              <a:buChar char="•"/>
            </a:pPr>
            <a:r>
              <a:rPr lang="en-US" altLang="en-US" sz="1400" b="1" dirty="0">
                <a:solidFill>
                  <a:srgbClr val="0D0D0D"/>
                </a:solidFill>
                <a:latin typeface="+mn-lt"/>
              </a:rPr>
              <a:t>Purpose</a:t>
            </a:r>
            <a:r>
              <a:rPr lang="en-US" altLang="en-US" sz="1400" dirty="0">
                <a:solidFill>
                  <a:srgbClr val="0D0D0D"/>
                </a:solidFill>
                <a:latin typeface="+mn-lt"/>
              </a:rPr>
              <a:t>: This static member function prints a summary of the order, including the total price and any applicable discounts.</a:t>
            </a:r>
          </a:p>
          <a:p>
            <a:pPr lvl="1" defTabSz="914400">
              <a:buFontTx/>
              <a:buChar char="•"/>
            </a:pPr>
            <a:r>
              <a:rPr lang="en-US" altLang="en-US" sz="1400" b="1" dirty="0">
                <a:solidFill>
                  <a:srgbClr val="0D0D0D"/>
                </a:solidFill>
                <a:latin typeface="+mn-lt"/>
              </a:rPr>
              <a:t>Parameters</a:t>
            </a:r>
            <a:r>
              <a:rPr lang="en-US" altLang="en-US" sz="1400" dirty="0">
                <a:solidFill>
                  <a:srgbClr val="0D0D0D"/>
                </a:solidFill>
                <a:latin typeface="+mn-lt"/>
              </a:rPr>
              <a:t>:</a:t>
            </a:r>
          </a:p>
          <a:p>
            <a:pPr lvl="2" defTabSz="914400">
              <a:buFontTx/>
              <a:buChar char="•"/>
            </a:pPr>
            <a:r>
              <a:rPr lang="en-US" altLang="en-US" sz="1400" b="1" dirty="0">
                <a:solidFill>
                  <a:srgbClr val="0D0D0D"/>
                </a:solidFill>
                <a:latin typeface="+mn-lt"/>
              </a:rPr>
              <a:t>Order</a:t>
            </a:r>
            <a:r>
              <a:rPr lang="en-US" altLang="en-US" sz="1400" dirty="0">
                <a:solidFill>
                  <a:srgbClr val="0D0D0D"/>
                </a:solidFill>
                <a:latin typeface="+mn-lt"/>
              </a:rPr>
              <a:t>: A vector of </a:t>
            </a:r>
            <a:r>
              <a:rPr lang="en-US" altLang="en-US" sz="1400" b="1" dirty="0">
                <a:solidFill>
                  <a:srgbClr val="0D0D0D"/>
                </a:solidFill>
                <a:latin typeface="+mn-lt"/>
              </a:rPr>
              <a:t>Item</a:t>
            </a:r>
            <a:r>
              <a:rPr lang="en-US" altLang="en-US" sz="1400" dirty="0">
                <a:solidFill>
                  <a:srgbClr val="0D0D0D"/>
                </a:solidFill>
                <a:latin typeface="+mn-lt"/>
              </a:rPr>
              <a:t> objects representing the order.</a:t>
            </a:r>
          </a:p>
          <a:p>
            <a:pPr lvl="1" defTabSz="914400">
              <a:buFontTx/>
              <a:buChar char="•"/>
            </a:pPr>
            <a:r>
              <a:rPr lang="en-US" altLang="en-US" sz="1400" b="1" dirty="0">
                <a:solidFill>
                  <a:srgbClr val="0D0D0D"/>
                </a:solidFill>
                <a:latin typeface="+mn-lt"/>
              </a:rPr>
              <a:t>Implementation</a:t>
            </a:r>
            <a:r>
              <a:rPr lang="en-US" altLang="en-US" sz="1400" dirty="0">
                <a:solidFill>
                  <a:srgbClr val="0D0D0D"/>
                </a:solidFill>
                <a:latin typeface="+mn-lt"/>
              </a:rPr>
              <a:t>:</a:t>
            </a:r>
          </a:p>
          <a:p>
            <a:pPr lvl="2" defTabSz="914400">
              <a:buFontTx/>
              <a:buChar char="•"/>
            </a:pPr>
            <a:r>
              <a:rPr lang="en-US" altLang="en-US" sz="1400" dirty="0">
                <a:solidFill>
                  <a:srgbClr val="0D0D0D"/>
                </a:solidFill>
                <a:latin typeface="+mn-lt"/>
              </a:rPr>
              <a:t>The function starts by clearing the screen to provide a clean interface for displaying the summary.</a:t>
            </a:r>
          </a:p>
          <a:p>
            <a:pPr lvl="2" defTabSz="914400">
              <a:buFontTx/>
              <a:buChar char="•"/>
            </a:pPr>
            <a:r>
              <a:rPr lang="en-US" altLang="en-US" sz="1400" dirty="0">
                <a:solidFill>
                  <a:srgbClr val="0D0D0D"/>
                </a:solidFill>
                <a:latin typeface="+mn-lt"/>
              </a:rPr>
              <a:t>It then displays a header with column names for code, name, and </a:t>
            </a:r>
            <a:r>
              <a:rPr lang="en-US" altLang="en-US" sz="1400" dirty="0" smtClean="0">
                <a:solidFill>
                  <a:srgbClr val="0D0D0D"/>
                </a:solidFill>
                <a:latin typeface="+mn-lt"/>
              </a:rPr>
              <a:t>price using loops.</a:t>
            </a:r>
          </a:p>
          <a:p>
            <a:pPr lvl="2" defTabSz="914400">
              <a:buFontTx/>
              <a:buChar char="•"/>
            </a:pPr>
            <a:r>
              <a:rPr lang="en-US" altLang="en-US" sz="1400" dirty="0" smtClean="0">
                <a:solidFill>
                  <a:srgbClr val="0D0D0D"/>
                </a:solidFill>
                <a:latin typeface="+mn-lt"/>
              </a:rPr>
              <a:t>Price is set to a precision of 2 and </a:t>
            </a:r>
            <a:r>
              <a:rPr lang="en-US" altLang="en-US" sz="1400" dirty="0" err="1" smtClean="0">
                <a:solidFill>
                  <a:srgbClr val="0D0D0D"/>
                </a:solidFill>
                <a:latin typeface="+mn-lt"/>
              </a:rPr>
              <a:t>setfill</a:t>
            </a:r>
            <a:r>
              <a:rPr lang="en-US" altLang="en-US" sz="1400" dirty="0" smtClean="0">
                <a:solidFill>
                  <a:srgbClr val="0D0D0D"/>
                </a:solidFill>
                <a:latin typeface="+mn-lt"/>
              </a:rPr>
              <a:t> for tabular format.</a:t>
            </a:r>
            <a:endParaRPr lang="en-US" altLang="en-US" sz="1400" dirty="0">
              <a:solidFill>
                <a:srgbClr val="0D0D0D"/>
              </a:solidFill>
              <a:latin typeface="+mn-lt"/>
            </a:endParaRPr>
          </a:p>
          <a:p>
            <a:pPr lvl="2" defTabSz="914400">
              <a:buFontTx/>
              <a:buChar char="•"/>
            </a:pPr>
            <a:r>
              <a:rPr lang="en-US" altLang="en-US" sz="1400" dirty="0">
                <a:solidFill>
                  <a:srgbClr val="0D0D0D"/>
                </a:solidFill>
                <a:latin typeface="+mn-lt"/>
              </a:rPr>
              <a:t>Next, it iterates through each item in the </a:t>
            </a:r>
            <a:r>
              <a:rPr lang="en-US" altLang="en-US" sz="1400" b="1" dirty="0">
                <a:solidFill>
                  <a:srgbClr val="0D0D0D"/>
                </a:solidFill>
                <a:latin typeface="+mn-lt"/>
              </a:rPr>
              <a:t>Order</a:t>
            </a:r>
            <a:r>
              <a:rPr lang="en-US" altLang="en-US" sz="1400" dirty="0">
                <a:solidFill>
                  <a:srgbClr val="0D0D0D"/>
                </a:solidFill>
                <a:latin typeface="+mn-lt"/>
              </a:rPr>
              <a:t> vector, displaying its details in a tabular format.</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smtClean="0">
                <a:ln>
                  <a:noFill/>
                </a:ln>
                <a:solidFill>
                  <a:srgbClr val="0D0D0D"/>
                </a:solidFill>
                <a:effectLst/>
                <a:latin typeface="+mn-lt"/>
              </a:rPr>
              <a:t>   </a:t>
            </a:r>
            <a:endParaRPr kumimoji="0" lang="en-US" altLang="en-US" sz="1400" b="0" i="0" u="none" strike="noStrike" cap="none" normalizeH="0" baseline="0" dirty="0" smtClean="0">
              <a:ln>
                <a:noFill/>
              </a:ln>
              <a:solidFill>
                <a:schemeClr val="tx1"/>
              </a:solidFill>
              <a:effectLst/>
              <a:latin typeface="+mn-lt"/>
            </a:endParaRPr>
          </a:p>
        </p:txBody>
      </p:sp>
    </p:spTree>
    <p:extLst>
      <p:ext uri="{BB962C8B-B14F-4D97-AF65-F5344CB8AC3E}">
        <p14:creationId xmlns:p14="http://schemas.microsoft.com/office/powerpoint/2010/main" val="325246091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272</TotalTime>
  <Words>3934</Words>
  <Application>Microsoft Office PowerPoint</Application>
  <PresentationFormat>Widescreen</PresentationFormat>
  <Paragraphs>317</Paragraphs>
  <Slides>39</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39</vt:i4>
      </vt:variant>
    </vt:vector>
  </HeadingPairs>
  <TitlesOfParts>
    <vt:vector size="49" baseType="lpstr">
      <vt:lpstr>Arial</vt:lpstr>
      <vt:lpstr>Calibri</vt:lpstr>
      <vt:lpstr>Calibri Light</vt:lpstr>
      <vt:lpstr>Courier New</vt:lpstr>
      <vt:lpstr>Söhne</vt:lpstr>
      <vt:lpstr>Söhne Mono</vt:lpstr>
      <vt:lpstr>Wingdings</vt:lpstr>
      <vt:lpstr>Retrospect</vt:lpstr>
      <vt:lpstr>Custom Design</vt:lpstr>
      <vt:lpstr>1_Custom Design</vt:lpstr>
      <vt:lpstr>UNI QUICK</vt:lpstr>
      <vt:lpstr>PROBLEM STATEMENT</vt:lpstr>
      <vt:lpstr>FEATURES </vt:lpstr>
      <vt:lpstr>CODE-SOLUTION:</vt:lpstr>
      <vt:lpstr>EXPLAINATION</vt:lpstr>
      <vt:lpstr>2.Restaurant Class</vt:lpstr>
      <vt:lpstr>EXPLAINATION</vt:lpstr>
      <vt:lpstr>PowerPoint Presentation</vt:lpstr>
      <vt:lpstr>EXPLAINATION</vt:lpstr>
      <vt:lpstr>PowerPoint Presentation</vt:lpstr>
      <vt:lpstr>EXPLAINATION</vt:lpstr>
      <vt:lpstr>CAFETERIA CLASS:</vt:lpstr>
      <vt:lpstr>EXPLAINATION</vt:lpstr>
      <vt:lpstr>SIMILAR CLASSES AND FUNCTIONS: Fast Shawarma, Juice Bar, Dhaba and Pizza Fast have similar functionalities, with same table booking functions available and reading Menu’s from respected places.</vt:lpstr>
      <vt:lpstr>USER CLASS:</vt:lpstr>
      <vt:lpstr>EXPLAINATION:</vt:lpstr>
      <vt:lpstr>Sign Up Page:</vt:lpstr>
      <vt:lpstr>EXPLAINATION:</vt:lpstr>
      <vt:lpstr>LOGIN PAGE:</vt:lpstr>
      <vt:lpstr>EXPLAINATION</vt:lpstr>
      <vt:lpstr>PAYMENT FUNCTION:</vt:lpstr>
      <vt:lpstr>PAYMENT FUNCTION:</vt:lpstr>
      <vt:lpstr>EXPLAINATION</vt:lpstr>
      <vt:lpstr>MAIN FUNCTION</vt:lpstr>
      <vt:lpstr>EXPLAINATION</vt:lpstr>
      <vt:lpstr>MAIN FUNCTION</vt:lpstr>
      <vt:lpstr>EXPLAINATION</vt:lpstr>
      <vt:lpstr>MAIN FUNCTION</vt:lpstr>
      <vt:lpstr>EXPLAINATION</vt:lpstr>
      <vt:lpstr>OUTPUT</vt:lpstr>
      <vt:lpstr>PowerPoint Presentation</vt:lpstr>
      <vt:lpstr>OUTPUT</vt:lpstr>
      <vt:lpstr>PowerPoint Presentation</vt:lpstr>
      <vt:lpstr>PowerPoint Presentation</vt:lpstr>
      <vt:lpstr>PowerPoint Presentation</vt:lpstr>
      <vt:lpstr>SALIENT FETURES:</vt:lpstr>
      <vt:lpstr>PROS AND CONS:</vt:lpstr>
      <vt:lpstr>SALIENT FETURES:</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 QUICK</dc:title>
  <dc:creator>HP</dc:creator>
  <cp:lastModifiedBy>HP</cp:lastModifiedBy>
  <cp:revision>46</cp:revision>
  <dcterms:created xsi:type="dcterms:W3CDTF">2024-04-23T16:45:50Z</dcterms:created>
  <dcterms:modified xsi:type="dcterms:W3CDTF">2024-04-23T21:18:09Z</dcterms:modified>
</cp:coreProperties>
</file>