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4" r:id="rId1"/>
  </p:sldMasterIdLst>
  <p:notesMasterIdLst>
    <p:notesMasterId r:id="rId24"/>
  </p:notesMasterIdLst>
  <p:sldIdLst>
    <p:sldId id="264" r:id="rId2"/>
    <p:sldId id="322" r:id="rId3"/>
    <p:sldId id="323" r:id="rId4"/>
    <p:sldId id="334" r:id="rId5"/>
    <p:sldId id="324" r:id="rId6"/>
    <p:sldId id="335" r:id="rId7"/>
    <p:sldId id="320" r:id="rId8"/>
    <p:sldId id="337" r:id="rId9"/>
    <p:sldId id="325" r:id="rId10"/>
    <p:sldId id="280" r:id="rId11"/>
    <p:sldId id="306" r:id="rId12"/>
    <p:sldId id="308" r:id="rId13"/>
    <p:sldId id="330" r:id="rId14"/>
    <p:sldId id="331" r:id="rId15"/>
    <p:sldId id="326" r:id="rId16"/>
    <p:sldId id="327" r:id="rId17"/>
    <p:sldId id="328" r:id="rId18"/>
    <p:sldId id="338" r:id="rId19"/>
    <p:sldId id="329" r:id="rId20"/>
    <p:sldId id="332" r:id="rId21"/>
    <p:sldId id="333" r:id="rId22"/>
    <p:sldId id="336" r:id="rId23"/>
  </p:sldIdLst>
  <p:sldSz cx="9144000" cy="6858000" type="screen4x3"/>
  <p:notesSz cx="6858000" cy="9144000"/>
  <p:defaultTextStyle>
    <a:defPPr>
      <a:defRPr lang="en-NZ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00" autoAdjust="0"/>
    <p:restoredTop sz="67679" autoAdjust="0"/>
  </p:normalViewPr>
  <p:slideViewPr>
    <p:cSldViewPr>
      <p:cViewPr varScale="1">
        <p:scale>
          <a:sx n="74" d="100"/>
          <a:sy n="74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50EF6B-F89D-4719-9ED8-5DD9CB13C38C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75412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EC9DEFC-8CFE-471F-9068-A4AF1E1D09DC}" type="slidenum">
              <a:rPr lang="en-NZ" altLang="en-US" sz="1200"/>
              <a:pPr/>
              <a:t>10</a:t>
            </a:fld>
            <a:endParaRPr lang="en-NZ" alt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 smtClean="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5369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EC9DEFC-8CFE-471F-9068-A4AF1E1D09DC}" type="slidenum">
              <a:rPr lang="en-NZ" altLang="en-US" sz="1200"/>
              <a:pPr/>
              <a:t>11</a:t>
            </a:fld>
            <a:endParaRPr lang="en-NZ" alt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 smtClean="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2705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EC9DEFC-8CFE-471F-9068-A4AF1E1D09DC}" type="slidenum">
              <a:rPr lang="en-NZ" altLang="en-US" sz="1200"/>
              <a:pPr/>
              <a:t>12</a:t>
            </a:fld>
            <a:endParaRPr lang="en-NZ" alt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 smtClean="0">
                <a:latin typeface="Arial" charset="0"/>
                <a:ea typeface="ＭＳ Ｐゴシック" charset="-128"/>
              </a:rPr>
              <a:t>One</a:t>
            </a:r>
            <a:r>
              <a:rPr lang="en-GB" altLang="en-US" baseline="0" dirty="0" smtClean="0">
                <a:latin typeface="Arial" charset="0"/>
                <a:ea typeface="ＭＳ Ｐゴシック" charset="-128"/>
              </a:rPr>
              <a:t> goal of the MAP Client is to provide more patient specific rigid body models</a:t>
            </a:r>
            <a:endParaRPr lang="en-GB" altLang="en-US" dirty="0" smtClean="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598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Open-source workflow manager</a:t>
            </a:r>
          </a:p>
          <a:p>
            <a:endParaRPr lang="en-US" sz="1200" dirty="0" smtClean="0"/>
          </a:p>
          <a:p>
            <a:r>
              <a:rPr lang="en-US" sz="1200" dirty="0" smtClean="0"/>
              <a:t>Workflow steps provided by plugins</a:t>
            </a:r>
          </a:p>
          <a:p>
            <a:endParaRPr lang="en-US" sz="1200" dirty="0" smtClean="0"/>
          </a:p>
          <a:p>
            <a:r>
              <a:rPr lang="en-US" sz="1200" dirty="0" smtClean="0"/>
              <a:t>Interfaces with MAP database</a:t>
            </a:r>
            <a:endParaRPr lang="en-NZ" sz="1200" dirty="0" smtClean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ED9D-A259-4E3F-B675-5798C9D6C38B}" type="slidenum">
              <a:rPr lang="en-NZ" smtClean="0"/>
              <a:pPr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9663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PTCoverABI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429000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6" name="Picture 5" descr="PPTCoverABI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844D03-BAEB-4404-9EB8-F50D34425CBE}" type="slidenum">
              <a:rPr lang="en-NZ" smtClean="0"/>
              <a:pPr/>
              <a:t>‹#›</a:t>
            </a:fld>
            <a:endParaRPr lang="en-NZ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066800"/>
            <a:ext cx="19431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066800"/>
            <a:ext cx="567690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4D9AF-0795-4BB0-AB64-32991467E728}" type="slidenum">
              <a:rPr lang="en-NZ" smtClean="0"/>
              <a:pPr/>
              <a:t>‹#›</a:t>
            </a:fld>
            <a:endParaRPr lang="en-NZ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0E551-269E-4C71-B244-9E82353EF4DA}" type="slidenum">
              <a:rPr lang="en-NZ" smtClean="0"/>
              <a:pPr/>
              <a:t>‹#›</a:t>
            </a:fld>
            <a:endParaRPr lang="en-NZ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F12F33-CB22-460E-BDE7-DD73348AF5A7}" type="slidenum">
              <a:rPr lang="en-NZ" smtClean="0"/>
              <a:pPr/>
              <a:t>‹#›</a:t>
            </a:fld>
            <a:endParaRPr lang="en-NZ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EC51DB-2151-41C0-879F-A9F6FF37C206}" type="slidenum">
              <a:rPr lang="en-NZ" smtClean="0"/>
              <a:pPr/>
              <a:t>‹#›</a:t>
            </a:fld>
            <a:endParaRPr lang="en-NZ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ACCB83-B42E-419C-8ADC-5A1B37661E0C}" type="slidenum">
              <a:rPr lang="en-NZ" smtClean="0"/>
              <a:pPr/>
              <a:t>‹#›</a:t>
            </a:fld>
            <a:endParaRPr lang="en-NZ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48DE66-417F-4E68-90C2-7C3A6DF7CF72}" type="slidenum">
              <a:rPr lang="en-NZ" smtClean="0"/>
              <a:pPr/>
              <a:t>‹#›</a:t>
            </a:fld>
            <a:endParaRPr lang="en-NZ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B9F7F-9613-4CD4-8D62-8A816B6F6F2D}" type="slidenum">
              <a:rPr lang="en-NZ" smtClean="0"/>
              <a:pPr/>
              <a:t>‹#›</a:t>
            </a:fld>
            <a:endParaRPr lang="en-NZ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1BC05B-A7B5-4041-820A-396D473D0F68}" type="slidenum">
              <a:rPr lang="en-NZ" smtClean="0"/>
              <a:pPr/>
              <a:t>‹#›</a:t>
            </a:fld>
            <a:endParaRPr lang="en-NZ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8D849C-5635-4920-B4B6-DDD8B6BE17E7}" type="slidenum">
              <a:rPr lang="en-NZ" smtClean="0"/>
              <a:pPr/>
              <a:t>‹#›</a:t>
            </a:fld>
            <a:endParaRPr lang="en-NZ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066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NZ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charset="0"/>
              </a:defRPr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1029" name="Picture 13" descr="PPTTopAB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5791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charset="0"/>
              </a:defRPr>
            </a:lvl1pPr>
          </a:lstStyle>
          <a:p>
            <a:fld id="{93AD7420-5368-4F1F-9926-20EDA6489CCC}" type="slidenum">
              <a:rPr lang="en-NZ" smtClean="0"/>
              <a:pPr/>
              <a:t>‹#›</a:t>
            </a:fld>
            <a:endParaRPr lang="en-NZ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pclient-plugin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10" Type="http://schemas.openxmlformats.org/officeDocument/2006/relationships/image" Target="../media/image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E:\Link to jzha263@aucklanduni.ac.nz\presentations\melbourne_2015\images\map_framework.png"/>
          <p:cNvPicPr>
            <a:picLocks noChangeAspect="1" noChangeArrowheads="1"/>
          </p:cNvPicPr>
          <p:nvPr/>
        </p:nvPicPr>
        <p:blipFill>
          <a:blip r:embed="rId2"/>
          <a:srcRect l="15144" t="26923" r="13462"/>
          <a:stretch>
            <a:fillRect/>
          </a:stretch>
        </p:blipFill>
        <p:spPr bwMode="auto">
          <a:xfrm>
            <a:off x="3467760" y="3171128"/>
            <a:ext cx="4632632" cy="2667273"/>
          </a:xfrm>
          <a:prstGeom prst="rect">
            <a:avLst/>
          </a:prstGeom>
          <a:noFill/>
        </p:spPr>
      </p:pic>
      <p:pic>
        <p:nvPicPr>
          <p:cNvPr id="12" name="Picture 7" descr="ABI_Positive_RGB_NoStrap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0152" y="0"/>
            <a:ext cx="2948310" cy="68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E:\Link to jzha263@aucklanduni.ac.nz\presentations\TRANZ_MAP_2014\images\MAP-logo-pos.png"/>
          <p:cNvPicPr>
            <a:picLocks noChangeAspect="1" noChangeArrowheads="1"/>
          </p:cNvPicPr>
          <p:nvPr/>
        </p:nvPicPr>
        <p:blipFill rotWithShape="1">
          <a:blip r:embed="rId4"/>
          <a:srcRect r="77083"/>
          <a:stretch/>
        </p:blipFill>
        <p:spPr bwMode="auto">
          <a:xfrm>
            <a:off x="683569" y="1340768"/>
            <a:ext cx="720080" cy="122413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83569" y="2909518"/>
            <a:ext cx="363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Workshop Overview</a:t>
            </a:r>
            <a:endParaRPr lang="en-NZ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52638" y="1513316"/>
            <a:ext cx="40477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b="1" dirty="0" smtClean="0"/>
              <a:t>MAP Client FAI Workshop</a:t>
            </a:r>
          </a:p>
          <a:p>
            <a:r>
              <a:rPr lang="en-NZ" sz="1800" dirty="0" smtClean="0">
                <a:solidFill>
                  <a:schemeClr val="bg1">
                    <a:lumMod val="50000"/>
                  </a:schemeClr>
                </a:solidFill>
              </a:rPr>
              <a:t>September 2016</a:t>
            </a:r>
            <a:endParaRPr lang="en-NZ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3649" y="1220929"/>
            <a:ext cx="3168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anose="020B0703020102020204" pitchFamily="34" charset="0"/>
              </a:rPr>
              <a:t>MAP</a:t>
            </a:r>
            <a:endParaRPr lang="en-NZ" sz="8000" b="1" dirty="0">
              <a:solidFill>
                <a:schemeClr val="tx1">
                  <a:lumMod val="50000"/>
                  <a:lumOff val="50000"/>
                </a:schemeClr>
              </a:solidFill>
              <a:latin typeface="Franklin Gothic Demi" panose="020B07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3578027" y="1802079"/>
            <a:ext cx="2886632" cy="15323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A5AAA82-66C8-4D96-A705-5D3D0CE080F5}" type="slidenum">
              <a:rPr lang="en-NZ" altLang="en-US" sz="1200">
                <a:latin typeface="Verdana" charset="0"/>
              </a:rPr>
              <a:pPr/>
              <a:t>10</a:t>
            </a:fld>
            <a:endParaRPr lang="en-NZ" altLang="en-US" sz="1400">
              <a:latin typeface="Verdana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 smtClean="0"/>
              <a:t>Patient-specific Musculoskeletal Simulations</a:t>
            </a:r>
          </a:p>
        </p:txBody>
      </p:sp>
      <p:pic>
        <p:nvPicPr>
          <p:cNvPr id="18437" name="Picture 7" descr="ABI_Positive_RGB_NoStra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400"/>
            <a:ext cx="26368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81473" y="2798105"/>
            <a:ext cx="2592288" cy="2442010"/>
            <a:chOff x="971600" y="3722265"/>
            <a:chExt cx="2592288" cy="2442010"/>
          </a:xfrm>
        </p:grpSpPr>
        <p:pic>
          <p:nvPicPr>
            <p:cNvPr id="12" name="Picture 5" descr="E:\Link to jzha263@aucklanduni.ac.nz\presentations\melbourne_2015\images\map_framework.png"/>
            <p:cNvPicPr>
              <a:picLocks noChangeAspect="1" noChangeArrowheads="1"/>
            </p:cNvPicPr>
            <p:nvPr/>
          </p:nvPicPr>
          <p:blipFill>
            <a:blip r:embed="rId4"/>
            <a:srcRect l="15144" t="52804" r="65159" b="7612"/>
            <a:stretch>
              <a:fillRect/>
            </a:stretch>
          </p:blipFill>
          <p:spPr bwMode="auto">
            <a:xfrm>
              <a:off x="971600" y="3722265"/>
              <a:ext cx="2160240" cy="2442010"/>
            </a:xfrm>
            <a:prstGeom prst="rect">
              <a:avLst/>
            </a:prstGeom>
            <a:noFill/>
          </p:spPr>
        </p:pic>
        <p:sp>
          <p:nvSpPr>
            <p:cNvPr id="2" name="Rectangle 1"/>
            <p:cNvSpPr/>
            <p:nvPr/>
          </p:nvSpPr>
          <p:spPr bwMode="auto">
            <a:xfrm>
              <a:off x="2555776" y="5228737"/>
              <a:ext cx="1008112" cy="2884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</p:grpSp>
      <p:cxnSp>
        <p:nvCxnSpPr>
          <p:cNvPr id="5" name="Curved Connector 4"/>
          <p:cNvCxnSpPr>
            <a:stCxn id="12" idx="3"/>
            <a:endCxn id="43" idx="1"/>
          </p:cNvCxnSpPr>
          <p:nvPr/>
        </p:nvCxnSpPr>
        <p:spPr bwMode="auto">
          <a:xfrm flipV="1">
            <a:off x="2241713" y="2568271"/>
            <a:ext cx="1336314" cy="1450839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stCxn id="43" idx="2"/>
            <a:endCxn id="53" idx="0"/>
          </p:cNvCxnSpPr>
          <p:nvPr/>
        </p:nvCxnSpPr>
        <p:spPr bwMode="auto">
          <a:xfrm>
            <a:off x="5021343" y="3334463"/>
            <a:ext cx="1733" cy="10918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95" y="2419912"/>
            <a:ext cx="2557697" cy="6787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44741" y="2694343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 smtClean="0"/>
              <a:t>Markers</a:t>
            </a:r>
            <a:endParaRPr lang="en-NZ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147206" y="3570230"/>
            <a:ext cx="281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NZ" sz="1200" dirty="0" smtClean="0"/>
              <a:t>Kinematics</a:t>
            </a:r>
          </a:p>
          <a:p>
            <a:pPr marL="285750" indent="-285750">
              <a:buFontTx/>
              <a:buChar char="-"/>
            </a:pPr>
            <a:r>
              <a:rPr lang="en-NZ" sz="1200" dirty="0" smtClean="0"/>
              <a:t>BCs: Muscle/Joint Reaction forces</a:t>
            </a:r>
            <a:endParaRPr lang="en-NZ" sz="1200" dirty="0"/>
          </a:p>
        </p:txBody>
      </p:sp>
      <p:cxnSp>
        <p:nvCxnSpPr>
          <p:cNvPr id="24" name="Curved Connector 23"/>
          <p:cNvCxnSpPr>
            <a:stCxn id="12" idx="3"/>
            <a:endCxn id="53" idx="1"/>
          </p:cNvCxnSpPr>
          <p:nvPr/>
        </p:nvCxnSpPr>
        <p:spPr bwMode="auto">
          <a:xfrm>
            <a:off x="2241713" y="4019110"/>
            <a:ext cx="1524605" cy="1454985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38262" y="5288595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 smtClean="0"/>
              <a:t>Image</a:t>
            </a:r>
          </a:p>
          <a:p>
            <a:r>
              <a:rPr lang="en-NZ" sz="1200" dirty="0"/>
              <a:t>s</a:t>
            </a:r>
            <a:r>
              <a:rPr lang="en-NZ" sz="1200" dirty="0" smtClean="0"/>
              <a:t>egmentations</a:t>
            </a:r>
            <a:endParaRPr lang="en-NZ" sz="1200" dirty="0"/>
          </a:p>
        </p:txBody>
      </p:sp>
      <p:cxnSp>
        <p:nvCxnSpPr>
          <p:cNvPr id="37" name="Straight Arrow Connector 36"/>
          <p:cNvCxnSpPr>
            <a:stCxn id="53" idx="3"/>
            <a:endCxn id="36" idx="1"/>
          </p:cNvCxnSpPr>
          <p:nvPr/>
        </p:nvCxnSpPr>
        <p:spPr bwMode="auto">
          <a:xfrm>
            <a:off x="6279833" y="5474095"/>
            <a:ext cx="45695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6736788" y="5104763"/>
            <a:ext cx="259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NZ" sz="1400" dirty="0" smtClean="0"/>
              <a:t>Stress &amp; Strain</a:t>
            </a:r>
          </a:p>
          <a:p>
            <a:pPr marL="342900" indent="-342900">
              <a:buFontTx/>
              <a:buChar char="-"/>
            </a:pPr>
            <a:r>
              <a:rPr lang="en-NZ" sz="1400" dirty="0" smtClean="0"/>
              <a:t>Contact Pressures</a:t>
            </a:r>
          </a:p>
          <a:p>
            <a:pPr marL="342900" indent="-342900">
              <a:buFontTx/>
              <a:buChar char="-"/>
            </a:pPr>
            <a:r>
              <a:rPr lang="en-NZ" sz="1400" dirty="0" smtClean="0"/>
              <a:t>Drive multiscale models</a:t>
            </a:r>
            <a:endParaRPr lang="en-NZ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055100" y="1883486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smtClean="0"/>
              <a:t>Rigid-body model</a:t>
            </a:r>
            <a:endParaRPr lang="en-NZ" sz="16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3766318" y="4426327"/>
            <a:ext cx="2513515" cy="2095536"/>
            <a:chOff x="3742495" y="4505988"/>
            <a:chExt cx="2513515" cy="2095536"/>
          </a:xfrm>
        </p:grpSpPr>
        <p:sp>
          <p:nvSpPr>
            <p:cNvPr id="53" name="Rounded Rectangle 52"/>
            <p:cNvSpPr/>
            <p:nvPr/>
          </p:nvSpPr>
          <p:spPr bwMode="auto">
            <a:xfrm>
              <a:off x="3742495" y="4505988"/>
              <a:ext cx="2513515" cy="20955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073161" y="4967723"/>
              <a:ext cx="1927931" cy="1482241"/>
              <a:chOff x="1187624" y="4077072"/>
              <a:chExt cx="2808312" cy="215910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87624" y="4077072"/>
                <a:ext cx="2808312" cy="1826912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187624" y="5926411"/>
                <a:ext cx="2614023" cy="309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[Halloran et al. (2005) </a:t>
                </a:r>
                <a:r>
                  <a:rPr lang="en-US" sz="10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J </a:t>
                </a:r>
                <a:r>
                  <a:rPr lang="en-US" sz="1000" i="1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Biomech</a:t>
                </a:r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]</a:t>
                </a:r>
                <a:endParaRPr lang="en-NZ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4104258" y="4566656"/>
              <a:ext cx="17908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600" dirty="0" smtClean="0"/>
                <a:t>Continuum model</a:t>
              </a:r>
              <a:endParaRPr lang="en-NZ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28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0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3578027" y="1809768"/>
            <a:ext cx="2886632" cy="15323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A5AAA82-66C8-4D96-A705-5D3D0CE080F5}" type="slidenum">
              <a:rPr lang="en-NZ" altLang="en-US" sz="1200">
                <a:latin typeface="Verdana" charset="0"/>
              </a:rPr>
              <a:pPr/>
              <a:t>11</a:t>
            </a:fld>
            <a:endParaRPr lang="en-NZ" altLang="en-US" sz="1400">
              <a:latin typeface="Verdana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 smtClean="0"/>
              <a:t>Patient-specific Musculoskeletal Simulations</a:t>
            </a:r>
          </a:p>
        </p:txBody>
      </p:sp>
      <p:pic>
        <p:nvPicPr>
          <p:cNvPr id="18437" name="Picture 7" descr="ABI_Positive_RGB_NoStra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400"/>
            <a:ext cx="26368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81473" y="2798105"/>
            <a:ext cx="2592288" cy="2442010"/>
            <a:chOff x="971600" y="3722265"/>
            <a:chExt cx="2592288" cy="2442010"/>
          </a:xfrm>
        </p:grpSpPr>
        <p:pic>
          <p:nvPicPr>
            <p:cNvPr id="12" name="Picture 5" descr="E:\Link to jzha263@aucklanduni.ac.nz\presentations\melbourne_2015\images\map_framework.png"/>
            <p:cNvPicPr>
              <a:picLocks noChangeAspect="1" noChangeArrowheads="1"/>
            </p:cNvPicPr>
            <p:nvPr/>
          </p:nvPicPr>
          <p:blipFill>
            <a:blip r:embed="rId4"/>
            <a:srcRect l="15144" t="52804" r="65159" b="7612"/>
            <a:stretch>
              <a:fillRect/>
            </a:stretch>
          </p:blipFill>
          <p:spPr bwMode="auto">
            <a:xfrm>
              <a:off x="971600" y="3722265"/>
              <a:ext cx="2160240" cy="2442010"/>
            </a:xfrm>
            <a:prstGeom prst="rect">
              <a:avLst/>
            </a:prstGeom>
            <a:noFill/>
          </p:spPr>
        </p:pic>
        <p:sp>
          <p:nvSpPr>
            <p:cNvPr id="2" name="Rectangle 1"/>
            <p:cNvSpPr/>
            <p:nvPr/>
          </p:nvSpPr>
          <p:spPr bwMode="auto">
            <a:xfrm>
              <a:off x="2555776" y="5228737"/>
              <a:ext cx="1008112" cy="2884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</p:grpSp>
      <p:cxnSp>
        <p:nvCxnSpPr>
          <p:cNvPr id="5" name="Curved Connector 4"/>
          <p:cNvCxnSpPr>
            <a:stCxn id="12" idx="3"/>
            <a:endCxn id="43" idx="1"/>
          </p:cNvCxnSpPr>
          <p:nvPr/>
        </p:nvCxnSpPr>
        <p:spPr bwMode="auto">
          <a:xfrm flipV="1">
            <a:off x="2241713" y="2575960"/>
            <a:ext cx="1336314" cy="1443150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stCxn id="43" idx="2"/>
            <a:endCxn id="53" idx="0"/>
          </p:cNvCxnSpPr>
          <p:nvPr/>
        </p:nvCxnSpPr>
        <p:spPr bwMode="auto">
          <a:xfrm>
            <a:off x="5021343" y="3342152"/>
            <a:ext cx="1733" cy="10841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95" y="2419912"/>
            <a:ext cx="2557697" cy="6787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44741" y="2694343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 smtClean="0"/>
              <a:t>Markers</a:t>
            </a:r>
            <a:endParaRPr lang="en-NZ" sz="1200" dirty="0"/>
          </a:p>
        </p:txBody>
      </p:sp>
      <p:cxnSp>
        <p:nvCxnSpPr>
          <p:cNvPr id="24" name="Curved Connector 23"/>
          <p:cNvCxnSpPr>
            <a:stCxn id="12" idx="3"/>
            <a:endCxn id="53" idx="1"/>
          </p:cNvCxnSpPr>
          <p:nvPr/>
        </p:nvCxnSpPr>
        <p:spPr bwMode="auto">
          <a:xfrm>
            <a:off x="2241713" y="4019110"/>
            <a:ext cx="1524605" cy="1454985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38262" y="5288595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 smtClean="0"/>
              <a:t>Image</a:t>
            </a:r>
          </a:p>
          <a:p>
            <a:r>
              <a:rPr lang="en-NZ" sz="1200" dirty="0"/>
              <a:t>s</a:t>
            </a:r>
            <a:r>
              <a:rPr lang="en-NZ" sz="1200" dirty="0" smtClean="0"/>
              <a:t>egmentations</a:t>
            </a:r>
            <a:endParaRPr lang="en-NZ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055100" y="1883486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smtClean="0"/>
              <a:t>Rigid-body model</a:t>
            </a:r>
            <a:endParaRPr lang="en-NZ" sz="16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3766318" y="4426327"/>
            <a:ext cx="2513515" cy="2095536"/>
            <a:chOff x="3742495" y="4505988"/>
            <a:chExt cx="2513515" cy="2095536"/>
          </a:xfrm>
        </p:grpSpPr>
        <p:sp>
          <p:nvSpPr>
            <p:cNvPr id="53" name="Rounded Rectangle 52"/>
            <p:cNvSpPr/>
            <p:nvPr/>
          </p:nvSpPr>
          <p:spPr bwMode="auto">
            <a:xfrm>
              <a:off x="3742495" y="4505988"/>
              <a:ext cx="2513515" cy="20955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073161" y="4967723"/>
              <a:ext cx="1927931" cy="1482241"/>
              <a:chOff x="1187624" y="4077072"/>
              <a:chExt cx="2808312" cy="215910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87624" y="4077072"/>
                <a:ext cx="2808312" cy="1826912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187624" y="5926411"/>
                <a:ext cx="2614023" cy="309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[Halloran et al. (2005) </a:t>
                </a:r>
                <a:r>
                  <a:rPr lang="en-US" sz="10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J </a:t>
                </a:r>
                <a:r>
                  <a:rPr lang="en-US" sz="1000" i="1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Biomech</a:t>
                </a:r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]</a:t>
                </a:r>
                <a:endParaRPr lang="en-NZ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4104258" y="4566656"/>
              <a:ext cx="17908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600" dirty="0" smtClean="0"/>
                <a:t>Continuum model</a:t>
              </a:r>
              <a:endParaRPr lang="en-NZ" sz="16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597357" y="2206605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dirty="0" smtClean="0">
                <a:solidFill>
                  <a:srgbClr val="FF0000"/>
                </a:solidFill>
              </a:rPr>
              <a:t>Scaled full limb/body geometry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03850" y="5086925"/>
            <a:ext cx="2000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dirty="0" smtClean="0">
                <a:solidFill>
                  <a:srgbClr val="FF0000"/>
                </a:solidFill>
              </a:rPr>
              <a:t>Patient-specific local geometry</a:t>
            </a:r>
            <a:endParaRPr lang="en-NZ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A5AAA82-66C8-4D96-A705-5D3D0CE080F5}" type="slidenum">
              <a:rPr lang="en-NZ" altLang="en-US" sz="1200">
                <a:latin typeface="Verdana" charset="0"/>
              </a:rPr>
              <a:pPr/>
              <a:t>12</a:t>
            </a:fld>
            <a:endParaRPr lang="en-NZ" altLang="en-US" sz="1400">
              <a:latin typeface="Verdana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 smtClean="0"/>
              <a:t>Patient-specific Musculoskeletal Simulations</a:t>
            </a:r>
          </a:p>
        </p:txBody>
      </p:sp>
      <p:pic>
        <p:nvPicPr>
          <p:cNvPr id="18437" name="Picture 7" descr="ABI_Positive_RGB_NoStra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400"/>
            <a:ext cx="26368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81473" y="3115213"/>
            <a:ext cx="2014761" cy="1897963"/>
            <a:chOff x="971600" y="3722265"/>
            <a:chExt cx="2592288" cy="2442010"/>
          </a:xfrm>
        </p:grpSpPr>
        <p:pic>
          <p:nvPicPr>
            <p:cNvPr id="12" name="Picture 5" descr="E:\Link to jzha263@aucklanduni.ac.nz\presentations\melbourne_2015\images\map_framework.png"/>
            <p:cNvPicPr>
              <a:picLocks noChangeAspect="1" noChangeArrowheads="1"/>
            </p:cNvPicPr>
            <p:nvPr/>
          </p:nvPicPr>
          <p:blipFill>
            <a:blip r:embed="rId4"/>
            <a:srcRect l="15144" t="52804" r="65159" b="7612"/>
            <a:stretch>
              <a:fillRect/>
            </a:stretch>
          </p:blipFill>
          <p:spPr bwMode="auto">
            <a:xfrm>
              <a:off x="971600" y="3722265"/>
              <a:ext cx="2160240" cy="2442010"/>
            </a:xfrm>
            <a:prstGeom prst="rect">
              <a:avLst/>
            </a:prstGeom>
            <a:noFill/>
          </p:spPr>
        </p:pic>
        <p:sp>
          <p:nvSpPr>
            <p:cNvPr id="2" name="Rectangle 1"/>
            <p:cNvSpPr/>
            <p:nvPr/>
          </p:nvSpPr>
          <p:spPr bwMode="auto">
            <a:xfrm>
              <a:off x="2555776" y="5228737"/>
              <a:ext cx="1008112" cy="2884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</p:grpSp>
      <p:cxnSp>
        <p:nvCxnSpPr>
          <p:cNvPr id="5" name="Curved Connector 4"/>
          <p:cNvCxnSpPr>
            <a:stCxn id="28" idx="3"/>
            <a:endCxn id="43" idx="1"/>
          </p:cNvCxnSpPr>
          <p:nvPr/>
        </p:nvCxnSpPr>
        <p:spPr bwMode="auto">
          <a:xfrm flipV="1">
            <a:off x="4658286" y="2575960"/>
            <a:ext cx="921826" cy="136030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stCxn id="43" idx="2"/>
            <a:endCxn id="53" idx="0"/>
          </p:cNvCxnSpPr>
          <p:nvPr/>
        </p:nvCxnSpPr>
        <p:spPr bwMode="auto">
          <a:xfrm>
            <a:off x="7023428" y="3342152"/>
            <a:ext cx="1733" cy="10841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Curved Connector 23"/>
          <p:cNvCxnSpPr>
            <a:stCxn id="28" idx="3"/>
            <a:endCxn id="53" idx="1"/>
          </p:cNvCxnSpPr>
          <p:nvPr/>
        </p:nvCxnSpPr>
        <p:spPr bwMode="auto">
          <a:xfrm>
            <a:off x="4658286" y="3936267"/>
            <a:ext cx="1110117" cy="1537828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5580112" y="1809768"/>
            <a:ext cx="2886632" cy="1532384"/>
            <a:chOff x="5508104" y="1809768"/>
            <a:chExt cx="2886632" cy="1532384"/>
          </a:xfrm>
        </p:grpSpPr>
        <p:sp>
          <p:nvSpPr>
            <p:cNvPr id="43" name="Rounded Rectangle 42"/>
            <p:cNvSpPr/>
            <p:nvPr/>
          </p:nvSpPr>
          <p:spPr bwMode="auto">
            <a:xfrm>
              <a:off x="5508104" y="1809768"/>
              <a:ext cx="2886632" cy="153238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027" y="2419912"/>
              <a:ext cx="2557697" cy="67878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983632" y="1883486"/>
              <a:ext cx="1778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600" dirty="0" smtClean="0"/>
                <a:t>Rigid-body model</a:t>
              </a:r>
              <a:endParaRPr lang="en-NZ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768403" y="4426327"/>
            <a:ext cx="2513515" cy="2095536"/>
            <a:chOff x="3742495" y="4505988"/>
            <a:chExt cx="2513515" cy="2095536"/>
          </a:xfrm>
        </p:grpSpPr>
        <p:sp>
          <p:nvSpPr>
            <p:cNvPr id="53" name="Rounded Rectangle 52"/>
            <p:cNvSpPr/>
            <p:nvPr/>
          </p:nvSpPr>
          <p:spPr bwMode="auto">
            <a:xfrm>
              <a:off x="3742495" y="4505988"/>
              <a:ext cx="2513515" cy="20955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073161" y="4967723"/>
              <a:ext cx="1927931" cy="1482241"/>
              <a:chOff x="1187624" y="4077072"/>
              <a:chExt cx="2808312" cy="215910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87624" y="4077072"/>
                <a:ext cx="2808312" cy="1826912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187624" y="5926411"/>
                <a:ext cx="2614023" cy="309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[Halloran et al. (2005) </a:t>
                </a:r>
                <a:r>
                  <a:rPr lang="en-US" sz="10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J </a:t>
                </a:r>
                <a:r>
                  <a:rPr lang="en-US" sz="1000" i="1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Biomech</a:t>
                </a:r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]</a:t>
                </a:r>
                <a:endParaRPr lang="en-NZ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4104258" y="4566656"/>
              <a:ext cx="17908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600" dirty="0" smtClean="0"/>
                <a:t>Continuum model</a:t>
              </a:r>
              <a:endParaRPr lang="en-NZ" sz="16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897840" y="2346715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800" dirty="0" smtClean="0">
                <a:solidFill>
                  <a:srgbClr val="FF0000"/>
                </a:solidFill>
              </a:rPr>
              <a:t>Patient-specific lower limb geometry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01498" y="4874186"/>
            <a:ext cx="2000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800" dirty="0" smtClean="0">
                <a:solidFill>
                  <a:srgbClr val="FF0000"/>
                </a:solidFill>
              </a:rPr>
              <a:t>Patient-specific local geometry</a:t>
            </a:r>
            <a:endParaRPr lang="en-NZ" sz="1800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335190" y="3498493"/>
            <a:ext cx="2323096" cy="1041233"/>
            <a:chOff x="2896976" y="2971342"/>
            <a:chExt cx="3086656" cy="1343975"/>
          </a:xfrm>
        </p:grpSpPr>
        <p:pic>
          <p:nvPicPr>
            <p:cNvPr id="27" name="Picture 2" descr="E:\Link to jzha263@aucklanduni.ac.nz\presentations\TRANZ_MAP_2014\images\MAP-logo-pos.png"/>
            <p:cNvPicPr>
              <a:picLocks noChangeAspect="1" noChangeArrowheads="1"/>
            </p:cNvPicPr>
            <p:nvPr/>
          </p:nvPicPr>
          <p:blipFill rotWithShape="1">
            <a:blip r:embed="rId7"/>
            <a:srcRect r="77083"/>
            <a:stretch/>
          </p:blipFill>
          <p:spPr bwMode="auto">
            <a:xfrm>
              <a:off x="2896976" y="3091181"/>
              <a:ext cx="720080" cy="1224136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3617056" y="2971342"/>
              <a:ext cx="2366576" cy="1130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6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Demi" panose="020B0703020102020204" pitchFamily="34" charset="0"/>
                </a:rPr>
                <a:t>MAP</a:t>
              </a:r>
              <a:endParaRPr lang="en-NZ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anose="020B0703020102020204" pitchFamily="34" charset="0"/>
              </a:endParaRPr>
            </a:p>
          </p:txBody>
        </p:sp>
      </p:grpSp>
      <p:cxnSp>
        <p:nvCxnSpPr>
          <p:cNvPr id="34" name="Straight Arrow Connector 33"/>
          <p:cNvCxnSpPr/>
          <p:nvPr/>
        </p:nvCxnSpPr>
        <p:spPr bwMode="auto">
          <a:xfrm>
            <a:off x="1619672" y="4064195"/>
            <a:ext cx="574749" cy="13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954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658" y="1916832"/>
            <a:ext cx="7772400" cy="3683496"/>
          </a:xfrm>
        </p:spPr>
        <p:txBody>
          <a:bodyPr/>
          <a:lstStyle/>
          <a:p>
            <a:r>
              <a:rPr lang="en-NZ" sz="1600" dirty="0" smtClean="0"/>
              <a:t>Segmentation</a:t>
            </a:r>
          </a:p>
          <a:p>
            <a:pPr lvl="1"/>
            <a:r>
              <a:rPr lang="en-NZ" sz="1400" dirty="0" smtClean="0"/>
              <a:t>Mimics, </a:t>
            </a:r>
            <a:r>
              <a:rPr lang="en-NZ" sz="1400" dirty="0" err="1" smtClean="0"/>
              <a:t>ITKSnap</a:t>
            </a:r>
            <a:r>
              <a:rPr lang="en-NZ" sz="1400" dirty="0" smtClean="0"/>
              <a:t>, Slicer, ITK, </a:t>
            </a:r>
            <a:r>
              <a:rPr lang="en-NZ" sz="1400" dirty="0" err="1" smtClean="0"/>
              <a:t>Matlab</a:t>
            </a:r>
            <a:r>
              <a:rPr lang="en-NZ" sz="1400" dirty="0" smtClean="0"/>
              <a:t>, Python, …</a:t>
            </a:r>
          </a:p>
          <a:p>
            <a:r>
              <a:rPr lang="en-NZ" sz="1600" dirty="0"/>
              <a:t>Registration</a:t>
            </a:r>
          </a:p>
          <a:p>
            <a:pPr lvl="1"/>
            <a:r>
              <a:rPr lang="en-NZ" sz="1400" dirty="0" err="1"/>
              <a:t>Meshlab</a:t>
            </a:r>
            <a:r>
              <a:rPr lang="en-NZ" sz="1400" dirty="0"/>
              <a:t>, </a:t>
            </a:r>
            <a:r>
              <a:rPr lang="en-NZ" sz="1400" dirty="0" err="1"/>
              <a:t>matlab</a:t>
            </a:r>
            <a:r>
              <a:rPr lang="en-NZ" sz="1400" dirty="0"/>
              <a:t>, </a:t>
            </a:r>
            <a:r>
              <a:rPr lang="en-NZ" sz="1400" dirty="0" smtClean="0"/>
              <a:t>…</a:t>
            </a:r>
          </a:p>
          <a:p>
            <a:r>
              <a:rPr lang="en-NZ" sz="1600" dirty="0" smtClean="0"/>
              <a:t>Meshing</a:t>
            </a:r>
          </a:p>
          <a:p>
            <a:pPr lvl="1"/>
            <a:r>
              <a:rPr lang="en-NZ" sz="1400" dirty="0" smtClean="0"/>
              <a:t> </a:t>
            </a:r>
            <a:r>
              <a:rPr lang="en-NZ" sz="1400" dirty="0" err="1" smtClean="0"/>
              <a:t>Hypermesh</a:t>
            </a:r>
            <a:r>
              <a:rPr lang="en-NZ" sz="1400" dirty="0" smtClean="0"/>
              <a:t>, </a:t>
            </a:r>
            <a:r>
              <a:rPr lang="en-NZ" sz="1400" dirty="0" err="1" smtClean="0"/>
              <a:t>Netgen</a:t>
            </a:r>
            <a:r>
              <a:rPr lang="en-NZ" sz="1400" dirty="0" smtClean="0"/>
              <a:t>, </a:t>
            </a:r>
            <a:r>
              <a:rPr lang="en-NZ" sz="1400" dirty="0" err="1" smtClean="0"/>
              <a:t>Tetgen</a:t>
            </a:r>
            <a:r>
              <a:rPr lang="en-NZ" sz="1400" dirty="0" smtClean="0"/>
              <a:t>, VTK, …</a:t>
            </a:r>
          </a:p>
          <a:p>
            <a:r>
              <a:rPr lang="en-NZ" sz="1600" dirty="0" smtClean="0"/>
              <a:t>Model Output</a:t>
            </a:r>
          </a:p>
          <a:p>
            <a:pPr lvl="1"/>
            <a:r>
              <a:rPr lang="en-NZ" sz="1400" dirty="0" err="1" smtClean="0"/>
              <a:t>OpenSim</a:t>
            </a:r>
            <a:r>
              <a:rPr lang="en-NZ" sz="1400" dirty="0" smtClean="0"/>
              <a:t>, </a:t>
            </a:r>
            <a:r>
              <a:rPr lang="en-NZ" sz="1400" dirty="0" err="1" smtClean="0"/>
              <a:t>FEBio</a:t>
            </a:r>
            <a:r>
              <a:rPr lang="en-NZ" sz="1400" dirty="0" smtClean="0"/>
              <a:t>, </a:t>
            </a:r>
            <a:r>
              <a:rPr lang="en-NZ" sz="1400" dirty="0" err="1" smtClean="0"/>
              <a:t>Abaqus</a:t>
            </a:r>
            <a:r>
              <a:rPr lang="en-NZ" sz="1400" dirty="0" smtClean="0"/>
              <a:t>, </a:t>
            </a:r>
            <a:r>
              <a:rPr lang="en-NZ" sz="1400" dirty="0" err="1" smtClean="0"/>
              <a:t>OpenCMISS</a:t>
            </a:r>
            <a:r>
              <a:rPr lang="en-NZ" sz="1400" dirty="0" smtClean="0"/>
              <a:t>/Zinc</a:t>
            </a:r>
          </a:p>
          <a:p>
            <a:endParaRPr lang="en-NZ" sz="1600" dirty="0" smtClean="0"/>
          </a:p>
          <a:p>
            <a:r>
              <a:rPr lang="en-NZ" sz="1600" b="1" dirty="0" smtClean="0"/>
              <a:t>Common workflows</a:t>
            </a:r>
            <a:endParaRPr lang="en-NZ" sz="1600" b="1" dirty="0"/>
          </a:p>
          <a:p>
            <a:r>
              <a:rPr lang="en-NZ" sz="1600" b="1" dirty="0" smtClean="0"/>
              <a:t>Many possible steps</a:t>
            </a:r>
            <a:endParaRPr lang="en-NZ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520D37-54B4-47DC-9D10-5FAFCAC68C9E}" type="slidenum">
              <a:rPr lang="en-NZ" smtClean="0"/>
              <a:pPr/>
              <a:t>13</a:t>
            </a:fld>
            <a:endParaRPr lang="en-NZ" sz="1400"/>
          </a:p>
        </p:txBody>
      </p:sp>
      <p:sp>
        <p:nvSpPr>
          <p:cNvPr id="5" name="TextBox 4"/>
          <p:cNvSpPr txBox="1"/>
          <p:nvPr/>
        </p:nvSpPr>
        <p:spPr>
          <a:xfrm>
            <a:off x="685800" y="980729"/>
            <a:ext cx="5398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Model Generation Process</a:t>
            </a:r>
            <a:endParaRPr lang="en-NZ" sz="2800" b="1" dirty="0"/>
          </a:p>
        </p:txBody>
      </p:sp>
      <p:pic>
        <p:nvPicPr>
          <p:cNvPr id="7" name="Picture 7" descr="ABI_Positive_RGB_NoStrap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52400"/>
            <a:ext cx="26368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994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80928"/>
            <a:ext cx="7772400" cy="685800"/>
          </a:xfrm>
        </p:spPr>
        <p:txBody>
          <a:bodyPr/>
          <a:lstStyle/>
          <a:p>
            <a:r>
              <a:rPr lang="en-NZ" dirty="0" smtClean="0"/>
              <a:t>MAP Client – Workflow Manager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20E551-269E-4C71-B244-9E82353EF4DA}" type="slidenum">
              <a:rPr lang="en-NZ" smtClean="0"/>
              <a:pPr/>
              <a:t>14</a:t>
            </a:fld>
            <a:endParaRPr lang="en-NZ" sz="1400"/>
          </a:p>
        </p:txBody>
      </p:sp>
      <p:pic>
        <p:nvPicPr>
          <p:cNvPr id="5" name="Picture 7" descr="ABI_Positive_RGB_NoStrap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52400"/>
            <a:ext cx="26368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619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ap_workflo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9682" y="2057400"/>
            <a:ext cx="7247467" cy="396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520D37-54B4-47DC-9D10-5FAFCAC68C9E}" type="slidenum">
              <a:rPr lang="en-NZ" smtClean="0"/>
              <a:pPr/>
              <a:t>15</a:t>
            </a:fld>
            <a:endParaRPr lang="en-NZ" sz="1400"/>
          </a:p>
        </p:txBody>
      </p:sp>
      <p:pic>
        <p:nvPicPr>
          <p:cNvPr id="9" name="Picture 7" descr="ABI_Positive_RGB_NoStrap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152400"/>
            <a:ext cx="26368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7772400" cy="685800"/>
          </a:xfrm>
        </p:spPr>
        <p:txBody>
          <a:bodyPr/>
          <a:lstStyle/>
          <a:p>
            <a:pPr eaLnBrk="1" hangingPunct="1"/>
            <a:r>
              <a:rPr lang="en-GB" altLang="en-US" sz="2400" dirty="0" smtClean="0"/>
              <a:t>MAP Client – Workflow Manager</a:t>
            </a:r>
          </a:p>
        </p:txBody>
      </p:sp>
    </p:spTree>
    <p:extLst>
      <p:ext uri="{BB962C8B-B14F-4D97-AF65-F5344CB8AC3E}">
        <p14:creationId xmlns:p14="http://schemas.microsoft.com/office/powerpoint/2010/main" val="16304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44824"/>
            <a:ext cx="3670176" cy="3179440"/>
          </a:xfrm>
        </p:spPr>
        <p:txBody>
          <a:bodyPr/>
          <a:lstStyle/>
          <a:p>
            <a:r>
              <a:rPr lang="en-US" sz="1400" b="1" dirty="0" smtClean="0"/>
              <a:t>Plugins</a:t>
            </a:r>
            <a:r>
              <a:rPr lang="en-US" sz="1400" dirty="0" smtClean="0"/>
              <a:t> are used as </a:t>
            </a:r>
            <a:r>
              <a:rPr lang="en-US" sz="1400" b="1" dirty="0" smtClean="0"/>
              <a:t>Steps</a:t>
            </a:r>
            <a:r>
              <a:rPr lang="en-US" sz="1400" dirty="0" smtClean="0"/>
              <a:t> in </a:t>
            </a:r>
            <a:r>
              <a:rPr lang="en-US" sz="1400" b="1" dirty="0" smtClean="0"/>
              <a:t>Workflows</a:t>
            </a:r>
          </a:p>
          <a:p>
            <a:endParaRPr lang="en-US" sz="1400" dirty="0"/>
          </a:p>
          <a:p>
            <a:r>
              <a:rPr lang="en-US" sz="1400" dirty="0" smtClean="0"/>
              <a:t>Plugins focus around MSK model generation</a:t>
            </a:r>
          </a:p>
          <a:p>
            <a:endParaRPr lang="en-US" sz="1400" dirty="0" smtClean="0"/>
          </a:p>
          <a:p>
            <a:r>
              <a:rPr lang="en-US" sz="1400" dirty="0" smtClean="0"/>
              <a:t>Free and open source</a:t>
            </a:r>
          </a:p>
          <a:p>
            <a:endParaRPr lang="en-US" sz="1400" dirty="0"/>
          </a:p>
          <a:p>
            <a:r>
              <a:rPr lang="en-US" sz="1400" dirty="0" smtClean="0"/>
              <a:t>Client and plugins written in Python</a:t>
            </a:r>
            <a:endParaRPr lang="en-NZ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520D37-54B4-47DC-9D10-5FAFCAC68C9E}" type="slidenum">
              <a:rPr lang="en-NZ" smtClean="0"/>
              <a:pPr/>
              <a:t>16</a:t>
            </a:fld>
            <a:endParaRPr lang="en-NZ" sz="1400"/>
          </a:p>
        </p:txBody>
      </p:sp>
      <p:pic>
        <p:nvPicPr>
          <p:cNvPr id="9" name="Picture 7" descr="ABI_Positive_RGB_NoStrap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52400"/>
            <a:ext cx="26368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5800" y="1007150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MAP Client</a:t>
            </a:r>
            <a:endParaRPr lang="en-NZ" sz="2800" b="1" dirty="0"/>
          </a:p>
        </p:txBody>
      </p:sp>
      <p:pic>
        <p:nvPicPr>
          <p:cNvPr id="94210" name="Picture 2" descr="E:\Link to jzha263@aucklanduni.ac.nz\presentations\melbourne_2015\images\plugin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0032" y="1268760"/>
            <a:ext cx="3987632" cy="4677451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294767" y="6032321"/>
            <a:ext cx="3118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 smtClean="0"/>
              <a:t>[Zhang et al. (2014) Biomedical Simulation]</a:t>
            </a:r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105305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520D37-54B4-47DC-9D10-5FAFCAC68C9E}" type="slidenum">
              <a:rPr lang="en-NZ" smtClean="0"/>
              <a:pPr/>
              <a:t>17</a:t>
            </a:fld>
            <a:endParaRPr lang="en-NZ" sz="1400"/>
          </a:p>
        </p:txBody>
      </p:sp>
      <p:pic>
        <p:nvPicPr>
          <p:cNvPr id="9" name="Picture 7" descr="ABI_Positive_RGB_NoStrap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52400"/>
            <a:ext cx="26368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60848"/>
            <a:ext cx="3742184" cy="3539480"/>
          </a:xfrm>
        </p:spPr>
        <p:txBody>
          <a:bodyPr/>
          <a:lstStyle/>
          <a:p>
            <a:pPr marL="0" indent="0" algn="ctr">
              <a:buNone/>
            </a:pPr>
            <a:r>
              <a:rPr lang="en-NZ" sz="1600" b="1" dirty="0" smtClean="0"/>
              <a:t>Plugins:</a:t>
            </a:r>
          </a:p>
          <a:p>
            <a:r>
              <a:rPr lang="en-NZ" sz="1400" dirty="0" smtClean="0"/>
              <a:t>Segmentation</a:t>
            </a:r>
          </a:p>
          <a:p>
            <a:pPr lvl="1"/>
            <a:r>
              <a:rPr lang="en-NZ" sz="1400" dirty="0" smtClean="0"/>
              <a:t>Manual</a:t>
            </a:r>
          </a:p>
          <a:p>
            <a:r>
              <a:rPr lang="en-NZ" sz="1400" dirty="0" smtClean="0"/>
              <a:t>Registration</a:t>
            </a:r>
          </a:p>
          <a:p>
            <a:pPr lvl="1"/>
            <a:r>
              <a:rPr lang="en-NZ" sz="1400" dirty="0" smtClean="0"/>
              <a:t>Point cloud</a:t>
            </a:r>
          </a:p>
          <a:p>
            <a:pPr lvl="1"/>
            <a:r>
              <a:rPr lang="en-NZ" sz="1400" dirty="0" smtClean="0"/>
              <a:t>Landmarks</a:t>
            </a:r>
          </a:p>
          <a:p>
            <a:r>
              <a:rPr lang="en-NZ" sz="1400" dirty="0" smtClean="0"/>
              <a:t>Mesh fitting</a:t>
            </a:r>
          </a:p>
          <a:p>
            <a:pPr lvl="1"/>
            <a:r>
              <a:rPr lang="en-NZ" sz="1400" dirty="0"/>
              <a:t>t</a:t>
            </a:r>
            <a:r>
              <a:rPr lang="en-NZ" sz="1400" dirty="0" smtClean="0"/>
              <a:t>o point clouds</a:t>
            </a:r>
            <a:endParaRPr lang="en-NZ" sz="1400" dirty="0"/>
          </a:p>
          <a:p>
            <a:pPr lvl="1"/>
            <a:r>
              <a:rPr lang="en-NZ" sz="1400" dirty="0"/>
              <a:t>t</a:t>
            </a:r>
            <a:r>
              <a:rPr lang="en-NZ" sz="1400" dirty="0" smtClean="0"/>
              <a:t>o landmarks</a:t>
            </a:r>
          </a:p>
          <a:p>
            <a:r>
              <a:rPr lang="en-NZ" sz="1400" dirty="0" smtClean="0"/>
              <a:t>I/O</a:t>
            </a:r>
          </a:p>
          <a:p>
            <a:pPr lvl="1"/>
            <a:r>
              <a:rPr lang="en-NZ" sz="1400" dirty="0" smtClean="0"/>
              <a:t>Images, </a:t>
            </a:r>
            <a:r>
              <a:rPr lang="en-NZ" sz="1400" dirty="0" err="1" smtClean="0"/>
              <a:t>mocap</a:t>
            </a:r>
            <a:r>
              <a:rPr lang="en-NZ" sz="1400" dirty="0" smtClean="0"/>
              <a:t>, STL, OBJ, VRML, </a:t>
            </a:r>
            <a:r>
              <a:rPr lang="en-NZ" sz="1400" dirty="0" err="1" smtClean="0"/>
              <a:t>etc</a:t>
            </a:r>
            <a:endParaRPr lang="en-NZ" sz="1400" dirty="0"/>
          </a:p>
          <a:p>
            <a:pPr marL="0" indent="0">
              <a:buNone/>
            </a:pPr>
            <a:r>
              <a:rPr lang="en-NZ" sz="1400" dirty="0">
                <a:hlinkClick r:id="rId3"/>
              </a:rPr>
              <a:t>https://</a:t>
            </a:r>
            <a:r>
              <a:rPr lang="en-NZ" sz="1400" dirty="0" smtClean="0">
                <a:hlinkClick r:id="rId3"/>
              </a:rPr>
              <a:t>github.com/mapclient-plugins</a:t>
            </a:r>
            <a:endParaRPr lang="en-NZ" sz="1400" dirty="0" smtClean="0"/>
          </a:p>
          <a:p>
            <a:pPr marL="0" indent="0">
              <a:buNone/>
            </a:pPr>
            <a:endParaRPr lang="en-NZ" sz="1400" dirty="0" smtClean="0"/>
          </a:p>
          <a:p>
            <a:pPr lvl="2"/>
            <a:endParaRPr lang="en-NZ" sz="1400" dirty="0" smtClean="0"/>
          </a:p>
          <a:p>
            <a:pPr lvl="1"/>
            <a:endParaRPr lang="en-NZ" sz="1400" dirty="0" smtClean="0"/>
          </a:p>
          <a:p>
            <a:pPr lvl="1"/>
            <a:endParaRPr lang="en-NZ" sz="1400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4427984" y="2060848"/>
            <a:ext cx="3742184" cy="353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NZ" sz="1600" b="1" dirty="0" smtClean="0"/>
              <a:t>Workflows:</a:t>
            </a:r>
          </a:p>
          <a:p>
            <a:r>
              <a:rPr lang="en-NZ" sz="1400" dirty="0"/>
              <a:t>M</a:t>
            </a:r>
            <a:r>
              <a:rPr lang="en-NZ" sz="1400" dirty="0" smtClean="0"/>
              <a:t>odel generation from landmarks and segmentations</a:t>
            </a:r>
          </a:p>
          <a:p>
            <a:endParaRPr lang="en-NZ" sz="1400" dirty="0" smtClean="0"/>
          </a:p>
          <a:p>
            <a:r>
              <a:rPr lang="en-NZ" sz="1400" dirty="0"/>
              <a:t>M</a:t>
            </a:r>
            <a:r>
              <a:rPr lang="en-NZ" sz="1400" dirty="0" smtClean="0"/>
              <a:t>odel estimation from partial data</a:t>
            </a:r>
          </a:p>
          <a:p>
            <a:endParaRPr lang="en-NZ" sz="1400" dirty="0"/>
          </a:p>
          <a:p>
            <a:r>
              <a:rPr lang="en-NZ" sz="1400" dirty="0" smtClean="0"/>
              <a:t>Lower limb generation from landmarks</a:t>
            </a:r>
          </a:p>
          <a:p>
            <a:endParaRPr lang="en-NZ" sz="1400" dirty="0"/>
          </a:p>
          <a:p>
            <a:endParaRPr lang="en-NZ" sz="1400" dirty="0" smtClean="0"/>
          </a:p>
          <a:p>
            <a:endParaRPr lang="en-NZ" sz="1400" dirty="0" smtClean="0"/>
          </a:p>
          <a:p>
            <a:pPr lvl="2"/>
            <a:endParaRPr lang="en-NZ" sz="1400" dirty="0" smtClean="0"/>
          </a:p>
          <a:p>
            <a:pPr lvl="1"/>
            <a:endParaRPr lang="en-NZ" sz="1400" dirty="0" smtClean="0"/>
          </a:p>
          <a:p>
            <a:pPr lvl="1"/>
            <a:endParaRPr lang="en-NZ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1007150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MAP Client</a:t>
            </a:r>
            <a:endParaRPr lang="en-NZ" sz="2800" b="1" dirty="0"/>
          </a:p>
        </p:txBody>
      </p:sp>
    </p:spTree>
    <p:extLst>
      <p:ext uri="{BB962C8B-B14F-4D97-AF65-F5344CB8AC3E}">
        <p14:creationId xmlns:p14="http://schemas.microsoft.com/office/powerpoint/2010/main" val="23213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20E551-269E-4C71-B244-9E82353EF4DA}" type="slidenum">
              <a:rPr lang="en-NZ" smtClean="0"/>
              <a:pPr/>
              <a:t>18</a:t>
            </a:fld>
            <a:endParaRPr lang="en-NZ" sz="1400"/>
          </a:p>
        </p:txBody>
      </p:sp>
      <p:pic>
        <p:nvPicPr>
          <p:cNvPr id="22530" name="Picture 2" descr="E:\Link to jzha263@aucklanduni.ac.nz\presentations\TRANZ_MAP_2014\images\FAI_full.png"/>
          <p:cNvPicPr>
            <a:picLocks noChangeAspect="1" noChangeArrowheads="1"/>
          </p:cNvPicPr>
          <p:nvPr/>
        </p:nvPicPr>
        <p:blipFill>
          <a:blip r:embed="rId2"/>
          <a:srcRect l="5901" t="4200" r="8263" b="4801"/>
          <a:stretch>
            <a:fillRect/>
          </a:stretch>
        </p:blipFill>
        <p:spPr bwMode="auto">
          <a:xfrm>
            <a:off x="0" y="764704"/>
            <a:ext cx="9144000" cy="5452844"/>
          </a:xfrm>
          <a:prstGeom prst="rect">
            <a:avLst/>
          </a:prstGeom>
          <a:noFill/>
        </p:spPr>
      </p:pic>
      <p:pic>
        <p:nvPicPr>
          <p:cNvPr id="5" name="Picture 2" descr="E:\Link to jzha263@aucklanduni.ac.nz\presentations\TRANZ_MAP_2014\images\MAP-logo-pos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8964"/>
          <a:stretch>
            <a:fillRect/>
          </a:stretch>
        </p:blipFill>
        <p:spPr bwMode="auto">
          <a:xfrm>
            <a:off x="8676456" y="72008"/>
            <a:ext cx="296261" cy="548680"/>
          </a:xfrm>
          <a:prstGeom prst="rect">
            <a:avLst/>
          </a:prstGeom>
          <a:noFill/>
        </p:spPr>
      </p:pic>
      <p:pic>
        <p:nvPicPr>
          <p:cNvPr id="6" name="Picture 5" descr="ABI_Positive_RGB_NoStrap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52120" y="0"/>
            <a:ext cx="2948310" cy="68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787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520D37-54B4-47DC-9D10-5FAFCAC68C9E}" type="slidenum">
              <a:rPr lang="en-NZ" smtClean="0"/>
              <a:pPr/>
              <a:t>19</a:t>
            </a:fld>
            <a:endParaRPr lang="en-NZ" sz="1400"/>
          </a:p>
        </p:txBody>
      </p:sp>
      <p:pic>
        <p:nvPicPr>
          <p:cNvPr id="9" name="Picture 7" descr="ABI_Positive_RGB_NoStrap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52400"/>
            <a:ext cx="26368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3266728" y="3356992"/>
            <a:ext cx="238539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NZ" sz="3200" b="1" dirty="0" smtClean="0"/>
              <a:t>DEMO TIME!</a:t>
            </a:r>
            <a:endParaRPr lang="en-NZ" sz="2800" dirty="0" smtClean="0"/>
          </a:p>
          <a:p>
            <a:endParaRPr lang="en-NZ" sz="2800" dirty="0"/>
          </a:p>
          <a:p>
            <a:endParaRPr lang="en-NZ" sz="2800" dirty="0" smtClean="0"/>
          </a:p>
          <a:p>
            <a:endParaRPr lang="en-NZ" sz="2800" dirty="0" smtClean="0"/>
          </a:p>
          <a:p>
            <a:pPr lvl="2"/>
            <a:endParaRPr lang="en-NZ" sz="2800" dirty="0" smtClean="0"/>
          </a:p>
          <a:p>
            <a:pPr lvl="1"/>
            <a:endParaRPr lang="en-NZ" sz="2800" dirty="0" smtClean="0"/>
          </a:p>
          <a:p>
            <a:pPr lvl="1"/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35779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Workshop Goals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Install and run MAP Client</a:t>
            </a:r>
          </a:p>
          <a:p>
            <a:endParaRPr lang="en-NZ" dirty="0"/>
          </a:p>
          <a:p>
            <a:r>
              <a:rPr lang="en-NZ" dirty="0" smtClean="0"/>
              <a:t>Import/build/run MAP Client workflows for FAI Project</a:t>
            </a:r>
          </a:p>
          <a:p>
            <a:endParaRPr lang="en-NZ" dirty="0"/>
          </a:p>
          <a:p>
            <a:r>
              <a:rPr lang="en-NZ" dirty="0" smtClean="0"/>
              <a:t>Create your own workflows/plugins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20E551-269E-4C71-B244-9E82353EF4DA}" type="slidenum">
              <a:rPr lang="en-NZ" smtClean="0"/>
              <a:pPr/>
              <a:t>2</a:t>
            </a:fld>
            <a:endParaRPr lang="en-NZ" sz="1400"/>
          </a:p>
        </p:txBody>
      </p:sp>
      <p:pic>
        <p:nvPicPr>
          <p:cNvPr id="5" name="Picture 7" descr="ABI_Positive_RGB_NoStrap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52400"/>
            <a:ext cx="26368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0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Installing MAP Client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1800" dirty="0" smtClean="0"/>
              <a:t>Follow instructions on the MAP Client Installation page.</a:t>
            </a:r>
            <a:endParaRPr lang="en-NZ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20E551-269E-4C71-B244-9E82353EF4DA}" type="slidenum">
              <a:rPr lang="en-NZ" smtClean="0"/>
              <a:pPr/>
              <a:t>20</a:t>
            </a:fld>
            <a:endParaRPr lang="en-NZ" sz="1400"/>
          </a:p>
        </p:txBody>
      </p:sp>
      <p:pic>
        <p:nvPicPr>
          <p:cNvPr id="5" name="Picture 7" descr="ABI_Positive_RGB_NoStrap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52400"/>
            <a:ext cx="26368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56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Import and Run a Workflow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Follow the instructions on the Run a Workflow page.</a:t>
            </a:r>
          </a:p>
          <a:p>
            <a:pPr lvl="1"/>
            <a:endParaRPr lang="en-NZ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20E551-269E-4C71-B244-9E82353EF4DA}" type="slidenum">
              <a:rPr lang="en-NZ" smtClean="0"/>
              <a:pPr/>
              <a:t>21</a:t>
            </a:fld>
            <a:endParaRPr lang="en-NZ" sz="1400"/>
          </a:p>
        </p:txBody>
      </p:sp>
      <p:pic>
        <p:nvPicPr>
          <p:cNvPr id="5" name="Picture 7" descr="ABI_Positive_RGB_NoStrap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52400"/>
            <a:ext cx="26368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871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20E551-269E-4C71-B244-9E82353EF4DA}" type="slidenum">
              <a:rPr lang="en-NZ" smtClean="0"/>
              <a:pPr/>
              <a:t>22</a:t>
            </a:fld>
            <a:endParaRPr lang="en-NZ" sz="1400"/>
          </a:p>
        </p:txBody>
      </p:sp>
      <p:sp>
        <p:nvSpPr>
          <p:cNvPr id="9" name="TextBox 8"/>
          <p:cNvSpPr txBox="1"/>
          <p:nvPr/>
        </p:nvSpPr>
        <p:spPr>
          <a:xfrm>
            <a:off x="685800" y="1807420"/>
            <a:ext cx="320384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MAP</a:t>
            </a:r>
          </a:p>
          <a:p>
            <a:r>
              <a:rPr lang="en-US" sz="1400" dirty="0" smtClean="0"/>
              <a:t>NZ:</a:t>
            </a:r>
            <a:r>
              <a:rPr lang="en-US" sz="1400" b="1" dirty="0" smtClean="0"/>
              <a:t>	</a:t>
            </a:r>
            <a:r>
              <a:rPr lang="en-US" sz="1400" dirty="0" smtClean="0"/>
              <a:t>Thor </a:t>
            </a:r>
            <a:r>
              <a:rPr lang="en-US" sz="1400" dirty="0" err="1" smtClean="0"/>
              <a:t>Besier</a:t>
            </a:r>
            <a:endParaRPr lang="en-US" sz="1400" dirty="0" smtClean="0"/>
          </a:p>
          <a:p>
            <a:r>
              <a:rPr lang="en-US" sz="1400" dirty="0" smtClean="0"/>
              <a:t>	Hugh </a:t>
            </a:r>
            <a:r>
              <a:rPr lang="en-US" sz="1400" dirty="0" err="1" smtClean="0"/>
              <a:t>Sorby</a:t>
            </a:r>
            <a:endParaRPr lang="en-US" sz="1400" dirty="0" smtClean="0"/>
          </a:p>
          <a:p>
            <a:r>
              <a:rPr lang="en-US" sz="1400" dirty="0" smtClean="0"/>
              <a:t>	Peter Hunter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Poul</a:t>
            </a:r>
            <a:r>
              <a:rPr lang="en-US" sz="1400" dirty="0" smtClean="0"/>
              <a:t> Nielsen</a:t>
            </a:r>
          </a:p>
          <a:p>
            <a:r>
              <a:rPr lang="en-US" sz="1400" dirty="0" smtClean="0"/>
              <a:t>	Justin Fernandez</a:t>
            </a:r>
          </a:p>
          <a:p>
            <a:r>
              <a:rPr lang="en-US" sz="1400" dirty="0" smtClean="0"/>
              <a:t>	Kumar </a:t>
            </a:r>
            <a:r>
              <a:rPr lang="en-US" sz="1400" dirty="0" err="1" smtClean="0"/>
              <a:t>Mithraratne</a:t>
            </a:r>
            <a:endParaRPr lang="en-US" sz="1400" dirty="0" smtClean="0"/>
          </a:p>
          <a:p>
            <a:r>
              <a:rPr lang="en-US" sz="1400" dirty="0" smtClean="0"/>
              <a:t>	Vickie Shim</a:t>
            </a:r>
          </a:p>
          <a:p>
            <a:r>
              <a:rPr lang="en-US" sz="1400" dirty="0" smtClean="0"/>
              <a:t>	Duane Malcolm</a:t>
            </a:r>
          </a:p>
          <a:p>
            <a:endParaRPr lang="en-US" sz="1400" dirty="0" smtClean="0"/>
          </a:p>
          <a:p>
            <a:r>
              <a:rPr lang="en-US" sz="1400" dirty="0" smtClean="0"/>
              <a:t>AUS:</a:t>
            </a:r>
            <a:r>
              <a:rPr lang="en-US" sz="1400" b="1" dirty="0" smtClean="0"/>
              <a:t>	</a:t>
            </a:r>
            <a:r>
              <a:rPr lang="en-US" sz="1400" dirty="0" smtClean="0"/>
              <a:t>David Lloyd</a:t>
            </a:r>
          </a:p>
          <a:p>
            <a:r>
              <a:rPr lang="en-US" sz="1400" dirty="0" smtClean="0"/>
              <a:t>	Mark Taylor</a:t>
            </a:r>
          </a:p>
          <a:p>
            <a:r>
              <a:rPr lang="en-US" sz="1400" dirty="0" smtClean="0"/>
              <a:t>	John Clement</a:t>
            </a:r>
          </a:p>
          <a:p>
            <a:r>
              <a:rPr lang="en-US" sz="1400" dirty="0" smtClean="0"/>
              <a:t>	David Thomas</a:t>
            </a:r>
            <a:endParaRPr lang="en-NZ" sz="14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 l="17519" t="15834" r="17513" b="27467"/>
          <a:stretch>
            <a:fillRect/>
          </a:stretch>
        </p:blipFill>
        <p:spPr bwMode="auto">
          <a:xfrm>
            <a:off x="4392960" y="4396747"/>
            <a:ext cx="2160240" cy="106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168824" y="5476867"/>
            <a:ext cx="4713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 Food &amp; Drug Administration</a:t>
            </a:r>
          </a:p>
          <a:p>
            <a:pPr algn="ctr"/>
            <a:r>
              <a:rPr lang="en-US" sz="1400" dirty="0" smtClean="0"/>
              <a:t>National Center for Simulation in Rehabilitation Research</a:t>
            </a:r>
            <a:endParaRPr lang="en-NZ" sz="1400" dirty="0"/>
          </a:p>
        </p:txBody>
      </p:sp>
      <p:pic>
        <p:nvPicPr>
          <p:cNvPr id="21" name="Picture 7" descr="ABI_Positive_RGB_NoStra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400"/>
            <a:ext cx="26368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860032" y="1772238"/>
            <a:ext cx="320384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OpenSim</a:t>
            </a:r>
          </a:p>
          <a:p>
            <a:r>
              <a:rPr lang="en-US" sz="1400" dirty="0" smtClean="0"/>
              <a:t>Scott </a:t>
            </a:r>
            <a:r>
              <a:rPr lang="en-US" sz="1400" dirty="0" err="1" smtClean="0"/>
              <a:t>Delp</a:t>
            </a:r>
            <a:endParaRPr lang="en-US" sz="1400" dirty="0" smtClean="0"/>
          </a:p>
          <a:p>
            <a:r>
              <a:rPr lang="en-US" sz="1400" dirty="0" smtClean="0"/>
              <a:t>Jennifer Hicks</a:t>
            </a:r>
          </a:p>
          <a:p>
            <a:r>
              <a:rPr lang="en-US" sz="1400" dirty="0" smtClean="0"/>
              <a:t>Ajay Seth</a:t>
            </a:r>
          </a:p>
          <a:p>
            <a:r>
              <a:rPr lang="en-US" sz="1400" dirty="0" smtClean="0"/>
              <a:t>Ayman Habib</a:t>
            </a:r>
          </a:p>
          <a:p>
            <a:r>
              <a:rPr lang="en-US" sz="1400" dirty="0" smtClean="0"/>
              <a:t>James Dunne</a:t>
            </a:r>
          </a:p>
          <a:p>
            <a:r>
              <a:rPr lang="en-US" sz="1400" dirty="0" smtClean="0"/>
              <a:t>Chris </a:t>
            </a:r>
            <a:r>
              <a:rPr lang="en-US" sz="1400" dirty="0" err="1" smtClean="0"/>
              <a:t>Dembia</a:t>
            </a:r>
            <a:endParaRPr lang="en-US" sz="1400" dirty="0" smtClean="0"/>
          </a:p>
          <a:p>
            <a:r>
              <a:rPr lang="en-US" sz="1400" dirty="0" smtClean="0"/>
              <a:t>Tom Uchida</a:t>
            </a:r>
          </a:p>
        </p:txBody>
      </p:sp>
    </p:spTree>
    <p:extLst>
      <p:ext uri="{BB962C8B-B14F-4D97-AF65-F5344CB8AC3E}">
        <p14:creationId xmlns:p14="http://schemas.microsoft.com/office/powerpoint/2010/main" val="88443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Day 1 Overview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Key websites and documentation</a:t>
            </a:r>
          </a:p>
          <a:p>
            <a:endParaRPr lang="en-NZ" dirty="0" smtClean="0"/>
          </a:p>
          <a:p>
            <a:r>
              <a:rPr lang="en-NZ" dirty="0" smtClean="0"/>
              <a:t>MAP </a:t>
            </a:r>
            <a:r>
              <a:rPr lang="en-NZ" dirty="0"/>
              <a:t>&amp; MAP </a:t>
            </a:r>
            <a:r>
              <a:rPr lang="en-NZ" dirty="0" smtClean="0"/>
              <a:t>Client</a:t>
            </a:r>
          </a:p>
          <a:p>
            <a:endParaRPr lang="en-NZ" dirty="0"/>
          </a:p>
          <a:p>
            <a:r>
              <a:rPr lang="en-NZ" dirty="0" smtClean="0"/>
              <a:t>Key MAP Client Concepts</a:t>
            </a:r>
          </a:p>
          <a:p>
            <a:pPr marL="0" indent="0">
              <a:buNone/>
            </a:pPr>
            <a:endParaRPr lang="en-NZ" dirty="0" smtClean="0"/>
          </a:p>
          <a:p>
            <a:r>
              <a:rPr lang="en-NZ" dirty="0" smtClean="0"/>
              <a:t>MAP </a:t>
            </a:r>
            <a:r>
              <a:rPr lang="en-NZ" dirty="0"/>
              <a:t>Client Workflows for </a:t>
            </a:r>
            <a:r>
              <a:rPr lang="en-NZ" dirty="0" smtClean="0"/>
              <a:t>FAI</a:t>
            </a:r>
          </a:p>
          <a:p>
            <a:endParaRPr lang="en-NZ" dirty="0"/>
          </a:p>
          <a:p>
            <a:r>
              <a:rPr lang="en-NZ" dirty="0" smtClean="0"/>
              <a:t>Install MAP Client and run some workflows</a:t>
            </a:r>
            <a:endParaRPr lang="en-NZ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20E551-269E-4C71-B244-9E82353EF4DA}" type="slidenum">
              <a:rPr lang="en-NZ" smtClean="0"/>
              <a:pPr/>
              <a:t>3</a:t>
            </a:fld>
            <a:endParaRPr lang="en-NZ" sz="1400"/>
          </a:p>
        </p:txBody>
      </p:sp>
      <p:pic>
        <p:nvPicPr>
          <p:cNvPr id="5" name="Picture 7" descr="ABI_Positive_RGB_NoStrap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52400"/>
            <a:ext cx="26368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560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Day 2 Overview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Plugin </a:t>
            </a:r>
            <a:r>
              <a:rPr lang="en-NZ" dirty="0"/>
              <a:t>framework </a:t>
            </a:r>
            <a:r>
              <a:rPr lang="en-NZ" dirty="0" smtClean="0"/>
              <a:t>and walkthrough</a:t>
            </a:r>
          </a:p>
          <a:p>
            <a:pPr marL="0" indent="0">
              <a:buNone/>
            </a:pPr>
            <a:endParaRPr lang="en-NZ" dirty="0"/>
          </a:p>
          <a:p>
            <a:r>
              <a:rPr lang="en-NZ" dirty="0" smtClean="0"/>
              <a:t>Write a </a:t>
            </a:r>
            <a:r>
              <a:rPr lang="en-NZ" dirty="0"/>
              <a:t>simple plugin</a:t>
            </a:r>
          </a:p>
          <a:p>
            <a:endParaRPr lang="en-NZ" dirty="0"/>
          </a:p>
          <a:p>
            <a:r>
              <a:rPr lang="en-NZ" dirty="0" smtClean="0"/>
              <a:t>FAI workflow plugins</a:t>
            </a:r>
          </a:p>
          <a:p>
            <a:endParaRPr lang="en-NZ" dirty="0"/>
          </a:p>
          <a:p>
            <a:r>
              <a:rPr lang="en-NZ" dirty="0" smtClean="0"/>
              <a:t>Ideas for new workflows/plugins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20E551-269E-4C71-B244-9E82353EF4DA}" type="slidenum">
              <a:rPr lang="en-NZ" smtClean="0"/>
              <a:pPr/>
              <a:t>4</a:t>
            </a:fld>
            <a:endParaRPr lang="en-NZ" sz="1400"/>
          </a:p>
        </p:txBody>
      </p:sp>
      <p:pic>
        <p:nvPicPr>
          <p:cNvPr id="5" name="Picture 7" descr="ABI_Positive_RGB_NoStrap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52400"/>
            <a:ext cx="26368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680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Where to find information?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This workshop (doc, examples)</a:t>
            </a:r>
          </a:p>
          <a:p>
            <a:pPr lvl="1"/>
            <a:r>
              <a:rPr lang="en-NZ" b="1" dirty="0" smtClean="0">
                <a:solidFill>
                  <a:srgbClr val="0070C0"/>
                </a:solidFill>
              </a:rPr>
              <a:t>map-client-fai-workshop.readthedocs.io</a:t>
            </a:r>
          </a:p>
          <a:p>
            <a:pPr lvl="1"/>
            <a:r>
              <a:rPr lang="en-NZ" dirty="0" smtClean="0">
                <a:solidFill>
                  <a:srgbClr val="0070C0"/>
                </a:solidFill>
              </a:rPr>
              <a:t>github.com/</a:t>
            </a:r>
            <a:r>
              <a:rPr lang="en-NZ" dirty="0" err="1" smtClean="0">
                <a:solidFill>
                  <a:srgbClr val="0070C0"/>
                </a:solidFill>
              </a:rPr>
              <a:t>juzhang</a:t>
            </a:r>
            <a:r>
              <a:rPr lang="en-NZ" dirty="0" smtClean="0">
                <a:solidFill>
                  <a:srgbClr val="0070C0"/>
                </a:solidFill>
              </a:rPr>
              <a:t>/</a:t>
            </a:r>
            <a:r>
              <a:rPr lang="en-NZ" dirty="0" err="1" smtClean="0">
                <a:solidFill>
                  <a:srgbClr val="0070C0"/>
                </a:solidFill>
              </a:rPr>
              <a:t>mapclient</a:t>
            </a:r>
            <a:r>
              <a:rPr lang="en-NZ" dirty="0" smtClean="0">
                <a:solidFill>
                  <a:srgbClr val="0070C0"/>
                </a:solidFill>
              </a:rPr>
              <a:t>-</a:t>
            </a:r>
            <a:r>
              <a:rPr lang="en-NZ" dirty="0" err="1" smtClean="0">
                <a:solidFill>
                  <a:srgbClr val="0070C0"/>
                </a:solidFill>
              </a:rPr>
              <a:t>fai</a:t>
            </a:r>
            <a:r>
              <a:rPr lang="en-NZ" dirty="0" smtClean="0">
                <a:solidFill>
                  <a:srgbClr val="0070C0"/>
                </a:solidFill>
              </a:rPr>
              <a:t>-workshop</a:t>
            </a:r>
          </a:p>
          <a:p>
            <a:pPr lvl="1"/>
            <a:endParaRPr lang="en-NZ" dirty="0">
              <a:solidFill>
                <a:srgbClr val="0070C0"/>
              </a:solidFill>
            </a:endParaRPr>
          </a:p>
          <a:p>
            <a:r>
              <a:rPr lang="en-NZ" dirty="0" smtClean="0"/>
              <a:t>MAP Client</a:t>
            </a:r>
          </a:p>
          <a:p>
            <a:pPr lvl="1"/>
            <a:r>
              <a:rPr lang="en-NZ" dirty="0" smtClean="0">
                <a:solidFill>
                  <a:srgbClr val="0070C0"/>
                </a:solidFill>
              </a:rPr>
              <a:t>map-client.readthedocs.io</a:t>
            </a:r>
          </a:p>
          <a:p>
            <a:pPr lvl="1"/>
            <a:r>
              <a:rPr lang="en-NZ" dirty="0" smtClean="0">
                <a:solidFill>
                  <a:srgbClr val="0070C0"/>
                </a:solidFill>
              </a:rPr>
              <a:t>github.com/</a:t>
            </a:r>
            <a:r>
              <a:rPr lang="en-NZ" dirty="0" err="1" smtClean="0">
                <a:solidFill>
                  <a:srgbClr val="0070C0"/>
                </a:solidFill>
              </a:rPr>
              <a:t>MusculoskeletalAtlasProject</a:t>
            </a:r>
            <a:r>
              <a:rPr lang="en-NZ" dirty="0" smtClean="0">
                <a:solidFill>
                  <a:srgbClr val="0070C0"/>
                </a:solidFill>
              </a:rPr>
              <a:t>/</a:t>
            </a:r>
            <a:r>
              <a:rPr lang="en-NZ" dirty="0" err="1" smtClean="0">
                <a:solidFill>
                  <a:srgbClr val="0070C0"/>
                </a:solidFill>
              </a:rPr>
              <a:t>mapclient</a:t>
            </a:r>
            <a:endParaRPr lang="en-NZ" dirty="0" smtClean="0">
              <a:solidFill>
                <a:srgbClr val="0070C0"/>
              </a:solidFill>
            </a:endParaRPr>
          </a:p>
          <a:p>
            <a:endParaRPr lang="en-NZ" dirty="0" smtClean="0">
              <a:solidFill>
                <a:srgbClr val="0070C0"/>
              </a:solidFill>
            </a:endParaRPr>
          </a:p>
          <a:p>
            <a:r>
              <a:rPr lang="en-NZ" dirty="0" smtClean="0"/>
              <a:t>MAP Client Plugins</a:t>
            </a:r>
          </a:p>
          <a:p>
            <a:pPr lvl="1"/>
            <a:r>
              <a:rPr lang="en-NZ" dirty="0" smtClean="0">
                <a:solidFill>
                  <a:srgbClr val="0070C0"/>
                </a:solidFill>
              </a:rPr>
              <a:t>github.com/</a:t>
            </a:r>
            <a:r>
              <a:rPr lang="en-NZ" dirty="0" err="1" smtClean="0">
                <a:solidFill>
                  <a:srgbClr val="0070C0"/>
                </a:solidFill>
              </a:rPr>
              <a:t>mapclient</a:t>
            </a:r>
            <a:r>
              <a:rPr lang="en-NZ" dirty="0" smtClean="0">
                <a:solidFill>
                  <a:srgbClr val="0070C0"/>
                </a:solidFill>
              </a:rPr>
              <a:t>-plugins</a:t>
            </a:r>
            <a:endParaRPr lang="en-NZ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20E551-269E-4C71-B244-9E82353EF4DA}" type="slidenum">
              <a:rPr lang="en-NZ" smtClean="0"/>
              <a:pPr/>
              <a:t>5</a:t>
            </a:fld>
            <a:endParaRPr lang="en-NZ" sz="1400"/>
          </a:p>
        </p:txBody>
      </p:sp>
      <p:pic>
        <p:nvPicPr>
          <p:cNvPr id="5" name="Picture 7" descr="ABI_Positive_RGB_NoStrap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52400"/>
            <a:ext cx="26368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219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924944"/>
            <a:ext cx="7772400" cy="685800"/>
          </a:xfrm>
        </p:spPr>
        <p:txBody>
          <a:bodyPr/>
          <a:lstStyle/>
          <a:p>
            <a:r>
              <a:rPr lang="en-NZ" dirty="0" smtClean="0"/>
              <a:t>Overview of MAP &amp; MAP Client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20E551-269E-4C71-B244-9E82353EF4DA}" type="slidenum">
              <a:rPr lang="en-NZ" smtClean="0"/>
              <a:pPr/>
              <a:t>6</a:t>
            </a:fld>
            <a:endParaRPr lang="en-NZ" sz="1400"/>
          </a:p>
        </p:txBody>
      </p:sp>
      <p:pic>
        <p:nvPicPr>
          <p:cNvPr id="5" name="Picture 7" descr="ABI_Positive_RGB_NoStrap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52400"/>
            <a:ext cx="26368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735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520D37-54B4-47DC-9D10-5FAFCAC68C9E}" type="slidenum">
              <a:rPr lang="en-NZ" smtClean="0"/>
              <a:pPr/>
              <a:t>7</a:t>
            </a:fld>
            <a:endParaRPr lang="en-NZ" sz="1400"/>
          </a:p>
        </p:txBody>
      </p:sp>
      <p:pic>
        <p:nvPicPr>
          <p:cNvPr id="9" name="Picture 7" descr="ABI_Positive_RGB_NoStrap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52400"/>
            <a:ext cx="26368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E:\Link to jzha263@aucklanduni.ac.nz\presentations\melbourne_2015\images\map_framework.png"/>
          <p:cNvPicPr>
            <a:picLocks noChangeAspect="1" noChangeArrowheads="1"/>
          </p:cNvPicPr>
          <p:nvPr/>
        </p:nvPicPr>
        <p:blipFill>
          <a:blip r:embed="rId3"/>
          <a:srcRect l="15144" t="26923" r="13462"/>
          <a:stretch>
            <a:fillRect/>
          </a:stretch>
        </p:blipFill>
        <p:spPr bwMode="auto">
          <a:xfrm>
            <a:off x="1187624" y="1682055"/>
            <a:ext cx="7761238" cy="4468592"/>
          </a:xfrm>
          <a:prstGeom prst="rect">
            <a:avLst/>
          </a:prstGeom>
          <a:noFill/>
        </p:spPr>
      </p:pic>
      <p:pic>
        <p:nvPicPr>
          <p:cNvPr id="7" name="Picture 7" descr="E:\Link to jzha263@aucklanduni.ac.nz\presentations\melbourne_2015\images\MAP-logo-po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568" y="980728"/>
            <a:ext cx="3600400" cy="1402655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113884" y="5877271"/>
            <a:ext cx="1970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 smtClean="0"/>
              <a:t>[</a:t>
            </a:r>
            <a:r>
              <a:rPr lang="en-NZ" sz="1200" dirty="0" err="1" smtClean="0"/>
              <a:t>Besier</a:t>
            </a:r>
            <a:r>
              <a:rPr lang="en-NZ" sz="1200" dirty="0" smtClean="0"/>
              <a:t> et al. (2014) WCB]</a:t>
            </a:r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70406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Framework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20E551-269E-4C71-B244-9E82353EF4DA}" type="slidenum">
              <a:rPr lang="en-NZ" smtClean="0"/>
              <a:pPr/>
              <a:t>8</a:t>
            </a:fld>
            <a:endParaRPr lang="en-NZ" sz="1400"/>
          </a:p>
        </p:txBody>
      </p:sp>
      <p:pic>
        <p:nvPicPr>
          <p:cNvPr id="8194" name="Picture 2" descr="E:\Link to jzha263@aucklanduni.ac.nz\presentations\TRANZ_MAP_2014\images\MAP database 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1EBE2"/>
              </a:clrFrom>
              <a:clrTo>
                <a:srgbClr val="F1EBE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9792" y="3321048"/>
            <a:ext cx="2757392" cy="540000"/>
          </a:xfrm>
          <a:prstGeom prst="rect">
            <a:avLst/>
          </a:prstGeom>
          <a:noFill/>
        </p:spPr>
      </p:pic>
      <p:pic>
        <p:nvPicPr>
          <p:cNvPr id="8195" name="Picture 3" descr="E:\Link to jzha263@aucklanduni.ac.nz\presentations\TRANZ_MAP_2014\images\MAP query logo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1EBE2"/>
              </a:clrFrom>
              <a:clrTo>
                <a:srgbClr val="F1EBE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56176" y="3321048"/>
            <a:ext cx="2361174" cy="540000"/>
          </a:xfrm>
          <a:prstGeom prst="rect">
            <a:avLst/>
          </a:prstGeom>
          <a:noFill/>
        </p:spPr>
      </p:pic>
      <p:pic>
        <p:nvPicPr>
          <p:cNvPr id="8196" name="Picture 4" descr="E:\Link to jzha263@aucklanduni.ac.nz\presentations\TRANZ_MAP_2014\images\MAP client logo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1EBE2"/>
              </a:clrFrom>
              <a:clrTo>
                <a:srgbClr val="F1EBE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68196" y="5409280"/>
            <a:ext cx="2367900" cy="540000"/>
          </a:xfrm>
          <a:prstGeom prst="rect">
            <a:avLst/>
          </a:prstGeom>
          <a:noFill/>
        </p:spPr>
      </p:pic>
      <p:pic>
        <p:nvPicPr>
          <p:cNvPr id="9" name="Picture 4" descr="C:\Documents and Settings\user\Local Settings\Temporary Internet Files\Content.IE5\4GN2F8MN\MC900432591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66420" y="2132856"/>
            <a:ext cx="1224136" cy="1224136"/>
          </a:xfrm>
          <a:prstGeom prst="rect">
            <a:avLst/>
          </a:prstGeom>
          <a:noFill/>
        </p:spPr>
      </p:pic>
      <p:pic>
        <p:nvPicPr>
          <p:cNvPr id="10" name="Picture 9" descr="E:\Link to jzha263@aucklanduni.ac.nz\presentations\TRANZ_MAP_2014\images\desktop_computer_icon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20098" y="4509120"/>
            <a:ext cx="864096" cy="864096"/>
          </a:xfrm>
          <a:prstGeom prst="rect">
            <a:avLst/>
          </a:prstGeom>
          <a:noFill/>
        </p:spPr>
      </p:pic>
      <p:pic>
        <p:nvPicPr>
          <p:cNvPr id="8198" name="Picture 6" descr="E:\Link to jzha263@aucklanduni.ac.nz\presentations\TRANZ_MAP_2014\images\matplotlib-plotter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32706" y="2178899"/>
            <a:ext cx="1195677" cy="1083583"/>
          </a:xfrm>
          <a:prstGeom prst="rect">
            <a:avLst/>
          </a:prstGeom>
          <a:noFill/>
        </p:spPr>
      </p:pic>
      <p:pic>
        <p:nvPicPr>
          <p:cNvPr id="8199" name="Picture 7" descr="E:\Link to jzha263@aucklanduni.ac.nz\presentations\TRANZ_MAP_2014\images\imaging_functional_data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5536" y="4077072"/>
            <a:ext cx="1896046" cy="2043658"/>
          </a:xfrm>
          <a:prstGeom prst="rect">
            <a:avLst/>
          </a:prstGeom>
          <a:noFill/>
        </p:spPr>
      </p:pic>
      <p:pic>
        <p:nvPicPr>
          <p:cNvPr id="8200" name="Picture 8" descr="E:\Link to jzha263@aucklanduni.ac.nz\presentations\TRANZ_MAP_2014\images\mesh_models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660232" y="4221088"/>
            <a:ext cx="1604194" cy="1823164"/>
          </a:xfrm>
          <a:prstGeom prst="rect">
            <a:avLst/>
          </a:prstGeom>
          <a:noFill/>
        </p:spPr>
      </p:pic>
      <p:cxnSp>
        <p:nvCxnSpPr>
          <p:cNvPr id="18" name="Curved Connector 17"/>
          <p:cNvCxnSpPr>
            <a:stCxn id="8199" idx="3"/>
            <a:endCxn id="8194" idx="2"/>
          </p:cNvCxnSpPr>
          <p:nvPr/>
        </p:nvCxnSpPr>
        <p:spPr bwMode="auto">
          <a:xfrm flipV="1">
            <a:off x="2291582" y="3861048"/>
            <a:ext cx="1786906" cy="1237853"/>
          </a:xfrm>
          <a:prstGeom prst="curvedConnector2">
            <a:avLst/>
          </a:prstGeom>
          <a:ln w="63500">
            <a:headEnd type="none" w="med" len="med"/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 bwMode="auto">
          <a:xfrm rot="16200000" flipH="1">
            <a:off x="4793296" y="3434272"/>
            <a:ext cx="1296144" cy="2149696"/>
          </a:xfrm>
          <a:prstGeom prst="curvedConnector2">
            <a:avLst/>
          </a:prstGeom>
          <a:ln w="63500">
            <a:solidFill>
              <a:srgbClr val="FFC000"/>
            </a:solidFill>
            <a:headEnd type="none" w="med" len="med"/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 bwMode="auto">
          <a:xfrm>
            <a:off x="4283968" y="2132856"/>
            <a:ext cx="2880320" cy="1296144"/>
          </a:xfrm>
          <a:prstGeom prst="arc">
            <a:avLst>
              <a:gd name="adj1" fmla="val 12298803"/>
              <a:gd name="adj2" fmla="val 20058830"/>
            </a:avLst>
          </a:prstGeom>
          <a:noFill/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915816" y="4149080"/>
            <a:ext cx="2592288" cy="2160240"/>
          </a:xfrm>
          <a:prstGeom prst="roundRect">
            <a:avLst/>
          </a:prstGeom>
          <a:solidFill>
            <a:schemeClr val="accent5">
              <a:alpha val="1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9" name="Picture 7" descr="ABI_Positive_RGB_NoStrap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096000" y="152400"/>
            <a:ext cx="26368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774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80928"/>
            <a:ext cx="7772400" cy="685800"/>
          </a:xfrm>
        </p:spPr>
        <p:txBody>
          <a:bodyPr/>
          <a:lstStyle/>
          <a:p>
            <a:r>
              <a:rPr lang="en-NZ" dirty="0" smtClean="0"/>
              <a:t>Motivation for the MAP Client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20E551-269E-4C71-B244-9E82353EF4DA}" type="slidenum">
              <a:rPr lang="en-NZ" smtClean="0"/>
              <a:pPr/>
              <a:t>9</a:t>
            </a:fld>
            <a:endParaRPr lang="en-NZ" sz="1400"/>
          </a:p>
        </p:txBody>
      </p:sp>
      <p:pic>
        <p:nvPicPr>
          <p:cNvPr id="5" name="Picture 7" descr="ABI_Positive_RGB_NoStrap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52400"/>
            <a:ext cx="26368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178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Verdana"/>
        <a:ea typeface="ＭＳ Ｐゴシック"/>
        <a:cs typeface="ＭＳ Ｐゴシック"/>
      </a:majorFont>
      <a:minorFont>
        <a:latin typeface="Verdan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abi-presentation</Template>
  <TotalTime>18854</TotalTime>
  <Words>463</Words>
  <Application>Microsoft Office PowerPoint</Application>
  <PresentationFormat>On-screen Show (4:3)</PresentationFormat>
  <Paragraphs>184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ＭＳ Ｐゴシック</vt:lpstr>
      <vt:lpstr>Arial</vt:lpstr>
      <vt:lpstr>Franklin Gothic Demi</vt:lpstr>
      <vt:lpstr>Verdana</vt:lpstr>
      <vt:lpstr>Blank Presentation</vt:lpstr>
      <vt:lpstr>PowerPoint Presentation</vt:lpstr>
      <vt:lpstr>Workshop Goals</vt:lpstr>
      <vt:lpstr>Day 1 Overview</vt:lpstr>
      <vt:lpstr>Day 2 Overview</vt:lpstr>
      <vt:lpstr>Where to find information?</vt:lpstr>
      <vt:lpstr>Overview of MAP &amp; MAP Client</vt:lpstr>
      <vt:lpstr>PowerPoint Presentation</vt:lpstr>
      <vt:lpstr>MAP Framework</vt:lpstr>
      <vt:lpstr>Motivation for the MAP Client</vt:lpstr>
      <vt:lpstr>Patient-specific Musculoskeletal Simulations</vt:lpstr>
      <vt:lpstr>Patient-specific Musculoskeletal Simulations</vt:lpstr>
      <vt:lpstr>Patient-specific Musculoskeletal Simulations</vt:lpstr>
      <vt:lpstr>PowerPoint Presentation</vt:lpstr>
      <vt:lpstr>MAP Client – Workflow Manager</vt:lpstr>
      <vt:lpstr>MAP Client – Workflow Manager</vt:lpstr>
      <vt:lpstr>PowerPoint Presentation</vt:lpstr>
      <vt:lpstr>PowerPoint Presentation</vt:lpstr>
      <vt:lpstr>PowerPoint Presentation</vt:lpstr>
      <vt:lpstr>PowerPoint Presentation</vt:lpstr>
      <vt:lpstr>Installing MAP Client</vt:lpstr>
      <vt:lpstr>Import and Run a Workflow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J.Z.</dc:creator>
  <cp:lastModifiedBy>Ju Zhang</cp:lastModifiedBy>
  <cp:revision>328</cp:revision>
  <dcterms:created xsi:type="dcterms:W3CDTF">2014-12-04T22:31:51Z</dcterms:created>
  <dcterms:modified xsi:type="dcterms:W3CDTF">2016-09-11T11:45:08Z</dcterms:modified>
</cp:coreProperties>
</file>