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tiff" ContentType="image/tiff"/>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 id="337" r:id="rId5"/>
    <p:sldId id="259" r:id="rId6"/>
    <p:sldId id="338"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339" r:id="rId25"/>
    <p:sldId id="340" r:id="rId26"/>
    <p:sldId id="341" r:id="rId27"/>
    <p:sldId id="342" r:id="rId28"/>
    <p:sldId id="343" r:id="rId29"/>
    <p:sldId id="344" r:id="rId30"/>
    <p:sldId id="345" r:id="rId31"/>
    <p:sldId id="346" r:id="rId32"/>
    <p:sldId id="347" r:id="rId33"/>
    <p:sldId id="348" r:id="rId34"/>
    <p:sldId id="349" r:id="rId35"/>
    <p:sldId id="350" r:id="rId36"/>
    <p:sldId id="351" r:id="rId37"/>
    <p:sldId id="352" r:id="rId38"/>
    <p:sldId id="353" r:id="rId39"/>
    <p:sldId id="354" r:id="rId40"/>
    <p:sldId id="355"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7" r:id="rId63"/>
    <p:sldId id="378" r:id="rId64"/>
    <p:sldId id="379" r:id="rId65"/>
    <p:sldId id="380" r:id="rId66"/>
    <p:sldId id="381" r:id="rId67"/>
    <p:sldId id="382" r:id="rId68"/>
    <p:sldId id="383" r:id="rId69"/>
    <p:sldId id="384" r:id="rId70"/>
    <p:sldId id="385" r:id="rId71"/>
    <p:sldId id="386" r:id="rId72"/>
    <p:sldId id="387" r:id="rId73"/>
    <p:sldId id="388" r:id="rId74"/>
    <p:sldId id="389" r:id="rId75"/>
    <p:sldId id="390" r:id="rId76"/>
    <p:sldId id="391" r:id="rId77"/>
    <p:sldId id="392" r:id="rId78"/>
    <p:sldId id="393" r:id="rId79"/>
    <p:sldId id="394" r:id="rId80"/>
    <p:sldId id="395" r:id="rId81"/>
    <p:sldId id="396" r:id="rId82"/>
    <p:sldId id="397" r:id="rId83"/>
    <p:sldId id="398" r:id="rId84"/>
    <p:sldId id="399"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9"/>
    <p:restoredTop sz="94627"/>
  </p:normalViewPr>
  <p:slideViewPr>
    <p:cSldViewPr snapToGrid="0" snapToObjects="1">
      <p:cViewPr varScale="1">
        <p:scale>
          <a:sx n="81" d="100"/>
          <a:sy n="81" d="100"/>
        </p:scale>
        <p:origin x="200"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 Id="rId8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5838AA-1451-D44C-A5FC-B7AF2DBB714D}" type="datetimeFigureOut">
              <a:rPr lang="en-US" smtClean="0"/>
              <a:t>3/4/17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FBD4-45AD-4D40-A896-12A56B1568AD}" type="slidenum">
              <a:rPr lang="en-US" smtClean="0"/>
              <a:t>‹#›</a:t>
            </a:fld>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5838AA-1451-D44C-A5FC-B7AF2DBB714D}" type="datetimeFigureOut">
              <a:rPr lang="en-US" smtClean="0"/>
              <a:t>3/4/17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FBD4-45AD-4D40-A896-12A56B1568AD}" type="slidenum">
              <a:rPr lang="en-US" smtClean="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5838AA-1451-D44C-A5FC-B7AF2DBB714D}" type="datetimeFigureOut">
              <a:rPr lang="en-US" smtClean="0"/>
              <a:t>3/4/17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FBD4-45AD-4D40-A896-12A56B1568AD}" type="slidenum">
              <a:rPr lang="en-US" smtClean="0"/>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5838AA-1451-D44C-A5FC-B7AF2DBB714D}" type="datetimeFigureOut">
              <a:rPr lang="en-US" smtClean="0"/>
              <a:t>3/4/17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FBD4-45AD-4D40-A896-12A56B1568AD}" type="slidenum">
              <a:rPr lang="en-US" smtClean="0"/>
              <a:t>‹#›</a:t>
            </a:fld>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5838AA-1451-D44C-A5FC-B7AF2DBB714D}" type="datetimeFigureOut">
              <a:rPr lang="en-US" smtClean="0"/>
              <a:t>3/4/17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FBD4-45AD-4D40-A896-12A56B1568AD}" type="slidenum">
              <a:rPr lang="en-US" smtClean="0"/>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5838AA-1451-D44C-A5FC-B7AF2DBB714D}" type="datetimeFigureOut">
              <a:rPr lang="en-US" smtClean="0"/>
              <a:t>3/4/17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9FBD4-45AD-4D40-A896-12A56B1568AD}" type="slidenum">
              <a:rPr lang="en-US" smtClean="0"/>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5838AA-1451-D44C-A5FC-B7AF2DBB714D}" type="datetimeFigureOut">
              <a:rPr lang="en-US" smtClean="0"/>
              <a:t>3/4/17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9FBD4-45AD-4D40-A896-12A56B1568AD}" type="slidenum">
              <a:rPr lang="en-US" smtClean="0"/>
              <a:t>‹#›</a:t>
            </a:fld>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5838AA-1451-D44C-A5FC-B7AF2DBB714D}" type="datetimeFigureOut">
              <a:rPr lang="en-US" smtClean="0"/>
              <a:t>3/4/17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9FBD4-45AD-4D40-A896-12A56B1568AD}" type="slidenum">
              <a:rPr lang="en-US" smtClean="0"/>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5838AA-1451-D44C-A5FC-B7AF2DBB714D}" type="datetimeFigureOut">
              <a:rPr lang="en-US" smtClean="0"/>
              <a:t>3/4/17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9FBD4-45AD-4D40-A896-12A56B1568AD}" type="slidenum">
              <a:rPr lang="en-US" smtClean="0"/>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5838AA-1451-D44C-A5FC-B7AF2DBB714D}" type="datetimeFigureOut">
              <a:rPr lang="en-US" smtClean="0"/>
              <a:t>3/4/17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9FBD4-45AD-4D40-A896-12A56B1568AD}" type="slidenum">
              <a:rPr lang="en-US" smtClean="0"/>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5838AA-1451-D44C-A5FC-B7AF2DBB714D}" type="datetimeFigureOut">
              <a:rPr lang="en-US" smtClean="0"/>
              <a:t>3/4/17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9FBD4-45AD-4D40-A896-12A56B1568AD}"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5838AA-1451-D44C-A5FC-B7AF2DBB714D}" type="datetimeFigureOut">
              <a:rPr lang="en-US" smtClean="0"/>
              <a:t>3/4/17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baseline="0">
                <a:solidFill>
                  <a:srgbClr val="002755"/>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9FBD4-45AD-4D40-A896-12A56B1568AD}" type="slidenum">
              <a:rPr lang="en-US" smtClean="0"/>
              <a:t>‹#›</a:t>
            </a:fld>
            <a:endParaRPr lang="en-US"/>
          </a:p>
        </p:txBody>
      </p:sp>
      <p:sp>
        <p:nvSpPr>
          <p:cNvPr id="7" name="Rectangle 6"/>
          <p:cNvSpPr/>
          <p:nvPr/>
        </p:nvSpPr>
        <p:spPr>
          <a:xfrm>
            <a:off x="0" y="0"/>
            <a:ext cx="695739" cy="6858000"/>
          </a:xfrm>
          <a:prstGeom prst="rect">
            <a:avLst/>
          </a:prstGeom>
          <a:solidFill>
            <a:srgbClr val="0027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6200000">
            <a:off x="-3506131" y="2654095"/>
            <a:ext cx="7734505" cy="633549"/>
          </a:xfrm>
          <a:prstGeom prst="rect">
            <a:avLst/>
          </a:prstGeom>
        </p:spPr>
      </p:pic>
    </p:spTree>
    <p:extLst>
      <p:ext uri="{BB962C8B-B14F-4D97-AF65-F5344CB8AC3E}">
        <p14:creationId xmlns:p14="http://schemas.microsoft.com/office/powerpoint/2010/main" val="181585970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natech.genomecenter.ucdavis.edu/pric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www.illumina.com/systems/hiseq_2500_1500/performance_specifications.html" TargetMode="External"/><Relationship Id="rId5" Type="http://schemas.openxmlformats.org/officeDocument/2006/relationships/hyperlink" Target="http://www.illumina.com/systems/miseq/performance_specifications.html" TargetMode="External"/><Relationship Id="rId1" Type="http://schemas.openxmlformats.org/officeDocument/2006/relationships/slideLayout" Target="../slideLayouts/slideLayout2.xml"/><Relationship Id="rId2" Type="http://schemas.openxmlformats.org/officeDocument/2006/relationships/hyperlink" Target="http://www.illumina.com/systems/hiseq-3000-4000/specifications.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tiff"/><Relationship Id="rId4" Type="http://schemas.openxmlformats.org/officeDocument/2006/relationships/image" Target="../media/image7.tiff"/><Relationship Id="rId5" Type="http://schemas.openxmlformats.org/officeDocument/2006/relationships/image" Target="../media/image8.tiff"/><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emf"/><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List_of_sequence_alignment_software"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ioconductor.org/packages/release/bioc/vignettes/limma/inst/doc/usersguide.pdf" TargetMode="External"/><Relationship Id="rId3" Type="http://schemas.openxmlformats.org/officeDocument/2006/relationships/hyperlink" Target="http://bioconductor.org/packages/release/bioc/vignettes/edgeR/inst/doc/edgeRUsersGuide.pdf"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broadinstitute.org/igv/" TargetMode="External"/><Relationship Id="rId3" Type="http://schemas.openxmlformats.org/officeDocument/2006/relationships/hyperlink" Target="http://csbi.ltdk.helsinki.fi/moksiskaan/)"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github.com/dstreett/Super-Deduper" TargetMode="External"/><Relationship Id="rId4" Type="http://schemas.openxmlformats.org/officeDocument/2006/relationships/hyperlink" Target="https://github.com/dstreett/sickle" TargetMode="External"/><Relationship Id="rId5" Type="http://schemas.openxmlformats.org/officeDocument/2006/relationships/hyperlink" Target="https://github.com/ucdavis-bioinformatics/scythe" TargetMode="External"/><Relationship Id="rId6" Type="http://schemas.openxmlformats.org/officeDocument/2006/relationships/hyperlink" Target="https://github.com/dstreett/FLASH2" TargetMode="External"/><Relationship Id="rId1" Type="http://schemas.openxmlformats.org/officeDocument/2006/relationships/slideLayout" Target="../slideLayouts/slideLayout2.xml"/><Relationship Id="rId2" Type="http://schemas.openxmlformats.org/officeDocument/2006/relationships/hyperlink" Target="http://bowtie-bio.sourceforge.net/bowtie2/index.shtml"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tp://www.htslib.org/" TargetMode="External"/><Relationship Id="rId4" Type="http://schemas.openxmlformats.org/officeDocument/2006/relationships/hyperlink" Target="http://www-huber.embl.de/users/anders/HTSeq/" TargetMode="External"/><Relationship Id="rId5" Type="http://schemas.openxmlformats.org/officeDocument/2006/relationships/hyperlink" Target="https://github.com/alexdobin/STAR" TargetMode="External"/><Relationship Id="rId1" Type="http://schemas.openxmlformats.org/officeDocument/2006/relationships/slideLayout" Target="../slideLayouts/slideLayout2.xml"/><Relationship Id="rId2" Type="http://schemas.openxmlformats.org/officeDocument/2006/relationships/hyperlink" Target="http://sourceforge.net/projects/bio-bwa/files/" TargetMode="External"/></Relationships>
</file>

<file path=ppt/slides/_rels/slide68.xml.rels><?xml version="1.0" encoding="UTF-8" standalone="yes"?>
<Relationships xmlns="http://schemas.openxmlformats.org/package/2006/relationships"><Relationship Id="rId3" Type="http://schemas.openxmlformats.org/officeDocument/2006/relationships/hyperlink" Target="http://bioconductor.org/packages/release/bioc/html/edgeR.html" TargetMode="External"/><Relationship Id="rId4" Type="http://schemas.openxmlformats.org/officeDocument/2006/relationships/hyperlink" Target="http://bioconductor.org/packages/release/bioc/html/limma.html" TargetMode="External"/><Relationship Id="rId5" Type="http://schemas.openxmlformats.org/officeDocument/2006/relationships/hyperlink" Target="https://genomebiology.biomedcentral.com/articles/10.1186/gb-2014-15-2-r29" TargetMode="External"/><Relationship Id="rId1" Type="http://schemas.openxmlformats.org/officeDocument/2006/relationships/slideLayout" Target="../slideLayouts/slideLayout2.xml"/><Relationship Id="rId2" Type="http://schemas.openxmlformats.org/officeDocument/2006/relationships/hyperlink" Target="http://www.r-project.or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mtools.github.io/hts-specs/SAMv1.pdf" TargetMode="External"/><Relationship Id="rId3" Type="http://schemas.openxmlformats.org/officeDocument/2006/relationships/hyperlink" Target="http://samtools.github.io/hts-specs/SAMtags.pdf"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So you want to do a</a:t>
            </a:r>
            <a:r>
              <a:rPr lang="en-US" dirty="0" smtClean="0"/>
              <a:t/>
            </a:r>
            <a:br>
              <a:rPr lang="en-US" dirty="0" smtClean="0"/>
            </a:br>
            <a:r>
              <a:rPr lang="en-US" dirty="0"/>
              <a:t> </a:t>
            </a:r>
            <a:r>
              <a:rPr lang="en-US" dirty="0" smtClean="0"/>
              <a:t>RNAseq Experiment</a:t>
            </a:r>
            <a:br>
              <a:rPr lang="en-US" dirty="0" smtClean="0"/>
            </a:br>
            <a:r>
              <a:rPr lang="en-US" dirty="0" smtClean="0"/>
              <a:t>Differential Expression Analysis</a:t>
            </a:r>
            <a:endParaRPr lang="en-US" dirty="0"/>
          </a:p>
        </p:txBody>
      </p:sp>
      <p:sp>
        <p:nvSpPr>
          <p:cNvPr id="3" name="Subtitle 2"/>
          <p:cNvSpPr>
            <a:spLocks noGrp="1"/>
          </p:cNvSpPr>
          <p:nvPr>
            <p:ph type="subTitle" idx="1"/>
          </p:nvPr>
        </p:nvSpPr>
        <p:spPr/>
        <p:txBody>
          <a:bodyPr>
            <a:normAutofit lnSpcReduction="10000"/>
          </a:bodyPr>
          <a:lstStyle/>
          <a:p>
            <a:endParaRPr lang="en-US" dirty="0" smtClean="0"/>
          </a:p>
          <a:p>
            <a:r>
              <a:rPr lang="en-US" smtClean="0"/>
              <a:t>Last updated: Feb </a:t>
            </a:r>
            <a:r>
              <a:rPr lang="en-US" dirty="0" smtClean="0"/>
              <a:t>2</a:t>
            </a:r>
            <a:r>
              <a:rPr lang="en-US" baseline="30000" dirty="0" smtClean="0"/>
              <a:t>nd</a:t>
            </a:r>
            <a:r>
              <a:rPr lang="en-US" dirty="0" smtClean="0"/>
              <a:t>, 2017</a:t>
            </a:r>
          </a:p>
          <a:p>
            <a:r>
              <a:rPr lang="en-US" dirty="0" smtClean="0"/>
              <a:t>Matt Settles</a:t>
            </a:r>
          </a:p>
          <a:p>
            <a:r>
              <a:rPr lang="en-US" dirty="0" smtClean="0"/>
              <a:t>Director, Bioinformatics Core</a:t>
            </a:r>
          </a:p>
          <a:p>
            <a:endParaRPr lang="en-US" dirty="0"/>
          </a:p>
        </p:txBody>
      </p:sp>
    </p:spTree>
    <p:extLst>
      <p:ext uri="{BB962C8B-B14F-4D97-AF65-F5344CB8AC3E}">
        <p14:creationId xmlns:p14="http://schemas.microsoft.com/office/powerpoint/2010/main" val="684582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Generating RNA-</a:t>
            </a:r>
            <a:r>
              <a:rPr lang="en-US" dirty="0" err="1" smtClean="0"/>
              <a:t>seq</a:t>
            </a:r>
            <a:r>
              <a:rPr lang="en-US" dirty="0" smtClean="0"/>
              <a:t> libraries</a:t>
            </a:r>
            <a:endParaRPr lang="en-US" dirty="0"/>
          </a:p>
        </p:txBody>
      </p:sp>
      <p:sp>
        <p:nvSpPr>
          <p:cNvPr id="2" name="Content Placeholder 1"/>
          <p:cNvSpPr>
            <a:spLocks noGrp="1"/>
          </p:cNvSpPr>
          <p:nvPr>
            <p:ph idx="1"/>
          </p:nvPr>
        </p:nvSpPr>
        <p:spPr/>
        <p:txBody>
          <a:bodyPr>
            <a:normAutofit/>
          </a:bodyPr>
          <a:lstStyle/>
          <a:p>
            <a:pPr marL="45720" indent="0">
              <a:buNone/>
            </a:pPr>
            <a:r>
              <a:rPr lang="en-US" dirty="0"/>
              <a:t>Considerations</a:t>
            </a:r>
          </a:p>
          <a:p>
            <a:r>
              <a:rPr lang="en-US" dirty="0"/>
              <a:t>QA/QC of RNA samples</a:t>
            </a:r>
          </a:p>
          <a:p>
            <a:r>
              <a:rPr lang="en-US" dirty="0" smtClean="0"/>
              <a:t>What is the RNA </a:t>
            </a:r>
            <a:r>
              <a:rPr lang="en-US" dirty="0"/>
              <a:t>of interest</a:t>
            </a:r>
          </a:p>
          <a:p>
            <a:r>
              <a:rPr lang="en-US" dirty="0"/>
              <a:t>Library Preparation</a:t>
            </a:r>
          </a:p>
          <a:p>
            <a:pPr lvl="1"/>
            <a:r>
              <a:rPr lang="en-US" dirty="0"/>
              <a:t>Stranded Vs. </a:t>
            </a:r>
            <a:r>
              <a:rPr lang="en-US" dirty="0" err="1"/>
              <a:t>Unstranded</a:t>
            </a:r>
            <a:endParaRPr lang="en-US" dirty="0"/>
          </a:p>
          <a:p>
            <a:r>
              <a:rPr lang="en-US" dirty="0"/>
              <a:t>Size Selection/Cleanup</a:t>
            </a:r>
          </a:p>
          <a:p>
            <a:pPr lvl="1"/>
            <a:r>
              <a:rPr lang="en-US" dirty="0"/>
              <a:t>Final QA</a:t>
            </a:r>
          </a:p>
        </p:txBody>
      </p:sp>
    </p:spTree>
    <p:extLst>
      <p:ext uri="{BB962C8B-B14F-4D97-AF65-F5344CB8AC3E}">
        <p14:creationId xmlns:p14="http://schemas.microsoft.com/office/powerpoint/2010/main" val="1918932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QA/QC of RNA samples</a:t>
            </a:r>
            <a:endParaRPr lang="en-US" dirty="0"/>
          </a:p>
        </p:txBody>
      </p:sp>
      <p:sp>
        <p:nvSpPr>
          <p:cNvPr id="2" name="Content Placeholder 1"/>
          <p:cNvSpPr>
            <a:spLocks noGrp="1"/>
          </p:cNvSpPr>
          <p:nvPr>
            <p:ph idx="1"/>
          </p:nvPr>
        </p:nvSpPr>
        <p:spPr/>
        <p:txBody>
          <a:bodyPr/>
          <a:lstStyle/>
          <a:p>
            <a:pPr marL="45720" indent="0">
              <a:buNone/>
            </a:pPr>
            <a:r>
              <a:rPr lang="en-US" dirty="0"/>
              <a:t>RNA Quality and RIN </a:t>
            </a:r>
            <a:r>
              <a:rPr lang="en-US" dirty="0" smtClean="0"/>
              <a:t>(RQN on AATI Fragment Analyzer)</a:t>
            </a:r>
            <a:endParaRPr lang="en-US" dirty="0"/>
          </a:p>
          <a:p>
            <a:r>
              <a:rPr lang="en-US" dirty="0"/>
              <a:t>RNA sequencing begins with high-quality total RNA, only an </a:t>
            </a:r>
            <a:r>
              <a:rPr lang="en-US" dirty="0" err="1"/>
              <a:t>Agilant</a:t>
            </a:r>
            <a:r>
              <a:rPr lang="en-US" dirty="0"/>
              <a:t> </a:t>
            </a:r>
            <a:r>
              <a:rPr lang="en-US" dirty="0" err="1"/>
              <a:t>BioAnalyzer</a:t>
            </a:r>
            <a:r>
              <a:rPr lang="en-US" dirty="0"/>
              <a:t> (or equivalent) can adequately determine the quality of total RNA </a:t>
            </a:r>
            <a:r>
              <a:rPr lang="en-US" dirty="0" smtClean="0"/>
              <a:t>samples. RIN values between 7 and 10 are desirable.</a:t>
            </a:r>
            <a:endParaRPr lang="en-US" dirty="0"/>
          </a:p>
          <a:p>
            <a:endParaRPr lang="en-US" dirty="0"/>
          </a:p>
        </p:txBody>
      </p:sp>
      <p:pic>
        <p:nvPicPr>
          <p:cNvPr id="5" name="Picture 4" descr="RI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2687" y="3580729"/>
            <a:ext cx="6446626" cy="3014722"/>
          </a:xfrm>
          <a:prstGeom prst="rect">
            <a:avLst/>
          </a:prstGeom>
        </p:spPr>
      </p:pic>
      <p:sp>
        <p:nvSpPr>
          <p:cNvPr id="4" name="Rectangle 3"/>
          <p:cNvSpPr/>
          <p:nvPr/>
        </p:nvSpPr>
        <p:spPr>
          <a:xfrm>
            <a:off x="9583554" y="6047282"/>
            <a:ext cx="2151701" cy="529235"/>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3366FF"/>
                </a:solidFill>
              </a:rPr>
              <a:t>BE CONSISTANT!!!</a:t>
            </a:r>
          </a:p>
        </p:txBody>
      </p:sp>
    </p:spTree>
    <p:extLst>
      <p:ext uri="{BB962C8B-B14F-4D97-AF65-F5344CB8AC3E}">
        <p14:creationId xmlns:p14="http://schemas.microsoft.com/office/powerpoint/2010/main" val="580814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RNA of interest</a:t>
            </a:r>
            <a:endParaRPr lang="en-US" dirty="0"/>
          </a:p>
        </p:txBody>
      </p:sp>
      <p:sp>
        <p:nvSpPr>
          <p:cNvPr id="2" name="Content Placeholder 1"/>
          <p:cNvSpPr>
            <a:spLocks noGrp="1"/>
          </p:cNvSpPr>
          <p:nvPr>
            <p:ph idx="1"/>
          </p:nvPr>
        </p:nvSpPr>
        <p:spPr/>
        <p:txBody>
          <a:bodyPr/>
          <a:lstStyle/>
          <a:p>
            <a:r>
              <a:rPr lang="en-US" dirty="0"/>
              <a:t>From </a:t>
            </a:r>
            <a:r>
              <a:rPr lang="en-US" dirty="0" smtClean="0"/>
              <a:t>“total RNA” </a:t>
            </a:r>
            <a:r>
              <a:rPr lang="en-US" dirty="0"/>
              <a:t>we extract </a:t>
            </a:r>
            <a:r>
              <a:rPr lang="en-US" dirty="0" smtClean="0"/>
              <a:t>“RNA </a:t>
            </a:r>
            <a:r>
              <a:rPr lang="en-US" dirty="0"/>
              <a:t>of interest”. Primary goal is to NOT sequence 90% (or more) ribosomal RNAs, which are the most abundant RNAs in </a:t>
            </a:r>
            <a:r>
              <a:rPr lang="en-US" dirty="0" smtClean="0"/>
              <a:t>the typical </a:t>
            </a:r>
            <a:r>
              <a:rPr lang="en-US" dirty="0"/>
              <a:t>sample. there are two main strategies for </a:t>
            </a:r>
            <a:r>
              <a:rPr lang="en-US" dirty="0" smtClean="0"/>
              <a:t>enriching your sample for “RNA </a:t>
            </a:r>
            <a:r>
              <a:rPr lang="en-US" dirty="0"/>
              <a:t>of interest”. </a:t>
            </a:r>
            <a:endParaRPr lang="en-US" dirty="0" smtClean="0"/>
          </a:p>
          <a:p>
            <a:pPr lvl="1"/>
            <a:r>
              <a:rPr lang="en-US" dirty="0" err="1"/>
              <a:t>polyA</a:t>
            </a:r>
            <a:r>
              <a:rPr lang="en-US" dirty="0"/>
              <a:t> </a:t>
            </a:r>
            <a:r>
              <a:rPr lang="en-US" dirty="0" smtClean="0"/>
              <a:t>selection. Enrich </a:t>
            </a:r>
            <a:r>
              <a:rPr lang="en-US" dirty="0"/>
              <a:t>mRNA </a:t>
            </a:r>
            <a:r>
              <a:rPr lang="en-US" dirty="0" smtClean="0"/>
              <a:t>(those with </a:t>
            </a:r>
            <a:r>
              <a:rPr lang="en-US" dirty="0" err="1" smtClean="0"/>
              <a:t>polyA</a:t>
            </a:r>
            <a:r>
              <a:rPr lang="en-US" dirty="0" smtClean="0"/>
              <a:t> </a:t>
            </a:r>
            <a:r>
              <a:rPr lang="en-US" dirty="0"/>
              <a:t>tails) from the sample </a:t>
            </a:r>
            <a:r>
              <a:rPr lang="en-US" dirty="0" smtClean="0"/>
              <a:t>by </a:t>
            </a:r>
            <a:r>
              <a:rPr lang="en-US" dirty="0" err="1" smtClean="0"/>
              <a:t>oligo</a:t>
            </a:r>
            <a:r>
              <a:rPr lang="en-US" dirty="0" smtClean="0"/>
              <a:t> </a:t>
            </a:r>
            <a:r>
              <a:rPr lang="en-US" dirty="0" err="1" smtClean="0"/>
              <a:t>dT</a:t>
            </a:r>
            <a:r>
              <a:rPr lang="en-US" dirty="0" smtClean="0"/>
              <a:t> affinity.</a:t>
            </a:r>
          </a:p>
          <a:p>
            <a:pPr lvl="1"/>
            <a:r>
              <a:rPr lang="en-US" dirty="0" err="1" smtClean="0"/>
              <a:t>rRNA</a:t>
            </a:r>
            <a:r>
              <a:rPr lang="en-US" dirty="0" smtClean="0"/>
              <a:t> depletion. </a:t>
            </a:r>
            <a:r>
              <a:rPr lang="en-US" dirty="0" err="1" smtClean="0"/>
              <a:t>rRNA</a:t>
            </a:r>
            <a:r>
              <a:rPr lang="en-US" dirty="0" smtClean="0"/>
              <a:t> </a:t>
            </a:r>
            <a:r>
              <a:rPr lang="en-US" dirty="0"/>
              <a:t>knockdown using </a:t>
            </a:r>
            <a:r>
              <a:rPr lang="en-US" dirty="0" err="1" smtClean="0"/>
              <a:t>RiboZero</a:t>
            </a:r>
            <a:r>
              <a:rPr lang="en-US" dirty="0" smtClean="0"/>
              <a:t> (</a:t>
            </a:r>
            <a:r>
              <a:rPr lang="en-US" dirty="0"/>
              <a:t>or </a:t>
            </a:r>
            <a:r>
              <a:rPr lang="en-US" dirty="0" err="1" smtClean="0"/>
              <a:t>Ribominus</a:t>
            </a:r>
            <a:r>
              <a:rPr lang="en-US" dirty="0" smtClean="0"/>
              <a:t>) is mainly used when your experiment calls for sequencing non-</a:t>
            </a:r>
            <a:r>
              <a:rPr lang="en-US" dirty="0" err="1" smtClean="0"/>
              <a:t>polyA</a:t>
            </a:r>
            <a:r>
              <a:rPr lang="en-US" dirty="0" smtClean="0"/>
              <a:t> RNA transcripts and non-coding RNA (</a:t>
            </a:r>
            <a:r>
              <a:rPr lang="en-US" dirty="0" err="1" smtClean="0"/>
              <a:t>ncRNA</a:t>
            </a:r>
            <a:r>
              <a:rPr lang="en-US" dirty="0" smtClean="0"/>
              <a:t>) populations. This method is also usually more costly.</a:t>
            </a:r>
            <a:endParaRPr lang="en-US" dirty="0"/>
          </a:p>
        </p:txBody>
      </p:sp>
      <p:sp>
        <p:nvSpPr>
          <p:cNvPr id="4" name="Rectangle 3"/>
          <p:cNvSpPr/>
          <p:nvPr/>
        </p:nvSpPr>
        <p:spPr>
          <a:xfrm>
            <a:off x="1905370" y="5836068"/>
            <a:ext cx="8381260" cy="681789"/>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a:solidFill>
                  <a:srgbClr val="3366FF"/>
                </a:solidFill>
              </a:rPr>
              <a:t>rRNA</a:t>
            </a:r>
            <a:r>
              <a:rPr lang="en-US" sz="2000" dirty="0">
                <a:solidFill>
                  <a:srgbClr val="3366FF"/>
                </a:solidFill>
              </a:rPr>
              <a:t> depletion will result in a much larger proportion of reads align to </a:t>
            </a:r>
            <a:r>
              <a:rPr lang="en-US" sz="2000" dirty="0" err="1">
                <a:solidFill>
                  <a:srgbClr val="3366FF"/>
                </a:solidFill>
              </a:rPr>
              <a:t>intergenic</a:t>
            </a:r>
            <a:r>
              <a:rPr lang="en-US" sz="2000" dirty="0">
                <a:solidFill>
                  <a:srgbClr val="3366FF"/>
                </a:solidFill>
              </a:rPr>
              <a:t> and </a:t>
            </a:r>
            <a:r>
              <a:rPr lang="en-US" sz="2000" dirty="0" err="1">
                <a:solidFill>
                  <a:srgbClr val="3366FF"/>
                </a:solidFill>
              </a:rPr>
              <a:t>intronic</a:t>
            </a:r>
            <a:r>
              <a:rPr lang="en-US" sz="2000" dirty="0">
                <a:solidFill>
                  <a:srgbClr val="3366FF"/>
                </a:solidFill>
              </a:rPr>
              <a:t> regions of the genome.</a:t>
            </a:r>
          </a:p>
        </p:txBody>
      </p:sp>
    </p:spTree>
    <p:extLst>
      <p:ext uri="{BB962C8B-B14F-4D97-AF65-F5344CB8AC3E}">
        <p14:creationId xmlns:p14="http://schemas.microsoft.com/office/powerpoint/2010/main" val="1431016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Library Preparation</a:t>
            </a:r>
            <a:endParaRPr lang="en-US" dirty="0"/>
          </a:p>
        </p:txBody>
      </p:sp>
      <p:sp>
        <p:nvSpPr>
          <p:cNvPr id="2" name="Content Placeholder 1"/>
          <p:cNvSpPr>
            <a:spLocks noGrp="1"/>
          </p:cNvSpPr>
          <p:nvPr>
            <p:ph idx="1"/>
          </p:nvPr>
        </p:nvSpPr>
        <p:spPr/>
        <p:txBody>
          <a:bodyPr>
            <a:normAutofit lnSpcReduction="10000"/>
          </a:bodyPr>
          <a:lstStyle/>
          <a:p>
            <a:r>
              <a:rPr lang="en-US" dirty="0" smtClean="0"/>
              <a:t>Some library </a:t>
            </a:r>
            <a:r>
              <a:rPr lang="en-US" dirty="0"/>
              <a:t>prep methods first require you to generate cDNA, in order to ligate on the Illumina barcodes and adapters. </a:t>
            </a:r>
            <a:endParaRPr lang="en-US" dirty="0" smtClean="0"/>
          </a:p>
          <a:p>
            <a:pPr lvl="1"/>
            <a:r>
              <a:rPr lang="en-US" dirty="0" err="1" smtClean="0"/>
              <a:t>cDNA</a:t>
            </a:r>
            <a:r>
              <a:rPr lang="en-US" dirty="0" smtClean="0"/>
              <a:t> </a:t>
            </a:r>
            <a:r>
              <a:rPr lang="en-US" dirty="0"/>
              <a:t>generation using </a:t>
            </a:r>
            <a:r>
              <a:rPr lang="en-US" dirty="0" err="1"/>
              <a:t>oligo</a:t>
            </a:r>
            <a:r>
              <a:rPr lang="en-US" dirty="0"/>
              <a:t> </a:t>
            </a:r>
            <a:r>
              <a:rPr lang="en-US" dirty="0" err="1"/>
              <a:t>dT</a:t>
            </a:r>
            <a:r>
              <a:rPr lang="en-US" dirty="0"/>
              <a:t> (3’ biased </a:t>
            </a:r>
            <a:r>
              <a:rPr lang="en-US" dirty="0" smtClean="0"/>
              <a:t>transcripts)</a:t>
            </a:r>
          </a:p>
          <a:p>
            <a:pPr lvl="1"/>
            <a:r>
              <a:rPr lang="en-US" dirty="0" err="1" smtClean="0"/>
              <a:t>cDNA</a:t>
            </a:r>
            <a:r>
              <a:rPr lang="en-US" dirty="0" smtClean="0"/>
              <a:t> </a:t>
            </a:r>
            <a:r>
              <a:rPr lang="en-US" dirty="0"/>
              <a:t>generation using random </a:t>
            </a:r>
            <a:r>
              <a:rPr lang="en-US" dirty="0" err="1"/>
              <a:t>hexomers</a:t>
            </a:r>
            <a:r>
              <a:rPr lang="en-US" dirty="0"/>
              <a:t> (less </a:t>
            </a:r>
            <a:r>
              <a:rPr lang="en-US" dirty="0" smtClean="0"/>
              <a:t>biased)</a:t>
            </a:r>
          </a:p>
          <a:p>
            <a:pPr lvl="1"/>
            <a:r>
              <a:rPr lang="en-US" dirty="0" smtClean="0"/>
              <a:t>full</a:t>
            </a:r>
            <a:r>
              <a:rPr lang="en-US" dirty="0"/>
              <a:t>-length </a:t>
            </a:r>
            <a:r>
              <a:rPr lang="en-US" dirty="0" err="1"/>
              <a:t>cDNAs</a:t>
            </a:r>
            <a:r>
              <a:rPr lang="en-US" dirty="0"/>
              <a:t> using SMART </a:t>
            </a:r>
            <a:r>
              <a:rPr lang="en-US" dirty="0" err="1"/>
              <a:t>cDNA</a:t>
            </a:r>
            <a:r>
              <a:rPr lang="en-US" dirty="0"/>
              <a:t> </a:t>
            </a:r>
            <a:r>
              <a:rPr lang="en-US" dirty="0" smtClean="0"/>
              <a:t>synthesis </a:t>
            </a:r>
            <a:r>
              <a:rPr lang="en-US" dirty="0"/>
              <a:t>method </a:t>
            </a:r>
          </a:p>
          <a:p>
            <a:r>
              <a:rPr lang="en-US" dirty="0"/>
              <a:t>Also, can generate strand specific libraries, which means you only sequence the strand that was </a:t>
            </a:r>
            <a:r>
              <a:rPr lang="en-US" dirty="0" smtClean="0"/>
              <a:t>transcribed.</a:t>
            </a:r>
          </a:p>
          <a:p>
            <a:pPr lvl="1"/>
            <a:r>
              <a:rPr lang="en-US" dirty="0" smtClean="0"/>
              <a:t>This </a:t>
            </a:r>
            <a:r>
              <a:rPr lang="en-US" dirty="0"/>
              <a:t>is most commonly performed using </a:t>
            </a:r>
            <a:r>
              <a:rPr lang="en-US" dirty="0" err="1"/>
              <a:t>dUDP</a:t>
            </a:r>
            <a:r>
              <a:rPr lang="en-US" dirty="0"/>
              <a:t> rather than </a:t>
            </a:r>
            <a:r>
              <a:rPr lang="en-US" dirty="0" err="1"/>
              <a:t>dNTPs</a:t>
            </a:r>
            <a:r>
              <a:rPr lang="en-US" dirty="0"/>
              <a:t> in </a:t>
            </a:r>
            <a:r>
              <a:rPr lang="en-US" dirty="0" err="1"/>
              <a:t>cDNA</a:t>
            </a:r>
            <a:r>
              <a:rPr lang="en-US" dirty="0"/>
              <a:t> generation and digesting the </a:t>
            </a:r>
            <a:r>
              <a:rPr lang="en-US" dirty="0" smtClean="0"/>
              <a:t>“</a:t>
            </a:r>
            <a:r>
              <a:rPr lang="en-US" dirty="0" err="1" smtClean="0"/>
              <a:t>rna</a:t>
            </a:r>
            <a:r>
              <a:rPr lang="en-US" dirty="0" smtClean="0"/>
              <a:t>” strand.</a:t>
            </a:r>
          </a:p>
          <a:p>
            <a:pPr lvl="1"/>
            <a:r>
              <a:rPr lang="en-US" dirty="0" smtClean="0"/>
              <a:t>Can also use a RNA ligase to attach adapters and then PCR the second strand and remainder of adapters.</a:t>
            </a:r>
            <a:endParaRPr lang="en-US" dirty="0"/>
          </a:p>
        </p:txBody>
      </p:sp>
    </p:spTree>
    <p:extLst>
      <p:ext uri="{BB962C8B-B14F-4D97-AF65-F5344CB8AC3E}">
        <p14:creationId xmlns:p14="http://schemas.microsoft.com/office/powerpoint/2010/main" val="14259107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Size Selection/Cleanup/</a:t>
            </a:r>
            <a:r>
              <a:rPr lang="en-US" dirty="0" err="1" smtClean="0"/>
              <a:t>qA</a:t>
            </a:r>
            <a:endParaRPr lang="en-US" dirty="0"/>
          </a:p>
        </p:txBody>
      </p:sp>
      <p:sp>
        <p:nvSpPr>
          <p:cNvPr id="2" name="Content Placeholder 1"/>
          <p:cNvSpPr>
            <a:spLocks noGrp="1"/>
          </p:cNvSpPr>
          <p:nvPr>
            <p:ph idx="1"/>
          </p:nvPr>
        </p:nvSpPr>
        <p:spPr/>
        <p:txBody>
          <a:bodyPr>
            <a:normAutofit/>
          </a:bodyPr>
          <a:lstStyle/>
          <a:p>
            <a:pPr marL="45720" indent="0">
              <a:buNone/>
            </a:pPr>
            <a:r>
              <a:rPr lang="en-US" sz="2400" dirty="0" smtClean="0"/>
              <a:t>Final insert size optimal for DE are ~ 150bp</a:t>
            </a:r>
          </a:p>
          <a:p>
            <a:r>
              <a:rPr lang="en-US" sz="2400" dirty="0" smtClean="0"/>
              <a:t>Very </a:t>
            </a:r>
            <a:r>
              <a:rPr lang="en-US" sz="2400" dirty="0"/>
              <a:t>important to be </a:t>
            </a:r>
            <a:r>
              <a:rPr lang="en-US" sz="2400" dirty="0" smtClean="0"/>
              <a:t>consistent </a:t>
            </a:r>
            <a:r>
              <a:rPr lang="en-US" sz="2400" dirty="0"/>
              <a:t>across all samples in an experiment on how you size select your final libraries. You can size select </a:t>
            </a:r>
            <a:r>
              <a:rPr lang="en-US" sz="2400" dirty="0" smtClean="0"/>
              <a:t>by:</a:t>
            </a:r>
          </a:p>
          <a:p>
            <a:pPr lvl="1"/>
            <a:r>
              <a:rPr lang="en-US" sz="2000" dirty="0" smtClean="0"/>
              <a:t>Fragmenting </a:t>
            </a:r>
            <a:r>
              <a:rPr lang="en-US" sz="2000" dirty="0"/>
              <a:t>your RNA, </a:t>
            </a:r>
            <a:r>
              <a:rPr lang="en-US" sz="2000" dirty="0" smtClean="0"/>
              <a:t>prior to </a:t>
            </a:r>
            <a:r>
              <a:rPr lang="en-US" sz="2000" dirty="0" err="1"/>
              <a:t>cDNA</a:t>
            </a:r>
            <a:r>
              <a:rPr lang="en-US" sz="2000" dirty="0"/>
              <a:t> </a:t>
            </a:r>
            <a:r>
              <a:rPr lang="en-US" sz="2000" dirty="0" smtClean="0"/>
              <a:t>generation.</a:t>
            </a:r>
          </a:p>
          <a:p>
            <a:pPr lvl="2"/>
            <a:r>
              <a:rPr lang="en-US" sz="1800" dirty="0"/>
              <a:t>Chemically heat w/magnesium</a:t>
            </a:r>
          </a:p>
          <a:p>
            <a:pPr lvl="2"/>
            <a:r>
              <a:rPr lang="en-US" sz="1800" dirty="0" smtClean="0"/>
              <a:t>Mechanically </a:t>
            </a:r>
            <a:r>
              <a:rPr lang="en-US" sz="1800" dirty="0"/>
              <a:t>(</a:t>
            </a:r>
            <a:r>
              <a:rPr lang="en-US" sz="1800" dirty="0" smtClean="0"/>
              <a:t>ex. ultra-</a:t>
            </a:r>
            <a:r>
              <a:rPr lang="en-US" sz="1800" dirty="0" err="1" smtClean="0"/>
              <a:t>sonicator</a:t>
            </a:r>
            <a:r>
              <a:rPr lang="en-US" sz="1800" dirty="0"/>
              <a:t>) </a:t>
            </a:r>
            <a:endParaRPr lang="en-US" sz="1800" dirty="0" smtClean="0"/>
          </a:p>
          <a:p>
            <a:r>
              <a:rPr lang="en-US" sz="2400" dirty="0" smtClean="0"/>
              <a:t>Cleanup/Size </a:t>
            </a:r>
            <a:r>
              <a:rPr lang="en-US" sz="2400" dirty="0"/>
              <a:t>select after library </a:t>
            </a:r>
            <a:r>
              <a:rPr lang="en-US" sz="2400" dirty="0" smtClean="0"/>
              <a:t>generation using SPRI beads or </a:t>
            </a:r>
            <a:r>
              <a:rPr lang="en-US" sz="2400" dirty="0"/>
              <a:t>(gel cut</a:t>
            </a:r>
            <a:r>
              <a:rPr lang="en-US" sz="2400" dirty="0" smtClean="0"/>
              <a:t>)</a:t>
            </a:r>
          </a:p>
          <a:p>
            <a:r>
              <a:rPr lang="en-US" sz="2400" dirty="0" smtClean="0"/>
              <a:t>QA the samples using an electrophoretic method (</a:t>
            </a:r>
            <a:r>
              <a:rPr lang="en-US" sz="2400" dirty="0" err="1" smtClean="0"/>
              <a:t>Bioanalyzer</a:t>
            </a:r>
            <a:r>
              <a:rPr lang="en-US" sz="2400" dirty="0" smtClean="0"/>
              <a:t>) and quantify with qPCR.</a:t>
            </a:r>
          </a:p>
        </p:txBody>
      </p:sp>
      <p:sp>
        <p:nvSpPr>
          <p:cNvPr id="4" name="Rectangle 3"/>
          <p:cNvSpPr/>
          <p:nvPr/>
        </p:nvSpPr>
        <p:spPr>
          <a:xfrm>
            <a:off x="1905370" y="5836068"/>
            <a:ext cx="8381260" cy="681789"/>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3366FF"/>
                </a:solidFill>
              </a:rPr>
              <a:t>Most important thing is to be consistent!!!</a:t>
            </a:r>
          </a:p>
        </p:txBody>
      </p:sp>
    </p:spTree>
    <p:extLst>
      <p:ext uri="{BB962C8B-B14F-4D97-AF65-F5344CB8AC3E}">
        <p14:creationId xmlns:p14="http://schemas.microsoft.com/office/powerpoint/2010/main" val="1511891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FF0000"/>
                </a:solidFill>
              </a:rPr>
              <a:t>[SUMMARY]</a:t>
            </a:r>
            <a:r>
              <a:rPr lang="en-US" dirty="0" smtClean="0"/>
              <a:t> Generating RNA-</a:t>
            </a:r>
            <a:r>
              <a:rPr lang="en-US" dirty="0" err="1" smtClean="0"/>
              <a:t>seq</a:t>
            </a:r>
            <a:r>
              <a:rPr lang="en-US" dirty="0" smtClean="0"/>
              <a:t> libraries</a:t>
            </a:r>
            <a:endParaRPr lang="en-US" dirty="0"/>
          </a:p>
        </p:txBody>
      </p:sp>
      <p:sp>
        <p:nvSpPr>
          <p:cNvPr id="2" name="Content Placeholder 1"/>
          <p:cNvSpPr>
            <a:spLocks noGrp="1"/>
          </p:cNvSpPr>
          <p:nvPr>
            <p:ph idx="1"/>
          </p:nvPr>
        </p:nvSpPr>
        <p:spPr/>
        <p:txBody>
          <a:bodyPr>
            <a:normAutofit/>
          </a:bodyPr>
          <a:lstStyle/>
          <a:p>
            <a:pPr marL="45720" indent="0">
              <a:buNone/>
            </a:pPr>
            <a:r>
              <a:rPr lang="en-US" dirty="0"/>
              <a:t>Considerations</a:t>
            </a:r>
          </a:p>
          <a:p>
            <a:r>
              <a:rPr lang="en-US" dirty="0"/>
              <a:t>QA/QC of RNA </a:t>
            </a:r>
            <a:r>
              <a:rPr lang="en-US" dirty="0" smtClean="0"/>
              <a:t>samples </a:t>
            </a:r>
            <a:r>
              <a:rPr lang="en-US" sz="2400" dirty="0" smtClean="0">
                <a:solidFill>
                  <a:srgbClr val="FF0000"/>
                </a:solidFill>
              </a:rPr>
              <a:t>[Consistency across samples is most important.]</a:t>
            </a:r>
            <a:endParaRPr lang="en-US" sz="2400" dirty="0">
              <a:solidFill>
                <a:srgbClr val="FF0000"/>
              </a:solidFill>
            </a:endParaRPr>
          </a:p>
          <a:p>
            <a:r>
              <a:rPr lang="en-US" dirty="0" smtClean="0"/>
              <a:t>What is the RNA </a:t>
            </a:r>
            <a:r>
              <a:rPr lang="en-US" dirty="0"/>
              <a:t>of </a:t>
            </a:r>
            <a:r>
              <a:rPr lang="en-US" dirty="0" smtClean="0"/>
              <a:t>interest </a:t>
            </a:r>
            <a:r>
              <a:rPr lang="en-US" sz="2400" dirty="0" smtClean="0">
                <a:solidFill>
                  <a:srgbClr val="FF0000"/>
                </a:solidFill>
              </a:rPr>
              <a:t>[</a:t>
            </a:r>
            <a:r>
              <a:rPr lang="en-US" sz="2400" dirty="0" err="1" smtClean="0">
                <a:solidFill>
                  <a:srgbClr val="FF0000"/>
                </a:solidFill>
              </a:rPr>
              <a:t>polyA</a:t>
            </a:r>
            <a:r>
              <a:rPr lang="en-US" sz="2400" dirty="0" smtClean="0">
                <a:solidFill>
                  <a:srgbClr val="FF0000"/>
                </a:solidFill>
              </a:rPr>
              <a:t> extraction is recommended.]</a:t>
            </a:r>
            <a:endParaRPr lang="en-US" dirty="0">
              <a:solidFill>
                <a:srgbClr val="FF0000"/>
              </a:solidFill>
            </a:endParaRPr>
          </a:p>
          <a:p>
            <a:r>
              <a:rPr lang="en-US" dirty="0"/>
              <a:t>Library </a:t>
            </a:r>
            <a:r>
              <a:rPr lang="en-US" dirty="0" smtClean="0"/>
              <a:t>Preparation </a:t>
            </a:r>
            <a:endParaRPr lang="en-US" dirty="0"/>
          </a:p>
          <a:p>
            <a:pPr lvl="1"/>
            <a:r>
              <a:rPr lang="en-US" dirty="0"/>
              <a:t>Stranded Vs. </a:t>
            </a:r>
            <a:r>
              <a:rPr lang="en-US" dirty="0" err="1" smtClean="0"/>
              <a:t>Unstranded</a:t>
            </a:r>
            <a:r>
              <a:rPr lang="en-US" dirty="0" smtClean="0"/>
              <a:t> </a:t>
            </a:r>
            <a:r>
              <a:rPr lang="en-US" dirty="0" smtClean="0">
                <a:solidFill>
                  <a:srgbClr val="FF0000"/>
                </a:solidFill>
              </a:rPr>
              <a:t>[Standard stranded library kits]</a:t>
            </a:r>
            <a:endParaRPr lang="en-US" dirty="0">
              <a:solidFill>
                <a:srgbClr val="FF0000"/>
              </a:solidFill>
            </a:endParaRPr>
          </a:p>
          <a:p>
            <a:r>
              <a:rPr lang="en-US" dirty="0"/>
              <a:t>Size </a:t>
            </a:r>
            <a:r>
              <a:rPr lang="en-US" dirty="0" smtClean="0"/>
              <a:t>Selection/Cleanup </a:t>
            </a:r>
            <a:r>
              <a:rPr lang="en-US" sz="2400" dirty="0" smtClean="0">
                <a:solidFill>
                  <a:srgbClr val="FF0000"/>
                </a:solidFill>
              </a:rPr>
              <a:t>[Target mean 150bp or kit recommendation]</a:t>
            </a:r>
            <a:endParaRPr lang="en-US" dirty="0">
              <a:solidFill>
                <a:srgbClr val="FF0000"/>
              </a:solidFill>
            </a:endParaRPr>
          </a:p>
          <a:p>
            <a:pPr lvl="1"/>
            <a:r>
              <a:rPr lang="en-US" dirty="0"/>
              <a:t>Final </a:t>
            </a:r>
            <a:r>
              <a:rPr lang="en-US" dirty="0" smtClean="0"/>
              <a:t>QA </a:t>
            </a:r>
            <a:r>
              <a:rPr lang="en-US" dirty="0">
                <a:solidFill>
                  <a:srgbClr val="FF0000"/>
                </a:solidFill>
              </a:rPr>
              <a:t>[Consistency across samples is most important</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13280299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Sequencing Depth</a:t>
            </a:r>
            <a:endParaRPr 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lnSpcReduction="20000"/>
              </a:bodyPr>
              <a:lstStyle/>
              <a:p>
                <a:r>
                  <a:rPr lang="en-US" dirty="0" smtClean="0">
                    <a:solidFill>
                      <a:srgbClr val="FF0000"/>
                    </a:solidFill>
                  </a:rPr>
                  <a:t>Coverage is determined differently for ”Counting” based experiments (RNAseq, amplicons, etc.) </a:t>
                </a:r>
                <a:r>
                  <a:rPr lang="en-US" dirty="0">
                    <a:solidFill>
                      <a:srgbClr val="FF0000"/>
                    </a:solidFill>
                  </a:rPr>
                  <a:t>where an expected number of reads per sample is typically more suitable</a:t>
                </a:r>
                <a:r>
                  <a:rPr lang="en-US" dirty="0" smtClean="0">
                    <a:solidFill>
                      <a:srgbClr val="FF0000"/>
                    </a:solidFill>
                  </a:rPr>
                  <a:t>.</a:t>
                </a:r>
                <a:endParaRPr lang="en-US" dirty="0">
                  <a:solidFill>
                    <a:srgbClr val="FF0000"/>
                  </a:solidFill>
                </a:endParaRPr>
              </a:p>
              <a:p>
                <a:r>
                  <a:rPr lang="en-US" dirty="0" smtClean="0"/>
                  <a:t>The </a:t>
                </a:r>
                <a:r>
                  <a:rPr lang="en-US" dirty="0"/>
                  <a:t>first and most basic question is how many </a:t>
                </a:r>
                <a:r>
                  <a:rPr lang="en-US" dirty="0" smtClean="0"/>
                  <a:t>reads per sample will </a:t>
                </a:r>
                <a:r>
                  <a:rPr lang="en-US" dirty="0"/>
                  <a:t>I get</a:t>
                </a:r>
                <a:br>
                  <a:rPr lang="en-US" dirty="0"/>
                </a:br>
                <a:r>
                  <a:rPr lang="en-US" dirty="0"/>
                  <a:t>Factors to consider </a:t>
                </a:r>
                <a:r>
                  <a:rPr lang="en-US" dirty="0" smtClean="0"/>
                  <a:t>are (per lane): </a:t>
                </a:r>
                <a:endParaRPr lang="en-US" dirty="0"/>
              </a:p>
              <a:p>
                <a:pPr marL="457200" lvl="1" indent="0">
                  <a:buNone/>
                </a:pPr>
                <a:r>
                  <a:rPr lang="en-US" dirty="0"/>
                  <a:t>1. Number of reads being </a:t>
                </a:r>
                <a:r>
                  <a:rPr lang="en-US" dirty="0" smtClean="0"/>
                  <a:t>sequenced</a:t>
                </a:r>
              </a:p>
              <a:p>
                <a:pPr marL="457200" lvl="1" indent="0">
                  <a:buNone/>
                </a:pPr>
                <a:r>
                  <a:rPr lang="en-US" dirty="0" smtClean="0"/>
                  <a:t>2</a:t>
                </a:r>
                <a:r>
                  <a:rPr lang="en-US" dirty="0"/>
                  <a:t>. </a:t>
                </a:r>
                <a:r>
                  <a:rPr lang="en-US" dirty="0" smtClean="0"/>
                  <a:t>Number </a:t>
                </a:r>
                <a:r>
                  <a:rPr lang="en-US" dirty="0"/>
                  <a:t>of samples being </a:t>
                </a:r>
                <a:r>
                  <a:rPr lang="en-US" dirty="0" smtClean="0"/>
                  <a:t>sequenced</a:t>
                </a:r>
              </a:p>
              <a:p>
                <a:pPr marL="457200" lvl="1" indent="0">
                  <a:buNone/>
                </a:pPr>
                <a:r>
                  <a:rPr lang="en-US" dirty="0"/>
                  <a:t>3</a:t>
                </a:r>
                <a:r>
                  <a:rPr lang="en-US" dirty="0" smtClean="0"/>
                  <a:t>. </a:t>
                </a:r>
                <a:r>
                  <a:rPr lang="en-US" dirty="0"/>
                  <a:t>Expected percentage of usable </a:t>
                </a:r>
                <a:r>
                  <a:rPr lang="en-US" dirty="0" smtClean="0"/>
                  <a:t>data</a:t>
                </a:r>
              </a:p>
              <a:p>
                <a:pPr marL="457200" lvl="1"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f>
                        <m:fPr>
                          <m:ctrlPr>
                            <a:rPr lang="en-US" b="0" i="1" smtClean="0">
                              <a:latin typeface="Cambria Math" charset="0"/>
                            </a:rPr>
                          </m:ctrlPr>
                        </m:fPr>
                        <m:num>
                          <m:r>
                            <a:rPr lang="en-US" b="0" i="1" smtClean="0">
                              <a:latin typeface="Cambria Math" charset="0"/>
                            </a:rPr>
                            <m:t>𝑟𝑒𝑎𝑑𝑠</m:t>
                          </m:r>
                        </m:num>
                        <m:den>
                          <m:r>
                            <a:rPr lang="en-US" b="0" i="1" smtClean="0">
                              <a:latin typeface="Cambria Math" charset="0"/>
                            </a:rPr>
                            <m:t>𝑠𝑎𝑚𝑝𝑙𝑒</m:t>
                          </m:r>
                        </m:den>
                      </m:f>
                      <m:r>
                        <a:rPr lang="en-US" b="0" i="1" smtClean="0">
                          <a:latin typeface="Cambria Math" charset="0"/>
                        </a:rPr>
                        <m:t>=</m:t>
                      </m:r>
                      <m:f>
                        <m:fPr>
                          <m:ctrlPr>
                            <a:rPr lang="en-US" b="0" i="1" smtClean="0">
                              <a:latin typeface="Cambria Math" charset="0"/>
                            </a:rPr>
                          </m:ctrlPr>
                        </m:fPr>
                        <m:num>
                          <m:r>
                            <a:rPr lang="en-US" b="0" i="1" smtClean="0">
                              <a:latin typeface="Cambria Math" charset="0"/>
                            </a:rPr>
                            <m:t>𝑟𝑒𝑎𝑑𝑠</m:t>
                          </m:r>
                          <m:r>
                            <a:rPr lang="en-US" b="0" i="1" smtClean="0">
                              <a:latin typeface="Cambria Math" charset="0"/>
                            </a:rPr>
                            <m:t>.</m:t>
                          </m:r>
                          <m:r>
                            <a:rPr lang="en-US" b="0" i="1" smtClean="0">
                              <a:latin typeface="Cambria Math" charset="0"/>
                            </a:rPr>
                            <m:t>𝑠𝑒𝑞𝑢𝑒𝑛𝑐𝑒𝑑</m:t>
                          </m:r>
                          <m:r>
                            <a:rPr lang="en-US" b="0" i="1" smtClean="0">
                              <a:latin typeface="Cambria Math" charset="0"/>
                            </a:rPr>
                            <m:t> ∗0.8</m:t>
                          </m:r>
                        </m:num>
                        <m:den>
                          <m:r>
                            <a:rPr lang="en-US" b="0" i="1" smtClean="0">
                              <a:latin typeface="Cambria Math" charset="0"/>
                            </a:rPr>
                            <m:t>𝑠𝑎𝑚𝑝𝑙𝑒𝑠</m:t>
                          </m:r>
                          <m:r>
                            <a:rPr lang="en-US" b="0" i="1" smtClean="0">
                              <a:latin typeface="Cambria Math" charset="0"/>
                            </a:rPr>
                            <m:t>.</m:t>
                          </m:r>
                          <m:r>
                            <a:rPr lang="en-US" b="0" i="1" smtClean="0">
                              <a:latin typeface="Cambria Math" charset="0"/>
                            </a:rPr>
                            <m:t>𝑝𝑜𝑜𝑙𝑒𝑑</m:t>
                          </m:r>
                        </m:den>
                      </m:f>
                    </m:oMath>
                  </m:oMathPara>
                </a14:m>
                <a:endParaRPr lang="en-US" dirty="0" smtClean="0"/>
              </a:p>
              <a:p>
                <a:endParaRPr lang="en-US" dirty="0" smtClean="0">
                  <a:solidFill>
                    <a:srgbClr val="FF0000"/>
                  </a:solidFill>
                </a:endParaRPr>
              </a:p>
              <a:p>
                <a:r>
                  <a:rPr lang="en-US" dirty="0" smtClean="0">
                    <a:solidFill>
                      <a:srgbClr val="FF0000"/>
                    </a:solidFill>
                  </a:rPr>
                  <a:t>Read length, or SE vs PE, does not factor into sequencing depth.</a:t>
                </a:r>
                <a:r>
                  <a:rPr lang="en-US" dirty="0" smtClean="0"/>
                  <a:t> </a:t>
                </a:r>
                <a:endParaRPr lang="en-US"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928" t="-3501" b="-3922"/>
                </a:stretch>
              </a:blipFill>
            </p:spPr>
            <p:txBody>
              <a:bodyPr/>
              <a:lstStyle/>
              <a:p>
                <a:r>
                  <a:rPr lang="en-US">
                    <a:noFill/>
                  </a:rPr>
                  <a:t> </a:t>
                </a:r>
              </a:p>
            </p:txBody>
          </p:sp>
        </mc:Fallback>
      </mc:AlternateContent>
    </p:spTree>
    <p:extLst>
      <p:ext uri="{BB962C8B-B14F-4D97-AF65-F5344CB8AC3E}">
        <p14:creationId xmlns:p14="http://schemas.microsoft.com/office/powerpoint/2010/main" val="14016415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Sequencing</a:t>
            </a:r>
            <a:endParaRPr lang="en-US" dirty="0"/>
          </a:p>
        </p:txBody>
      </p:sp>
      <p:sp>
        <p:nvSpPr>
          <p:cNvPr id="2" name="Content Placeholder 1"/>
          <p:cNvSpPr>
            <a:spLocks noGrp="1"/>
          </p:cNvSpPr>
          <p:nvPr>
            <p:ph idx="1"/>
          </p:nvPr>
        </p:nvSpPr>
        <p:spPr/>
        <p:txBody>
          <a:bodyPr>
            <a:normAutofit/>
          </a:bodyPr>
          <a:lstStyle/>
          <a:p>
            <a:pPr marL="45720" indent="0">
              <a:buNone/>
            </a:pPr>
            <a:r>
              <a:rPr lang="en-US" sz="2000" dirty="0"/>
              <a:t>Characterization of </a:t>
            </a:r>
            <a:r>
              <a:rPr lang="en-US" sz="2000" dirty="0" smtClean="0"/>
              <a:t>transcripts, </a:t>
            </a:r>
            <a:r>
              <a:rPr lang="en-US" sz="2000" dirty="0"/>
              <a:t>or </a:t>
            </a:r>
            <a:r>
              <a:rPr lang="en-US" sz="2000" dirty="0" smtClean="0"/>
              <a:t>differential </a:t>
            </a:r>
            <a:r>
              <a:rPr lang="en-US" sz="2000" dirty="0"/>
              <a:t>g</a:t>
            </a:r>
            <a:r>
              <a:rPr lang="en-US" sz="2000" dirty="0" smtClean="0"/>
              <a:t>ene expression</a:t>
            </a:r>
          </a:p>
          <a:p>
            <a:pPr marL="45720" indent="0">
              <a:buNone/>
            </a:pPr>
            <a:r>
              <a:rPr lang="en-US" sz="2000" dirty="0" smtClean="0"/>
              <a:t>Factors to consider are: </a:t>
            </a:r>
            <a:endParaRPr lang="en-US" sz="2000" dirty="0"/>
          </a:p>
          <a:p>
            <a:r>
              <a:rPr lang="en-US" sz="2000" dirty="0"/>
              <a:t>Read length needed depends on likelihood of mapping uniqueness, but generally longer is better and paired-end is better than single-end</a:t>
            </a:r>
            <a:r>
              <a:rPr lang="en-US" sz="2000" dirty="0" smtClean="0"/>
              <a:t>. (2 x &gt;75bp is best)</a:t>
            </a:r>
            <a:endParaRPr lang="en-US" sz="2000" dirty="0"/>
          </a:p>
          <a:p>
            <a:r>
              <a:rPr lang="en-US" sz="2000" dirty="0"/>
              <a:t>Interest in measuring genes expressed at low </a:t>
            </a:r>
            <a:r>
              <a:rPr lang="en-US" sz="2000" dirty="0" smtClean="0"/>
              <a:t>levels ( &lt;&lt; level, the &gt;&gt; the depth and necessary complexity of library)</a:t>
            </a:r>
            <a:endParaRPr lang="en-US" sz="2000" dirty="0"/>
          </a:p>
          <a:p>
            <a:r>
              <a:rPr lang="en-US" sz="2000" dirty="0"/>
              <a:t>The fold change you want to be able to </a:t>
            </a:r>
            <a:r>
              <a:rPr lang="en-US" sz="2000" dirty="0" smtClean="0"/>
              <a:t>detect ( &lt; fold change more replicates, more depth)</a:t>
            </a:r>
          </a:p>
          <a:p>
            <a:r>
              <a:rPr lang="en-US" sz="2000" dirty="0" smtClean="0"/>
              <a:t>Detection of novel transcripts, or quantification of isoforms requires &gt;&gt; sequencing depth</a:t>
            </a:r>
          </a:p>
        </p:txBody>
      </p:sp>
      <p:sp>
        <p:nvSpPr>
          <p:cNvPr id="6" name="Rectangle 5"/>
          <p:cNvSpPr/>
          <p:nvPr/>
        </p:nvSpPr>
        <p:spPr>
          <a:xfrm>
            <a:off x="838200" y="5215690"/>
            <a:ext cx="10515600" cy="1096210"/>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0000"/>
                </a:solidFill>
              </a:rPr>
              <a:t>The amount of sequencing needed for a given </a:t>
            </a:r>
            <a:r>
              <a:rPr lang="en-US" sz="2400" dirty="0" smtClean="0">
                <a:solidFill>
                  <a:srgbClr val="FF0000"/>
                </a:solidFill>
              </a:rPr>
              <a:t>sample/experiment </a:t>
            </a:r>
            <a:r>
              <a:rPr lang="en-US" sz="2400" dirty="0">
                <a:solidFill>
                  <a:srgbClr val="FF0000"/>
                </a:solidFill>
              </a:rPr>
              <a:t>is determined by the goals of the experiment and the nature of the RNA sample.</a:t>
            </a:r>
          </a:p>
        </p:txBody>
      </p:sp>
    </p:spTree>
    <p:extLst>
      <p:ext uri="{BB962C8B-B14F-4D97-AF65-F5344CB8AC3E}">
        <p14:creationId xmlns:p14="http://schemas.microsoft.com/office/powerpoint/2010/main" val="16406001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Barcodes and Pooling samples for sequencing</a:t>
            </a:r>
            <a:endParaRPr lang="en-US" dirty="0"/>
          </a:p>
        </p:txBody>
      </p:sp>
      <p:sp>
        <p:nvSpPr>
          <p:cNvPr id="3" name="Content Placeholder 2"/>
          <p:cNvSpPr>
            <a:spLocks noGrp="1"/>
          </p:cNvSpPr>
          <p:nvPr>
            <p:ph idx="1"/>
          </p:nvPr>
        </p:nvSpPr>
        <p:spPr/>
        <p:txBody>
          <a:bodyPr/>
          <a:lstStyle/>
          <a:p>
            <a:r>
              <a:rPr lang="en-US" dirty="0" smtClean="0"/>
              <a:t>Best to have as many barcodes as there are samples</a:t>
            </a:r>
          </a:p>
          <a:p>
            <a:pPr lvl="1"/>
            <a:r>
              <a:rPr lang="en-US" dirty="0" smtClean="0"/>
              <a:t>Can purchase barcodes from vendor, generate them yourself from </a:t>
            </a:r>
            <a:r>
              <a:rPr lang="en-US" dirty="0" err="1" smtClean="0"/>
              <a:t>IDTdna</a:t>
            </a:r>
            <a:r>
              <a:rPr lang="en-US" dirty="0" smtClean="0"/>
              <a:t> (example), or consult with the DNA technologies core.</a:t>
            </a:r>
          </a:p>
          <a:p>
            <a:r>
              <a:rPr lang="en-US" dirty="0" smtClean="0"/>
              <a:t>Best to pool all samples into one large pool, then sequence multiple lanes</a:t>
            </a:r>
          </a:p>
          <a:p>
            <a:r>
              <a:rPr lang="en-US" dirty="0" smtClean="0"/>
              <a:t>IF you cannot generate enough barcodes, or pool into one large pool, RANDOMIZE samples into pools.</a:t>
            </a:r>
          </a:p>
          <a:p>
            <a:pPr lvl="1"/>
            <a:r>
              <a:rPr lang="en-US" dirty="0" smtClean="0"/>
              <a:t>Bioinformatics core can produce a randomization scheme for you.</a:t>
            </a:r>
          </a:p>
          <a:p>
            <a:pPr lvl="1"/>
            <a:r>
              <a:rPr lang="en-US" dirty="0" smtClean="0">
                <a:solidFill>
                  <a:srgbClr val="FF0000"/>
                </a:solidFill>
              </a:rPr>
              <a:t>This must be consider/determined PRIOR to library preparation</a:t>
            </a:r>
            <a:r>
              <a:rPr lang="en-US" dirty="0" smtClean="0"/>
              <a:t> </a:t>
            </a:r>
            <a:endParaRPr lang="en-US" dirty="0"/>
          </a:p>
        </p:txBody>
      </p:sp>
    </p:spTree>
    <p:extLst>
      <p:ext uri="{BB962C8B-B14F-4D97-AF65-F5344CB8AC3E}">
        <p14:creationId xmlns:p14="http://schemas.microsoft.com/office/powerpoint/2010/main" val="20245301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Cost Estimation</a:t>
            </a:r>
            <a:endParaRPr lang="en-US" dirty="0"/>
          </a:p>
        </p:txBody>
      </p:sp>
      <p:sp>
        <p:nvSpPr>
          <p:cNvPr id="2" name="Content Placeholder 1"/>
          <p:cNvSpPr>
            <a:spLocks noGrp="1"/>
          </p:cNvSpPr>
          <p:nvPr>
            <p:ph idx="1"/>
          </p:nvPr>
        </p:nvSpPr>
        <p:spPr/>
        <p:txBody>
          <a:bodyPr>
            <a:normAutofit fontScale="92500" lnSpcReduction="20000"/>
          </a:bodyPr>
          <a:lstStyle/>
          <a:p>
            <a:r>
              <a:rPr lang="en-US" dirty="0" smtClean="0"/>
              <a:t>RNA extraction and QA/QC (Per sample)</a:t>
            </a:r>
          </a:p>
          <a:p>
            <a:r>
              <a:rPr lang="en-US" dirty="0" smtClean="0"/>
              <a:t>Enrichment of RNA of interest + library preparation (Per sample)</a:t>
            </a:r>
          </a:p>
          <a:p>
            <a:pPr lvl="1"/>
            <a:r>
              <a:rPr lang="en-US" dirty="0" smtClean="0"/>
              <a:t>Library QA/QC (</a:t>
            </a:r>
            <a:r>
              <a:rPr lang="en-US" dirty="0" err="1" smtClean="0"/>
              <a:t>Bioanalyzer</a:t>
            </a:r>
            <a:r>
              <a:rPr lang="en-US" dirty="0" smtClean="0"/>
              <a:t> and Qubit)</a:t>
            </a:r>
          </a:p>
          <a:p>
            <a:pPr lvl="1"/>
            <a:r>
              <a:rPr lang="en-US" dirty="0" smtClean="0"/>
              <a:t>Pooling ($10/library) [If you do your own libraries]</a:t>
            </a:r>
          </a:p>
          <a:p>
            <a:r>
              <a:rPr lang="en-US" dirty="0" smtClean="0"/>
              <a:t>Sequencing (Number of lanes)</a:t>
            </a:r>
          </a:p>
          <a:p>
            <a:r>
              <a:rPr lang="en-US" dirty="0" smtClean="0"/>
              <a:t>Bioinformatics (General rule is to estimate the same amount as data generation, i.e. double your budget)</a:t>
            </a:r>
          </a:p>
          <a:p>
            <a:endParaRPr lang="en-US" dirty="0" smtClean="0"/>
          </a:p>
          <a:p>
            <a:pPr marL="45720" indent="0">
              <a:buNone/>
            </a:pPr>
            <a:r>
              <a:rPr lang="en-US" dirty="0" smtClean="0">
                <a:hlinkClick r:id="rId2"/>
              </a:rPr>
              <a:t>http</a:t>
            </a:r>
            <a:r>
              <a:rPr lang="en-US" dirty="0">
                <a:hlinkClick r:id="rId2"/>
              </a:rPr>
              <a:t>://dnatech.genomecenter.ucdavis.edu/prices</a:t>
            </a:r>
            <a:r>
              <a:rPr lang="en-US" dirty="0" smtClean="0">
                <a:hlinkClick r:id="rId2"/>
              </a:rPr>
              <a:t>/</a:t>
            </a:r>
            <a:endParaRPr lang="en-US" dirty="0" smtClean="0"/>
          </a:p>
          <a:p>
            <a:pPr marL="45720" indent="0">
              <a:buNone/>
            </a:pPr>
            <a:endParaRPr lang="en-US" dirty="0"/>
          </a:p>
          <a:p>
            <a:pPr marL="45720" indent="0">
              <a:buNone/>
            </a:pPr>
            <a:r>
              <a:rPr lang="en-US" dirty="0" smtClean="0"/>
              <a:t>Example: 12 samples, </a:t>
            </a:r>
            <a:r>
              <a:rPr lang="en-US" dirty="0" err="1" smtClean="0"/>
              <a:t>ribo</a:t>
            </a:r>
            <a:r>
              <a:rPr lang="en-US" dirty="0" smtClean="0"/>
              <a:t>-depletion libraries, target 30M reads per sample, </a:t>
            </a:r>
            <a:r>
              <a:rPr lang="en-US" dirty="0" err="1" smtClean="0"/>
              <a:t>Hiseq</a:t>
            </a:r>
            <a:r>
              <a:rPr lang="en-US" dirty="0" smtClean="0"/>
              <a:t> 3000 (2x100).</a:t>
            </a:r>
          </a:p>
        </p:txBody>
      </p:sp>
    </p:spTree>
    <p:extLst>
      <p:ext uri="{BB962C8B-B14F-4D97-AF65-F5344CB8AC3E}">
        <p14:creationId xmlns:p14="http://schemas.microsoft.com/office/powerpoint/2010/main" val="1547563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Experimental Design</a:t>
            </a:r>
            <a:endParaRPr lang="en-US" dirty="0"/>
          </a:p>
        </p:txBody>
      </p:sp>
      <p:sp>
        <p:nvSpPr>
          <p:cNvPr id="2" name="Text Placeholder 1"/>
          <p:cNvSpPr>
            <a:spLocks noGrp="1"/>
          </p:cNvSpPr>
          <p:nvPr>
            <p:ph type="body" idx="1"/>
          </p:nvPr>
        </p:nvSpPr>
        <p:spPr/>
        <p:txBody>
          <a:bodyPr/>
          <a:lstStyle/>
          <a:p>
            <a:r>
              <a:rPr lang="en-US" dirty="0" smtClean="0">
                <a:solidFill>
                  <a:schemeClr val="bg1">
                    <a:lumMod val="50000"/>
                  </a:schemeClr>
                </a:solidFill>
              </a:rPr>
              <a:t>Differential Expression Analysis</a:t>
            </a:r>
            <a:endParaRPr lang="en-US" dirty="0">
              <a:solidFill>
                <a:schemeClr val="bg1">
                  <a:lumMod val="50000"/>
                </a:schemeClr>
              </a:solidFill>
            </a:endParaRPr>
          </a:p>
        </p:txBody>
      </p:sp>
    </p:spTree>
    <p:extLst>
      <p:ext uri="{BB962C8B-B14F-4D97-AF65-F5344CB8AC3E}">
        <p14:creationId xmlns:p14="http://schemas.microsoft.com/office/powerpoint/2010/main" val="8374849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Illumina sequencing</a:t>
            </a:r>
            <a:endParaRPr lang="en-US" dirty="0"/>
          </a:p>
        </p:txBody>
      </p:sp>
      <p:sp>
        <p:nvSpPr>
          <p:cNvPr id="2" name="Content Placeholder 1"/>
          <p:cNvSpPr>
            <a:spLocks noGrp="1"/>
          </p:cNvSpPr>
          <p:nvPr>
            <p:ph idx="1"/>
          </p:nvPr>
        </p:nvSpPr>
        <p:spPr/>
        <p:txBody>
          <a:bodyPr/>
          <a:lstStyle/>
          <a:p>
            <a:r>
              <a:rPr lang="en-US" dirty="0">
                <a:hlinkClick r:id="rId2"/>
              </a:rPr>
              <a:t>http://</a:t>
            </a:r>
            <a:r>
              <a:rPr lang="en-US" dirty="0" smtClean="0">
                <a:hlinkClick r:id="rId2"/>
              </a:rPr>
              <a:t>www.illumina.com/systems/hiseq-3000-4000/specifications.html</a:t>
            </a:r>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2715099"/>
            <a:ext cx="8610600" cy="4165290"/>
          </a:xfrm>
          <a:prstGeom prst="rect">
            <a:avLst/>
          </a:prstGeom>
        </p:spPr>
      </p:pic>
      <p:cxnSp>
        <p:nvCxnSpPr>
          <p:cNvPr id="6" name="Straight Arrow Connector 5"/>
          <p:cNvCxnSpPr/>
          <p:nvPr/>
        </p:nvCxnSpPr>
        <p:spPr>
          <a:xfrm>
            <a:off x="5732930" y="3200400"/>
            <a:ext cx="65083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732930" y="4355322"/>
            <a:ext cx="65083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013038" y="3774141"/>
            <a:ext cx="756623" cy="448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460838" y="4506749"/>
            <a:ext cx="896" cy="58199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701313" y="1689125"/>
            <a:ext cx="1169894" cy="369332"/>
          </a:xfrm>
          <a:prstGeom prst="rect">
            <a:avLst/>
          </a:prstGeom>
          <a:noFill/>
        </p:spPr>
        <p:txBody>
          <a:bodyPr wrap="square" rtlCol="0">
            <a:spAutoFit/>
          </a:bodyPr>
          <a:lstStyle/>
          <a:p>
            <a:r>
              <a:rPr lang="en-US" dirty="0">
                <a:hlinkClick r:id="rId4"/>
              </a:rPr>
              <a:t>2500</a:t>
            </a:r>
            <a:endParaRPr lang="en-US" dirty="0"/>
          </a:p>
        </p:txBody>
      </p:sp>
      <p:sp>
        <p:nvSpPr>
          <p:cNvPr id="16" name="TextBox 15"/>
          <p:cNvSpPr txBox="1"/>
          <p:nvPr/>
        </p:nvSpPr>
        <p:spPr>
          <a:xfrm>
            <a:off x="9692349" y="2056677"/>
            <a:ext cx="1169894" cy="369332"/>
          </a:xfrm>
          <a:prstGeom prst="rect">
            <a:avLst/>
          </a:prstGeom>
          <a:noFill/>
        </p:spPr>
        <p:txBody>
          <a:bodyPr wrap="square" rtlCol="0">
            <a:spAutoFit/>
          </a:bodyPr>
          <a:lstStyle/>
          <a:p>
            <a:r>
              <a:rPr lang="en-US" dirty="0" err="1">
                <a:hlinkClick r:id="rId5"/>
              </a:rPr>
              <a:t>MiSeq</a:t>
            </a:r>
            <a:r>
              <a:rPr lang="en-US" dirty="0"/>
              <a:t>	</a:t>
            </a:r>
          </a:p>
        </p:txBody>
      </p:sp>
    </p:spTree>
    <p:extLst>
      <p:ext uri="{BB962C8B-B14F-4D97-AF65-F5344CB8AC3E}">
        <p14:creationId xmlns:p14="http://schemas.microsoft.com/office/powerpoint/2010/main" val="1721598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Cost Estimation</a:t>
            </a:r>
            <a:endParaRPr lang="en-US" dirty="0"/>
          </a:p>
        </p:txBody>
      </p:sp>
      <p:sp>
        <p:nvSpPr>
          <p:cNvPr id="2" name="Content Placeholder 1"/>
          <p:cNvSpPr>
            <a:spLocks noGrp="1"/>
          </p:cNvSpPr>
          <p:nvPr>
            <p:ph idx="1"/>
          </p:nvPr>
        </p:nvSpPr>
        <p:spPr>
          <a:xfrm>
            <a:off x="1041722" y="1719071"/>
            <a:ext cx="10093124" cy="4735517"/>
          </a:xfrm>
        </p:spPr>
        <p:txBody>
          <a:bodyPr>
            <a:normAutofit fontScale="92500" lnSpcReduction="20000"/>
          </a:bodyPr>
          <a:lstStyle/>
          <a:p>
            <a:r>
              <a:rPr lang="en-US" dirty="0" smtClean="0"/>
              <a:t>12 Samples</a:t>
            </a:r>
          </a:p>
          <a:p>
            <a:pPr lvl="1"/>
            <a:r>
              <a:rPr lang="en-US" dirty="0" smtClean="0"/>
              <a:t>QA </a:t>
            </a:r>
            <a:r>
              <a:rPr lang="en-US" dirty="0" err="1" smtClean="0"/>
              <a:t>Bioanalyzer</a:t>
            </a:r>
            <a:r>
              <a:rPr lang="en-US" dirty="0" smtClean="0"/>
              <a:t> = $98 for all 12 samples</a:t>
            </a:r>
          </a:p>
          <a:p>
            <a:pPr lvl="1"/>
            <a:r>
              <a:rPr lang="en-US" dirty="0" smtClean="0"/>
              <a:t>Library Preparation (</a:t>
            </a:r>
            <a:r>
              <a:rPr lang="en-US" dirty="0" err="1" smtClean="0"/>
              <a:t>ribo</a:t>
            </a:r>
            <a:r>
              <a:rPr lang="en-US" dirty="0" smtClean="0"/>
              <a:t>-depletion) = $383/sample = $4,596</a:t>
            </a:r>
          </a:p>
          <a:p>
            <a:r>
              <a:rPr lang="en-US" dirty="0" smtClean="0"/>
              <a:t>Sequencing = $2346 per lane</a:t>
            </a:r>
          </a:p>
          <a:p>
            <a:pPr lvl="1"/>
            <a:r>
              <a:rPr lang="en-US" dirty="0" smtClean="0"/>
              <a:t>2.1 - 2.5 Billion reads per run / 8 lanes</a:t>
            </a:r>
            <a:r>
              <a:rPr lang="en-US" dirty="0"/>
              <a:t> </a:t>
            </a:r>
            <a:r>
              <a:rPr lang="en-US" dirty="0" smtClean="0"/>
              <a:t>= Approximately 300M reads per lane</a:t>
            </a:r>
          </a:p>
          <a:p>
            <a:pPr lvl="1"/>
            <a:r>
              <a:rPr lang="en-US" dirty="0" smtClean="0"/>
              <a:t>Multiplied by a 0.8 buffer equals 240M expected good reads</a:t>
            </a:r>
          </a:p>
          <a:p>
            <a:pPr lvl="1"/>
            <a:r>
              <a:rPr lang="en-US" dirty="0" smtClean="0"/>
              <a:t>Divided by 12 samples in the lane = 20M reads per sample per lane. </a:t>
            </a:r>
          </a:p>
          <a:p>
            <a:pPr lvl="1"/>
            <a:r>
              <a:rPr lang="en-US" dirty="0" smtClean="0"/>
              <a:t>Target 30M reads means 2 lanes of sequencing $2346 x 2 = $4692</a:t>
            </a:r>
          </a:p>
          <a:p>
            <a:r>
              <a:rPr lang="en-US" dirty="0" smtClean="0"/>
              <a:t>Bioinformatics, simple pairwise comparison design, DE only $2000</a:t>
            </a:r>
          </a:p>
          <a:p>
            <a:pPr lvl="1"/>
            <a:r>
              <a:rPr lang="en-US" dirty="0" smtClean="0"/>
              <a:t>This is the most basic analysis, for in depth collaborative analysis double sequencing budget.</a:t>
            </a:r>
          </a:p>
          <a:p>
            <a:pPr marL="45720" indent="0">
              <a:buNone/>
            </a:pPr>
            <a:r>
              <a:rPr lang="en-US" dirty="0" smtClean="0"/>
              <a:t> Total = $98 + $4596 + $4692 + $2000 = $11,386 </a:t>
            </a:r>
          </a:p>
          <a:p>
            <a:pPr marL="45720" indent="0">
              <a:buNone/>
            </a:pPr>
            <a:r>
              <a:rPr lang="en-US" dirty="0" smtClean="0">
                <a:solidFill>
                  <a:srgbClr val="FF0000"/>
                </a:solidFill>
              </a:rPr>
              <a:t>Approximately $950 per sample @ 40M reads per sample</a:t>
            </a:r>
          </a:p>
          <a:p>
            <a:pPr lvl="1"/>
            <a:endParaRPr lang="en-US" dirty="0" smtClean="0"/>
          </a:p>
          <a:p>
            <a:pPr lvl="1"/>
            <a:endParaRPr lang="en-US" dirty="0"/>
          </a:p>
          <a:p>
            <a:pPr lvl="1"/>
            <a:endParaRPr lang="en-US" dirty="0" smtClean="0"/>
          </a:p>
          <a:p>
            <a:pPr lvl="1"/>
            <a:endParaRPr lang="en-US" dirty="0" smtClean="0"/>
          </a:p>
        </p:txBody>
      </p:sp>
    </p:spTree>
    <p:extLst>
      <p:ext uri="{BB962C8B-B14F-4D97-AF65-F5344CB8AC3E}">
        <p14:creationId xmlns:p14="http://schemas.microsoft.com/office/powerpoint/2010/main" val="185281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Overview of RNA-SEQ data analysis</a:t>
            </a:r>
            <a:endParaRPr lang="en-US" dirty="0"/>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7697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Prerequisites</a:t>
            </a:r>
            <a:endParaRPr lang="en-US" dirty="0"/>
          </a:p>
        </p:txBody>
      </p:sp>
      <p:sp>
        <p:nvSpPr>
          <p:cNvPr id="2" name="Content Placeholder 1"/>
          <p:cNvSpPr>
            <a:spLocks noGrp="1"/>
          </p:cNvSpPr>
          <p:nvPr>
            <p:ph idx="1"/>
          </p:nvPr>
        </p:nvSpPr>
        <p:spPr/>
        <p:txBody>
          <a:bodyPr/>
          <a:lstStyle/>
          <a:p>
            <a:r>
              <a:rPr lang="en-US" dirty="0"/>
              <a:t>Access to a multi-core (24 </a:t>
            </a:r>
            <a:r>
              <a:rPr lang="en-US" dirty="0" err="1"/>
              <a:t>cpu</a:t>
            </a:r>
            <a:r>
              <a:rPr lang="en-US" dirty="0"/>
              <a:t> or greater), ‘high’ memory 64Gb </a:t>
            </a:r>
            <a:r>
              <a:rPr lang="en-US" dirty="0" smtClean="0"/>
              <a:t>or </a:t>
            </a:r>
            <a:r>
              <a:rPr lang="en-US" dirty="0"/>
              <a:t>greater Linux server.</a:t>
            </a:r>
          </a:p>
          <a:p>
            <a:r>
              <a:rPr lang="en-US" dirty="0"/>
              <a:t>Familiarity with the ’command line’ </a:t>
            </a:r>
            <a:r>
              <a:rPr lang="en-US" dirty="0">
                <a:solidFill>
                  <a:schemeClr val="tx2"/>
                </a:solidFill>
              </a:rPr>
              <a:t>and at least one programming language</a:t>
            </a:r>
            <a:r>
              <a:rPr lang="en-US" dirty="0"/>
              <a:t>.</a:t>
            </a:r>
          </a:p>
          <a:p>
            <a:r>
              <a:rPr lang="en-US" dirty="0"/>
              <a:t>Basic knowledge of how to install software</a:t>
            </a:r>
          </a:p>
          <a:p>
            <a:r>
              <a:rPr lang="en-US" dirty="0"/>
              <a:t>Basic knowledge of R (or equivalent) and statistical programming</a:t>
            </a:r>
          </a:p>
          <a:p>
            <a:r>
              <a:rPr lang="en-US" dirty="0"/>
              <a:t>Basic knowledge of Statistics and model building</a:t>
            </a:r>
          </a:p>
        </p:txBody>
      </p:sp>
    </p:spTree>
    <p:extLst>
      <p:ext uri="{BB962C8B-B14F-4D97-AF65-F5344CB8AC3E}">
        <p14:creationId xmlns:p14="http://schemas.microsoft.com/office/powerpoint/2010/main" val="5977078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RNA-</a:t>
            </a:r>
            <a:r>
              <a:rPr lang="en-US" dirty="0" err="1" smtClean="0"/>
              <a:t>seq</a:t>
            </a:r>
            <a:r>
              <a:rPr lang="en-US" dirty="0" smtClean="0"/>
              <a:t> pipeline overview</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238" y="1419638"/>
            <a:ext cx="5353524" cy="5353524"/>
          </a:xfrm>
          <a:prstGeom prst="rect">
            <a:avLst/>
          </a:prstGeom>
        </p:spPr>
      </p:pic>
    </p:spTree>
    <p:extLst>
      <p:ext uri="{BB962C8B-B14F-4D97-AF65-F5344CB8AC3E}">
        <p14:creationId xmlns:p14="http://schemas.microsoft.com/office/powerpoint/2010/main" val="16039418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502920" indent="-457200"/>
            <a:r>
              <a:rPr lang="en-US" dirty="0" smtClean="0"/>
              <a:t>Sequence Preprocessing</a:t>
            </a:r>
            <a:endParaRPr lang="en-US" dirty="0"/>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1664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Why Preprocess reads</a:t>
            </a:r>
            <a:endParaRPr lang="en-US" dirty="0"/>
          </a:p>
        </p:txBody>
      </p:sp>
      <p:sp>
        <p:nvSpPr>
          <p:cNvPr id="2" name="Content Placeholder 1"/>
          <p:cNvSpPr>
            <a:spLocks noGrp="1"/>
          </p:cNvSpPr>
          <p:nvPr>
            <p:ph idx="1"/>
          </p:nvPr>
        </p:nvSpPr>
        <p:spPr>
          <a:xfrm>
            <a:off x="838200" y="1825624"/>
            <a:ext cx="10515600" cy="4778375"/>
          </a:xfrm>
        </p:spPr>
        <p:txBody>
          <a:bodyPr>
            <a:normAutofit lnSpcReduction="10000"/>
          </a:bodyPr>
          <a:lstStyle/>
          <a:p>
            <a:r>
              <a:rPr lang="en-US" dirty="0" smtClean="0"/>
              <a:t>We </a:t>
            </a:r>
            <a:r>
              <a:rPr lang="en-US" dirty="0"/>
              <a:t>have found that aggressively </a:t>
            </a:r>
            <a:r>
              <a:rPr lang="en-US" dirty="0" smtClean="0"/>
              <a:t>“cleaning</a:t>
            </a:r>
            <a:r>
              <a:rPr lang="en-US" dirty="0"/>
              <a:t>” and processing reads </a:t>
            </a:r>
            <a:r>
              <a:rPr lang="en-US" dirty="0" smtClean="0"/>
              <a:t>can make </a:t>
            </a:r>
            <a:r>
              <a:rPr lang="en-US" dirty="0"/>
              <a:t>a large difference </a:t>
            </a:r>
            <a:r>
              <a:rPr lang="en-US" dirty="0" smtClean="0"/>
              <a:t>to the </a:t>
            </a:r>
            <a:r>
              <a:rPr lang="en-US" b="1" dirty="0"/>
              <a:t>speed</a:t>
            </a:r>
            <a:r>
              <a:rPr lang="en-US" dirty="0"/>
              <a:t> and </a:t>
            </a:r>
            <a:r>
              <a:rPr lang="en-US" b="1" dirty="0"/>
              <a:t>quality</a:t>
            </a:r>
            <a:r>
              <a:rPr lang="en-US" dirty="0"/>
              <a:t> of assembly and mapping results. Cleaning your reads means, removing reads/bases </a:t>
            </a:r>
            <a:endParaRPr lang="en-US" dirty="0" smtClean="0"/>
          </a:p>
          <a:p>
            <a:pPr marL="365760" lvl="1" indent="0">
              <a:buNone/>
            </a:pPr>
            <a:r>
              <a:rPr lang="en-US" dirty="0" smtClean="0"/>
              <a:t>that </a:t>
            </a:r>
            <a:r>
              <a:rPr lang="en-US" dirty="0"/>
              <a:t>are: </a:t>
            </a:r>
          </a:p>
          <a:p>
            <a:pPr lvl="1"/>
            <a:r>
              <a:rPr lang="en-US" dirty="0"/>
              <a:t>other unwanted sequence (</a:t>
            </a:r>
            <a:r>
              <a:rPr lang="en-US" dirty="0" err="1"/>
              <a:t>polyA</a:t>
            </a:r>
            <a:r>
              <a:rPr lang="en-US" dirty="0"/>
              <a:t> tails in RNA-</a:t>
            </a:r>
            <a:r>
              <a:rPr lang="en-US" dirty="0" err="1"/>
              <a:t>seq</a:t>
            </a:r>
            <a:r>
              <a:rPr lang="en-US" dirty="0"/>
              <a:t> data)</a:t>
            </a:r>
          </a:p>
          <a:p>
            <a:pPr lvl="1"/>
            <a:r>
              <a:rPr lang="en-US" dirty="0" smtClean="0"/>
              <a:t>artificially </a:t>
            </a:r>
            <a:r>
              <a:rPr lang="en-US" dirty="0"/>
              <a:t>added onto sequence of primary interest (vectors, adapters, primers) </a:t>
            </a:r>
          </a:p>
          <a:p>
            <a:pPr lvl="1"/>
            <a:r>
              <a:rPr lang="en-US" dirty="0" smtClean="0"/>
              <a:t>join </a:t>
            </a:r>
            <a:r>
              <a:rPr lang="en-US" dirty="0"/>
              <a:t>short overlapping paired-end </a:t>
            </a:r>
            <a:r>
              <a:rPr lang="en-US" dirty="0" smtClean="0"/>
              <a:t>reads</a:t>
            </a:r>
          </a:p>
          <a:p>
            <a:pPr lvl="1"/>
            <a:r>
              <a:rPr lang="en-US" dirty="0"/>
              <a:t>low quality bases</a:t>
            </a:r>
          </a:p>
          <a:p>
            <a:pPr lvl="1"/>
            <a:r>
              <a:rPr lang="en-US" dirty="0" smtClean="0"/>
              <a:t>originate </a:t>
            </a:r>
            <a:r>
              <a:rPr lang="en-US" dirty="0"/>
              <a:t>from PCR </a:t>
            </a:r>
            <a:r>
              <a:rPr lang="en-US" dirty="0" smtClean="0"/>
              <a:t>duplication</a:t>
            </a:r>
          </a:p>
          <a:p>
            <a:pPr lvl="1"/>
            <a:r>
              <a:rPr lang="en-US" dirty="0"/>
              <a:t>not of primary interest (contamination) </a:t>
            </a:r>
            <a:endParaRPr lang="en-US" dirty="0" smtClean="0"/>
          </a:p>
          <a:p>
            <a:r>
              <a:rPr lang="en-US" dirty="0" smtClean="0"/>
              <a:t>Preprocessing also produces a number of statistics that are technical in nature that should be used to evaluate “experimental </a:t>
            </a:r>
            <a:r>
              <a:rPr lang="en-US" dirty="0" err="1" smtClean="0"/>
              <a:t>consistancy</a:t>
            </a:r>
            <a:r>
              <a:rPr lang="en-US" dirty="0" smtClean="0"/>
              <a:t>” </a:t>
            </a:r>
            <a:endParaRPr lang="en-US" dirty="0"/>
          </a:p>
          <a:p>
            <a:endParaRPr lang="en-US" dirty="0"/>
          </a:p>
        </p:txBody>
      </p:sp>
    </p:spTree>
    <p:extLst>
      <p:ext uri="{BB962C8B-B14F-4D97-AF65-F5344CB8AC3E}">
        <p14:creationId xmlns:p14="http://schemas.microsoft.com/office/powerpoint/2010/main" val="496406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Read Preprocessing strategies, many over time</a:t>
            </a:r>
            <a:endParaRPr lang="en-US" dirty="0"/>
          </a:p>
        </p:txBody>
      </p:sp>
      <p:sp>
        <p:nvSpPr>
          <p:cNvPr id="2" name="Content Placeholder 1"/>
          <p:cNvSpPr>
            <a:spLocks noGrp="1"/>
          </p:cNvSpPr>
          <p:nvPr>
            <p:ph idx="1"/>
          </p:nvPr>
        </p:nvSpPr>
        <p:spPr>
          <a:xfrm>
            <a:off x="1035424" y="1719071"/>
            <a:ext cx="10112188" cy="4965140"/>
          </a:xfrm>
        </p:spPr>
        <p:txBody>
          <a:bodyPr>
            <a:normAutofit fontScale="85000" lnSpcReduction="20000"/>
          </a:bodyPr>
          <a:lstStyle/>
          <a:p>
            <a:r>
              <a:rPr lang="en-US" dirty="0"/>
              <a:t>Identity and remove contaminant and vector reads </a:t>
            </a:r>
          </a:p>
          <a:p>
            <a:pPr lvl="1"/>
            <a:r>
              <a:rPr lang="en-US" dirty="0"/>
              <a:t>Reads which appear to fully come from extraneous sequence should be removed. </a:t>
            </a:r>
          </a:p>
          <a:p>
            <a:r>
              <a:rPr lang="en-US" dirty="0" smtClean="0"/>
              <a:t>Quality </a:t>
            </a:r>
            <a:r>
              <a:rPr lang="en-US" dirty="0"/>
              <a:t>trim/cut </a:t>
            </a:r>
          </a:p>
          <a:p>
            <a:pPr lvl="1"/>
            <a:r>
              <a:rPr lang="en-US" dirty="0" smtClean="0"/>
              <a:t>“end” trim a read until the average quality &gt; Q (Lucy) </a:t>
            </a:r>
          </a:p>
          <a:p>
            <a:pPr lvl="1"/>
            <a:r>
              <a:rPr lang="en-US" dirty="0" smtClean="0"/>
              <a:t>remove any read with average quality &lt; Q </a:t>
            </a:r>
          </a:p>
          <a:p>
            <a:r>
              <a:rPr lang="en-US" dirty="0" smtClean="0"/>
              <a:t>eliminate singletons/duplicates</a:t>
            </a:r>
            <a:endParaRPr lang="en-US" dirty="0"/>
          </a:p>
          <a:p>
            <a:pPr lvl="1"/>
            <a:r>
              <a:rPr lang="en-US" dirty="0"/>
              <a:t>If you have excess depth of coverage, and particularly if you have at least x-fold coverage where x is the read length, then eliminating singletons is a nice way of dramatically reducing the number of error-prone reads. </a:t>
            </a:r>
            <a:endParaRPr lang="en-US" dirty="0" smtClean="0"/>
          </a:p>
          <a:p>
            <a:pPr lvl="1"/>
            <a:r>
              <a:rPr lang="en-US" dirty="0" smtClean="0"/>
              <a:t>Read which appear the same (particularly paired-end) are often more likely PCR duplicates and therefor redundant reads.</a:t>
            </a:r>
            <a:endParaRPr lang="en-US" dirty="0"/>
          </a:p>
          <a:p>
            <a:r>
              <a:rPr lang="en-US" dirty="0"/>
              <a:t>eliminate all reads (pairs) containing an </a:t>
            </a:r>
            <a:r>
              <a:rPr lang="en-US" dirty="0" smtClean="0"/>
              <a:t>“N” character</a:t>
            </a:r>
            <a:endParaRPr lang="en-US" dirty="0"/>
          </a:p>
          <a:p>
            <a:pPr lvl="1"/>
            <a:r>
              <a:rPr lang="en-US" dirty="0"/>
              <a:t>If you can afford the loss of coverage, you might throw away all reads containing Ns. </a:t>
            </a:r>
          </a:p>
          <a:p>
            <a:r>
              <a:rPr lang="en-US" dirty="0"/>
              <a:t>Identity and trim off adapter and barcodes if present </a:t>
            </a:r>
          </a:p>
          <a:p>
            <a:pPr lvl="1"/>
            <a:r>
              <a:rPr lang="en-US" dirty="0"/>
              <a:t>Believe it or not, the software provided by </a:t>
            </a:r>
            <a:r>
              <a:rPr lang="en-US" dirty="0" smtClean="0"/>
              <a:t>Illumina</a:t>
            </a:r>
            <a:r>
              <a:rPr lang="en-US" dirty="0"/>
              <a:t>, either does not look for, or does a mediocre job of, identifying </a:t>
            </a:r>
            <a:r>
              <a:rPr lang="en-US" dirty="0" smtClean="0"/>
              <a:t>adapters and removing them.</a:t>
            </a:r>
            <a:endParaRPr lang="en-US" dirty="0"/>
          </a:p>
        </p:txBody>
      </p:sp>
    </p:spTree>
    <p:extLst>
      <p:ext uri="{BB962C8B-B14F-4D97-AF65-F5344CB8AC3E}">
        <p14:creationId xmlns:p14="http://schemas.microsoft.com/office/powerpoint/2010/main" val="10867495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flipH="1">
            <a:off x="3615764" y="3124201"/>
            <a:ext cx="947144" cy="568286"/>
          </a:xfrm>
          <a:prstGeom prst="rect">
            <a:avLst/>
          </a:prstGeom>
        </p:spPr>
      </p:pic>
      <p:pic>
        <p:nvPicPr>
          <p:cNvPr id="6" name="Picture 5"/>
          <p:cNvPicPr>
            <a:picLocks noChangeAspect="1"/>
          </p:cNvPicPr>
          <p:nvPr/>
        </p:nvPicPr>
        <p:blipFill>
          <a:blip r:embed="rId3"/>
          <a:stretch>
            <a:fillRect/>
          </a:stretch>
        </p:blipFill>
        <p:spPr>
          <a:xfrm>
            <a:off x="5451571" y="6005224"/>
            <a:ext cx="379141" cy="379141"/>
          </a:xfrm>
          <a:prstGeom prst="rect">
            <a:avLst/>
          </a:prstGeom>
        </p:spPr>
      </p:pic>
      <p:pic>
        <p:nvPicPr>
          <p:cNvPr id="7" name="Picture 6"/>
          <p:cNvPicPr>
            <a:picLocks noChangeAspect="1"/>
          </p:cNvPicPr>
          <p:nvPr/>
        </p:nvPicPr>
        <p:blipFill>
          <a:blip r:embed="rId2"/>
          <a:stretch>
            <a:fillRect/>
          </a:stretch>
        </p:blipFill>
        <p:spPr>
          <a:xfrm flipH="1">
            <a:off x="2706739" y="1214950"/>
            <a:ext cx="638735" cy="383241"/>
          </a:xfrm>
          <a:prstGeom prst="rect">
            <a:avLst/>
          </a:prstGeom>
        </p:spPr>
      </p:pic>
      <p:pic>
        <p:nvPicPr>
          <p:cNvPr id="8" name="Picture 7"/>
          <p:cNvPicPr>
            <a:picLocks noChangeAspect="1"/>
          </p:cNvPicPr>
          <p:nvPr/>
        </p:nvPicPr>
        <p:blipFill>
          <a:blip r:embed="rId2"/>
          <a:stretch>
            <a:fillRect/>
          </a:stretch>
        </p:blipFill>
        <p:spPr>
          <a:xfrm flipH="1">
            <a:off x="1360107" y="2146086"/>
            <a:ext cx="1220982" cy="732589"/>
          </a:xfrm>
          <a:prstGeom prst="rect">
            <a:avLst/>
          </a:prstGeom>
        </p:spPr>
      </p:pic>
      <p:pic>
        <p:nvPicPr>
          <p:cNvPr id="9" name="Picture 8"/>
          <p:cNvPicPr>
            <a:picLocks noChangeAspect="1"/>
          </p:cNvPicPr>
          <p:nvPr/>
        </p:nvPicPr>
        <p:blipFill>
          <a:blip r:embed="rId2"/>
          <a:stretch>
            <a:fillRect/>
          </a:stretch>
        </p:blipFill>
        <p:spPr>
          <a:xfrm flipH="1">
            <a:off x="2003612" y="3433250"/>
            <a:ext cx="1216586" cy="729952"/>
          </a:xfrm>
          <a:prstGeom prst="rect">
            <a:avLst/>
          </a:prstGeom>
        </p:spPr>
      </p:pic>
      <p:pic>
        <p:nvPicPr>
          <p:cNvPr id="10" name="Picture 9"/>
          <p:cNvPicPr>
            <a:picLocks noChangeAspect="1"/>
          </p:cNvPicPr>
          <p:nvPr/>
        </p:nvPicPr>
        <p:blipFill>
          <a:blip r:embed="rId2"/>
          <a:stretch>
            <a:fillRect/>
          </a:stretch>
        </p:blipFill>
        <p:spPr>
          <a:xfrm flipH="1">
            <a:off x="2809308" y="2324100"/>
            <a:ext cx="1037671" cy="622603"/>
          </a:xfrm>
          <a:prstGeom prst="rect">
            <a:avLst/>
          </a:prstGeom>
        </p:spPr>
      </p:pic>
      <p:pic>
        <p:nvPicPr>
          <p:cNvPr id="11" name="Picture 10"/>
          <p:cNvPicPr>
            <a:picLocks noChangeAspect="1"/>
          </p:cNvPicPr>
          <p:nvPr/>
        </p:nvPicPr>
        <p:blipFill>
          <a:blip r:embed="rId2"/>
          <a:stretch>
            <a:fillRect/>
          </a:stretch>
        </p:blipFill>
        <p:spPr>
          <a:xfrm flipH="1">
            <a:off x="3278931" y="1070183"/>
            <a:ext cx="1278950" cy="767370"/>
          </a:xfrm>
          <a:prstGeom prst="rect">
            <a:avLst/>
          </a:prstGeom>
        </p:spPr>
      </p:pic>
      <p:pic>
        <p:nvPicPr>
          <p:cNvPr id="12" name="Picture 11"/>
          <p:cNvPicPr>
            <a:picLocks noChangeAspect="1"/>
          </p:cNvPicPr>
          <p:nvPr/>
        </p:nvPicPr>
        <p:blipFill>
          <a:blip r:embed="rId2"/>
          <a:stretch>
            <a:fillRect/>
          </a:stretch>
        </p:blipFill>
        <p:spPr>
          <a:xfrm flipH="1">
            <a:off x="3918406" y="2120651"/>
            <a:ext cx="977818" cy="586691"/>
          </a:xfrm>
          <a:prstGeom prst="rect">
            <a:avLst/>
          </a:prstGeom>
        </p:spPr>
      </p:pic>
      <p:pic>
        <p:nvPicPr>
          <p:cNvPr id="13" name="Picture 12"/>
          <p:cNvPicPr>
            <a:picLocks noChangeAspect="1"/>
          </p:cNvPicPr>
          <p:nvPr/>
        </p:nvPicPr>
        <p:blipFill>
          <a:blip r:embed="rId2"/>
          <a:stretch>
            <a:fillRect/>
          </a:stretch>
        </p:blipFill>
        <p:spPr>
          <a:xfrm flipH="1">
            <a:off x="2327749" y="2943786"/>
            <a:ext cx="638735" cy="383241"/>
          </a:xfrm>
          <a:prstGeom prst="rect">
            <a:avLst/>
          </a:prstGeom>
        </p:spPr>
      </p:pic>
      <p:pic>
        <p:nvPicPr>
          <p:cNvPr id="14" name="Picture 13"/>
          <p:cNvPicPr>
            <a:picLocks noChangeAspect="1"/>
          </p:cNvPicPr>
          <p:nvPr/>
        </p:nvPicPr>
        <p:blipFill>
          <a:blip r:embed="rId2"/>
          <a:stretch>
            <a:fillRect/>
          </a:stretch>
        </p:blipFill>
        <p:spPr>
          <a:xfrm flipH="1">
            <a:off x="3886575" y="1760678"/>
            <a:ext cx="638735" cy="383241"/>
          </a:xfrm>
          <a:prstGeom prst="rect">
            <a:avLst/>
          </a:prstGeom>
        </p:spPr>
      </p:pic>
      <p:pic>
        <p:nvPicPr>
          <p:cNvPr id="15" name="Picture 14"/>
          <p:cNvPicPr>
            <a:picLocks noChangeAspect="1"/>
          </p:cNvPicPr>
          <p:nvPr/>
        </p:nvPicPr>
        <p:blipFill>
          <a:blip r:embed="rId4"/>
          <a:stretch>
            <a:fillRect/>
          </a:stretch>
        </p:blipFill>
        <p:spPr>
          <a:xfrm>
            <a:off x="1164122" y="2889231"/>
            <a:ext cx="1313642" cy="735640"/>
          </a:xfrm>
          <a:prstGeom prst="rect">
            <a:avLst/>
          </a:prstGeom>
        </p:spPr>
      </p:pic>
      <p:pic>
        <p:nvPicPr>
          <p:cNvPr id="16" name="Picture 15"/>
          <p:cNvPicPr>
            <a:picLocks noChangeAspect="1"/>
          </p:cNvPicPr>
          <p:nvPr/>
        </p:nvPicPr>
        <p:blipFill>
          <a:blip r:embed="rId4"/>
          <a:stretch>
            <a:fillRect/>
          </a:stretch>
        </p:blipFill>
        <p:spPr>
          <a:xfrm>
            <a:off x="2647116" y="1657373"/>
            <a:ext cx="643505" cy="360363"/>
          </a:xfrm>
          <a:prstGeom prst="rect">
            <a:avLst/>
          </a:prstGeom>
        </p:spPr>
      </p:pic>
      <p:pic>
        <p:nvPicPr>
          <p:cNvPr id="17" name="Picture 16"/>
          <p:cNvPicPr>
            <a:picLocks noChangeAspect="1"/>
          </p:cNvPicPr>
          <p:nvPr/>
        </p:nvPicPr>
        <p:blipFill>
          <a:blip r:embed="rId4"/>
          <a:stretch>
            <a:fillRect/>
          </a:stretch>
        </p:blipFill>
        <p:spPr>
          <a:xfrm>
            <a:off x="3355230" y="2763604"/>
            <a:ext cx="643505" cy="360363"/>
          </a:xfrm>
          <a:prstGeom prst="rect">
            <a:avLst/>
          </a:prstGeom>
        </p:spPr>
      </p:pic>
      <p:pic>
        <p:nvPicPr>
          <p:cNvPr id="18" name="Picture 17"/>
          <p:cNvPicPr>
            <a:picLocks noChangeAspect="1"/>
          </p:cNvPicPr>
          <p:nvPr/>
        </p:nvPicPr>
        <p:blipFill>
          <a:blip r:embed="rId4"/>
          <a:stretch>
            <a:fillRect/>
          </a:stretch>
        </p:blipFill>
        <p:spPr>
          <a:xfrm>
            <a:off x="1834259" y="1046207"/>
            <a:ext cx="643505" cy="360363"/>
          </a:xfrm>
          <a:prstGeom prst="rect">
            <a:avLst/>
          </a:prstGeom>
        </p:spPr>
      </p:pic>
      <p:pic>
        <p:nvPicPr>
          <p:cNvPr id="19" name="Picture 18"/>
          <p:cNvPicPr>
            <a:picLocks noChangeAspect="1"/>
          </p:cNvPicPr>
          <p:nvPr/>
        </p:nvPicPr>
        <p:blipFill>
          <a:blip r:embed="rId4"/>
          <a:stretch>
            <a:fillRect/>
          </a:stretch>
        </p:blipFill>
        <p:spPr>
          <a:xfrm>
            <a:off x="1231090" y="1406570"/>
            <a:ext cx="1130880" cy="633293"/>
          </a:xfrm>
          <a:prstGeom prst="rect">
            <a:avLst/>
          </a:prstGeom>
        </p:spPr>
      </p:pic>
      <p:pic>
        <p:nvPicPr>
          <p:cNvPr id="20" name="Picture 19"/>
          <p:cNvPicPr>
            <a:picLocks noChangeAspect="1"/>
          </p:cNvPicPr>
          <p:nvPr/>
        </p:nvPicPr>
        <p:blipFill>
          <a:blip r:embed="rId4"/>
          <a:stretch>
            <a:fillRect/>
          </a:stretch>
        </p:blipFill>
        <p:spPr>
          <a:xfrm>
            <a:off x="4845806" y="1116777"/>
            <a:ext cx="928918" cy="520194"/>
          </a:xfrm>
          <a:prstGeom prst="rect">
            <a:avLst/>
          </a:prstGeom>
        </p:spPr>
      </p:pic>
      <p:grpSp>
        <p:nvGrpSpPr>
          <p:cNvPr id="27" name="Group 26"/>
          <p:cNvGrpSpPr/>
          <p:nvPr/>
        </p:nvGrpSpPr>
        <p:grpSpPr>
          <a:xfrm>
            <a:off x="7457925" y="3335982"/>
            <a:ext cx="1233860" cy="365898"/>
            <a:chOff x="8358228" y="529755"/>
            <a:chExt cx="851863" cy="360363"/>
          </a:xfrm>
        </p:grpSpPr>
        <p:pic>
          <p:nvPicPr>
            <p:cNvPr id="5" name="Picture 4"/>
            <p:cNvPicPr>
              <a:picLocks noChangeAspect="1"/>
            </p:cNvPicPr>
            <p:nvPr/>
          </p:nvPicPr>
          <p:blipFill>
            <a:blip r:embed="rId4"/>
            <a:stretch>
              <a:fillRect/>
            </a:stretch>
          </p:blipFill>
          <p:spPr>
            <a:xfrm rot="21311945">
              <a:off x="8472997" y="529755"/>
              <a:ext cx="643505" cy="360363"/>
            </a:xfrm>
            <a:prstGeom prst="rect">
              <a:avLst/>
            </a:prstGeom>
          </p:spPr>
        </p:pic>
        <p:sp>
          <p:nvSpPr>
            <p:cNvPr id="23" name="Rectangle 22"/>
            <p:cNvSpPr/>
            <p:nvPr/>
          </p:nvSpPr>
          <p:spPr>
            <a:xfrm>
              <a:off x="8358228" y="575174"/>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102515" y="599512"/>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7497869" y="2196455"/>
            <a:ext cx="532243" cy="359476"/>
            <a:chOff x="8349267" y="1152197"/>
            <a:chExt cx="869792" cy="383241"/>
          </a:xfrm>
        </p:grpSpPr>
        <p:pic>
          <p:nvPicPr>
            <p:cNvPr id="22" name="Picture 21"/>
            <p:cNvPicPr>
              <a:picLocks noChangeAspect="1"/>
            </p:cNvPicPr>
            <p:nvPr/>
          </p:nvPicPr>
          <p:blipFill>
            <a:blip r:embed="rId2"/>
            <a:stretch>
              <a:fillRect/>
            </a:stretch>
          </p:blipFill>
          <p:spPr>
            <a:xfrm rot="1121728" flipH="1">
              <a:off x="8472997" y="1152197"/>
              <a:ext cx="638735" cy="383241"/>
            </a:xfrm>
            <a:prstGeom prst="rect">
              <a:avLst/>
            </a:prstGeom>
          </p:spPr>
        </p:pic>
        <p:sp>
          <p:nvSpPr>
            <p:cNvPr id="25" name="Rectangle 24"/>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7486866" y="1912908"/>
            <a:ext cx="1207405" cy="382621"/>
            <a:chOff x="8358228" y="529755"/>
            <a:chExt cx="851863" cy="360363"/>
          </a:xfrm>
        </p:grpSpPr>
        <p:pic>
          <p:nvPicPr>
            <p:cNvPr id="38" name="Picture 37"/>
            <p:cNvPicPr>
              <a:picLocks noChangeAspect="1"/>
            </p:cNvPicPr>
            <p:nvPr/>
          </p:nvPicPr>
          <p:blipFill>
            <a:blip r:embed="rId4"/>
            <a:stretch>
              <a:fillRect/>
            </a:stretch>
          </p:blipFill>
          <p:spPr>
            <a:xfrm rot="21311945">
              <a:off x="8472997" y="529755"/>
              <a:ext cx="643505" cy="360363"/>
            </a:xfrm>
            <a:prstGeom prst="rect">
              <a:avLst/>
            </a:prstGeom>
          </p:spPr>
        </p:pic>
        <p:sp>
          <p:nvSpPr>
            <p:cNvPr id="39" name="Rectangle 38"/>
            <p:cNvSpPr/>
            <p:nvPr/>
          </p:nvSpPr>
          <p:spPr>
            <a:xfrm>
              <a:off x="8358228" y="575174"/>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9102515" y="599512"/>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7457925" y="2998234"/>
            <a:ext cx="532243" cy="359476"/>
            <a:chOff x="8349267" y="1152197"/>
            <a:chExt cx="869792" cy="383241"/>
          </a:xfrm>
        </p:grpSpPr>
        <p:pic>
          <p:nvPicPr>
            <p:cNvPr id="42" name="Picture 41"/>
            <p:cNvPicPr>
              <a:picLocks noChangeAspect="1"/>
            </p:cNvPicPr>
            <p:nvPr/>
          </p:nvPicPr>
          <p:blipFill>
            <a:blip r:embed="rId2"/>
            <a:stretch>
              <a:fillRect/>
            </a:stretch>
          </p:blipFill>
          <p:spPr>
            <a:xfrm rot="1121728" flipH="1">
              <a:off x="8472997" y="1152197"/>
              <a:ext cx="638735" cy="383241"/>
            </a:xfrm>
            <a:prstGeom prst="rect">
              <a:avLst/>
            </a:prstGeom>
          </p:spPr>
        </p:pic>
        <p:sp>
          <p:nvSpPr>
            <p:cNvPr id="43" name="Rectangle 42"/>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7493514" y="1285676"/>
            <a:ext cx="536598" cy="446700"/>
            <a:chOff x="8349267" y="1152197"/>
            <a:chExt cx="869792" cy="383241"/>
          </a:xfrm>
        </p:grpSpPr>
        <p:pic>
          <p:nvPicPr>
            <p:cNvPr id="50" name="Picture 49"/>
            <p:cNvPicPr>
              <a:picLocks noChangeAspect="1"/>
            </p:cNvPicPr>
            <p:nvPr/>
          </p:nvPicPr>
          <p:blipFill>
            <a:blip r:embed="rId2"/>
            <a:stretch>
              <a:fillRect/>
            </a:stretch>
          </p:blipFill>
          <p:spPr>
            <a:xfrm rot="1121728" flipH="1">
              <a:off x="8472997" y="1152197"/>
              <a:ext cx="638735" cy="383241"/>
            </a:xfrm>
            <a:prstGeom prst="rect">
              <a:avLst/>
            </a:prstGeom>
          </p:spPr>
        </p:pic>
        <p:sp>
          <p:nvSpPr>
            <p:cNvPr id="51" name="Rectangle 50"/>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p:cNvGrpSpPr/>
          <p:nvPr/>
        </p:nvGrpSpPr>
        <p:grpSpPr>
          <a:xfrm>
            <a:off x="7469601" y="2593634"/>
            <a:ext cx="290321" cy="479460"/>
            <a:chOff x="8358228" y="529755"/>
            <a:chExt cx="851863" cy="360363"/>
          </a:xfrm>
        </p:grpSpPr>
        <p:pic>
          <p:nvPicPr>
            <p:cNvPr id="54" name="Picture 53"/>
            <p:cNvPicPr>
              <a:picLocks noChangeAspect="1"/>
            </p:cNvPicPr>
            <p:nvPr/>
          </p:nvPicPr>
          <p:blipFill>
            <a:blip r:embed="rId4"/>
            <a:stretch>
              <a:fillRect/>
            </a:stretch>
          </p:blipFill>
          <p:spPr>
            <a:xfrm rot="21311945">
              <a:off x="8472997" y="529755"/>
              <a:ext cx="643505" cy="360363"/>
            </a:xfrm>
            <a:prstGeom prst="rect">
              <a:avLst/>
            </a:prstGeom>
          </p:spPr>
        </p:pic>
        <p:sp>
          <p:nvSpPr>
            <p:cNvPr id="55" name="Rectangle 54"/>
            <p:cNvSpPr/>
            <p:nvPr/>
          </p:nvSpPr>
          <p:spPr>
            <a:xfrm>
              <a:off x="8358228" y="575174"/>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9102515" y="599512"/>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6715490" y="3119114"/>
            <a:ext cx="483203" cy="411287"/>
            <a:chOff x="8349267" y="1152197"/>
            <a:chExt cx="869792" cy="383241"/>
          </a:xfrm>
        </p:grpSpPr>
        <p:pic>
          <p:nvPicPr>
            <p:cNvPr id="58" name="Picture 57"/>
            <p:cNvPicPr>
              <a:picLocks noChangeAspect="1"/>
            </p:cNvPicPr>
            <p:nvPr/>
          </p:nvPicPr>
          <p:blipFill>
            <a:blip r:embed="rId2"/>
            <a:stretch>
              <a:fillRect/>
            </a:stretch>
          </p:blipFill>
          <p:spPr>
            <a:xfrm rot="1121728" flipH="1">
              <a:off x="8472997" y="1152197"/>
              <a:ext cx="638735" cy="383241"/>
            </a:xfrm>
            <a:prstGeom prst="rect">
              <a:avLst/>
            </a:prstGeom>
          </p:spPr>
        </p:pic>
        <p:sp>
          <p:nvSpPr>
            <p:cNvPr id="59" name="Rectangle 58"/>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p:cNvGrpSpPr/>
          <p:nvPr/>
        </p:nvGrpSpPr>
        <p:grpSpPr>
          <a:xfrm>
            <a:off x="6096000" y="3532434"/>
            <a:ext cx="1089871" cy="410603"/>
            <a:chOff x="8349267" y="1152197"/>
            <a:chExt cx="869792" cy="383241"/>
          </a:xfrm>
        </p:grpSpPr>
        <p:pic>
          <p:nvPicPr>
            <p:cNvPr id="66" name="Picture 65"/>
            <p:cNvPicPr>
              <a:picLocks noChangeAspect="1"/>
            </p:cNvPicPr>
            <p:nvPr/>
          </p:nvPicPr>
          <p:blipFill>
            <a:blip r:embed="rId2"/>
            <a:stretch>
              <a:fillRect/>
            </a:stretch>
          </p:blipFill>
          <p:spPr>
            <a:xfrm rot="1121728" flipH="1">
              <a:off x="8472997" y="1152197"/>
              <a:ext cx="638735" cy="383241"/>
            </a:xfrm>
            <a:prstGeom prst="rect">
              <a:avLst/>
            </a:prstGeom>
          </p:spPr>
        </p:pic>
        <p:sp>
          <p:nvSpPr>
            <p:cNvPr id="67" name="Rectangle 66"/>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6051955" y="2646366"/>
            <a:ext cx="1165111" cy="314619"/>
            <a:chOff x="8349267" y="1152197"/>
            <a:chExt cx="869792" cy="383241"/>
          </a:xfrm>
        </p:grpSpPr>
        <p:pic>
          <p:nvPicPr>
            <p:cNvPr id="74" name="Picture 73"/>
            <p:cNvPicPr>
              <a:picLocks noChangeAspect="1"/>
            </p:cNvPicPr>
            <p:nvPr/>
          </p:nvPicPr>
          <p:blipFill>
            <a:blip r:embed="rId2"/>
            <a:stretch>
              <a:fillRect/>
            </a:stretch>
          </p:blipFill>
          <p:spPr>
            <a:xfrm rot="1121728" flipH="1">
              <a:off x="8472997" y="1152197"/>
              <a:ext cx="638735" cy="383241"/>
            </a:xfrm>
            <a:prstGeom prst="rect">
              <a:avLst/>
            </a:prstGeom>
          </p:spPr>
        </p:pic>
        <p:sp>
          <p:nvSpPr>
            <p:cNvPr id="75" name="Rectangle 74"/>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6392513" y="2143296"/>
            <a:ext cx="787807" cy="307354"/>
            <a:chOff x="8358228" y="529755"/>
            <a:chExt cx="851863" cy="360363"/>
          </a:xfrm>
        </p:grpSpPr>
        <p:pic>
          <p:nvPicPr>
            <p:cNvPr id="86" name="Picture 85"/>
            <p:cNvPicPr>
              <a:picLocks noChangeAspect="1"/>
            </p:cNvPicPr>
            <p:nvPr/>
          </p:nvPicPr>
          <p:blipFill>
            <a:blip r:embed="rId4"/>
            <a:stretch>
              <a:fillRect/>
            </a:stretch>
          </p:blipFill>
          <p:spPr>
            <a:xfrm rot="21311945">
              <a:off x="8472997" y="529755"/>
              <a:ext cx="643505" cy="360363"/>
            </a:xfrm>
            <a:prstGeom prst="rect">
              <a:avLst/>
            </a:prstGeom>
          </p:spPr>
        </p:pic>
        <p:sp>
          <p:nvSpPr>
            <p:cNvPr id="87" name="Rectangle 86"/>
            <p:cNvSpPr/>
            <p:nvPr/>
          </p:nvSpPr>
          <p:spPr>
            <a:xfrm>
              <a:off x="8358228" y="575174"/>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9102515" y="599512"/>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p:cNvGrpSpPr/>
          <p:nvPr/>
        </p:nvGrpSpPr>
        <p:grpSpPr>
          <a:xfrm>
            <a:off x="6728756" y="1636219"/>
            <a:ext cx="469047" cy="480341"/>
            <a:chOff x="8349267" y="1152197"/>
            <a:chExt cx="869792" cy="383241"/>
          </a:xfrm>
        </p:grpSpPr>
        <p:pic>
          <p:nvPicPr>
            <p:cNvPr id="90" name="Picture 89"/>
            <p:cNvPicPr>
              <a:picLocks noChangeAspect="1"/>
            </p:cNvPicPr>
            <p:nvPr/>
          </p:nvPicPr>
          <p:blipFill>
            <a:blip r:embed="rId2"/>
            <a:stretch>
              <a:fillRect/>
            </a:stretch>
          </p:blipFill>
          <p:spPr>
            <a:xfrm rot="1121728" flipH="1">
              <a:off x="8472997" y="1152197"/>
              <a:ext cx="638735" cy="383241"/>
            </a:xfrm>
            <a:prstGeom prst="rect">
              <a:avLst/>
            </a:prstGeom>
          </p:spPr>
        </p:pic>
        <p:sp>
          <p:nvSpPr>
            <p:cNvPr id="91" name="Rectangle 90"/>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6382872" y="1007507"/>
            <a:ext cx="835446" cy="403913"/>
            <a:chOff x="8349267" y="1152197"/>
            <a:chExt cx="869792" cy="383241"/>
          </a:xfrm>
        </p:grpSpPr>
        <p:pic>
          <p:nvPicPr>
            <p:cNvPr id="98" name="Picture 97"/>
            <p:cNvPicPr>
              <a:picLocks noChangeAspect="1"/>
            </p:cNvPicPr>
            <p:nvPr/>
          </p:nvPicPr>
          <p:blipFill>
            <a:blip r:embed="rId2"/>
            <a:stretch>
              <a:fillRect/>
            </a:stretch>
          </p:blipFill>
          <p:spPr>
            <a:xfrm rot="1121728" flipH="1">
              <a:off x="8472997" y="1152197"/>
              <a:ext cx="638735" cy="383241"/>
            </a:xfrm>
            <a:prstGeom prst="rect">
              <a:avLst/>
            </a:prstGeom>
          </p:spPr>
        </p:pic>
        <p:sp>
          <p:nvSpPr>
            <p:cNvPr id="99" name="Rectangle 98"/>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1" name="Picture 100"/>
          <p:cNvPicPr>
            <a:picLocks noChangeAspect="1"/>
          </p:cNvPicPr>
          <p:nvPr/>
        </p:nvPicPr>
        <p:blipFill>
          <a:blip r:embed="rId5"/>
          <a:stretch>
            <a:fillRect/>
          </a:stretch>
        </p:blipFill>
        <p:spPr>
          <a:xfrm>
            <a:off x="1164122" y="4275750"/>
            <a:ext cx="3212335" cy="1969067"/>
          </a:xfrm>
          <a:prstGeom prst="rect">
            <a:avLst/>
          </a:prstGeom>
        </p:spPr>
      </p:pic>
      <p:grpSp>
        <p:nvGrpSpPr>
          <p:cNvPr id="102" name="Group 101"/>
          <p:cNvGrpSpPr/>
          <p:nvPr/>
        </p:nvGrpSpPr>
        <p:grpSpPr>
          <a:xfrm>
            <a:off x="10662463" y="3434555"/>
            <a:ext cx="1233860" cy="365898"/>
            <a:chOff x="8358228" y="529755"/>
            <a:chExt cx="851863" cy="360363"/>
          </a:xfrm>
        </p:grpSpPr>
        <p:pic>
          <p:nvPicPr>
            <p:cNvPr id="103" name="Picture 102"/>
            <p:cNvPicPr>
              <a:picLocks noChangeAspect="1"/>
            </p:cNvPicPr>
            <p:nvPr/>
          </p:nvPicPr>
          <p:blipFill>
            <a:blip r:embed="rId4"/>
            <a:stretch>
              <a:fillRect/>
            </a:stretch>
          </p:blipFill>
          <p:spPr>
            <a:xfrm rot="21311945">
              <a:off x="8472997" y="529755"/>
              <a:ext cx="643505" cy="360363"/>
            </a:xfrm>
            <a:prstGeom prst="rect">
              <a:avLst/>
            </a:prstGeom>
          </p:spPr>
        </p:pic>
        <p:sp>
          <p:nvSpPr>
            <p:cNvPr id="104" name="Rectangle 103"/>
            <p:cNvSpPr/>
            <p:nvPr/>
          </p:nvSpPr>
          <p:spPr>
            <a:xfrm>
              <a:off x="8358228" y="575174"/>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102515" y="599512"/>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p:cNvGrpSpPr/>
          <p:nvPr/>
        </p:nvGrpSpPr>
        <p:grpSpPr>
          <a:xfrm>
            <a:off x="10702407" y="2295028"/>
            <a:ext cx="532243" cy="359476"/>
            <a:chOff x="8349267" y="1152197"/>
            <a:chExt cx="869792" cy="383241"/>
          </a:xfrm>
        </p:grpSpPr>
        <p:pic>
          <p:nvPicPr>
            <p:cNvPr id="107" name="Picture 106"/>
            <p:cNvPicPr>
              <a:picLocks noChangeAspect="1"/>
            </p:cNvPicPr>
            <p:nvPr/>
          </p:nvPicPr>
          <p:blipFill>
            <a:blip r:embed="rId2"/>
            <a:stretch>
              <a:fillRect/>
            </a:stretch>
          </p:blipFill>
          <p:spPr>
            <a:xfrm rot="1121728" flipH="1">
              <a:off x="8472997" y="1152197"/>
              <a:ext cx="638735" cy="383241"/>
            </a:xfrm>
            <a:prstGeom prst="rect">
              <a:avLst/>
            </a:prstGeom>
          </p:spPr>
        </p:pic>
        <p:sp>
          <p:nvSpPr>
            <p:cNvPr id="108" name="Rectangle 107"/>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p:cNvGrpSpPr/>
          <p:nvPr/>
        </p:nvGrpSpPr>
        <p:grpSpPr>
          <a:xfrm>
            <a:off x="10691404" y="2011481"/>
            <a:ext cx="1207405" cy="382621"/>
            <a:chOff x="8358228" y="529755"/>
            <a:chExt cx="851863" cy="360363"/>
          </a:xfrm>
        </p:grpSpPr>
        <p:pic>
          <p:nvPicPr>
            <p:cNvPr id="111" name="Picture 110"/>
            <p:cNvPicPr>
              <a:picLocks noChangeAspect="1"/>
            </p:cNvPicPr>
            <p:nvPr/>
          </p:nvPicPr>
          <p:blipFill>
            <a:blip r:embed="rId4"/>
            <a:stretch>
              <a:fillRect/>
            </a:stretch>
          </p:blipFill>
          <p:spPr>
            <a:xfrm rot="21311945">
              <a:off x="8472997" y="529755"/>
              <a:ext cx="643505" cy="360363"/>
            </a:xfrm>
            <a:prstGeom prst="rect">
              <a:avLst/>
            </a:prstGeom>
          </p:spPr>
        </p:pic>
        <p:sp>
          <p:nvSpPr>
            <p:cNvPr id="112" name="Rectangle 111"/>
            <p:cNvSpPr/>
            <p:nvPr/>
          </p:nvSpPr>
          <p:spPr>
            <a:xfrm>
              <a:off x="8358228" y="575174"/>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9102515" y="599512"/>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4" name="Group 113"/>
          <p:cNvGrpSpPr/>
          <p:nvPr/>
        </p:nvGrpSpPr>
        <p:grpSpPr>
          <a:xfrm>
            <a:off x="10662463" y="3096807"/>
            <a:ext cx="532243" cy="359476"/>
            <a:chOff x="8349267" y="1152197"/>
            <a:chExt cx="869792" cy="383241"/>
          </a:xfrm>
        </p:grpSpPr>
        <p:pic>
          <p:nvPicPr>
            <p:cNvPr id="115" name="Picture 114"/>
            <p:cNvPicPr>
              <a:picLocks noChangeAspect="1"/>
            </p:cNvPicPr>
            <p:nvPr/>
          </p:nvPicPr>
          <p:blipFill>
            <a:blip r:embed="rId2"/>
            <a:stretch>
              <a:fillRect/>
            </a:stretch>
          </p:blipFill>
          <p:spPr>
            <a:xfrm rot="1121728" flipH="1">
              <a:off x="8472997" y="1152197"/>
              <a:ext cx="638735" cy="383241"/>
            </a:xfrm>
            <a:prstGeom prst="rect">
              <a:avLst/>
            </a:prstGeom>
          </p:spPr>
        </p:pic>
        <p:sp>
          <p:nvSpPr>
            <p:cNvPr id="116" name="Rectangle 115"/>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p:cNvGrpSpPr/>
          <p:nvPr/>
        </p:nvGrpSpPr>
        <p:grpSpPr>
          <a:xfrm>
            <a:off x="10698052" y="1384249"/>
            <a:ext cx="536598" cy="446700"/>
            <a:chOff x="8349267" y="1152197"/>
            <a:chExt cx="869792" cy="383241"/>
          </a:xfrm>
        </p:grpSpPr>
        <p:pic>
          <p:nvPicPr>
            <p:cNvPr id="119" name="Picture 118"/>
            <p:cNvPicPr>
              <a:picLocks noChangeAspect="1"/>
            </p:cNvPicPr>
            <p:nvPr/>
          </p:nvPicPr>
          <p:blipFill>
            <a:blip r:embed="rId2"/>
            <a:stretch>
              <a:fillRect/>
            </a:stretch>
          </p:blipFill>
          <p:spPr>
            <a:xfrm rot="1121728" flipH="1">
              <a:off x="8472997" y="1152197"/>
              <a:ext cx="638735" cy="383241"/>
            </a:xfrm>
            <a:prstGeom prst="rect">
              <a:avLst/>
            </a:prstGeom>
          </p:spPr>
        </p:pic>
        <p:sp>
          <p:nvSpPr>
            <p:cNvPr id="120" name="Rectangle 119"/>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2" name="Group 121"/>
          <p:cNvGrpSpPr/>
          <p:nvPr/>
        </p:nvGrpSpPr>
        <p:grpSpPr>
          <a:xfrm>
            <a:off x="10674139" y="2692207"/>
            <a:ext cx="290321" cy="479460"/>
            <a:chOff x="8358228" y="529755"/>
            <a:chExt cx="851863" cy="360363"/>
          </a:xfrm>
        </p:grpSpPr>
        <p:pic>
          <p:nvPicPr>
            <p:cNvPr id="123" name="Picture 122"/>
            <p:cNvPicPr>
              <a:picLocks noChangeAspect="1"/>
            </p:cNvPicPr>
            <p:nvPr/>
          </p:nvPicPr>
          <p:blipFill>
            <a:blip r:embed="rId4"/>
            <a:stretch>
              <a:fillRect/>
            </a:stretch>
          </p:blipFill>
          <p:spPr>
            <a:xfrm rot="21311945">
              <a:off x="8472997" y="529755"/>
              <a:ext cx="643505" cy="360363"/>
            </a:xfrm>
            <a:prstGeom prst="rect">
              <a:avLst/>
            </a:prstGeom>
          </p:spPr>
        </p:pic>
        <p:sp>
          <p:nvSpPr>
            <p:cNvPr id="124" name="Rectangle 123"/>
            <p:cNvSpPr/>
            <p:nvPr/>
          </p:nvSpPr>
          <p:spPr>
            <a:xfrm>
              <a:off x="8358228" y="575174"/>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9102515" y="599512"/>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6" name="Group 125"/>
          <p:cNvGrpSpPr/>
          <p:nvPr/>
        </p:nvGrpSpPr>
        <p:grpSpPr>
          <a:xfrm>
            <a:off x="9920028" y="3217687"/>
            <a:ext cx="483203" cy="411287"/>
            <a:chOff x="8349267" y="1152197"/>
            <a:chExt cx="869792" cy="383241"/>
          </a:xfrm>
        </p:grpSpPr>
        <p:pic>
          <p:nvPicPr>
            <p:cNvPr id="127" name="Picture 126"/>
            <p:cNvPicPr>
              <a:picLocks noChangeAspect="1"/>
            </p:cNvPicPr>
            <p:nvPr/>
          </p:nvPicPr>
          <p:blipFill>
            <a:blip r:embed="rId2"/>
            <a:stretch>
              <a:fillRect/>
            </a:stretch>
          </p:blipFill>
          <p:spPr>
            <a:xfrm rot="1121728" flipH="1">
              <a:off x="8472997" y="1152197"/>
              <a:ext cx="638735" cy="383241"/>
            </a:xfrm>
            <a:prstGeom prst="rect">
              <a:avLst/>
            </a:prstGeom>
          </p:spPr>
        </p:pic>
        <p:sp>
          <p:nvSpPr>
            <p:cNvPr id="128" name="Rectangle 127"/>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p:cNvGrpSpPr/>
          <p:nvPr/>
        </p:nvGrpSpPr>
        <p:grpSpPr>
          <a:xfrm>
            <a:off x="9300538" y="3631007"/>
            <a:ext cx="1089871" cy="410603"/>
            <a:chOff x="8349267" y="1152197"/>
            <a:chExt cx="869792" cy="383241"/>
          </a:xfrm>
        </p:grpSpPr>
        <p:pic>
          <p:nvPicPr>
            <p:cNvPr id="131" name="Picture 130"/>
            <p:cNvPicPr>
              <a:picLocks noChangeAspect="1"/>
            </p:cNvPicPr>
            <p:nvPr/>
          </p:nvPicPr>
          <p:blipFill>
            <a:blip r:embed="rId2"/>
            <a:stretch>
              <a:fillRect/>
            </a:stretch>
          </p:blipFill>
          <p:spPr>
            <a:xfrm rot="1121728" flipH="1">
              <a:off x="8472997" y="1152197"/>
              <a:ext cx="638735" cy="383241"/>
            </a:xfrm>
            <a:prstGeom prst="rect">
              <a:avLst/>
            </a:prstGeom>
          </p:spPr>
        </p:pic>
        <p:sp>
          <p:nvSpPr>
            <p:cNvPr id="132" name="Rectangle 131"/>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p:cNvGrpSpPr/>
          <p:nvPr/>
        </p:nvGrpSpPr>
        <p:grpSpPr>
          <a:xfrm>
            <a:off x="9256493" y="2744939"/>
            <a:ext cx="1165111" cy="314619"/>
            <a:chOff x="8349267" y="1152197"/>
            <a:chExt cx="869792" cy="383241"/>
          </a:xfrm>
        </p:grpSpPr>
        <p:pic>
          <p:nvPicPr>
            <p:cNvPr id="135" name="Picture 134"/>
            <p:cNvPicPr>
              <a:picLocks noChangeAspect="1"/>
            </p:cNvPicPr>
            <p:nvPr/>
          </p:nvPicPr>
          <p:blipFill>
            <a:blip r:embed="rId2"/>
            <a:stretch>
              <a:fillRect/>
            </a:stretch>
          </p:blipFill>
          <p:spPr>
            <a:xfrm rot="1121728" flipH="1">
              <a:off x="8472997" y="1152197"/>
              <a:ext cx="638735" cy="383241"/>
            </a:xfrm>
            <a:prstGeom prst="rect">
              <a:avLst/>
            </a:prstGeom>
          </p:spPr>
        </p:pic>
        <p:sp>
          <p:nvSpPr>
            <p:cNvPr id="136" name="Rectangle 135"/>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8" name="Group 137"/>
          <p:cNvGrpSpPr/>
          <p:nvPr/>
        </p:nvGrpSpPr>
        <p:grpSpPr>
          <a:xfrm>
            <a:off x="9597051" y="2241869"/>
            <a:ext cx="787807" cy="307354"/>
            <a:chOff x="8358228" y="529755"/>
            <a:chExt cx="851863" cy="360363"/>
          </a:xfrm>
        </p:grpSpPr>
        <p:pic>
          <p:nvPicPr>
            <p:cNvPr id="139" name="Picture 138"/>
            <p:cNvPicPr>
              <a:picLocks noChangeAspect="1"/>
            </p:cNvPicPr>
            <p:nvPr/>
          </p:nvPicPr>
          <p:blipFill>
            <a:blip r:embed="rId4"/>
            <a:stretch>
              <a:fillRect/>
            </a:stretch>
          </p:blipFill>
          <p:spPr>
            <a:xfrm rot="21311945">
              <a:off x="8472997" y="529755"/>
              <a:ext cx="643505" cy="360363"/>
            </a:xfrm>
            <a:prstGeom prst="rect">
              <a:avLst/>
            </a:prstGeom>
          </p:spPr>
        </p:pic>
        <p:sp>
          <p:nvSpPr>
            <p:cNvPr id="140" name="Rectangle 139"/>
            <p:cNvSpPr/>
            <p:nvPr/>
          </p:nvSpPr>
          <p:spPr>
            <a:xfrm>
              <a:off x="8358228" y="575174"/>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9102515" y="599512"/>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9933294" y="1734792"/>
            <a:ext cx="469047" cy="480341"/>
            <a:chOff x="8349267" y="1152197"/>
            <a:chExt cx="869792" cy="383241"/>
          </a:xfrm>
        </p:grpSpPr>
        <p:pic>
          <p:nvPicPr>
            <p:cNvPr id="143" name="Picture 142"/>
            <p:cNvPicPr>
              <a:picLocks noChangeAspect="1"/>
            </p:cNvPicPr>
            <p:nvPr/>
          </p:nvPicPr>
          <p:blipFill>
            <a:blip r:embed="rId2"/>
            <a:stretch>
              <a:fillRect/>
            </a:stretch>
          </p:blipFill>
          <p:spPr>
            <a:xfrm rot="1121728" flipH="1">
              <a:off x="8472997" y="1152197"/>
              <a:ext cx="638735" cy="383241"/>
            </a:xfrm>
            <a:prstGeom prst="rect">
              <a:avLst/>
            </a:prstGeom>
          </p:spPr>
        </p:pic>
        <p:sp>
          <p:nvSpPr>
            <p:cNvPr id="144" name="Rectangle 143"/>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6" name="Group 145"/>
          <p:cNvGrpSpPr/>
          <p:nvPr/>
        </p:nvGrpSpPr>
        <p:grpSpPr>
          <a:xfrm>
            <a:off x="9587410" y="1106080"/>
            <a:ext cx="835446" cy="403913"/>
            <a:chOff x="8349267" y="1152197"/>
            <a:chExt cx="869792" cy="383241"/>
          </a:xfrm>
        </p:grpSpPr>
        <p:pic>
          <p:nvPicPr>
            <p:cNvPr id="147" name="Picture 146"/>
            <p:cNvPicPr>
              <a:picLocks noChangeAspect="1"/>
            </p:cNvPicPr>
            <p:nvPr/>
          </p:nvPicPr>
          <p:blipFill>
            <a:blip r:embed="rId2"/>
            <a:stretch>
              <a:fillRect/>
            </a:stretch>
          </p:blipFill>
          <p:spPr>
            <a:xfrm rot="1121728" flipH="1">
              <a:off x="8472997" y="1152197"/>
              <a:ext cx="638735" cy="383241"/>
            </a:xfrm>
            <a:prstGeom prst="rect">
              <a:avLst/>
            </a:prstGeom>
          </p:spPr>
        </p:pic>
        <p:sp>
          <p:nvSpPr>
            <p:cNvPr id="148" name="Rectangle 147"/>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4" name="Group 293"/>
          <p:cNvGrpSpPr/>
          <p:nvPr/>
        </p:nvGrpSpPr>
        <p:grpSpPr>
          <a:xfrm>
            <a:off x="10767131" y="3812151"/>
            <a:ext cx="1233860" cy="365898"/>
            <a:chOff x="8358228" y="529755"/>
            <a:chExt cx="851863" cy="360363"/>
          </a:xfrm>
        </p:grpSpPr>
        <p:pic>
          <p:nvPicPr>
            <p:cNvPr id="295" name="Picture 294"/>
            <p:cNvPicPr>
              <a:picLocks noChangeAspect="1"/>
            </p:cNvPicPr>
            <p:nvPr/>
          </p:nvPicPr>
          <p:blipFill>
            <a:blip r:embed="rId4"/>
            <a:stretch>
              <a:fillRect/>
            </a:stretch>
          </p:blipFill>
          <p:spPr>
            <a:xfrm rot="21311945">
              <a:off x="8472997" y="529755"/>
              <a:ext cx="643505" cy="360363"/>
            </a:xfrm>
            <a:prstGeom prst="rect">
              <a:avLst/>
            </a:prstGeom>
          </p:spPr>
        </p:pic>
        <p:sp>
          <p:nvSpPr>
            <p:cNvPr id="296" name="Rectangle 295"/>
            <p:cNvSpPr/>
            <p:nvPr/>
          </p:nvSpPr>
          <p:spPr>
            <a:xfrm>
              <a:off x="8358228" y="575174"/>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p:cNvSpPr/>
            <p:nvPr/>
          </p:nvSpPr>
          <p:spPr>
            <a:xfrm>
              <a:off x="9102515" y="599512"/>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8" name="Group 297"/>
          <p:cNvGrpSpPr/>
          <p:nvPr/>
        </p:nvGrpSpPr>
        <p:grpSpPr>
          <a:xfrm>
            <a:off x="10807075" y="2672624"/>
            <a:ext cx="532243" cy="359476"/>
            <a:chOff x="8349267" y="1152197"/>
            <a:chExt cx="869792" cy="383241"/>
          </a:xfrm>
        </p:grpSpPr>
        <p:pic>
          <p:nvPicPr>
            <p:cNvPr id="299" name="Picture 298"/>
            <p:cNvPicPr>
              <a:picLocks noChangeAspect="1"/>
            </p:cNvPicPr>
            <p:nvPr/>
          </p:nvPicPr>
          <p:blipFill>
            <a:blip r:embed="rId2"/>
            <a:stretch>
              <a:fillRect/>
            </a:stretch>
          </p:blipFill>
          <p:spPr>
            <a:xfrm rot="1121728" flipH="1">
              <a:off x="8472997" y="1152197"/>
              <a:ext cx="638735" cy="383241"/>
            </a:xfrm>
            <a:prstGeom prst="rect">
              <a:avLst/>
            </a:prstGeom>
          </p:spPr>
        </p:pic>
        <p:sp>
          <p:nvSpPr>
            <p:cNvPr id="300" name="Rectangle 299"/>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2" name="Group 301"/>
          <p:cNvGrpSpPr/>
          <p:nvPr/>
        </p:nvGrpSpPr>
        <p:grpSpPr>
          <a:xfrm>
            <a:off x="10796072" y="2389077"/>
            <a:ext cx="1207405" cy="382621"/>
            <a:chOff x="8358228" y="529755"/>
            <a:chExt cx="851863" cy="360363"/>
          </a:xfrm>
        </p:grpSpPr>
        <p:pic>
          <p:nvPicPr>
            <p:cNvPr id="303" name="Picture 302"/>
            <p:cNvPicPr>
              <a:picLocks noChangeAspect="1"/>
            </p:cNvPicPr>
            <p:nvPr/>
          </p:nvPicPr>
          <p:blipFill>
            <a:blip r:embed="rId4"/>
            <a:stretch>
              <a:fillRect/>
            </a:stretch>
          </p:blipFill>
          <p:spPr>
            <a:xfrm rot="21311945">
              <a:off x="8472997" y="529755"/>
              <a:ext cx="643505" cy="360363"/>
            </a:xfrm>
            <a:prstGeom prst="rect">
              <a:avLst/>
            </a:prstGeom>
          </p:spPr>
        </p:pic>
        <p:sp>
          <p:nvSpPr>
            <p:cNvPr id="304" name="Rectangle 303"/>
            <p:cNvSpPr/>
            <p:nvPr/>
          </p:nvSpPr>
          <p:spPr>
            <a:xfrm>
              <a:off x="8358228" y="575174"/>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Rectangle 304"/>
            <p:cNvSpPr/>
            <p:nvPr/>
          </p:nvSpPr>
          <p:spPr>
            <a:xfrm>
              <a:off x="9102515" y="599512"/>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6" name="Group 305"/>
          <p:cNvGrpSpPr/>
          <p:nvPr/>
        </p:nvGrpSpPr>
        <p:grpSpPr>
          <a:xfrm>
            <a:off x="10767131" y="3474403"/>
            <a:ext cx="532243" cy="359476"/>
            <a:chOff x="8349267" y="1152197"/>
            <a:chExt cx="869792" cy="383241"/>
          </a:xfrm>
        </p:grpSpPr>
        <p:pic>
          <p:nvPicPr>
            <p:cNvPr id="307" name="Picture 306"/>
            <p:cNvPicPr>
              <a:picLocks noChangeAspect="1"/>
            </p:cNvPicPr>
            <p:nvPr/>
          </p:nvPicPr>
          <p:blipFill>
            <a:blip r:embed="rId2"/>
            <a:stretch>
              <a:fillRect/>
            </a:stretch>
          </p:blipFill>
          <p:spPr>
            <a:xfrm rot="1121728" flipH="1">
              <a:off x="8472997" y="1152197"/>
              <a:ext cx="638735" cy="383241"/>
            </a:xfrm>
            <a:prstGeom prst="rect">
              <a:avLst/>
            </a:prstGeom>
          </p:spPr>
        </p:pic>
        <p:sp>
          <p:nvSpPr>
            <p:cNvPr id="308" name="Rectangle 307"/>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308"/>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0" name="Group 309"/>
          <p:cNvGrpSpPr/>
          <p:nvPr/>
        </p:nvGrpSpPr>
        <p:grpSpPr>
          <a:xfrm>
            <a:off x="10802720" y="1761845"/>
            <a:ext cx="536598" cy="446700"/>
            <a:chOff x="8349267" y="1152197"/>
            <a:chExt cx="869792" cy="383241"/>
          </a:xfrm>
        </p:grpSpPr>
        <p:pic>
          <p:nvPicPr>
            <p:cNvPr id="311" name="Picture 310"/>
            <p:cNvPicPr>
              <a:picLocks noChangeAspect="1"/>
            </p:cNvPicPr>
            <p:nvPr/>
          </p:nvPicPr>
          <p:blipFill>
            <a:blip r:embed="rId2"/>
            <a:stretch>
              <a:fillRect/>
            </a:stretch>
          </p:blipFill>
          <p:spPr>
            <a:xfrm rot="1121728" flipH="1">
              <a:off x="8472997" y="1152197"/>
              <a:ext cx="638735" cy="383241"/>
            </a:xfrm>
            <a:prstGeom prst="rect">
              <a:avLst/>
            </a:prstGeom>
          </p:spPr>
        </p:pic>
        <p:sp>
          <p:nvSpPr>
            <p:cNvPr id="312" name="Rectangle 311"/>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4" name="Group 313"/>
          <p:cNvGrpSpPr/>
          <p:nvPr/>
        </p:nvGrpSpPr>
        <p:grpSpPr>
          <a:xfrm>
            <a:off x="10778807" y="3069803"/>
            <a:ext cx="290321" cy="479460"/>
            <a:chOff x="8358228" y="529755"/>
            <a:chExt cx="851863" cy="360363"/>
          </a:xfrm>
        </p:grpSpPr>
        <p:pic>
          <p:nvPicPr>
            <p:cNvPr id="315" name="Picture 314"/>
            <p:cNvPicPr>
              <a:picLocks noChangeAspect="1"/>
            </p:cNvPicPr>
            <p:nvPr/>
          </p:nvPicPr>
          <p:blipFill>
            <a:blip r:embed="rId4"/>
            <a:stretch>
              <a:fillRect/>
            </a:stretch>
          </p:blipFill>
          <p:spPr>
            <a:xfrm rot="21311945">
              <a:off x="8472997" y="529755"/>
              <a:ext cx="643505" cy="360363"/>
            </a:xfrm>
            <a:prstGeom prst="rect">
              <a:avLst/>
            </a:prstGeom>
          </p:spPr>
        </p:pic>
        <p:sp>
          <p:nvSpPr>
            <p:cNvPr id="316" name="Rectangle 315"/>
            <p:cNvSpPr/>
            <p:nvPr/>
          </p:nvSpPr>
          <p:spPr>
            <a:xfrm>
              <a:off x="8358228" y="575174"/>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316"/>
            <p:cNvSpPr/>
            <p:nvPr/>
          </p:nvSpPr>
          <p:spPr>
            <a:xfrm>
              <a:off x="9102515" y="599512"/>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8" name="Group 317"/>
          <p:cNvGrpSpPr/>
          <p:nvPr/>
        </p:nvGrpSpPr>
        <p:grpSpPr>
          <a:xfrm>
            <a:off x="10024696" y="3595283"/>
            <a:ext cx="483203" cy="411287"/>
            <a:chOff x="8349267" y="1152197"/>
            <a:chExt cx="869792" cy="383241"/>
          </a:xfrm>
        </p:grpSpPr>
        <p:pic>
          <p:nvPicPr>
            <p:cNvPr id="319" name="Picture 318"/>
            <p:cNvPicPr>
              <a:picLocks noChangeAspect="1"/>
            </p:cNvPicPr>
            <p:nvPr/>
          </p:nvPicPr>
          <p:blipFill>
            <a:blip r:embed="rId2"/>
            <a:stretch>
              <a:fillRect/>
            </a:stretch>
          </p:blipFill>
          <p:spPr>
            <a:xfrm rot="1121728" flipH="1">
              <a:off x="8472997" y="1152197"/>
              <a:ext cx="638735" cy="383241"/>
            </a:xfrm>
            <a:prstGeom prst="rect">
              <a:avLst/>
            </a:prstGeom>
          </p:spPr>
        </p:pic>
        <p:sp>
          <p:nvSpPr>
            <p:cNvPr id="320" name="Rectangle 319"/>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2" name="Group 321"/>
          <p:cNvGrpSpPr/>
          <p:nvPr/>
        </p:nvGrpSpPr>
        <p:grpSpPr>
          <a:xfrm>
            <a:off x="9405206" y="4008603"/>
            <a:ext cx="1089871" cy="410603"/>
            <a:chOff x="8349267" y="1152197"/>
            <a:chExt cx="869792" cy="383241"/>
          </a:xfrm>
        </p:grpSpPr>
        <p:pic>
          <p:nvPicPr>
            <p:cNvPr id="323" name="Picture 322"/>
            <p:cNvPicPr>
              <a:picLocks noChangeAspect="1"/>
            </p:cNvPicPr>
            <p:nvPr/>
          </p:nvPicPr>
          <p:blipFill>
            <a:blip r:embed="rId2"/>
            <a:stretch>
              <a:fillRect/>
            </a:stretch>
          </p:blipFill>
          <p:spPr>
            <a:xfrm rot="1121728" flipH="1">
              <a:off x="8472997" y="1152197"/>
              <a:ext cx="638735" cy="383241"/>
            </a:xfrm>
            <a:prstGeom prst="rect">
              <a:avLst/>
            </a:prstGeom>
          </p:spPr>
        </p:pic>
        <p:sp>
          <p:nvSpPr>
            <p:cNvPr id="324" name="Rectangle 323"/>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Rectangle 324"/>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6" name="Group 325"/>
          <p:cNvGrpSpPr/>
          <p:nvPr/>
        </p:nvGrpSpPr>
        <p:grpSpPr>
          <a:xfrm>
            <a:off x="9361161" y="3122535"/>
            <a:ext cx="1165111" cy="314619"/>
            <a:chOff x="8349267" y="1152197"/>
            <a:chExt cx="869792" cy="383241"/>
          </a:xfrm>
        </p:grpSpPr>
        <p:pic>
          <p:nvPicPr>
            <p:cNvPr id="327" name="Picture 326"/>
            <p:cNvPicPr>
              <a:picLocks noChangeAspect="1"/>
            </p:cNvPicPr>
            <p:nvPr/>
          </p:nvPicPr>
          <p:blipFill>
            <a:blip r:embed="rId2"/>
            <a:stretch>
              <a:fillRect/>
            </a:stretch>
          </p:blipFill>
          <p:spPr>
            <a:xfrm rot="1121728" flipH="1">
              <a:off x="8472997" y="1152197"/>
              <a:ext cx="638735" cy="383241"/>
            </a:xfrm>
            <a:prstGeom prst="rect">
              <a:avLst/>
            </a:prstGeom>
          </p:spPr>
        </p:pic>
        <p:sp>
          <p:nvSpPr>
            <p:cNvPr id="328" name="Rectangle 327"/>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0" name="Group 329"/>
          <p:cNvGrpSpPr/>
          <p:nvPr/>
        </p:nvGrpSpPr>
        <p:grpSpPr>
          <a:xfrm>
            <a:off x="9701719" y="2619465"/>
            <a:ext cx="787807" cy="307354"/>
            <a:chOff x="8358228" y="529755"/>
            <a:chExt cx="851863" cy="360363"/>
          </a:xfrm>
        </p:grpSpPr>
        <p:pic>
          <p:nvPicPr>
            <p:cNvPr id="331" name="Picture 330"/>
            <p:cNvPicPr>
              <a:picLocks noChangeAspect="1"/>
            </p:cNvPicPr>
            <p:nvPr/>
          </p:nvPicPr>
          <p:blipFill>
            <a:blip r:embed="rId4"/>
            <a:stretch>
              <a:fillRect/>
            </a:stretch>
          </p:blipFill>
          <p:spPr>
            <a:xfrm rot="21311945">
              <a:off x="8472997" y="529755"/>
              <a:ext cx="643505" cy="360363"/>
            </a:xfrm>
            <a:prstGeom prst="rect">
              <a:avLst/>
            </a:prstGeom>
          </p:spPr>
        </p:pic>
        <p:sp>
          <p:nvSpPr>
            <p:cNvPr id="332" name="Rectangle 331"/>
            <p:cNvSpPr/>
            <p:nvPr/>
          </p:nvSpPr>
          <p:spPr>
            <a:xfrm>
              <a:off x="8358228" y="575174"/>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tangle 332"/>
            <p:cNvSpPr/>
            <p:nvPr/>
          </p:nvSpPr>
          <p:spPr>
            <a:xfrm>
              <a:off x="9102515" y="599512"/>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4" name="Group 333"/>
          <p:cNvGrpSpPr/>
          <p:nvPr/>
        </p:nvGrpSpPr>
        <p:grpSpPr>
          <a:xfrm>
            <a:off x="10037962" y="2112388"/>
            <a:ext cx="469047" cy="480341"/>
            <a:chOff x="8349267" y="1152197"/>
            <a:chExt cx="869792" cy="383241"/>
          </a:xfrm>
        </p:grpSpPr>
        <p:pic>
          <p:nvPicPr>
            <p:cNvPr id="335" name="Picture 334"/>
            <p:cNvPicPr>
              <a:picLocks noChangeAspect="1"/>
            </p:cNvPicPr>
            <p:nvPr/>
          </p:nvPicPr>
          <p:blipFill>
            <a:blip r:embed="rId2"/>
            <a:stretch>
              <a:fillRect/>
            </a:stretch>
          </p:blipFill>
          <p:spPr>
            <a:xfrm rot="1121728" flipH="1">
              <a:off x="8472997" y="1152197"/>
              <a:ext cx="638735" cy="383241"/>
            </a:xfrm>
            <a:prstGeom prst="rect">
              <a:avLst/>
            </a:prstGeom>
          </p:spPr>
        </p:pic>
        <p:sp>
          <p:nvSpPr>
            <p:cNvPr id="336" name="Rectangle 335"/>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8" name="Group 337"/>
          <p:cNvGrpSpPr/>
          <p:nvPr/>
        </p:nvGrpSpPr>
        <p:grpSpPr>
          <a:xfrm>
            <a:off x="9692078" y="1483676"/>
            <a:ext cx="835446" cy="403913"/>
            <a:chOff x="8349267" y="1152197"/>
            <a:chExt cx="869792" cy="383241"/>
          </a:xfrm>
        </p:grpSpPr>
        <p:pic>
          <p:nvPicPr>
            <p:cNvPr id="339" name="Picture 338"/>
            <p:cNvPicPr>
              <a:picLocks noChangeAspect="1"/>
            </p:cNvPicPr>
            <p:nvPr/>
          </p:nvPicPr>
          <p:blipFill>
            <a:blip r:embed="rId2"/>
            <a:stretch>
              <a:fillRect/>
            </a:stretch>
          </p:blipFill>
          <p:spPr>
            <a:xfrm rot="1121728" flipH="1">
              <a:off x="8472997" y="1152197"/>
              <a:ext cx="638735" cy="383241"/>
            </a:xfrm>
            <a:prstGeom prst="rect">
              <a:avLst/>
            </a:prstGeom>
          </p:spPr>
        </p:pic>
        <p:sp>
          <p:nvSpPr>
            <p:cNvPr id="340" name="Rectangle 339"/>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Rectangle 340"/>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2" name="Group 341"/>
          <p:cNvGrpSpPr/>
          <p:nvPr/>
        </p:nvGrpSpPr>
        <p:grpSpPr>
          <a:xfrm>
            <a:off x="10854058" y="3147281"/>
            <a:ext cx="1233860" cy="365898"/>
            <a:chOff x="8358228" y="529755"/>
            <a:chExt cx="851863" cy="360363"/>
          </a:xfrm>
        </p:grpSpPr>
        <p:pic>
          <p:nvPicPr>
            <p:cNvPr id="343" name="Picture 342"/>
            <p:cNvPicPr>
              <a:picLocks noChangeAspect="1"/>
            </p:cNvPicPr>
            <p:nvPr/>
          </p:nvPicPr>
          <p:blipFill>
            <a:blip r:embed="rId4"/>
            <a:stretch>
              <a:fillRect/>
            </a:stretch>
          </p:blipFill>
          <p:spPr>
            <a:xfrm rot="21311945">
              <a:off x="8472997" y="529755"/>
              <a:ext cx="643505" cy="360363"/>
            </a:xfrm>
            <a:prstGeom prst="rect">
              <a:avLst/>
            </a:prstGeom>
          </p:spPr>
        </p:pic>
        <p:sp>
          <p:nvSpPr>
            <p:cNvPr id="344" name="Rectangle 343"/>
            <p:cNvSpPr/>
            <p:nvPr/>
          </p:nvSpPr>
          <p:spPr>
            <a:xfrm>
              <a:off x="8358228" y="575174"/>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p:cNvSpPr/>
            <p:nvPr/>
          </p:nvSpPr>
          <p:spPr>
            <a:xfrm>
              <a:off x="9102515" y="599512"/>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6" name="Group 345"/>
          <p:cNvGrpSpPr/>
          <p:nvPr/>
        </p:nvGrpSpPr>
        <p:grpSpPr>
          <a:xfrm>
            <a:off x="10894002" y="2007754"/>
            <a:ext cx="532243" cy="359476"/>
            <a:chOff x="8349267" y="1152197"/>
            <a:chExt cx="869792" cy="383241"/>
          </a:xfrm>
        </p:grpSpPr>
        <p:pic>
          <p:nvPicPr>
            <p:cNvPr id="347" name="Picture 346"/>
            <p:cNvPicPr>
              <a:picLocks noChangeAspect="1"/>
            </p:cNvPicPr>
            <p:nvPr/>
          </p:nvPicPr>
          <p:blipFill>
            <a:blip r:embed="rId2"/>
            <a:stretch>
              <a:fillRect/>
            </a:stretch>
          </p:blipFill>
          <p:spPr>
            <a:xfrm rot="1121728" flipH="1">
              <a:off x="8472997" y="1152197"/>
              <a:ext cx="638735" cy="383241"/>
            </a:xfrm>
            <a:prstGeom prst="rect">
              <a:avLst/>
            </a:prstGeom>
          </p:spPr>
        </p:pic>
        <p:sp>
          <p:nvSpPr>
            <p:cNvPr id="348" name="Rectangle 347"/>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0" name="Group 349"/>
          <p:cNvGrpSpPr/>
          <p:nvPr/>
        </p:nvGrpSpPr>
        <p:grpSpPr>
          <a:xfrm>
            <a:off x="10882999" y="1724207"/>
            <a:ext cx="1207405" cy="382621"/>
            <a:chOff x="8358228" y="529755"/>
            <a:chExt cx="851863" cy="360363"/>
          </a:xfrm>
        </p:grpSpPr>
        <p:pic>
          <p:nvPicPr>
            <p:cNvPr id="351" name="Picture 350"/>
            <p:cNvPicPr>
              <a:picLocks noChangeAspect="1"/>
            </p:cNvPicPr>
            <p:nvPr/>
          </p:nvPicPr>
          <p:blipFill>
            <a:blip r:embed="rId4"/>
            <a:stretch>
              <a:fillRect/>
            </a:stretch>
          </p:blipFill>
          <p:spPr>
            <a:xfrm rot="21311945">
              <a:off x="8472997" y="529755"/>
              <a:ext cx="643505" cy="360363"/>
            </a:xfrm>
            <a:prstGeom prst="rect">
              <a:avLst/>
            </a:prstGeom>
          </p:spPr>
        </p:pic>
        <p:sp>
          <p:nvSpPr>
            <p:cNvPr id="352" name="Rectangle 351"/>
            <p:cNvSpPr/>
            <p:nvPr/>
          </p:nvSpPr>
          <p:spPr>
            <a:xfrm>
              <a:off x="8358228" y="575174"/>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p:cNvSpPr/>
            <p:nvPr/>
          </p:nvSpPr>
          <p:spPr>
            <a:xfrm>
              <a:off x="9102515" y="599512"/>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4" name="Group 353"/>
          <p:cNvGrpSpPr/>
          <p:nvPr/>
        </p:nvGrpSpPr>
        <p:grpSpPr>
          <a:xfrm>
            <a:off x="10854058" y="2809533"/>
            <a:ext cx="532243" cy="359476"/>
            <a:chOff x="8349267" y="1152197"/>
            <a:chExt cx="869792" cy="383241"/>
          </a:xfrm>
        </p:grpSpPr>
        <p:pic>
          <p:nvPicPr>
            <p:cNvPr id="355" name="Picture 354"/>
            <p:cNvPicPr>
              <a:picLocks noChangeAspect="1"/>
            </p:cNvPicPr>
            <p:nvPr/>
          </p:nvPicPr>
          <p:blipFill>
            <a:blip r:embed="rId2"/>
            <a:stretch>
              <a:fillRect/>
            </a:stretch>
          </p:blipFill>
          <p:spPr>
            <a:xfrm rot="1121728" flipH="1">
              <a:off x="8472997" y="1152197"/>
              <a:ext cx="638735" cy="383241"/>
            </a:xfrm>
            <a:prstGeom prst="rect">
              <a:avLst/>
            </a:prstGeom>
          </p:spPr>
        </p:pic>
        <p:sp>
          <p:nvSpPr>
            <p:cNvPr id="356" name="Rectangle 355"/>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Rectangle 356"/>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8" name="Group 357"/>
          <p:cNvGrpSpPr/>
          <p:nvPr/>
        </p:nvGrpSpPr>
        <p:grpSpPr>
          <a:xfrm>
            <a:off x="10889647" y="1096975"/>
            <a:ext cx="536598" cy="446700"/>
            <a:chOff x="8349267" y="1152197"/>
            <a:chExt cx="869792" cy="383241"/>
          </a:xfrm>
        </p:grpSpPr>
        <p:pic>
          <p:nvPicPr>
            <p:cNvPr id="359" name="Picture 358"/>
            <p:cNvPicPr>
              <a:picLocks noChangeAspect="1"/>
            </p:cNvPicPr>
            <p:nvPr/>
          </p:nvPicPr>
          <p:blipFill>
            <a:blip r:embed="rId2"/>
            <a:stretch>
              <a:fillRect/>
            </a:stretch>
          </p:blipFill>
          <p:spPr>
            <a:xfrm rot="1121728" flipH="1">
              <a:off x="8472997" y="1152197"/>
              <a:ext cx="638735" cy="383241"/>
            </a:xfrm>
            <a:prstGeom prst="rect">
              <a:avLst/>
            </a:prstGeom>
          </p:spPr>
        </p:pic>
        <p:sp>
          <p:nvSpPr>
            <p:cNvPr id="360" name="Rectangle 359"/>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Rectangle 360"/>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2" name="Group 361"/>
          <p:cNvGrpSpPr/>
          <p:nvPr/>
        </p:nvGrpSpPr>
        <p:grpSpPr>
          <a:xfrm>
            <a:off x="10865734" y="2404933"/>
            <a:ext cx="290321" cy="479460"/>
            <a:chOff x="8358228" y="529755"/>
            <a:chExt cx="851863" cy="360363"/>
          </a:xfrm>
        </p:grpSpPr>
        <p:pic>
          <p:nvPicPr>
            <p:cNvPr id="363" name="Picture 362"/>
            <p:cNvPicPr>
              <a:picLocks noChangeAspect="1"/>
            </p:cNvPicPr>
            <p:nvPr/>
          </p:nvPicPr>
          <p:blipFill>
            <a:blip r:embed="rId4"/>
            <a:stretch>
              <a:fillRect/>
            </a:stretch>
          </p:blipFill>
          <p:spPr>
            <a:xfrm rot="21311945">
              <a:off x="8472997" y="529755"/>
              <a:ext cx="643505" cy="360363"/>
            </a:xfrm>
            <a:prstGeom prst="rect">
              <a:avLst/>
            </a:prstGeom>
          </p:spPr>
        </p:pic>
        <p:sp>
          <p:nvSpPr>
            <p:cNvPr id="364" name="Rectangle 363"/>
            <p:cNvSpPr/>
            <p:nvPr/>
          </p:nvSpPr>
          <p:spPr>
            <a:xfrm>
              <a:off x="8358228" y="575174"/>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Rectangle 364"/>
            <p:cNvSpPr/>
            <p:nvPr/>
          </p:nvSpPr>
          <p:spPr>
            <a:xfrm>
              <a:off x="9102515" y="599512"/>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6" name="Group 365"/>
          <p:cNvGrpSpPr/>
          <p:nvPr/>
        </p:nvGrpSpPr>
        <p:grpSpPr>
          <a:xfrm>
            <a:off x="10111623" y="2930413"/>
            <a:ext cx="483203" cy="411287"/>
            <a:chOff x="8349267" y="1152197"/>
            <a:chExt cx="869792" cy="383241"/>
          </a:xfrm>
        </p:grpSpPr>
        <p:pic>
          <p:nvPicPr>
            <p:cNvPr id="367" name="Picture 366"/>
            <p:cNvPicPr>
              <a:picLocks noChangeAspect="1"/>
            </p:cNvPicPr>
            <p:nvPr/>
          </p:nvPicPr>
          <p:blipFill>
            <a:blip r:embed="rId2"/>
            <a:stretch>
              <a:fillRect/>
            </a:stretch>
          </p:blipFill>
          <p:spPr>
            <a:xfrm rot="1121728" flipH="1">
              <a:off x="8472997" y="1152197"/>
              <a:ext cx="638735" cy="383241"/>
            </a:xfrm>
            <a:prstGeom prst="rect">
              <a:avLst/>
            </a:prstGeom>
          </p:spPr>
        </p:pic>
        <p:sp>
          <p:nvSpPr>
            <p:cNvPr id="368" name="Rectangle 367"/>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Rectangle 368"/>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0" name="Group 369"/>
          <p:cNvGrpSpPr/>
          <p:nvPr/>
        </p:nvGrpSpPr>
        <p:grpSpPr>
          <a:xfrm>
            <a:off x="9492133" y="3343733"/>
            <a:ext cx="1089871" cy="410603"/>
            <a:chOff x="8349267" y="1152197"/>
            <a:chExt cx="869792" cy="383241"/>
          </a:xfrm>
        </p:grpSpPr>
        <p:pic>
          <p:nvPicPr>
            <p:cNvPr id="371" name="Picture 370"/>
            <p:cNvPicPr>
              <a:picLocks noChangeAspect="1"/>
            </p:cNvPicPr>
            <p:nvPr/>
          </p:nvPicPr>
          <p:blipFill>
            <a:blip r:embed="rId2"/>
            <a:stretch>
              <a:fillRect/>
            </a:stretch>
          </p:blipFill>
          <p:spPr>
            <a:xfrm rot="1121728" flipH="1">
              <a:off x="8472997" y="1152197"/>
              <a:ext cx="638735" cy="383241"/>
            </a:xfrm>
            <a:prstGeom prst="rect">
              <a:avLst/>
            </a:prstGeom>
          </p:spPr>
        </p:pic>
        <p:sp>
          <p:nvSpPr>
            <p:cNvPr id="372" name="Rectangle 371"/>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Rectangle 372"/>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4" name="Group 373"/>
          <p:cNvGrpSpPr/>
          <p:nvPr/>
        </p:nvGrpSpPr>
        <p:grpSpPr>
          <a:xfrm>
            <a:off x="9448088" y="2457665"/>
            <a:ext cx="1165111" cy="314619"/>
            <a:chOff x="8349267" y="1152197"/>
            <a:chExt cx="869792" cy="383241"/>
          </a:xfrm>
        </p:grpSpPr>
        <p:pic>
          <p:nvPicPr>
            <p:cNvPr id="375" name="Picture 374"/>
            <p:cNvPicPr>
              <a:picLocks noChangeAspect="1"/>
            </p:cNvPicPr>
            <p:nvPr/>
          </p:nvPicPr>
          <p:blipFill>
            <a:blip r:embed="rId2"/>
            <a:stretch>
              <a:fillRect/>
            </a:stretch>
          </p:blipFill>
          <p:spPr>
            <a:xfrm rot="1121728" flipH="1">
              <a:off x="8472997" y="1152197"/>
              <a:ext cx="638735" cy="383241"/>
            </a:xfrm>
            <a:prstGeom prst="rect">
              <a:avLst/>
            </a:prstGeom>
          </p:spPr>
        </p:pic>
        <p:sp>
          <p:nvSpPr>
            <p:cNvPr id="376" name="Rectangle 375"/>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Rectangle 376"/>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8" name="Group 377"/>
          <p:cNvGrpSpPr/>
          <p:nvPr/>
        </p:nvGrpSpPr>
        <p:grpSpPr>
          <a:xfrm>
            <a:off x="11042460" y="785622"/>
            <a:ext cx="787807" cy="307354"/>
            <a:chOff x="8358228" y="529755"/>
            <a:chExt cx="851863" cy="360363"/>
          </a:xfrm>
        </p:grpSpPr>
        <p:pic>
          <p:nvPicPr>
            <p:cNvPr id="379" name="Picture 378"/>
            <p:cNvPicPr>
              <a:picLocks noChangeAspect="1"/>
            </p:cNvPicPr>
            <p:nvPr/>
          </p:nvPicPr>
          <p:blipFill>
            <a:blip r:embed="rId4"/>
            <a:stretch>
              <a:fillRect/>
            </a:stretch>
          </p:blipFill>
          <p:spPr>
            <a:xfrm rot="21311945">
              <a:off x="8472997" y="529755"/>
              <a:ext cx="643505" cy="360363"/>
            </a:xfrm>
            <a:prstGeom prst="rect">
              <a:avLst/>
            </a:prstGeom>
          </p:spPr>
        </p:pic>
        <p:sp>
          <p:nvSpPr>
            <p:cNvPr id="380" name="Rectangle 379"/>
            <p:cNvSpPr/>
            <p:nvPr/>
          </p:nvSpPr>
          <p:spPr>
            <a:xfrm>
              <a:off x="8358228" y="575174"/>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Rectangle 380"/>
            <p:cNvSpPr/>
            <p:nvPr/>
          </p:nvSpPr>
          <p:spPr>
            <a:xfrm>
              <a:off x="9102515" y="599512"/>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2" name="Group 381"/>
          <p:cNvGrpSpPr/>
          <p:nvPr/>
        </p:nvGrpSpPr>
        <p:grpSpPr>
          <a:xfrm>
            <a:off x="10124889" y="1447518"/>
            <a:ext cx="469047" cy="480341"/>
            <a:chOff x="8349267" y="1152197"/>
            <a:chExt cx="869792" cy="383241"/>
          </a:xfrm>
        </p:grpSpPr>
        <p:pic>
          <p:nvPicPr>
            <p:cNvPr id="383" name="Picture 382"/>
            <p:cNvPicPr>
              <a:picLocks noChangeAspect="1"/>
            </p:cNvPicPr>
            <p:nvPr/>
          </p:nvPicPr>
          <p:blipFill>
            <a:blip r:embed="rId2"/>
            <a:stretch>
              <a:fillRect/>
            </a:stretch>
          </p:blipFill>
          <p:spPr>
            <a:xfrm rot="1121728" flipH="1">
              <a:off x="8472997" y="1152197"/>
              <a:ext cx="638735" cy="383241"/>
            </a:xfrm>
            <a:prstGeom prst="rect">
              <a:avLst/>
            </a:prstGeom>
          </p:spPr>
        </p:pic>
        <p:sp>
          <p:nvSpPr>
            <p:cNvPr id="384" name="Rectangle 383"/>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Rectangle 384"/>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6" name="Group 385"/>
          <p:cNvGrpSpPr/>
          <p:nvPr/>
        </p:nvGrpSpPr>
        <p:grpSpPr>
          <a:xfrm>
            <a:off x="9779005" y="818806"/>
            <a:ext cx="835446" cy="403913"/>
            <a:chOff x="8349267" y="1152197"/>
            <a:chExt cx="869792" cy="383241"/>
          </a:xfrm>
        </p:grpSpPr>
        <p:pic>
          <p:nvPicPr>
            <p:cNvPr id="387" name="Picture 386"/>
            <p:cNvPicPr>
              <a:picLocks noChangeAspect="1"/>
            </p:cNvPicPr>
            <p:nvPr/>
          </p:nvPicPr>
          <p:blipFill>
            <a:blip r:embed="rId2"/>
            <a:stretch>
              <a:fillRect/>
            </a:stretch>
          </p:blipFill>
          <p:spPr>
            <a:xfrm rot="1121728" flipH="1">
              <a:off x="8472997" y="1152197"/>
              <a:ext cx="638735" cy="383241"/>
            </a:xfrm>
            <a:prstGeom prst="rect">
              <a:avLst/>
            </a:prstGeom>
          </p:spPr>
        </p:pic>
        <p:sp>
          <p:nvSpPr>
            <p:cNvPr id="388" name="Rectangle 387"/>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Rectangle 388"/>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0" name="TextBox 389"/>
          <p:cNvSpPr txBox="1"/>
          <p:nvPr/>
        </p:nvSpPr>
        <p:spPr>
          <a:xfrm>
            <a:off x="1414836" y="579113"/>
            <a:ext cx="4312746" cy="369332"/>
          </a:xfrm>
          <a:prstGeom prst="rect">
            <a:avLst/>
          </a:prstGeom>
          <a:noFill/>
        </p:spPr>
        <p:txBody>
          <a:bodyPr wrap="square" rtlCol="0">
            <a:spAutoFit/>
          </a:bodyPr>
          <a:lstStyle/>
          <a:p>
            <a:r>
              <a:rPr lang="en-US" dirty="0" smtClean="0"/>
              <a:t>DNA/RNA, could contain ‘contamination’</a:t>
            </a:r>
            <a:endParaRPr lang="en-US" dirty="0"/>
          </a:p>
        </p:txBody>
      </p:sp>
      <p:sp>
        <p:nvSpPr>
          <p:cNvPr id="391" name="TextBox 390"/>
          <p:cNvSpPr txBox="1"/>
          <p:nvPr/>
        </p:nvSpPr>
        <p:spPr>
          <a:xfrm>
            <a:off x="6127718" y="323492"/>
            <a:ext cx="2806130" cy="646331"/>
          </a:xfrm>
          <a:prstGeom prst="rect">
            <a:avLst/>
          </a:prstGeom>
          <a:noFill/>
        </p:spPr>
        <p:txBody>
          <a:bodyPr wrap="square" rtlCol="0">
            <a:spAutoFit/>
          </a:bodyPr>
          <a:lstStyle/>
          <a:p>
            <a:r>
              <a:rPr lang="en-US" smtClean="0"/>
              <a:t>Library prep, </a:t>
            </a:r>
            <a:r>
              <a:rPr lang="en-US" dirty="0" smtClean="0"/>
              <a:t>fragmentation, adapter addition</a:t>
            </a:r>
            <a:endParaRPr lang="en-US" dirty="0"/>
          </a:p>
        </p:txBody>
      </p:sp>
      <p:sp>
        <p:nvSpPr>
          <p:cNvPr id="393" name="TextBox 392"/>
          <p:cNvSpPr txBox="1"/>
          <p:nvPr/>
        </p:nvSpPr>
        <p:spPr>
          <a:xfrm>
            <a:off x="9582982" y="320656"/>
            <a:ext cx="2358434" cy="369332"/>
          </a:xfrm>
          <a:prstGeom prst="rect">
            <a:avLst/>
          </a:prstGeom>
          <a:noFill/>
        </p:spPr>
        <p:txBody>
          <a:bodyPr wrap="square" rtlCol="0">
            <a:spAutoFit/>
          </a:bodyPr>
          <a:lstStyle/>
          <a:p>
            <a:r>
              <a:rPr lang="en-US" smtClean="0"/>
              <a:t>PCR enrichment</a:t>
            </a:r>
            <a:endParaRPr lang="en-US"/>
          </a:p>
        </p:txBody>
      </p:sp>
      <p:sp>
        <p:nvSpPr>
          <p:cNvPr id="394" name="TextBox 393"/>
          <p:cNvSpPr txBox="1"/>
          <p:nvPr/>
        </p:nvSpPr>
        <p:spPr>
          <a:xfrm>
            <a:off x="1222465" y="6357365"/>
            <a:ext cx="3375440" cy="369332"/>
          </a:xfrm>
          <a:prstGeom prst="rect">
            <a:avLst/>
          </a:prstGeom>
          <a:noFill/>
        </p:spPr>
        <p:txBody>
          <a:bodyPr wrap="square" rtlCol="0">
            <a:spAutoFit/>
          </a:bodyPr>
          <a:lstStyle/>
          <a:p>
            <a:r>
              <a:rPr lang="en-US" dirty="0" smtClean="0"/>
              <a:t>Final Library, </a:t>
            </a:r>
            <a:r>
              <a:rPr lang="en-US" smtClean="0"/>
              <a:t>size distribution</a:t>
            </a:r>
            <a:endParaRPr lang="en-US"/>
          </a:p>
        </p:txBody>
      </p:sp>
      <p:grpSp>
        <p:nvGrpSpPr>
          <p:cNvPr id="677" name="Group 676"/>
          <p:cNvGrpSpPr/>
          <p:nvPr/>
        </p:nvGrpSpPr>
        <p:grpSpPr>
          <a:xfrm>
            <a:off x="4939221" y="4520230"/>
            <a:ext cx="2125541" cy="1447415"/>
            <a:chOff x="5060167" y="4619380"/>
            <a:chExt cx="2125541" cy="3650038"/>
          </a:xfrm>
        </p:grpSpPr>
        <p:grpSp>
          <p:nvGrpSpPr>
            <p:cNvPr id="540" name="Group 539"/>
            <p:cNvGrpSpPr>
              <a:grpSpLocks noChangeAspect="1"/>
            </p:cNvGrpSpPr>
            <p:nvPr/>
          </p:nvGrpSpPr>
          <p:grpSpPr>
            <a:xfrm>
              <a:off x="6361469" y="7268313"/>
              <a:ext cx="616930" cy="182949"/>
              <a:chOff x="8358228" y="529755"/>
              <a:chExt cx="851863" cy="360363"/>
            </a:xfrm>
          </p:grpSpPr>
          <p:pic>
            <p:nvPicPr>
              <p:cNvPr id="541" name="Picture 540"/>
              <p:cNvPicPr>
                <a:picLocks noChangeAspect="1"/>
              </p:cNvPicPr>
              <p:nvPr/>
            </p:nvPicPr>
            <p:blipFill>
              <a:blip r:embed="rId4"/>
              <a:stretch>
                <a:fillRect/>
              </a:stretch>
            </p:blipFill>
            <p:spPr>
              <a:xfrm rot="21311945">
                <a:off x="8472997" y="529755"/>
                <a:ext cx="643505" cy="360363"/>
              </a:xfrm>
              <a:prstGeom prst="rect">
                <a:avLst/>
              </a:prstGeom>
            </p:spPr>
          </p:pic>
          <p:sp>
            <p:nvSpPr>
              <p:cNvPr id="542" name="Rectangle 541"/>
              <p:cNvSpPr/>
              <p:nvPr/>
            </p:nvSpPr>
            <p:spPr>
              <a:xfrm>
                <a:off x="8358228" y="575174"/>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3" name="Rectangle 542"/>
              <p:cNvSpPr/>
              <p:nvPr/>
            </p:nvSpPr>
            <p:spPr>
              <a:xfrm>
                <a:off x="9102515" y="599512"/>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4" name="Group 543"/>
            <p:cNvGrpSpPr>
              <a:grpSpLocks noChangeAspect="1"/>
            </p:cNvGrpSpPr>
            <p:nvPr/>
          </p:nvGrpSpPr>
          <p:grpSpPr>
            <a:xfrm>
              <a:off x="6401413" y="6128785"/>
              <a:ext cx="266122" cy="179738"/>
              <a:chOff x="8349267" y="1152197"/>
              <a:chExt cx="869792" cy="383241"/>
            </a:xfrm>
          </p:grpSpPr>
          <p:pic>
            <p:nvPicPr>
              <p:cNvPr id="545" name="Picture 544"/>
              <p:cNvPicPr>
                <a:picLocks noChangeAspect="1"/>
              </p:cNvPicPr>
              <p:nvPr/>
            </p:nvPicPr>
            <p:blipFill>
              <a:blip r:embed="rId2"/>
              <a:stretch>
                <a:fillRect/>
              </a:stretch>
            </p:blipFill>
            <p:spPr>
              <a:xfrm rot="1121728" flipH="1">
                <a:off x="8472997" y="1152197"/>
                <a:ext cx="638735" cy="383241"/>
              </a:xfrm>
              <a:prstGeom prst="rect">
                <a:avLst/>
              </a:prstGeom>
            </p:spPr>
          </p:pic>
          <p:sp>
            <p:nvSpPr>
              <p:cNvPr id="546" name="Rectangle 545"/>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7" name="Rectangle 546"/>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8" name="Group 547"/>
            <p:cNvGrpSpPr>
              <a:grpSpLocks noChangeAspect="1"/>
            </p:cNvGrpSpPr>
            <p:nvPr/>
          </p:nvGrpSpPr>
          <p:grpSpPr>
            <a:xfrm>
              <a:off x="6390410" y="5845238"/>
              <a:ext cx="603703" cy="191311"/>
              <a:chOff x="8358228" y="529755"/>
              <a:chExt cx="851863" cy="360363"/>
            </a:xfrm>
          </p:grpSpPr>
          <p:pic>
            <p:nvPicPr>
              <p:cNvPr id="549" name="Picture 548"/>
              <p:cNvPicPr>
                <a:picLocks noChangeAspect="1"/>
              </p:cNvPicPr>
              <p:nvPr/>
            </p:nvPicPr>
            <p:blipFill>
              <a:blip r:embed="rId4"/>
              <a:stretch>
                <a:fillRect/>
              </a:stretch>
            </p:blipFill>
            <p:spPr>
              <a:xfrm rot="21311945">
                <a:off x="8472997" y="529755"/>
                <a:ext cx="643505" cy="360363"/>
              </a:xfrm>
              <a:prstGeom prst="rect">
                <a:avLst/>
              </a:prstGeom>
            </p:spPr>
          </p:pic>
          <p:sp>
            <p:nvSpPr>
              <p:cNvPr id="550" name="Rectangle 549"/>
              <p:cNvSpPr/>
              <p:nvPr/>
            </p:nvSpPr>
            <p:spPr>
              <a:xfrm>
                <a:off x="8358228" y="575174"/>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1" name="Rectangle 550"/>
              <p:cNvSpPr/>
              <p:nvPr/>
            </p:nvSpPr>
            <p:spPr>
              <a:xfrm>
                <a:off x="9102515" y="599512"/>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2" name="Group 551"/>
            <p:cNvGrpSpPr>
              <a:grpSpLocks noChangeAspect="1"/>
            </p:cNvGrpSpPr>
            <p:nvPr/>
          </p:nvGrpSpPr>
          <p:grpSpPr>
            <a:xfrm>
              <a:off x="6361469" y="6930564"/>
              <a:ext cx="266122" cy="179738"/>
              <a:chOff x="8349267" y="1152197"/>
              <a:chExt cx="869792" cy="383241"/>
            </a:xfrm>
          </p:grpSpPr>
          <p:pic>
            <p:nvPicPr>
              <p:cNvPr id="553" name="Picture 552"/>
              <p:cNvPicPr>
                <a:picLocks noChangeAspect="1"/>
              </p:cNvPicPr>
              <p:nvPr/>
            </p:nvPicPr>
            <p:blipFill>
              <a:blip r:embed="rId2"/>
              <a:stretch>
                <a:fillRect/>
              </a:stretch>
            </p:blipFill>
            <p:spPr>
              <a:xfrm rot="1121728" flipH="1">
                <a:off x="8472997" y="1152197"/>
                <a:ext cx="638735" cy="383241"/>
              </a:xfrm>
              <a:prstGeom prst="rect">
                <a:avLst/>
              </a:prstGeom>
            </p:spPr>
          </p:pic>
          <p:sp>
            <p:nvSpPr>
              <p:cNvPr id="554" name="Rectangle 553"/>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5" name="Rectangle 554"/>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6" name="Group 555"/>
            <p:cNvGrpSpPr>
              <a:grpSpLocks noChangeAspect="1"/>
            </p:cNvGrpSpPr>
            <p:nvPr/>
          </p:nvGrpSpPr>
          <p:grpSpPr>
            <a:xfrm>
              <a:off x="6397059" y="5218006"/>
              <a:ext cx="268299" cy="223350"/>
              <a:chOff x="8349267" y="1152197"/>
              <a:chExt cx="869792" cy="383241"/>
            </a:xfrm>
          </p:grpSpPr>
          <p:pic>
            <p:nvPicPr>
              <p:cNvPr id="557" name="Picture 556"/>
              <p:cNvPicPr>
                <a:picLocks noChangeAspect="1"/>
              </p:cNvPicPr>
              <p:nvPr/>
            </p:nvPicPr>
            <p:blipFill>
              <a:blip r:embed="rId2"/>
              <a:stretch>
                <a:fillRect/>
              </a:stretch>
            </p:blipFill>
            <p:spPr>
              <a:xfrm rot="1121728" flipH="1">
                <a:off x="8472997" y="1152197"/>
                <a:ext cx="638735" cy="383241"/>
              </a:xfrm>
              <a:prstGeom prst="rect">
                <a:avLst/>
              </a:prstGeom>
            </p:spPr>
          </p:pic>
          <p:sp>
            <p:nvSpPr>
              <p:cNvPr id="558" name="Rectangle 557"/>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9" name="Rectangle 558"/>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0" name="Group 559"/>
            <p:cNvGrpSpPr>
              <a:grpSpLocks noChangeAspect="1"/>
            </p:cNvGrpSpPr>
            <p:nvPr/>
          </p:nvGrpSpPr>
          <p:grpSpPr>
            <a:xfrm>
              <a:off x="6373145" y="6525964"/>
              <a:ext cx="145161" cy="239730"/>
              <a:chOff x="8358228" y="529755"/>
              <a:chExt cx="851863" cy="360363"/>
            </a:xfrm>
          </p:grpSpPr>
          <p:pic>
            <p:nvPicPr>
              <p:cNvPr id="561" name="Picture 560"/>
              <p:cNvPicPr>
                <a:picLocks noChangeAspect="1"/>
              </p:cNvPicPr>
              <p:nvPr/>
            </p:nvPicPr>
            <p:blipFill>
              <a:blip r:embed="rId4"/>
              <a:stretch>
                <a:fillRect/>
              </a:stretch>
            </p:blipFill>
            <p:spPr>
              <a:xfrm rot="21311945">
                <a:off x="8472997" y="529755"/>
                <a:ext cx="643505" cy="360363"/>
              </a:xfrm>
              <a:prstGeom prst="rect">
                <a:avLst/>
              </a:prstGeom>
            </p:spPr>
          </p:pic>
          <p:sp>
            <p:nvSpPr>
              <p:cNvPr id="562" name="Rectangle 561"/>
              <p:cNvSpPr/>
              <p:nvPr/>
            </p:nvSpPr>
            <p:spPr>
              <a:xfrm>
                <a:off x="8358228" y="575174"/>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 name="Rectangle 562"/>
              <p:cNvSpPr/>
              <p:nvPr/>
            </p:nvSpPr>
            <p:spPr>
              <a:xfrm>
                <a:off x="9102515" y="599512"/>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4" name="Group 563"/>
            <p:cNvGrpSpPr>
              <a:grpSpLocks noChangeAspect="1"/>
            </p:cNvGrpSpPr>
            <p:nvPr/>
          </p:nvGrpSpPr>
          <p:grpSpPr>
            <a:xfrm>
              <a:off x="5619034" y="7051444"/>
              <a:ext cx="241602" cy="205644"/>
              <a:chOff x="8349267" y="1152197"/>
              <a:chExt cx="869792" cy="383241"/>
            </a:xfrm>
          </p:grpSpPr>
          <p:pic>
            <p:nvPicPr>
              <p:cNvPr id="565" name="Picture 564"/>
              <p:cNvPicPr>
                <a:picLocks noChangeAspect="1"/>
              </p:cNvPicPr>
              <p:nvPr/>
            </p:nvPicPr>
            <p:blipFill>
              <a:blip r:embed="rId2"/>
              <a:stretch>
                <a:fillRect/>
              </a:stretch>
            </p:blipFill>
            <p:spPr>
              <a:xfrm rot="1121728" flipH="1">
                <a:off x="8472997" y="1152197"/>
                <a:ext cx="638735" cy="383241"/>
              </a:xfrm>
              <a:prstGeom prst="rect">
                <a:avLst/>
              </a:prstGeom>
            </p:spPr>
          </p:pic>
          <p:sp>
            <p:nvSpPr>
              <p:cNvPr id="566" name="Rectangle 565"/>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Rectangle 566"/>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8" name="Group 567"/>
            <p:cNvGrpSpPr>
              <a:grpSpLocks noChangeAspect="1"/>
            </p:cNvGrpSpPr>
            <p:nvPr/>
          </p:nvGrpSpPr>
          <p:grpSpPr>
            <a:xfrm>
              <a:off x="5296057" y="6075627"/>
              <a:ext cx="393904" cy="153677"/>
              <a:chOff x="8358228" y="529755"/>
              <a:chExt cx="851863" cy="360363"/>
            </a:xfrm>
          </p:grpSpPr>
          <p:pic>
            <p:nvPicPr>
              <p:cNvPr id="569" name="Picture 568"/>
              <p:cNvPicPr>
                <a:picLocks noChangeAspect="1"/>
              </p:cNvPicPr>
              <p:nvPr/>
            </p:nvPicPr>
            <p:blipFill>
              <a:blip r:embed="rId4"/>
              <a:stretch>
                <a:fillRect/>
              </a:stretch>
            </p:blipFill>
            <p:spPr>
              <a:xfrm rot="21311945">
                <a:off x="8472997" y="529755"/>
                <a:ext cx="643505" cy="360363"/>
              </a:xfrm>
              <a:prstGeom prst="rect">
                <a:avLst/>
              </a:prstGeom>
            </p:spPr>
          </p:pic>
          <p:sp>
            <p:nvSpPr>
              <p:cNvPr id="570" name="Rectangle 569"/>
              <p:cNvSpPr/>
              <p:nvPr/>
            </p:nvSpPr>
            <p:spPr>
              <a:xfrm>
                <a:off x="8358228" y="575174"/>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Rectangle 570"/>
              <p:cNvSpPr/>
              <p:nvPr/>
            </p:nvSpPr>
            <p:spPr>
              <a:xfrm>
                <a:off x="9102515" y="599512"/>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2" name="Group 571"/>
            <p:cNvGrpSpPr>
              <a:grpSpLocks noChangeAspect="1"/>
            </p:cNvGrpSpPr>
            <p:nvPr/>
          </p:nvGrpSpPr>
          <p:grpSpPr>
            <a:xfrm>
              <a:off x="5632300" y="5568549"/>
              <a:ext cx="234524" cy="240171"/>
              <a:chOff x="8349267" y="1152197"/>
              <a:chExt cx="869792" cy="383241"/>
            </a:xfrm>
          </p:grpSpPr>
          <p:pic>
            <p:nvPicPr>
              <p:cNvPr id="573" name="Picture 572"/>
              <p:cNvPicPr>
                <a:picLocks noChangeAspect="1"/>
              </p:cNvPicPr>
              <p:nvPr/>
            </p:nvPicPr>
            <p:blipFill>
              <a:blip r:embed="rId2"/>
              <a:stretch>
                <a:fillRect/>
              </a:stretch>
            </p:blipFill>
            <p:spPr>
              <a:xfrm rot="1121728" flipH="1">
                <a:off x="8472997" y="1152197"/>
                <a:ext cx="638735" cy="383241"/>
              </a:xfrm>
              <a:prstGeom prst="rect">
                <a:avLst/>
              </a:prstGeom>
            </p:spPr>
          </p:pic>
          <p:sp>
            <p:nvSpPr>
              <p:cNvPr id="574" name="Rectangle 573"/>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Rectangle 574"/>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6" name="Group 575"/>
            <p:cNvGrpSpPr>
              <a:grpSpLocks noChangeAspect="1"/>
            </p:cNvGrpSpPr>
            <p:nvPr/>
          </p:nvGrpSpPr>
          <p:grpSpPr>
            <a:xfrm>
              <a:off x="5286417" y="4939837"/>
              <a:ext cx="417723" cy="201957"/>
              <a:chOff x="8349267" y="1152197"/>
              <a:chExt cx="869792" cy="383241"/>
            </a:xfrm>
          </p:grpSpPr>
          <p:pic>
            <p:nvPicPr>
              <p:cNvPr id="577" name="Picture 576"/>
              <p:cNvPicPr>
                <a:picLocks noChangeAspect="1"/>
              </p:cNvPicPr>
              <p:nvPr/>
            </p:nvPicPr>
            <p:blipFill>
              <a:blip r:embed="rId2"/>
              <a:stretch>
                <a:fillRect/>
              </a:stretch>
            </p:blipFill>
            <p:spPr>
              <a:xfrm rot="1121728" flipH="1">
                <a:off x="8472997" y="1152197"/>
                <a:ext cx="638735" cy="383241"/>
              </a:xfrm>
              <a:prstGeom prst="rect">
                <a:avLst/>
              </a:prstGeom>
            </p:spPr>
          </p:pic>
          <p:sp>
            <p:nvSpPr>
              <p:cNvPr id="578" name="Rectangle 577"/>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9" name="Rectangle 578"/>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0" name="Group 579"/>
            <p:cNvGrpSpPr>
              <a:grpSpLocks noChangeAspect="1"/>
            </p:cNvGrpSpPr>
            <p:nvPr/>
          </p:nvGrpSpPr>
          <p:grpSpPr>
            <a:xfrm>
              <a:off x="6466137" y="7645909"/>
              <a:ext cx="616930" cy="182949"/>
              <a:chOff x="8358228" y="529755"/>
              <a:chExt cx="851863" cy="360363"/>
            </a:xfrm>
          </p:grpSpPr>
          <p:pic>
            <p:nvPicPr>
              <p:cNvPr id="581" name="Picture 580"/>
              <p:cNvPicPr>
                <a:picLocks noChangeAspect="1"/>
              </p:cNvPicPr>
              <p:nvPr/>
            </p:nvPicPr>
            <p:blipFill>
              <a:blip r:embed="rId4"/>
              <a:stretch>
                <a:fillRect/>
              </a:stretch>
            </p:blipFill>
            <p:spPr>
              <a:xfrm rot="21311945">
                <a:off x="8472997" y="529755"/>
                <a:ext cx="643505" cy="360363"/>
              </a:xfrm>
              <a:prstGeom prst="rect">
                <a:avLst/>
              </a:prstGeom>
            </p:spPr>
          </p:pic>
          <p:sp>
            <p:nvSpPr>
              <p:cNvPr id="582" name="Rectangle 581"/>
              <p:cNvSpPr/>
              <p:nvPr/>
            </p:nvSpPr>
            <p:spPr>
              <a:xfrm>
                <a:off x="8358228" y="575174"/>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Rectangle 582"/>
              <p:cNvSpPr/>
              <p:nvPr/>
            </p:nvSpPr>
            <p:spPr>
              <a:xfrm>
                <a:off x="9102515" y="599512"/>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4" name="Group 583"/>
            <p:cNvGrpSpPr>
              <a:grpSpLocks noChangeAspect="1"/>
            </p:cNvGrpSpPr>
            <p:nvPr/>
          </p:nvGrpSpPr>
          <p:grpSpPr>
            <a:xfrm>
              <a:off x="6506081" y="6506381"/>
              <a:ext cx="266122" cy="179738"/>
              <a:chOff x="8349267" y="1152197"/>
              <a:chExt cx="869792" cy="383241"/>
            </a:xfrm>
          </p:grpSpPr>
          <p:pic>
            <p:nvPicPr>
              <p:cNvPr id="585" name="Picture 584"/>
              <p:cNvPicPr>
                <a:picLocks noChangeAspect="1"/>
              </p:cNvPicPr>
              <p:nvPr/>
            </p:nvPicPr>
            <p:blipFill>
              <a:blip r:embed="rId2"/>
              <a:stretch>
                <a:fillRect/>
              </a:stretch>
            </p:blipFill>
            <p:spPr>
              <a:xfrm rot="1121728" flipH="1">
                <a:off x="8472997" y="1152197"/>
                <a:ext cx="638735" cy="383241"/>
              </a:xfrm>
              <a:prstGeom prst="rect">
                <a:avLst/>
              </a:prstGeom>
            </p:spPr>
          </p:pic>
          <p:sp>
            <p:nvSpPr>
              <p:cNvPr id="586" name="Rectangle 585"/>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7" name="Rectangle 586"/>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8" name="Group 587"/>
            <p:cNvGrpSpPr>
              <a:grpSpLocks noChangeAspect="1"/>
            </p:cNvGrpSpPr>
            <p:nvPr/>
          </p:nvGrpSpPr>
          <p:grpSpPr>
            <a:xfrm>
              <a:off x="6495078" y="6222834"/>
              <a:ext cx="603703" cy="191311"/>
              <a:chOff x="8358228" y="529755"/>
              <a:chExt cx="851863" cy="360363"/>
            </a:xfrm>
          </p:grpSpPr>
          <p:pic>
            <p:nvPicPr>
              <p:cNvPr id="589" name="Picture 588"/>
              <p:cNvPicPr>
                <a:picLocks noChangeAspect="1"/>
              </p:cNvPicPr>
              <p:nvPr/>
            </p:nvPicPr>
            <p:blipFill>
              <a:blip r:embed="rId4"/>
              <a:stretch>
                <a:fillRect/>
              </a:stretch>
            </p:blipFill>
            <p:spPr>
              <a:xfrm rot="21311945">
                <a:off x="8472997" y="529755"/>
                <a:ext cx="643505" cy="360363"/>
              </a:xfrm>
              <a:prstGeom prst="rect">
                <a:avLst/>
              </a:prstGeom>
            </p:spPr>
          </p:pic>
          <p:sp>
            <p:nvSpPr>
              <p:cNvPr id="590" name="Rectangle 589"/>
              <p:cNvSpPr/>
              <p:nvPr/>
            </p:nvSpPr>
            <p:spPr>
              <a:xfrm>
                <a:off x="8358228" y="575174"/>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1" name="Rectangle 590"/>
              <p:cNvSpPr/>
              <p:nvPr/>
            </p:nvSpPr>
            <p:spPr>
              <a:xfrm>
                <a:off x="9102515" y="599512"/>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2" name="Group 591"/>
            <p:cNvGrpSpPr>
              <a:grpSpLocks noChangeAspect="1"/>
            </p:cNvGrpSpPr>
            <p:nvPr/>
          </p:nvGrpSpPr>
          <p:grpSpPr>
            <a:xfrm>
              <a:off x="6466137" y="7308160"/>
              <a:ext cx="266122" cy="179738"/>
              <a:chOff x="8349267" y="1152197"/>
              <a:chExt cx="869792" cy="383241"/>
            </a:xfrm>
          </p:grpSpPr>
          <p:pic>
            <p:nvPicPr>
              <p:cNvPr id="593" name="Picture 592"/>
              <p:cNvPicPr>
                <a:picLocks noChangeAspect="1"/>
              </p:cNvPicPr>
              <p:nvPr/>
            </p:nvPicPr>
            <p:blipFill>
              <a:blip r:embed="rId2"/>
              <a:stretch>
                <a:fillRect/>
              </a:stretch>
            </p:blipFill>
            <p:spPr>
              <a:xfrm rot="1121728" flipH="1">
                <a:off x="8472997" y="1152197"/>
                <a:ext cx="638735" cy="383241"/>
              </a:xfrm>
              <a:prstGeom prst="rect">
                <a:avLst/>
              </a:prstGeom>
            </p:spPr>
          </p:pic>
          <p:sp>
            <p:nvSpPr>
              <p:cNvPr id="594" name="Rectangle 593"/>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5" name="Rectangle 594"/>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6" name="Group 595"/>
            <p:cNvGrpSpPr>
              <a:grpSpLocks noChangeAspect="1"/>
            </p:cNvGrpSpPr>
            <p:nvPr/>
          </p:nvGrpSpPr>
          <p:grpSpPr>
            <a:xfrm>
              <a:off x="6501727" y="5595602"/>
              <a:ext cx="268299" cy="223350"/>
              <a:chOff x="8349267" y="1152197"/>
              <a:chExt cx="869792" cy="383241"/>
            </a:xfrm>
          </p:grpSpPr>
          <p:pic>
            <p:nvPicPr>
              <p:cNvPr id="597" name="Picture 596"/>
              <p:cNvPicPr>
                <a:picLocks noChangeAspect="1"/>
              </p:cNvPicPr>
              <p:nvPr/>
            </p:nvPicPr>
            <p:blipFill>
              <a:blip r:embed="rId2"/>
              <a:stretch>
                <a:fillRect/>
              </a:stretch>
            </p:blipFill>
            <p:spPr>
              <a:xfrm rot="1121728" flipH="1">
                <a:off x="8472997" y="1152197"/>
                <a:ext cx="638735" cy="383241"/>
              </a:xfrm>
              <a:prstGeom prst="rect">
                <a:avLst/>
              </a:prstGeom>
            </p:spPr>
          </p:pic>
          <p:sp>
            <p:nvSpPr>
              <p:cNvPr id="598" name="Rectangle 597"/>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9" name="Rectangle 598"/>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0" name="Group 599"/>
            <p:cNvGrpSpPr>
              <a:grpSpLocks noChangeAspect="1"/>
            </p:cNvGrpSpPr>
            <p:nvPr/>
          </p:nvGrpSpPr>
          <p:grpSpPr>
            <a:xfrm>
              <a:off x="6477813" y="6903560"/>
              <a:ext cx="145161" cy="239730"/>
              <a:chOff x="8358228" y="529755"/>
              <a:chExt cx="851863" cy="360363"/>
            </a:xfrm>
          </p:grpSpPr>
          <p:pic>
            <p:nvPicPr>
              <p:cNvPr id="601" name="Picture 600"/>
              <p:cNvPicPr>
                <a:picLocks noChangeAspect="1"/>
              </p:cNvPicPr>
              <p:nvPr/>
            </p:nvPicPr>
            <p:blipFill>
              <a:blip r:embed="rId4"/>
              <a:stretch>
                <a:fillRect/>
              </a:stretch>
            </p:blipFill>
            <p:spPr>
              <a:xfrm rot="21311945">
                <a:off x="8472997" y="529755"/>
                <a:ext cx="643505" cy="360363"/>
              </a:xfrm>
              <a:prstGeom prst="rect">
                <a:avLst/>
              </a:prstGeom>
            </p:spPr>
          </p:pic>
          <p:sp>
            <p:nvSpPr>
              <p:cNvPr id="602" name="Rectangle 601"/>
              <p:cNvSpPr/>
              <p:nvPr/>
            </p:nvSpPr>
            <p:spPr>
              <a:xfrm>
                <a:off x="8358228" y="575174"/>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Rectangle 602"/>
              <p:cNvSpPr/>
              <p:nvPr/>
            </p:nvSpPr>
            <p:spPr>
              <a:xfrm>
                <a:off x="9102515" y="599512"/>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4" name="Group 603"/>
            <p:cNvGrpSpPr>
              <a:grpSpLocks noChangeAspect="1"/>
            </p:cNvGrpSpPr>
            <p:nvPr/>
          </p:nvGrpSpPr>
          <p:grpSpPr>
            <a:xfrm>
              <a:off x="5723702" y="7429040"/>
              <a:ext cx="241602" cy="205644"/>
              <a:chOff x="8349267" y="1152197"/>
              <a:chExt cx="869792" cy="383241"/>
            </a:xfrm>
          </p:grpSpPr>
          <p:pic>
            <p:nvPicPr>
              <p:cNvPr id="605" name="Picture 604"/>
              <p:cNvPicPr>
                <a:picLocks noChangeAspect="1"/>
              </p:cNvPicPr>
              <p:nvPr/>
            </p:nvPicPr>
            <p:blipFill>
              <a:blip r:embed="rId2"/>
              <a:stretch>
                <a:fillRect/>
              </a:stretch>
            </p:blipFill>
            <p:spPr>
              <a:xfrm rot="1121728" flipH="1">
                <a:off x="8472997" y="1152197"/>
                <a:ext cx="638735" cy="383241"/>
              </a:xfrm>
              <a:prstGeom prst="rect">
                <a:avLst/>
              </a:prstGeom>
            </p:spPr>
          </p:pic>
          <p:sp>
            <p:nvSpPr>
              <p:cNvPr id="606" name="Rectangle 605"/>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7" name="Rectangle 606"/>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8" name="Group 607"/>
            <p:cNvGrpSpPr>
              <a:grpSpLocks noChangeAspect="1"/>
            </p:cNvGrpSpPr>
            <p:nvPr/>
          </p:nvGrpSpPr>
          <p:grpSpPr>
            <a:xfrm>
              <a:off x="5104212" y="7858441"/>
              <a:ext cx="1202737" cy="410977"/>
              <a:chOff x="8349267" y="1182216"/>
              <a:chExt cx="1919732" cy="767178"/>
            </a:xfrm>
          </p:grpSpPr>
          <p:pic>
            <p:nvPicPr>
              <p:cNvPr id="609" name="Picture 608"/>
              <p:cNvPicPr>
                <a:picLocks noChangeAspect="1"/>
              </p:cNvPicPr>
              <p:nvPr/>
            </p:nvPicPr>
            <p:blipFill>
              <a:blip r:embed="rId2"/>
              <a:stretch>
                <a:fillRect/>
              </a:stretch>
            </p:blipFill>
            <p:spPr>
              <a:xfrm rot="1121728" flipH="1">
                <a:off x="9630264" y="1566153"/>
                <a:ext cx="638735" cy="383241"/>
              </a:xfrm>
              <a:prstGeom prst="rect">
                <a:avLst/>
              </a:prstGeom>
            </p:spPr>
          </p:pic>
          <p:sp>
            <p:nvSpPr>
              <p:cNvPr id="610" name="Rectangle 609"/>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 name="Rectangle 610"/>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2" name="Group 611"/>
            <p:cNvGrpSpPr>
              <a:grpSpLocks noChangeAspect="1"/>
            </p:cNvGrpSpPr>
            <p:nvPr/>
          </p:nvGrpSpPr>
          <p:grpSpPr>
            <a:xfrm>
              <a:off x="5060167" y="6956292"/>
              <a:ext cx="582556" cy="157310"/>
              <a:chOff x="8349267" y="1152197"/>
              <a:chExt cx="869792" cy="383241"/>
            </a:xfrm>
          </p:grpSpPr>
          <p:pic>
            <p:nvPicPr>
              <p:cNvPr id="613" name="Picture 612"/>
              <p:cNvPicPr>
                <a:picLocks noChangeAspect="1"/>
              </p:cNvPicPr>
              <p:nvPr/>
            </p:nvPicPr>
            <p:blipFill>
              <a:blip r:embed="rId2"/>
              <a:stretch>
                <a:fillRect/>
              </a:stretch>
            </p:blipFill>
            <p:spPr>
              <a:xfrm rot="1121728" flipH="1">
                <a:off x="8472997" y="1152197"/>
                <a:ext cx="638735" cy="383241"/>
              </a:xfrm>
              <a:prstGeom prst="rect">
                <a:avLst/>
              </a:prstGeom>
            </p:spPr>
          </p:pic>
          <p:sp>
            <p:nvSpPr>
              <p:cNvPr id="614" name="Rectangle 613"/>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 name="Rectangle 614"/>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6" name="Group 615"/>
            <p:cNvGrpSpPr>
              <a:grpSpLocks noChangeAspect="1"/>
            </p:cNvGrpSpPr>
            <p:nvPr/>
          </p:nvGrpSpPr>
          <p:grpSpPr>
            <a:xfrm>
              <a:off x="5400725" y="6453223"/>
              <a:ext cx="393904" cy="153677"/>
              <a:chOff x="8358228" y="529755"/>
              <a:chExt cx="851863" cy="360363"/>
            </a:xfrm>
          </p:grpSpPr>
          <p:pic>
            <p:nvPicPr>
              <p:cNvPr id="617" name="Picture 616"/>
              <p:cNvPicPr>
                <a:picLocks noChangeAspect="1"/>
              </p:cNvPicPr>
              <p:nvPr/>
            </p:nvPicPr>
            <p:blipFill>
              <a:blip r:embed="rId4"/>
              <a:stretch>
                <a:fillRect/>
              </a:stretch>
            </p:blipFill>
            <p:spPr>
              <a:xfrm rot="21311945">
                <a:off x="8472997" y="529755"/>
                <a:ext cx="643505" cy="360363"/>
              </a:xfrm>
              <a:prstGeom prst="rect">
                <a:avLst/>
              </a:prstGeom>
            </p:spPr>
          </p:pic>
          <p:sp>
            <p:nvSpPr>
              <p:cNvPr id="618" name="Rectangle 617"/>
              <p:cNvSpPr/>
              <p:nvPr/>
            </p:nvSpPr>
            <p:spPr>
              <a:xfrm>
                <a:off x="8358228" y="575174"/>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 name="Rectangle 618"/>
              <p:cNvSpPr/>
              <p:nvPr/>
            </p:nvSpPr>
            <p:spPr>
              <a:xfrm>
                <a:off x="9102515" y="599512"/>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0" name="Group 619"/>
            <p:cNvGrpSpPr>
              <a:grpSpLocks noChangeAspect="1"/>
            </p:cNvGrpSpPr>
            <p:nvPr/>
          </p:nvGrpSpPr>
          <p:grpSpPr>
            <a:xfrm>
              <a:off x="5736968" y="5946145"/>
              <a:ext cx="234524" cy="240171"/>
              <a:chOff x="8349267" y="1152197"/>
              <a:chExt cx="869792" cy="383241"/>
            </a:xfrm>
          </p:grpSpPr>
          <p:pic>
            <p:nvPicPr>
              <p:cNvPr id="621" name="Picture 620"/>
              <p:cNvPicPr>
                <a:picLocks noChangeAspect="1"/>
              </p:cNvPicPr>
              <p:nvPr/>
            </p:nvPicPr>
            <p:blipFill>
              <a:blip r:embed="rId2"/>
              <a:stretch>
                <a:fillRect/>
              </a:stretch>
            </p:blipFill>
            <p:spPr>
              <a:xfrm rot="1121728" flipH="1">
                <a:off x="8472997" y="1152197"/>
                <a:ext cx="638735" cy="383241"/>
              </a:xfrm>
              <a:prstGeom prst="rect">
                <a:avLst/>
              </a:prstGeom>
            </p:spPr>
          </p:pic>
          <p:sp>
            <p:nvSpPr>
              <p:cNvPr id="622" name="Rectangle 621"/>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3" name="Rectangle 622"/>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4" name="Group 623"/>
            <p:cNvGrpSpPr>
              <a:grpSpLocks noChangeAspect="1"/>
            </p:cNvGrpSpPr>
            <p:nvPr/>
          </p:nvGrpSpPr>
          <p:grpSpPr>
            <a:xfrm>
              <a:off x="5391085" y="5317433"/>
              <a:ext cx="417723" cy="201957"/>
              <a:chOff x="8349267" y="1152197"/>
              <a:chExt cx="869792" cy="383241"/>
            </a:xfrm>
          </p:grpSpPr>
          <p:pic>
            <p:nvPicPr>
              <p:cNvPr id="625" name="Picture 624"/>
              <p:cNvPicPr>
                <a:picLocks noChangeAspect="1"/>
              </p:cNvPicPr>
              <p:nvPr/>
            </p:nvPicPr>
            <p:blipFill>
              <a:blip r:embed="rId2"/>
              <a:stretch>
                <a:fillRect/>
              </a:stretch>
            </p:blipFill>
            <p:spPr>
              <a:xfrm rot="1121728" flipH="1">
                <a:off x="8472997" y="1152197"/>
                <a:ext cx="638735" cy="383241"/>
              </a:xfrm>
              <a:prstGeom prst="rect">
                <a:avLst/>
              </a:prstGeom>
            </p:spPr>
          </p:pic>
          <p:sp>
            <p:nvSpPr>
              <p:cNvPr id="626" name="Rectangle 625"/>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7" name="Rectangle 626"/>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8" name="Group 627"/>
            <p:cNvGrpSpPr>
              <a:grpSpLocks noChangeAspect="1"/>
            </p:cNvGrpSpPr>
            <p:nvPr/>
          </p:nvGrpSpPr>
          <p:grpSpPr>
            <a:xfrm>
              <a:off x="6553064" y="6981039"/>
              <a:ext cx="616930" cy="182949"/>
              <a:chOff x="8358228" y="529755"/>
              <a:chExt cx="851863" cy="360363"/>
            </a:xfrm>
          </p:grpSpPr>
          <p:pic>
            <p:nvPicPr>
              <p:cNvPr id="629" name="Picture 628"/>
              <p:cNvPicPr>
                <a:picLocks noChangeAspect="1"/>
              </p:cNvPicPr>
              <p:nvPr/>
            </p:nvPicPr>
            <p:blipFill>
              <a:blip r:embed="rId4"/>
              <a:stretch>
                <a:fillRect/>
              </a:stretch>
            </p:blipFill>
            <p:spPr>
              <a:xfrm rot="21311945">
                <a:off x="8472997" y="529755"/>
                <a:ext cx="643505" cy="360363"/>
              </a:xfrm>
              <a:prstGeom prst="rect">
                <a:avLst/>
              </a:prstGeom>
            </p:spPr>
          </p:pic>
          <p:sp>
            <p:nvSpPr>
              <p:cNvPr id="630" name="Rectangle 629"/>
              <p:cNvSpPr/>
              <p:nvPr/>
            </p:nvSpPr>
            <p:spPr>
              <a:xfrm>
                <a:off x="8358228" y="575174"/>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1" name="Rectangle 630"/>
              <p:cNvSpPr/>
              <p:nvPr/>
            </p:nvSpPr>
            <p:spPr>
              <a:xfrm>
                <a:off x="9102515" y="599512"/>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2" name="Group 631"/>
            <p:cNvGrpSpPr>
              <a:grpSpLocks noChangeAspect="1"/>
            </p:cNvGrpSpPr>
            <p:nvPr/>
          </p:nvGrpSpPr>
          <p:grpSpPr>
            <a:xfrm>
              <a:off x="6593008" y="5841511"/>
              <a:ext cx="266122" cy="179738"/>
              <a:chOff x="8349267" y="1152197"/>
              <a:chExt cx="869792" cy="383241"/>
            </a:xfrm>
          </p:grpSpPr>
          <p:pic>
            <p:nvPicPr>
              <p:cNvPr id="633" name="Picture 632"/>
              <p:cNvPicPr>
                <a:picLocks noChangeAspect="1"/>
              </p:cNvPicPr>
              <p:nvPr/>
            </p:nvPicPr>
            <p:blipFill>
              <a:blip r:embed="rId2"/>
              <a:stretch>
                <a:fillRect/>
              </a:stretch>
            </p:blipFill>
            <p:spPr>
              <a:xfrm rot="1121728" flipH="1">
                <a:off x="8472997" y="1152197"/>
                <a:ext cx="638735" cy="383241"/>
              </a:xfrm>
              <a:prstGeom prst="rect">
                <a:avLst/>
              </a:prstGeom>
            </p:spPr>
          </p:pic>
          <p:sp>
            <p:nvSpPr>
              <p:cNvPr id="634" name="Rectangle 633"/>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5" name="Rectangle 634"/>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6" name="Group 635"/>
            <p:cNvGrpSpPr>
              <a:grpSpLocks noChangeAspect="1"/>
            </p:cNvGrpSpPr>
            <p:nvPr/>
          </p:nvGrpSpPr>
          <p:grpSpPr>
            <a:xfrm>
              <a:off x="6582005" y="5557964"/>
              <a:ext cx="603703" cy="191311"/>
              <a:chOff x="8358228" y="529755"/>
              <a:chExt cx="851863" cy="360363"/>
            </a:xfrm>
          </p:grpSpPr>
          <p:pic>
            <p:nvPicPr>
              <p:cNvPr id="637" name="Picture 636"/>
              <p:cNvPicPr>
                <a:picLocks noChangeAspect="1"/>
              </p:cNvPicPr>
              <p:nvPr/>
            </p:nvPicPr>
            <p:blipFill>
              <a:blip r:embed="rId4"/>
              <a:stretch>
                <a:fillRect/>
              </a:stretch>
            </p:blipFill>
            <p:spPr>
              <a:xfrm rot="21311945">
                <a:off x="8472997" y="529755"/>
                <a:ext cx="643505" cy="360363"/>
              </a:xfrm>
              <a:prstGeom prst="rect">
                <a:avLst/>
              </a:prstGeom>
            </p:spPr>
          </p:pic>
          <p:sp>
            <p:nvSpPr>
              <p:cNvPr id="638" name="Rectangle 637"/>
              <p:cNvSpPr/>
              <p:nvPr/>
            </p:nvSpPr>
            <p:spPr>
              <a:xfrm>
                <a:off x="8358228" y="575174"/>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9" name="Rectangle 638"/>
              <p:cNvSpPr/>
              <p:nvPr/>
            </p:nvSpPr>
            <p:spPr>
              <a:xfrm>
                <a:off x="9102515" y="599512"/>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0" name="Group 639"/>
            <p:cNvGrpSpPr>
              <a:grpSpLocks noChangeAspect="1"/>
            </p:cNvGrpSpPr>
            <p:nvPr/>
          </p:nvGrpSpPr>
          <p:grpSpPr>
            <a:xfrm>
              <a:off x="6553064" y="6643290"/>
              <a:ext cx="266122" cy="179738"/>
              <a:chOff x="8349267" y="1152197"/>
              <a:chExt cx="869792" cy="383241"/>
            </a:xfrm>
          </p:grpSpPr>
          <p:pic>
            <p:nvPicPr>
              <p:cNvPr id="641" name="Picture 640"/>
              <p:cNvPicPr>
                <a:picLocks noChangeAspect="1"/>
              </p:cNvPicPr>
              <p:nvPr/>
            </p:nvPicPr>
            <p:blipFill>
              <a:blip r:embed="rId2"/>
              <a:stretch>
                <a:fillRect/>
              </a:stretch>
            </p:blipFill>
            <p:spPr>
              <a:xfrm rot="1121728" flipH="1">
                <a:off x="8472997" y="1152197"/>
                <a:ext cx="638735" cy="383241"/>
              </a:xfrm>
              <a:prstGeom prst="rect">
                <a:avLst/>
              </a:prstGeom>
            </p:spPr>
          </p:pic>
          <p:sp>
            <p:nvSpPr>
              <p:cNvPr id="642" name="Rectangle 641"/>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3" name="Rectangle 642"/>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4" name="Group 643"/>
            <p:cNvGrpSpPr>
              <a:grpSpLocks noChangeAspect="1"/>
            </p:cNvGrpSpPr>
            <p:nvPr/>
          </p:nvGrpSpPr>
          <p:grpSpPr>
            <a:xfrm>
              <a:off x="6588654" y="4930732"/>
              <a:ext cx="268299" cy="223350"/>
              <a:chOff x="8349267" y="1152197"/>
              <a:chExt cx="869792" cy="383241"/>
            </a:xfrm>
          </p:grpSpPr>
          <p:pic>
            <p:nvPicPr>
              <p:cNvPr id="645" name="Picture 644"/>
              <p:cNvPicPr>
                <a:picLocks noChangeAspect="1"/>
              </p:cNvPicPr>
              <p:nvPr/>
            </p:nvPicPr>
            <p:blipFill>
              <a:blip r:embed="rId2"/>
              <a:stretch>
                <a:fillRect/>
              </a:stretch>
            </p:blipFill>
            <p:spPr>
              <a:xfrm rot="1121728" flipH="1">
                <a:off x="8472997" y="1152197"/>
                <a:ext cx="638735" cy="383241"/>
              </a:xfrm>
              <a:prstGeom prst="rect">
                <a:avLst/>
              </a:prstGeom>
            </p:spPr>
          </p:pic>
          <p:sp>
            <p:nvSpPr>
              <p:cNvPr id="646" name="Rectangle 645"/>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7" name="Rectangle 646"/>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8" name="Group 647"/>
            <p:cNvGrpSpPr>
              <a:grpSpLocks noChangeAspect="1"/>
            </p:cNvGrpSpPr>
            <p:nvPr/>
          </p:nvGrpSpPr>
          <p:grpSpPr>
            <a:xfrm>
              <a:off x="6564740" y="6238690"/>
              <a:ext cx="145161" cy="239730"/>
              <a:chOff x="8358228" y="529755"/>
              <a:chExt cx="851863" cy="360363"/>
            </a:xfrm>
          </p:grpSpPr>
          <p:pic>
            <p:nvPicPr>
              <p:cNvPr id="649" name="Picture 648"/>
              <p:cNvPicPr>
                <a:picLocks noChangeAspect="1"/>
              </p:cNvPicPr>
              <p:nvPr/>
            </p:nvPicPr>
            <p:blipFill>
              <a:blip r:embed="rId4"/>
              <a:stretch>
                <a:fillRect/>
              </a:stretch>
            </p:blipFill>
            <p:spPr>
              <a:xfrm rot="21311945">
                <a:off x="8472997" y="529755"/>
                <a:ext cx="643505" cy="360363"/>
              </a:xfrm>
              <a:prstGeom prst="rect">
                <a:avLst/>
              </a:prstGeom>
            </p:spPr>
          </p:pic>
          <p:sp>
            <p:nvSpPr>
              <p:cNvPr id="650" name="Rectangle 649"/>
              <p:cNvSpPr/>
              <p:nvPr/>
            </p:nvSpPr>
            <p:spPr>
              <a:xfrm>
                <a:off x="8358228" y="575174"/>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1" name="Rectangle 650"/>
              <p:cNvSpPr/>
              <p:nvPr/>
            </p:nvSpPr>
            <p:spPr>
              <a:xfrm>
                <a:off x="9102515" y="599512"/>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2" name="Group 651"/>
            <p:cNvGrpSpPr>
              <a:grpSpLocks noChangeAspect="1"/>
            </p:cNvGrpSpPr>
            <p:nvPr/>
          </p:nvGrpSpPr>
          <p:grpSpPr>
            <a:xfrm>
              <a:off x="5810629" y="6764170"/>
              <a:ext cx="241602" cy="205644"/>
              <a:chOff x="8349267" y="1152197"/>
              <a:chExt cx="869792" cy="383241"/>
            </a:xfrm>
          </p:grpSpPr>
          <p:pic>
            <p:nvPicPr>
              <p:cNvPr id="653" name="Picture 652"/>
              <p:cNvPicPr>
                <a:picLocks noChangeAspect="1"/>
              </p:cNvPicPr>
              <p:nvPr/>
            </p:nvPicPr>
            <p:blipFill>
              <a:blip r:embed="rId2"/>
              <a:stretch>
                <a:fillRect/>
              </a:stretch>
            </p:blipFill>
            <p:spPr>
              <a:xfrm rot="1121728" flipH="1">
                <a:off x="8472997" y="1152197"/>
                <a:ext cx="638735" cy="383241"/>
              </a:xfrm>
              <a:prstGeom prst="rect">
                <a:avLst/>
              </a:prstGeom>
            </p:spPr>
          </p:pic>
          <p:sp>
            <p:nvSpPr>
              <p:cNvPr id="654" name="Rectangle 653"/>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5" name="Rectangle 654"/>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6" name="Group 655"/>
            <p:cNvGrpSpPr>
              <a:grpSpLocks noChangeAspect="1"/>
            </p:cNvGrpSpPr>
            <p:nvPr/>
          </p:nvGrpSpPr>
          <p:grpSpPr>
            <a:xfrm>
              <a:off x="5191139" y="7177490"/>
              <a:ext cx="544936" cy="205302"/>
              <a:chOff x="8349267" y="1152197"/>
              <a:chExt cx="869792" cy="383241"/>
            </a:xfrm>
          </p:grpSpPr>
          <p:pic>
            <p:nvPicPr>
              <p:cNvPr id="657" name="Picture 656"/>
              <p:cNvPicPr>
                <a:picLocks noChangeAspect="1"/>
              </p:cNvPicPr>
              <p:nvPr/>
            </p:nvPicPr>
            <p:blipFill>
              <a:blip r:embed="rId2"/>
              <a:stretch>
                <a:fillRect/>
              </a:stretch>
            </p:blipFill>
            <p:spPr>
              <a:xfrm rot="1121728" flipH="1">
                <a:off x="8472997" y="1152197"/>
                <a:ext cx="638735" cy="383241"/>
              </a:xfrm>
              <a:prstGeom prst="rect">
                <a:avLst/>
              </a:prstGeom>
            </p:spPr>
          </p:pic>
          <p:sp>
            <p:nvSpPr>
              <p:cNvPr id="658" name="Rectangle 657"/>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ectangle 658"/>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0" name="Group 659"/>
            <p:cNvGrpSpPr>
              <a:grpSpLocks noChangeAspect="1"/>
            </p:cNvGrpSpPr>
            <p:nvPr/>
          </p:nvGrpSpPr>
          <p:grpSpPr>
            <a:xfrm>
              <a:off x="5147094" y="6291422"/>
              <a:ext cx="582556" cy="157310"/>
              <a:chOff x="8349267" y="1152197"/>
              <a:chExt cx="869792" cy="383241"/>
            </a:xfrm>
          </p:grpSpPr>
          <p:pic>
            <p:nvPicPr>
              <p:cNvPr id="661" name="Picture 660"/>
              <p:cNvPicPr>
                <a:picLocks noChangeAspect="1"/>
              </p:cNvPicPr>
              <p:nvPr/>
            </p:nvPicPr>
            <p:blipFill>
              <a:blip r:embed="rId2"/>
              <a:stretch>
                <a:fillRect/>
              </a:stretch>
            </p:blipFill>
            <p:spPr>
              <a:xfrm rot="1121728" flipH="1">
                <a:off x="8472997" y="1152197"/>
                <a:ext cx="638735" cy="383241"/>
              </a:xfrm>
              <a:prstGeom prst="rect">
                <a:avLst/>
              </a:prstGeom>
            </p:spPr>
          </p:pic>
          <p:sp>
            <p:nvSpPr>
              <p:cNvPr id="662" name="Rectangle 661"/>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3" name="Rectangle 662"/>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4" name="Group 663"/>
            <p:cNvGrpSpPr>
              <a:grpSpLocks noChangeAspect="1"/>
            </p:cNvGrpSpPr>
            <p:nvPr/>
          </p:nvGrpSpPr>
          <p:grpSpPr>
            <a:xfrm>
              <a:off x="6741466" y="4619380"/>
              <a:ext cx="393904" cy="153677"/>
              <a:chOff x="8358228" y="529755"/>
              <a:chExt cx="851863" cy="360363"/>
            </a:xfrm>
          </p:grpSpPr>
          <p:pic>
            <p:nvPicPr>
              <p:cNvPr id="665" name="Picture 664"/>
              <p:cNvPicPr>
                <a:picLocks noChangeAspect="1"/>
              </p:cNvPicPr>
              <p:nvPr/>
            </p:nvPicPr>
            <p:blipFill>
              <a:blip r:embed="rId4"/>
              <a:stretch>
                <a:fillRect/>
              </a:stretch>
            </p:blipFill>
            <p:spPr>
              <a:xfrm rot="21311945">
                <a:off x="8472997" y="529755"/>
                <a:ext cx="643505" cy="360363"/>
              </a:xfrm>
              <a:prstGeom prst="rect">
                <a:avLst/>
              </a:prstGeom>
            </p:spPr>
          </p:pic>
          <p:sp>
            <p:nvSpPr>
              <p:cNvPr id="666" name="Rectangle 665"/>
              <p:cNvSpPr/>
              <p:nvPr/>
            </p:nvSpPr>
            <p:spPr>
              <a:xfrm>
                <a:off x="8358228" y="575174"/>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7" name="Rectangle 666"/>
              <p:cNvSpPr/>
              <p:nvPr/>
            </p:nvSpPr>
            <p:spPr>
              <a:xfrm>
                <a:off x="9102515" y="599512"/>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8" name="Group 667"/>
            <p:cNvGrpSpPr>
              <a:grpSpLocks noChangeAspect="1"/>
            </p:cNvGrpSpPr>
            <p:nvPr/>
          </p:nvGrpSpPr>
          <p:grpSpPr>
            <a:xfrm>
              <a:off x="5823895" y="5281275"/>
              <a:ext cx="234524" cy="240171"/>
              <a:chOff x="8349267" y="1152197"/>
              <a:chExt cx="869792" cy="383241"/>
            </a:xfrm>
          </p:grpSpPr>
          <p:pic>
            <p:nvPicPr>
              <p:cNvPr id="669" name="Picture 668"/>
              <p:cNvPicPr>
                <a:picLocks noChangeAspect="1"/>
              </p:cNvPicPr>
              <p:nvPr/>
            </p:nvPicPr>
            <p:blipFill>
              <a:blip r:embed="rId2"/>
              <a:stretch>
                <a:fillRect/>
              </a:stretch>
            </p:blipFill>
            <p:spPr>
              <a:xfrm rot="1121728" flipH="1">
                <a:off x="8472997" y="1152197"/>
                <a:ext cx="638735" cy="383241"/>
              </a:xfrm>
              <a:prstGeom prst="rect">
                <a:avLst/>
              </a:prstGeom>
            </p:spPr>
          </p:pic>
          <p:sp>
            <p:nvSpPr>
              <p:cNvPr id="670" name="Rectangle 669"/>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1" name="Rectangle 670"/>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2" name="Group 671"/>
            <p:cNvGrpSpPr>
              <a:grpSpLocks noChangeAspect="1"/>
            </p:cNvGrpSpPr>
            <p:nvPr/>
          </p:nvGrpSpPr>
          <p:grpSpPr>
            <a:xfrm>
              <a:off x="5478012" y="4652563"/>
              <a:ext cx="417723" cy="201957"/>
              <a:chOff x="8349267" y="1152197"/>
              <a:chExt cx="869792" cy="383241"/>
            </a:xfrm>
          </p:grpSpPr>
          <p:pic>
            <p:nvPicPr>
              <p:cNvPr id="673" name="Picture 672"/>
              <p:cNvPicPr>
                <a:picLocks noChangeAspect="1"/>
              </p:cNvPicPr>
              <p:nvPr/>
            </p:nvPicPr>
            <p:blipFill>
              <a:blip r:embed="rId2"/>
              <a:stretch>
                <a:fillRect/>
              </a:stretch>
            </p:blipFill>
            <p:spPr>
              <a:xfrm rot="1121728" flipH="1">
                <a:off x="8472997" y="1152197"/>
                <a:ext cx="638735" cy="383241"/>
              </a:xfrm>
              <a:prstGeom prst="rect">
                <a:avLst/>
              </a:prstGeom>
            </p:spPr>
          </p:pic>
          <p:sp>
            <p:nvSpPr>
              <p:cNvPr id="674" name="Rectangle 673"/>
              <p:cNvSpPr/>
              <p:nvPr/>
            </p:nvSpPr>
            <p:spPr>
              <a:xfrm>
                <a:off x="9111483" y="1182216"/>
                <a:ext cx="107576" cy="2452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5" name="Rectangle 674"/>
              <p:cNvSpPr/>
              <p:nvPr/>
            </p:nvSpPr>
            <p:spPr>
              <a:xfrm>
                <a:off x="8349267" y="1193736"/>
                <a:ext cx="107576" cy="2452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678" name="Picture 677"/>
          <p:cNvPicPr>
            <a:picLocks noChangeAspect="1"/>
          </p:cNvPicPr>
          <p:nvPr/>
        </p:nvPicPr>
        <p:blipFill>
          <a:blip r:embed="rId3"/>
          <a:stretch>
            <a:fillRect/>
          </a:stretch>
        </p:blipFill>
        <p:spPr>
          <a:xfrm>
            <a:off x="5011272" y="6029992"/>
            <a:ext cx="379141" cy="379141"/>
          </a:xfrm>
          <a:prstGeom prst="rect">
            <a:avLst/>
          </a:prstGeom>
        </p:spPr>
      </p:pic>
      <p:pic>
        <p:nvPicPr>
          <p:cNvPr id="679" name="Picture 678"/>
          <p:cNvPicPr>
            <a:picLocks noChangeAspect="1"/>
          </p:cNvPicPr>
          <p:nvPr/>
        </p:nvPicPr>
        <p:blipFill>
          <a:blip r:embed="rId3"/>
          <a:stretch>
            <a:fillRect/>
          </a:stretch>
        </p:blipFill>
        <p:spPr>
          <a:xfrm>
            <a:off x="5885673" y="6020883"/>
            <a:ext cx="379141" cy="379141"/>
          </a:xfrm>
          <a:prstGeom prst="rect">
            <a:avLst/>
          </a:prstGeom>
        </p:spPr>
      </p:pic>
      <p:pic>
        <p:nvPicPr>
          <p:cNvPr id="680" name="Picture 679"/>
          <p:cNvPicPr>
            <a:picLocks noChangeAspect="1"/>
          </p:cNvPicPr>
          <p:nvPr/>
        </p:nvPicPr>
        <p:blipFill>
          <a:blip r:embed="rId3"/>
          <a:stretch>
            <a:fillRect/>
          </a:stretch>
        </p:blipFill>
        <p:spPr>
          <a:xfrm>
            <a:off x="6266042" y="6029992"/>
            <a:ext cx="379141" cy="379141"/>
          </a:xfrm>
          <a:prstGeom prst="rect">
            <a:avLst/>
          </a:prstGeom>
        </p:spPr>
      </p:pic>
      <p:pic>
        <p:nvPicPr>
          <p:cNvPr id="681" name="Picture 680"/>
          <p:cNvPicPr>
            <a:picLocks noChangeAspect="1"/>
          </p:cNvPicPr>
          <p:nvPr/>
        </p:nvPicPr>
        <p:blipFill>
          <a:blip r:embed="rId3"/>
          <a:stretch>
            <a:fillRect/>
          </a:stretch>
        </p:blipFill>
        <p:spPr>
          <a:xfrm>
            <a:off x="6544026" y="6064905"/>
            <a:ext cx="379141" cy="379141"/>
          </a:xfrm>
          <a:prstGeom prst="rect">
            <a:avLst/>
          </a:prstGeom>
        </p:spPr>
      </p:pic>
      <p:sp>
        <p:nvSpPr>
          <p:cNvPr id="682" name="TextBox 681"/>
          <p:cNvSpPr txBox="1"/>
          <p:nvPr/>
        </p:nvSpPr>
        <p:spPr>
          <a:xfrm>
            <a:off x="4695404" y="6447285"/>
            <a:ext cx="2922966" cy="369332"/>
          </a:xfrm>
          <a:prstGeom prst="rect">
            <a:avLst/>
          </a:prstGeom>
          <a:noFill/>
        </p:spPr>
        <p:txBody>
          <a:bodyPr wrap="square" rtlCol="0">
            <a:spAutoFit/>
          </a:bodyPr>
          <a:lstStyle/>
          <a:p>
            <a:r>
              <a:rPr lang="en-US" dirty="0" smtClean="0"/>
              <a:t>Possible addition of </a:t>
            </a:r>
            <a:r>
              <a:rPr lang="en-US" dirty="0" err="1" smtClean="0"/>
              <a:t>phiX</a:t>
            </a:r>
            <a:endParaRPr lang="en-US" dirty="0" smtClean="0"/>
          </a:p>
        </p:txBody>
      </p:sp>
      <p:pic>
        <p:nvPicPr>
          <p:cNvPr id="683" name="Picture 68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16869" y="4391873"/>
            <a:ext cx="3249270" cy="2078773"/>
          </a:xfrm>
          <a:prstGeom prst="rect">
            <a:avLst/>
          </a:prstGeom>
        </p:spPr>
      </p:pic>
      <p:sp>
        <p:nvSpPr>
          <p:cNvPr id="685" name="TextBox 684"/>
          <p:cNvSpPr txBox="1"/>
          <p:nvPr/>
        </p:nvSpPr>
        <p:spPr>
          <a:xfrm>
            <a:off x="8263054" y="6460369"/>
            <a:ext cx="3702984" cy="369332"/>
          </a:xfrm>
          <a:prstGeom prst="rect">
            <a:avLst/>
          </a:prstGeom>
          <a:noFill/>
        </p:spPr>
        <p:txBody>
          <a:bodyPr wrap="square" rtlCol="0">
            <a:spAutoFit/>
          </a:bodyPr>
          <a:lstStyle/>
          <a:p>
            <a:r>
              <a:rPr lang="en-US" smtClean="0"/>
              <a:t>Sequencing Characteristics/ Quality</a:t>
            </a:r>
          </a:p>
        </p:txBody>
      </p:sp>
    </p:spTree>
    <p:extLst>
      <p:ext uri="{BB962C8B-B14F-4D97-AF65-F5344CB8AC3E}">
        <p14:creationId xmlns:p14="http://schemas.microsoft.com/office/powerpoint/2010/main" val="6506640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Preprocessing</a:t>
            </a:r>
            <a:endParaRPr lang="en-US" dirty="0"/>
          </a:p>
        </p:txBody>
      </p:sp>
      <p:sp>
        <p:nvSpPr>
          <p:cNvPr id="2" name="Content Placeholder 1"/>
          <p:cNvSpPr>
            <a:spLocks noGrp="1"/>
          </p:cNvSpPr>
          <p:nvPr>
            <p:ph idx="1"/>
          </p:nvPr>
        </p:nvSpPr>
        <p:spPr>
          <a:xfrm>
            <a:off x="1035424" y="1719071"/>
            <a:ext cx="10112188" cy="4991876"/>
          </a:xfrm>
        </p:spPr>
        <p:txBody>
          <a:bodyPr>
            <a:normAutofit fontScale="70000" lnSpcReduction="20000"/>
          </a:bodyPr>
          <a:lstStyle/>
          <a:p>
            <a:r>
              <a:rPr lang="en-US" dirty="0" smtClean="0"/>
              <a:t>Map reads to contaminants/</a:t>
            </a:r>
            <a:r>
              <a:rPr lang="en-US" dirty="0" err="1" smtClean="0"/>
              <a:t>PhiX</a:t>
            </a:r>
            <a:r>
              <a:rPr lang="en-US" dirty="0" smtClean="0"/>
              <a:t> and extract unmapped reads [bowtie2 --local</a:t>
            </a:r>
          </a:p>
          <a:p>
            <a:pPr lvl="1"/>
            <a:r>
              <a:rPr lang="en-US" dirty="0" smtClean="0"/>
              <a:t>Remove </a:t>
            </a:r>
            <a:r>
              <a:rPr lang="en-US" dirty="0"/>
              <a:t>c</a:t>
            </a:r>
            <a:r>
              <a:rPr lang="en-US" dirty="0" smtClean="0"/>
              <a:t>ontaminants </a:t>
            </a:r>
            <a:r>
              <a:rPr lang="en-US" dirty="0"/>
              <a:t>(at least </a:t>
            </a:r>
            <a:r>
              <a:rPr lang="en-US" dirty="0" err="1"/>
              <a:t>PhiX</a:t>
            </a:r>
            <a:r>
              <a:rPr lang="en-US" dirty="0" smtClean="0"/>
              <a:t>), uses bowtie2 then extracts all reads (pairs) that are marked as unmapped.</a:t>
            </a:r>
            <a:endParaRPr lang="en-US" dirty="0"/>
          </a:p>
          <a:p>
            <a:r>
              <a:rPr lang="en-US" dirty="0" smtClean="0"/>
              <a:t>Super-</a:t>
            </a:r>
            <a:r>
              <a:rPr lang="en-US" dirty="0" err="1" smtClean="0"/>
              <a:t>Deduper</a:t>
            </a:r>
            <a:r>
              <a:rPr lang="en-US" dirty="0" smtClean="0"/>
              <a:t> </a:t>
            </a:r>
            <a:r>
              <a:rPr lang="en-US" dirty="0" smtClean="0">
                <a:solidFill>
                  <a:schemeClr val="accent1">
                    <a:lumMod val="75000"/>
                  </a:schemeClr>
                </a:solidFill>
              </a:rPr>
              <a:t>[ PE reads only ]</a:t>
            </a:r>
          </a:p>
          <a:p>
            <a:pPr lvl="1"/>
            <a:r>
              <a:rPr lang="en-US" dirty="0" smtClean="0"/>
              <a:t>Remove </a:t>
            </a:r>
            <a:r>
              <a:rPr lang="en-US" dirty="0"/>
              <a:t>PCR duplicates (we use bases 10-35 of </a:t>
            </a:r>
            <a:r>
              <a:rPr lang="en-US" dirty="0" smtClean="0"/>
              <a:t>each paired </a:t>
            </a:r>
            <a:r>
              <a:rPr lang="en-US" dirty="0"/>
              <a:t>read) </a:t>
            </a:r>
          </a:p>
          <a:p>
            <a:r>
              <a:rPr lang="en-US" dirty="0" smtClean="0"/>
              <a:t>FLASH2 [</a:t>
            </a:r>
            <a:r>
              <a:rPr lang="en-US" dirty="0" smtClean="0">
                <a:solidFill>
                  <a:schemeClr val="accent1">
                    <a:lumMod val="75000"/>
                  </a:schemeClr>
                </a:solidFill>
              </a:rPr>
              <a:t> PE reads only ]</a:t>
            </a:r>
          </a:p>
          <a:p>
            <a:pPr lvl="1"/>
            <a:r>
              <a:rPr lang="en-US" dirty="0" smtClean="0"/>
              <a:t>Join </a:t>
            </a:r>
            <a:r>
              <a:rPr lang="en-US" dirty="0"/>
              <a:t>and extend, overlapping paired end </a:t>
            </a:r>
            <a:r>
              <a:rPr lang="en-US" dirty="0" smtClean="0"/>
              <a:t>reads</a:t>
            </a:r>
          </a:p>
          <a:p>
            <a:pPr lvl="1"/>
            <a:r>
              <a:rPr lang="en-US" dirty="0" smtClean="0"/>
              <a:t>If reads completely overlap they will contain adapter, remove adapters</a:t>
            </a:r>
          </a:p>
          <a:p>
            <a:pPr lvl="1"/>
            <a:r>
              <a:rPr lang="en-US" dirty="0" smtClean="0"/>
              <a:t>Identify and remove any adapter dimers present</a:t>
            </a:r>
          </a:p>
          <a:p>
            <a:r>
              <a:rPr lang="en-US" dirty="0" smtClean="0"/>
              <a:t>Scythe </a:t>
            </a:r>
            <a:r>
              <a:rPr lang="en-US" dirty="0" smtClean="0">
                <a:solidFill>
                  <a:schemeClr val="accent1">
                    <a:lumMod val="75000"/>
                  </a:schemeClr>
                </a:solidFill>
              </a:rPr>
              <a:t>[ SE Reads only ]</a:t>
            </a:r>
          </a:p>
          <a:p>
            <a:pPr lvl="1"/>
            <a:r>
              <a:rPr lang="en-US" dirty="0" smtClean="0"/>
              <a:t>Identify and remove adapter sequence</a:t>
            </a:r>
          </a:p>
          <a:p>
            <a:r>
              <a:rPr lang="en-US" dirty="0" smtClean="0"/>
              <a:t>Sickle</a:t>
            </a:r>
            <a:endParaRPr lang="en-US" dirty="0"/>
          </a:p>
          <a:p>
            <a:pPr lvl="1"/>
            <a:r>
              <a:rPr lang="en-US" dirty="0"/>
              <a:t>Trim sequences (5’ and 3’) by quality score (I like Q20) </a:t>
            </a:r>
            <a:endParaRPr lang="en-US" b="1" dirty="0" smtClean="0"/>
          </a:p>
          <a:p>
            <a:r>
              <a:rPr lang="en-US" dirty="0" smtClean="0">
                <a:sym typeface="Wingdings"/>
              </a:rPr>
              <a:t>cleanup</a:t>
            </a:r>
          </a:p>
          <a:p>
            <a:pPr lvl="1"/>
            <a:r>
              <a:rPr lang="en-US" dirty="0">
                <a:sym typeface="Wingdings"/>
              </a:rPr>
              <a:t>Run a </a:t>
            </a:r>
            <a:r>
              <a:rPr lang="en-US" dirty="0" err="1">
                <a:sym typeface="Wingdings"/>
              </a:rPr>
              <a:t>polyA</a:t>
            </a:r>
            <a:r>
              <a:rPr lang="en-US" dirty="0">
                <a:sym typeface="Wingdings"/>
              </a:rPr>
              <a:t>/T trimmer</a:t>
            </a:r>
          </a:p>
          <a:p>
            <a:pPr lvl="1"/>
            <a:r>
              <a:rPr lang="en-US" dirty="0" smtClean="0">
                <a:sym typeface="Wingdings"/>
              </a:rPr>
              <a:t>Remove any reads that are less then the minimum length parameter</a:t>
            </a:r>
          </a:p>
          <a:p>
            <a:pPr lvl="1"/>
            <a:r>
              <a:rPr lang="en-US" dirty="0" smtClean="0">
                <a:sym typeface="Wingdings"/>
              </a:rPr>
              <a:t>Produce preprocessing statistics</a:t>
            </a:r>
            <a:endParaRPr lang="en-US" dirty="0" smtClean="0"/>
          </a:p>
          <a:p>
            <a:endParaRPr lang="en-US" dirty="0"/>
          </a:p>
        </p:txBody>
      </p:sp>
    </p:spTree>
    <p:extLst>
      <p:ext uri="{BB962C8B-B14F-4D97-AF65-F5344CB8AC3E}">
        <p14:creationId xmlns:p14="http://schemas.microsoft.com/office/powerpoint/2010/main" val="724176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Treating Bioinformatics as a Data Science</a:t>
            </a:r>
            <a:endParaRPr lang="en-US" dirty="0"/>
          </a:p>
        </p:txBody>
      </p:sp>
      <p:sp>
        <p:nvSpPr>
          <p:cNvPr id="3" name="Content Placeholder 2"/>
          <p:cNvSpPr>
            <a:spLocks noGrp="1"/>
          </p:cNvSpPr>
          <p:nvPr>
            <p:ph idx="1"/>
          </p:nvPr>
        </p:nvSpPr>
        <p:spPr/>
        <p:txBody>
          <a:bodyPr/>
          <a:lstStyle/>
          <a:p>
            <a:pPr marL="0" indent="0">
              <a:buNone/>
            </a:pPr>
            <a:r>
              <a:rPr lang="en-US" dirty="0" smtClean="0"/>
              <a:t>Seven stages to data science</a:t>
            </a:r>
          </a:p>
          <a:p>
            <a:pPr marL="466618" indent="-466618">
              <a:buFont typeface="+mj-lt"/>
              <a:buAutoNum type="arabicPeriod"/>
            </a:pPr>
            <a:r>
              <a:rPr lang="en-US" dirty="0" smtClean="0">
                <a:solidFill>
                  <a:srgbClr val="0000FF"/>
                </a:solidFill>
              </a:rPr>
              <a:t>Define </a:t>
            </a:r>
            <a:r>
              <a:rPr lang="en-US" dirty="0">
                <a:solidFill>
                  <a:srgbClr val="0000FF"/>
                </a:solidFill>
              </a:rPr>
              <a:t>the question of interest</a:t>
            </a:r>
          </a:p>
          <a:p>
            <a:pPr marL="466618" indent="-466618">
              <a:buFont typeface="+mj-lt"/>
              <a:buAutoNum type="arabicPeriod"/>
            </a:pPr>
            <a:r>
              <a:rPr lang="en-US" dirty="0">
                <a:solidFill>
                  <a:srgbClr val="008000"/>
                </a:solidFill>
              </a:rPr>
              <a:t>Get the data</a:t>
            </a:r>
          </a:p>
          <a:p>
            <a:pPr marL="466618" indent="-466618">
              <a:buFont typeface="+mj-lt"/>
              <a:buAutoNum type="arabicPeriod"/>
            </a:pPr>
            <a:r>
              <a:rPr lang="en-US" dirty="0">
                <a:solidFill>
                  <a:srgbClr val="008000"/>
                </a:solidFill>
              </a:rPr>
              <a:t>Clean the data</a:t>
            </a:r>
          </a:p>
          <a:p>
            <a:pPr marL="466618" indent="-466618">
              <a:buFont typeface="+mj-lt"/>
              <a:buAutoNum type="arabicPeriod"/>
            </a:pPr>
            <a:r>
              <a:rPr lang="en-US" dirty="0">
                <a:solidFill>
                  <a:srgbClr val="008000"/>
                </a:solidFill>
              </a:rPr>
              <a:t>Explore the data</a:t>
            </a:r>
            <a:endParaRPr lang="en-US" dirty="0"/>
          </a:p>
          <a:p>
            <a:pPr marL="466618" indent="-466618">
              <a:buFont typeface="+mj-lt"/>
              <a:buAutoNum type="arabicPeriod"/>
            </a:pPr>
            <a:r>
              <a:rPr lang="en-US" dirty="0">
                <a:solidFill>
                  <a:srgbClr val="FF0000"/>
                </a:solidFill>
              </a:rPr>
              <a:t>Fit statistical models</a:t>
            </a:r>
            <a:endParaRPr lang="en-US" dirty="0"/>
          </a:p>
          <a:p>
            <a:pPr marL="466618" indent="-466618">
              <a:buFont typeface="+mj-lt"/>
              <a:buAutoNum type="arabicPeriod"/>
            </a:pPr>
            <a:r>
              <a:rPr lang="en-US" dirty="0">
                <a:solidFill>
                  <a:srgbClr val="660066"/>
                </a:solidFill>
              </a:rPr>
              <a:t>Communicate the results</a:t>
            </a:r>
          </a:p>
          <a:p>
            <a:pPr marL="466618" indent="-466618">
              <a:buFont typeface="+mj-lt"/>
              <a:buAutoNum type="arabicPeriod"/>
            </a:pPr>
            <a:r>
              <a:rPr lang="en-US" dirty="0">
                <a:solidFill>
                  <a:srgbClr val="660066"/>
                </a:solidFill>
              </a:rPr>
              <a:t>Make your analysis </a:t>
            </a:r>
            <a:r>
              <a:rPr lang="en-US" dirty="0" smtClean="0">
                <a:solidFill>
                  <a:srgbClr val="660066"/>
                </a:solidFill>
              </a:rPr>
              <a:t>reproducible</a:t>
            </a:r>
            <a:endParaRPr lang="en-US" dirty="0">
              <a:solidFill>
                <a:srgbClr val="660066"/>
              </a:solidFill>
            </a:endParaRPr>
          </a:p>
        </p:txBody>
      </p:sp>
      <p:sp>
        <p:nvSpPr>
          <p:cNvPr id="4" name="TextBox 3"/>
          <p:cNvSpPr txBox="1"/>
          <p:nvPr/>
        </p:nvSpPr>
        <p:spPr>
          <a:xfrm>
            <a:off x="6377651" y="2896801"/>
            <a:ext cx="4976149" cy="2208985"/>
          </a:xfrm>
          <a:prstGeom prst="rect">
            <a:avLst/>
          </a:prstGeom>
          <a:solidFill>
            <a:srgbClr val="0000FF">
              <a:alpha val="25000"/>
            </a:srgbClr>
          </a:solidFill>
          <a:ln>
            <a:solidFill>
              <a:srgbClr val="0000FF"/>
            </a:solidFill>
          </a:ln>
          <a:effectLst>
            <a:glow rad="101600">
              <a:schemeClr val="accent1">
                <a:lumMod val="60000"/>
                <a:lumOff val="40000"/>
                <a:alpha val="75000"/>
              </a:schemeClr>
            </a:glow>
          </a:effectLst>
          <a:scene3d>
            <a:camera prst="orthographicFront"/>
            <a:lightRig rig="threePt" dir="t"/>
          </a:scene3d>
          <a:sp3d>
            <a:bevelT/>
          </a:sp3d>
        </p:spPr>
        <p:txBody>
          <a:bodyPr wrap="square" lIns="331811" tIns="331811" rIns="331811" bIns="331811" rtlCol="0">
            <a:spAutoFit/>
          </a:bodyPr>
          <a:lstStyle/>
          <a:p>
            <a:r>
              <a:rPr lang="en-US" sz="2000" b="1" dirty="0"/>
              <a:t>Data science done well looks </a:t>
            </a:r>
            <a:r>
              <a:rPr lang="en-US" sz="2000" b="1" dirty="0" smtClean="0"/>
              <a:t>easy </a:t>
            </a:r>
            <a:r>
              <a:rPr lang="en-US" sz="2000" b="1" dirty="0"/>
              <a:t>and that</a:t>
            </a:r>
            <a:r>
              <a:rPr lang="fr-FR" sz="2000" b="1" dirty="0"/>
              <a:t>’</a:t>
            </a:r>
            <a:r>
              <a:rPr lang="en-US" sz="2000" b="1" dirty="0"/>
              <a:t>s a big problem for data scientists</a:t>
            </a:r>
          </a:p>
          <a:p>
            <a:endParaRPr lang="en-US" sz="2000" b="1" dirty="0"/>
          </a:p>
          <a:p>
            <a:pPr algn="ctr"/>
            <a:r>
              <a:rPr lang="en-US" sz="2000" b="1" dirty="0" err="1"/>
              <a:t>simplystatistics.org</a:t>
            </a:r>
            <a:r>
              <a:rPr lang="en-US" sz="2000" b="1" dirty="0"/>
              <a:t> </a:t>
            </a:r>
          </a:p>
          <a:p>
            <a:pPr algn="ctr"/>
            <a:r>
              <a:rPr lang="en-US" sz="2000" b="1" dirty="0"/>
              <a:t>March 3, 2015 by Jeff Leek</a:t>
            </a:r>
          </a:p>
        </p:txBody>
      </p:sp>
    </p:spTree>
    <p:extLst>
      <p:ext uri="{BB962C8B-B14F-4D97-AF65-F5344CB8AC3E}">
        <p14:creationId xmlns:p14="http://schemas.microsoft.com/office/powerpoint/2010/main" val="10010935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Screen for </a:t>
            </a:r>
            <a:r>
              <a:rPr lang="en-US" dirty="0" err="1" smtClean="0"/>
              <a:t>PhiX</a:t>
            </a:r>
            <a:endParaRPr lang="en-US" dirty="0"/>
          </a:p>
        </p:txBody>
      </p:sp>
      <p:sp>
        <p:nvSpPr>
          <p:cNvPr id="3" name="Content Placeholder 2"/>
          <p:cNvSpPr>
            <a:spLocks noGrp="1"/>
          </p:cNvSpPr>
          <p:nvPr>
            <p:ph idx="1"/>
          </p:nvPr>
        </p:nvSpPr>
        <p:spPr/>
        <p:txBody>
          <a:bodyPr/>
          <a:lstStyle/>
          <a:p>
            <a:r>
              <a:rPr lang="en-US" dirty="0" err="1" smtClean="0"/>
              <a:t>PhiX</a:t>
            </a:r>
            <a:r>
              <a:rPr lang="en-US" dirty="0" smtClean="0"/>
              <a:t> is a common control in Illumina runs, facilities rarely tell you if/when </a:t>
            </a:r>
            <a:r>
              <a:rPr lang="en-US" dirty="0" err="1" smtClean="0"/>
              <a:t>PhiX</a:t>
            </a:r>
            <a:r>
              <a:rPr lang="en-US" dirty="0" smtClean="0"/>
              <a:t> has been spiked in</a:t>
            </a:r>
          </a:p>
          <a:p>
            <a:pPr lvl="1"/>
            <a:r>
              <a:rPr lang="en-US" dirty="0"/>
              <a:t> </a:t>
            </a:r>
            <a:r>
              <a:rPr lang="en-US" dirty="0" smtClean="0"/>
              <a:t>Does not have a barcode, so in theory should not be in your data</a:t>
            </a:r>
          </a:p>
          <a:p>
            <a:pPr lvl="1"/>
            <a:endParaRPr lang="en-US" dirty="0"/>
          </a:p>
          <a:p>
            <a:r>
              <a:rPr lang="en-US" b="1" dirty="0" smtClean="0"/>
              <a:t>However</a:t>
            </a:r>
          </a:p>
          <a:p>
            <a:pPr lvl="1"/>
            <a:r>
              <a:rPr lang="en-US" dirty="0" smtClean="0"/>
              <a:t>When I know </a:t>
            </a:r>
            <a:r>
              <a:rPr lang="en-US" dirty="0" err="1" smtClean="0"/>
              <a:t>PhiX</a:t>
            </a:r>
            <a:r>
              <a:rPr lang="en-US" dirty="0" smtClean="0"/>
              <a:t> has been spiked in, I find sequence (many X coverage) every time</a:t>
            </a:r>
          </a:p>
          <a:p>
            <a:pPr lvl="1"/>
            <a:r>
              <a:rPr lang="en-US" dirty="0" smtClean="0"/>
              <a:t>When I know </a:t>
            </a:r>
            <a:r>
              <a:rPr lang="en-US" dirty="0" err="1" smtClean="0"/>
              <a:t>PhiX</a:t>
            </a:r>
            <a:r>
              <a:rPr lang="en-US" dirty="0" smtClean="0"/>
              <a:t> has not been spiked in, I </a:t>
            </a:r>
            <a:r>
              <a:rPr lang="en-US" b="1" dirty="0" smtClean="0"/>
              <a:t>do not</a:t>
            </a:r>
            <a:r>
              <a:rPr lang="en-US" dirty="0" smtClean="0"/>
              <a:t> find sequence</a:t>
            </a:r>
          </a:p>
          <a:p>
            <a:endParaRPr lang="en-US" dirty="0"/>
          </a:p>
          <a:p>
            <a:r>
              <a:rPr lang="en-US" dirty="0" smtClean="0"/>
              <a:t>Better safe than sorry and screen for it.</a:t>
            </a:r>
            <a:endParaRPr lang="en-US" dirty="0"/>
          </a:p>
        </p:txBody>
      </p:sp>
    </p:spTree>
    <p:extLst>
      <p:ext uri="{BB962C8B-B14F-4D97-AF65-F5344CB8AC3E}">
        <p14:creationId xmlns:p14="http://schemas.microsoft.com/office/powerpoint/2010/main" val="14415322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a:t>
            </a:r>
            <a:r>
              <a:rPr lang="en-US" dirty="0" err="1" smtClean="0"/>
              <a:t>Deduper</a:t>
            </a:r>
            <a:endParaRPr lang="en-US" dirty="0"/>
          </a:p>
        </p:txBody>
      </p:sp>
      <p:sp>
        <p:nvSpPr>
          <p:cNvPr id="4" name="TextBox 3"/>
          <p:cNvSpPr txBox="1"/>
          <p:nvPr/>
        </p:nvSpPr>
        <p:spPr>
          <a:xfrm>
            <a:off x="716096" y="6400800"/>
            <a:ext cx="4627084" cy="369332"/>
          </a:xfrm>
          <a:prstGeom prst="rect">
            <a:avLst/>
          </a:prstGeom>
          <a:noFill/>
        </p:spPr>
        <p:txBody>
          <a:bodyPr wrap="square" rtlCol="0">
            <a:spAutoFit/>
          </a:bodyPr>
          <a:lstStyle/>
          <a:p>
            <a:r>
              <a:rPr lang="en-US" dirty="0" smtClean="0"/>
              <a:t>https://</a:t>
            </a:r>
            <a:r>
              <a:rPr lang="en-US" dirty="0" err="1" smtClean="0"/>
              <a:t>github.com</a:t>
            </a:r>
            <a:r>
              <a:rPr lang="en-US" dirty="0" smtClean="0"/>
              <a:t>/</a:t>
            </a:r>
            <a:r>
              <a:rPr lang="en-US" dirty="0" err="1" smtClean="0"/>
              <a:t>dstreett</a:t>
            </a:r>
            <a:r>
              <a:rPr lang="en-US" dirty="0" smtClean="0"/>
              <a:t>/Super-</a:t>
            </a:r>
            <a:r>
              <a:rPr lang="en-US" dirty="0" err="1" smtClean="0"/>
              <a:t>Deduper</a:t>
            </a:r>
            <a:endParaRPr lang="en-US" dirty="0"/>
          </a:p>
        </p:txBody>
      </p:sp>
      <p:grpSp>
        <p:nvGrpSpPr>
          <p:cNvPr id="5" name="Group 4"/>
          <p:cNvGrpSpPr/>
          <p:nvPr/>
        </p:nvGrpSpPr>
        <p:grpSpPr>
          <a:xfrm>
            <a:off x="2875527" y="2098700"/>
            <a:ext cx="7718316" cy="486552"/>
            <a:chOff x="4906182" y="2246894"/>
            <a:chExt cx="6417584" cy="324469"/>
          </a:xfrm>
        </p:grpSpPr>
        <p:sp>
          <p:nvSpPr>
            <p:cNvPr id="6" name="Rectangle 5"/>
            <p:cNvSpPr/>
            <p:nvPr/>
          </p:nvSpPr>
          <p:spPr>
            <a:xfrm>
              <a:off x="10626009" y="2250191"/>
              <a:ext cx="228600" cy="64008"/>
            </a:xfrm>
            <a:prstGeom prst="rect">
              <a:avLst/>
            </a:prstGeom>
            <a:solidFill>
              <a:schemeClr val="accent3">
                <a:lumMod val="50000"/>
              </a:schemeClr>
            </a:solidFill>
            <a:ln>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 name="Rectangle 6"/>
            <p:cNvSpPr/>
            <p:nvPr/>
          </p:nvSpPr>
          <p:spPr>
            <a:xfrm>
              <a:off x="5368951" y="2505627"/>
              <a:ext cx="228600" cy="64008"/>
            </a:xfrm>
            <a:prstGeom prst="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8" name="Rectangle 7"/>
            <p:cNvSpPr/>
            <p:nvPr/>
          </p:nvSpPr>
          <p:spPr>
            <a:xfrm>
              <a:off x="10861326" y="2250069"/>
              <a:ext cx="457200" cy="64008"/>
            </a:xfrm>
            <a:prstGeom prst="rect">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9" name="Rectangle 8"/>
            <p:cNvSpPr/>
            <p:nvPr/>
          </p:nvSpPr>
          <p:spPr>
            <a:xfrm>
              <a:off x="4906182" y="2507355"/>
              <a:ext cx="457200" cy="64008"/>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0" name="Rectangle 9"/>
            <p:cNvSpPr/>
            <p:nvPr/>
          </p:nvSpPr>
          <p:spPr>
            <a:xfrm>
              <a:off x="10631249" y="2505243"/>
              <a:ext cx="228600" cy="64008"/>
            </a:xfrm>
            <a:prstGeom prst="rect">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1" name="Rectangle 10"/>
            <p:cNvSpPr/>
            <p:nvPr/>
          </p:nvSpPr>
          <p:spPr>
            <a:xfrm>
              <a:off x="10866566" y="2497360"/>
              <a:ext cx="457200" cy="64008"/>
            </a:xfrm>
            <a:prstGeom prst="rect">
              <a:avLst/>
            </a:prstGeom>
            <a:solidFill>
              <a:schemeClr val="accent4">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2" name="Rectangle 11"/>
            <p:cNvSpPr/>
            <p:nvPr/>
          </p:nvSpPr>
          <p:spPr>
            <a:xfrm>
              <a:off x="5370104" y="2251187"/>
              <a:ext cx="228600" cy="64008"/>
            </a:xfrm>
            <a:prstGeom prst="rect">
              <a:avLst/>
            </a:prstGeom>
            <a:solidFill>
              <a:schemeClr val="accent3">
                <a:lumMod val="60000"/>
                <a:lumOff val="40000"/>
              </a:schemeClr>
            </a:solidFill>
            <a:ln>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3" name="Rectangle 12"/>
            <p:cNvSpPr/>
            <p:nvPr/>
          </p:nvSpPr>
          <p:spPr>
            <a:xfrm>
              <a:off x="4907706" y="2249433"/>
              <a:ext cx="457200" cy="64008"/>
            </a:xfrm>
            <a:prstGeom prst="rect">
              <a:avLst/>
            </a:prstGeom>
            <a:solidFill>
              <a:schemeClr val="accent2">
                <a:lumMod val="60000"/>
                <a:lumOff val="4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 name="Rectangle 13"/>
            <p:cNvSpPr/>
            <p:nvPr/>
          </p:nvSpPr>
          <p:spPr>
            <a:xfrm>
              <a:off x="6516682" y="2246894"/>
              <a:ext cx="3182112" cy="6400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5" name="Rectangle 14"/>
            <p:cNvSpPr/>
            <p:nvPr/>
          </p:nvSpPr>
          <p:spPr>
            <a:xfrm>
              <a:off x="6512822" y="2505243"/>
              <a:ext cx="3189060" cy="6400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7" name="Rectangle 16"/>
            <p:cNvSpPr/>
            <p:nvPr/>
          </p:nvSpPr>
          <p:spPr>
            <a:xfrm>
              <a:off x="5600726" y="2505788"/>
              <a:ext cx="457200" cy="64008"/>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8" name="Rectangle 17"/>
            <p:cNvSpPr/>
            <p:nvPr/>
          </p:nvSpPr>
          <p:spPr>
            <a:xfrm>
              <a:off x="10167436" y="2250430"/>
              <a:ext cx="457200" cy="64008"/>
            </a:xfrm>
            <a:prstGeom prst="rect">
              <a:avLst/>
            </a:prstGeom>
            <a:solidFill>
              <a:schemeClr val="accent6">
                <a:lumMod val="50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9" name="Rectangle 18"/>
            <p:cNvSpPr/>
            <p:nvPr/>
          </p:nvSpPr>
          <p:spPr>
            <a:xfrm>
              <a:off x="10166206" y="2505243"/>
              <a:ext cx="457200" cy="64008"/>
            </a:xfrm>
            <a:prstGeom prst="rect">
              <a:avLst/>
            </a:prstGeom>
            <a:solidFill>
              <a:schemeClr val="accent6">
                <a:lumMod val="75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0" name="Rectangle 19"/>
            <p:cNvSpPr/>
            <p:nvPr/>
          </p:nvSpPr>
          <p:spPr>
            <a:xfrm>
              <a:off x="5600789" y="2249826"/>
              <a:ext cx="457200" cy="64008"/>
            </a:xfrm>
            <a:prstGeom prst="rect">
              <a:avLst/>
            </a:prstGeom>
            <a:solidFill>
              <a:schemeClr val="accent6">
                <a:lumMod val="60000"/>
                <a:lumOff val="40000"/>
              </a:schemeClr>
            </a:solidFill>
            <a:ln>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1" name="Rectangle 20"/>
            <p:cNvSpPr/>
            <p:nvPr/>
          </p:nvSpPr>
          <p:spPr>
            <a:xfrm>
              <a:off x="6054751" y="2505243"/>
              <a:ext cx="457200" cy="6400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2" name="Rectangle 21"/>
            <p:cNvSpPr/>
            <p:nvPr/>
          </p:nvSpPr>
          <p:spPr>
            <a:xfrm>
              <a:off x="6057989" y="2249826"/>
              <a:ext cx="457200" cy="6400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3" name="Rectangle 22"/>
            <p:cNvSpPr/>
            <p:nvPr/>
          </p:nvSpPr>
          <p:spPr>
            <a:xfrm>
              <a:off x="9701882" y="2505243"/>
              <a:ext cx="457200" cy="6400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4" name="Rectangle 23"/>
            <p:cNvSpPr/>
            <p:nvPr/>
          </p:nvSpPr>
          <p:spPr>
            <a:xfrm>
              <a:off x="9703207" y="2249826"/>
              <a:ext cx="457200" cy="64008"/>
            </a:xfrm>
            <a:prstGeom prst="rect">
              <a:avLst/>
            </a:prstGeom>
            <a:solidFill>
              <a:schemeClr val="tx2">
                <a:lumMod val="5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sp>
        <p:nvSpPr>
          <p:cNvPr id="25" name="Right Arrow 24"/>
          <p:cNvSpPr/>
          <p:nvPr/>
        </p:nvSpPr>
        <p:spPr>
          <a:xfrm>
            <a:off x="4223840" y="2759398"/>
            <a:ext cx="1783140" cy="291151"/>
          </a:xfrm>
          <a:prstGeom prst="right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26" name="TextBox 25"/>
          <p:cNvSpPr txBox="1"/>
          <p:nvPr/>
        </p:nvSpPr>
        <p:spPr>
          <a:xfrm>
            <a:off x="3827232" y="2795852"/>
            <a:ext cx="2514290" cy="230832"/>
          </a:xfrm>
          <a:prstGeom prst="rect">
            <a:avLst/>
          </a:prstGeom>
          <a:noFill/>
        </p:spPr>
        <p:txBody>
          <a:bodyPr wrap="square" rtlCol="0">
            <a:spAutoFit/>
          </a:bodyPr>
          <a:lstStyle/>
          <a:p>
            <a:pPr algn="ctr"/>
            <a:r>
              <a:rPr lang="en-US" sz="900" dirty="0"/>
              <a:t>Read 1</a:t>
            </a:r>
          </a:p>
        </p:txBody>
      </p:sp>
      <p:sp>
        <p:nvSpPr>
          <p:cNvPr id="27" name="Right Arrow 26"/>
          <p:cNvSpPr/>
          <p:nvPr/>
        </p:nvSpPr>
        <p:spPr>
          <a:xfrm rot="10800000">
            <a:off x="7258867" y="1579760"/>
            <a:ext cx="1909748" cy="280582"/>
          </a:xfrm>
          <a:prstGeom prst="right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28" name="TextBox 27"/>
          <p:cNvSpPr txBox="1"/>
          <p:nvPr/>
        </p:nvSpPr>
        <p:spPr>
          <a:xfrm>
            <a:off x="7100695" y="1607554"/>
            <a:ext cx="2514290" cy="230832"/>
          </a:xfrm>
          <a:prstGeom prst="rect">
            <a:avLst/>
          </a:prstGeom>
          <a:noFill/>
        </p:spPr>
        <p:txBody>
          <a:bodyPr wrap="square" rtlCol="0">
            <a:spAutoFit/>
          </a:bodyPr>
          <a:lstStyle/>
          <a:p>
            <a:pPr algn="ctr"/>
            <a:r>
              <a:rPr lang="en-US" sz="900" dirty="0"/>
              <a:t>Read 2</a:t>
            </a:r>
          </a:p>
        </p:txBody>
      </p:sp>
      <p:graphicFrame>
        <p:nvGraphicFramePr>
          <p:cNvPr id="29" name="Table 28"/>
          <p:cNvGraphicFramePr>
            <a:graphicFrameLocks noGrp="1"/>
          </p:cNvGraphicFramePr>
          <p:nvPr>
            <p:extLst/>
          </p:nvPr>
        </p:nvGraphicFramePr>
        <p:xfrm>
          <a:off x="3111057" y="3453801"/>
          <a:ext cx="7247256" cy="2932011"/>
        </p:xfrm>
        <a:graphic>
          <a:graphicData uri="http://schemas.openxmlformats.org/drawingml/2006/table">
            <a:tbl>
              <a:tblPr firstRow="1" firstCol="1" bandRow="1">
                <a:tableStyleId>{5C22544A-7EE6-4342-B048-85BDC9FD1C3A}</a:tableStyleId>
              </a:tblPr>
              <a:tblGrid>
                <a:gridCol w="728041"/>
                <a:gridCol w="1106479"/>
                <a:gridCol w="1038000"/>
                <a:gridCol w="843374"/>
                <a:gridCol w="973125"/>
                <a:gridCol w="849862"/>
                <a:gridCol w="854908"/>
                <a:gridCol w="853467"/>
              </a:tblGrid>
              <a:tr h="418582">
                <a:tc>
                  <a:txBody>
                    <a:bodyPr/>
                    <a:lstStyle/>
                    <a:p>
                      <a:pPr marL="0" marR="0" algn="ctr">
                        <a:spcBef>
                          <a:spcPts val="0"/>
                        </a:spcBef>
                        <a:spcAft>
                          <a:spcPts val="0"/>
                        </a:spcAft>
                      </a:pPr>
                      <a:r>
                        <a:rPr lang="en-US" sz="900">
                          <a:effectLst/>
                        </a:rPr>
                        <a:t>Data</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900">
                          <a:effectLst/>
                        </a:rPr>
                        <a:t>Alignment Algorithm</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900">
                          <a:effectLst/>
                        </a:rPr>
                        <a:t>MarkDuplicates</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900">
                          <a:effectLst/>
                        </a:rPr>
                        <a:t>Rmdup</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900" dirty="0">
                          <a:effectLst/>
                        </a:rPr>
                        <a:t>Super </a:t>
                      </a:r>
                      <a:r>
                        <a:rPr lang="en-US" sz="900" dirty="0" err="1">
                          <a:effectLst/>
                        </a:rPr>
                        <a:t>Deduper</a:t>
                      </a:r>
                      <a:endParaRPr lang="en-US" sz="1200" dirty="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900">
                          <a:effectLst/>
                        </a:rPr>
                        <a:t>FastUniq</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900">
                          <a:effectLst/>
                        </a:rPr>
                        <a:t>Fulcrum</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900">
                          <a:effectLst/>
                        </a:rPr>
                        <a:t>Total # of Reads</a:t>
                      </a:r>
                      <a:endParaRPr lang="en-US" sz="1200">
                        <a:effectLst/>
                        <a:latin typeface="Times New Roman" charset="0"/>
                        <a:ea typeface="ＭＳ 明朝" charset="-128"/>
                        <a:cs typeface="Times New Roman" charset="0"/>
                      </a:endParaRPr>
                    </a:p>
                  </a:txBody>
                  <a:tcPr marL="73025" marR="73025" marT="0" marB="0"/>
                </a:tc>
              </a:tr>
              <a:tr h="418582">
                <a:tc>
                  <a:txBody>
                    <a:bodyPr/>
                    <a:lstStyle/>
                    <a:p>
                      <a:pPr marL="0" marR="0" algn="ctr">
                        <a:spcBef>
                          <a:spcPts val="0"/>
                        </a:spcBef>
                        <a:spcAft>
                          <a:spcPts val="0"/>
                        </a:spcAft>
                      </a:pPr>
                      <a:r>
                        <a:rPr lang="en-US" sz="900">
                          <a:effectLst/>
                        </a:rPr>
                        <a:t>PhiX</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900">
                          <a:effectLst/>
                        </a:rPr>
                        <a:t>BWA MEM</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dirty="0">
                          <a:effectLst/>
                        </a:rPr>
                        <a:t>1,048,278</a:t>
                      </a:r>
                    </a:p>
                    <a:p>
                      <a:pPr marL="0" marR="0" algn="ctr">
                        <a:spcBef>
                          <a:spcPts val="0"/>
                        </a:spcBef>
                        <a:spcAft>
                          <a:spcPts val="0"/>
                        </a:spcAft>
                      </a:pPr>
                      <a:r>
                        <a:rPr lang="en-US" sz="1200" dirty="0">
                          <a:effectLst/>
                        </a:rPr>
                        <a:t> (0.25%)</a:t>
                      </a:r>
                      <a:endParaRPr lang="en-US" sz="1200" dirty="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dirty="0">
                          <a:effectLst/>
                        </a:rPr>
                        <a:t>1,011,145</a:t>
                      </a:r>
                    </a:p>
                    <a:p>
                      <a:pPr marL="0" marR="0" algn="ctr">
                        <a:spcBef>
                          <a:spcPts val="0"/>
                        </a:spcBef>
                        <a:spcAft>
                          <a:spcPts val="0"/>
                        </a:spcAft>
                      </a:pPr>
                      <a:r>
                        <a:rPr lang="en-US" sz="1200" dirty="0">
                          <a:effectLst/>
                        </a:rPr>
                        <a:t>(1.05%)</a:t>
                      </a:r>
                      <a:endParaRPr lang="en-US" sz="1200" dirty="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a:effectLst/>
                        </a:rPr>
                        <a:t>1,156,700</a:t>
                      </a:r>
                    </a:p>
                    <a:p>
                      <a:pPr marL="0" marR="0" algn="ctr">
                        <a:spcBef>
                          <a:spcPts val="0"/>
                        </a:spcBef>
                        <a:spcAft>
                          <a:spcPts val="0"/>
                        </a:spcAft>
                      </a:pPr>
                      <a:r>
                        <a:rPr lang="en-US" sz="1200">
                          <a:effectLst/>
                        </a:rPr>
                        <a:t>(13.7%)</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a:effectLst/>
                        </a:rPr>
                        <a:t>4,202,526</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a:effectLst/>
                        </a:rPr>
                        <a:t>3,092,155</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a:effectLst/>
                        </a:rPr>
                        <a:t>4,750,299</a:t>
                      </a:r>
                      <a:endParaRPr lang="en-US" sz="1200">
                        <a:effectLst/>
                        <a:latin typeface="Times New Roman" charset="0"/>
                        <a:ea typeface="ＭＳ 明朝" charset="-128"/>
                        <a:cs typeface="Times New Roman" charset="0"/>
                      </a:endParaRPr>
                    </a:p>
                  </a:txBody>
                  <a:tcPr marL="73025" marR="73025" marT="0" marB="0"/>
                </a:tc>
              </a:tr>
              <a:tr h="418582">
                <a:tc>
                  <a:txBody>
                    <a:bodyPr/>
                    <a:lstStyle/>
                    <a:p>
                      <a:pPr marL="0" marR="0" algn="ctr">
                        <a:spcBef>
                          <a:spcPts val="0"/>
                        </a:spcBef>
                        <a:spcAft>
                          <a:spcPts val="0"/>
                        </a:spcAft>
                      </a:pPr>
                      <a:r>
                        <a:rPr lang="en-US" sz="900">
                          <a:effectLst/>
                        </a:rPr>
                        <a:t> </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900">
                          <a:effectLst/>
                        </a:rPr>
                        <a:t>Bowtie 2 Local</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a:effectLst/>
                        </a:rPr>
                        <a:t>1,054,725</a:t>
                      </a:r>
                    </a:p>
                    <a:p>
                      <a:pPr marL="0" marR="0" algn="ctr">
                        <a:spcBef>
                          <a:spcPts val="0"/>
                        </a:spcBef>
                        <a:spcAft>
                          <a:spcPts val="0"/>
                        </a:spcAft>
                      </a:pPr>
                      <a:r>
                        <a:rPr lang="en-US" sz="1200">
                          <a:effectLst/>
                        </a:rPr>
                        <a:t>(6.62%)</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dirty="0">
                          <a:effectLst/>
                        </a:rPr>
                        <a:t>948,784 (10.2%)</a:t>
                      </a:r>
                      <a:endParaRPr lang="en-US" sz="1200" dirty="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dirty="0">
                          <a:effectLst/>
                        </a:rPr>
                        <a:t>1,166,936 (14.0%)</a:t>
                      </a:r>
                      <a:endParaRPr lang="en-US" sz="1200" dirty="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a:effectLst/>
                        </a:rPr>
                        <a:t>4,236,647</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a:effectLst/>
                        </a:rPr>
                        <a:t>3,103,872</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a:effectLst/>
                        </a:rPr>
                        <a:t>4,790,972</a:t>
                      </a:r>
                      <a:endParaRPr lang="en-US" sz="1200">
                        <a:effectLst/>
                        <a:latin typeface="Times New Roman" charset="0"/>
                        <a:ea typeface="ＭＳ 明朝" charset="-128"/>
                        <a:cs typeface="Times New Roman" charset="0"/>
                      </a:endParaRPr>
                    </a:p>
                  </a:txBody>
                  <a:tcPr marL="73025" marR="73025" marT="0" marB="0"/>
                </a:tc>
              </a:tr>
              <a:tr h="418582">
                <a:tc>
                  <a:txBody>
                    <a:bodyPr/>
                    <a:lstStyle/>
                    <a:p>
                      <a:pPr marL="0" marR="0" algn="ctr">
                        <a:spcBef>
                          <a:spcPts val="0"/>
                        </a:spcBef>
                        <a:spcAft>
                          <a:spcPts val="0"/>
                        </a:spcAft>
                      </a:pPr>
                      <a:r>
                        <a:rPr lang="en-US" sz="900">
                          <a:effectLst/>
                        </a:rPr>
                        <a:t> </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900">
                          <a:effectLst/>
                        </a:rPr>
                        <a:t>Bowtie 2 Global</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a:effectLst/>
                        </a:rPr>
                        <a:t>799,524 </a:t>
                      </a:r>
                    </a:p>
                    <a:p>
                      <a:pPr marL="0" marR="0" algn="ctr">
                        <a:spcBef>
                          <a:spcPts val="0"/>
                        </a:spcBef>
                        <a:spcAft>
                          <a:spcPts val="0"/>
                        </a:spcAft>
                      </a:pPr>
                      <a:r>
                        <a:rPr lang="en-US" sz="1200">
                          <a:effectLst/>
                        </a:rPr>
                        <a:t>(0%)</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a:effectLst/>
                        </a:rPr>
                        <a:t>800,868</a:t>
                      </a:r>
                    </a:p>
                    <a:p>
                      <a:pPr marL="0" marR="0" algn="ctr">
                        <a:spcBef>
                          <a:spcPts val="0"/>
                        </a:spcBef>
                        <a:spcAft>
                          <a:spcPts val="0"/>
                        </a:spcAft>
                      </a:pPr>
                      <a:r>
                        <a:rPr lang="en-US" sz="1200">
                          <a:effectLst/>
                        </a:rPr>
                        <a:t>(0.12%)</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dirty="0">
                          <a:effectLst/>
                        </a:rPr>
                        <a:t>896,487  (9.92%)</a:t>
                      </a:r>
                      <a:endParaRPr lang="en-US" sz="1200" dirty="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a:effectLst/>
                        </a:rPr>
                        <a:t>3,768,641</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a:effectLst/>
                        </a:rPr>
                        <a:t>2,704,114</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a:effectLst/>
                        </a:rPr>
                        <a:t>4,293,787</a:t>
                      </a:r>
                      <a:endParaRPr lang="en-US" sz="1200">
                        <a:effectLst/>
                        <a:latin typeface="Times New Roman" charset="0"/>
                        <a:ea typeface="ＭＳ 明朝" charset="-128"/>
                        <a:cs typeface="Times New Roman" charset="0"/>
                      </a:endParaRPr>
                    </a:p>
                  </a:txBody>
                  <a:tcPr marL="73025" marR="73025" marT="0" marB="0"/>
                </a:tc>
              </a:tr>
              <a:tr h="418582">
                <a:tc>
                  <a:txBody>
                    <a:bodyPr/>
                    <a:lstStyle/>
                    <a:p>
                      <a:pPr marL="0" marR="0" algn="ctr">
                        <a:spcBef>
                          <a:spcPts val="0"/>
                        </a:spcBef>
                        <a:spcAft>
                          <a:spcPts val="0"/>
                        </a:spcAft>
                      </a:pPr>
                      <a:r>
                        <a:rPr lang="en-US" sz="900">
                          <a:effectLst/>
                        </a:rPr>
                        <a:t>Acropora digitifera</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900">
                          <a:effectLst/>
                        </a:rPr>
                        <a:t>BWA MEM</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a:effectLst/>
                        </a:rPr>
                        <a:t>5,132,111  (2.26%)</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a:effectLst/>
                        </a:rPr>
                        <a:t>6,906,634</a:t>
                      </a:r>
                    </a:p>
                    <a:p>
                      <a:pPr marL="0" marR="0" algn="ctr">
                        <a:spcBef>
                          <a:spcPts val="0"/>
                        </a:spcBef>
                        <a:spcAft>
                          <a:spcPts val="0"/>
                        </a:spcAft>
                      </a:pPr>
                      <a:r>
                        <a:rPr lang="en-US" sz="1200">
                          <a:effectLst/>
                        </a:rPr>
                        <a:t>(44.5%)</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dirty="0">
                          <a:effectLst/>
                        </a:rPr>
                        <a:t>5,133,339</a:t>
                      </a:r>
                    </a:p>
                    <a:p>
                      <a:pPr marL="0" marR="0" algn="ctr">
                        <a:spcBef>
                          <a:spcPts val="0"/>
                        </a:spcBef>
                        <a:spcAft>
                          <a:spcPts val="0"/>
                        </a:spcAft>
                      </a:pPr>
                      <a:r>
                        <a:rPr lang="en-US" sz="1200" dirty="0">
                          <a:effectLst/>
                        </a:rPr>
                        <a:t>(10.2%)</a:t>
                      </a:r>
                      <a:endParaRPr lang="en-US" sz="1200" dirty="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dirty="0">
                          <a:effectLst/>
                        </a:rPr>
                        <a:t>12,968,469</a:t>
                      </a:r>
                      <a:endParaRPr lang="en-US" sz="1200" dirty="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a:effectLst/>
                        </a:rPr>
                        <a:t>2,103,567</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a:effectLst/>
                        </a:rPr>
                        <a:t>54,108,240</a:t>
                      </a:r>
                      <a:endParaRPr lang="en-US" sz="1200">
                        <a:effectLst/>
                        <a:latin typeface="Times New Roman" charset="0"/>
                        <a:ea typeface="ＭＳ 明朝" charset="-128"/>
                        <a:cs typeface="Times New Roman" charset="0"/>
                      </a:endParaRPr>
                    </a:p>
                  </a:txBody>
                  <a:tcPr marL="73025" marR="73025" marT="0" marB="0"/>
                </a:tc>
              </a:tr>
              <a:tr h="418582">
                <a:tc>
                  <a:txBody>
                    <a:bodyPr/>
                    <a:lstStyle/>
                    <a:p>
                      <a:pPr marL="0" marR="0" algn="ctr">
                        <a:spcBef>
                          <a:spcPts val="0"/>
                        </a:spcBef>
                        <a:spcAft>
                          <a:spcPts val="0"/>
                        </a:spcAft>
                      </a:pPr>
                      <a:r>
                        <a:rPr lang="en-US" sz="900">
                          <a:effectLst/>
                        </a:rPr>
                        <a:t> </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900">
                          <a:effectLst/>
                        </a:rPr>
                        <a:t>Bowtie 2 Local</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a:effectLst/>
                        </a:rPr>
                        <a:t>4,688,809</a:t>
                      </a:r>
                    </a:p>
                    <a:p>
                      <a:pPr marL="0" marR="0" algn="ctr">
                        <a:spcBef>
                          <a:spcPts val="0"/>
                        </a:spcBef>
                        <a:spcAft>
                          <a:spcPts val="0"/>
                        </a:spcAft>
                      </a:pPr>
                      <a:r>
                        <a:rPr lang="en-US" sz="1200">
                          <a:effectLst/>
                        </a:rPr>
                        <a:t>(4.03%)</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a:effectLst/>
                        </a:rPr>
                        <a:t>5,931,862</a:t>
                      </a:r>
                    </a:p>
                    <a:p>
                      <a:pPr marL="0" marR="0" algn="ctr">
                        <a:spcBef>
                          <a:spcPts val="0"/>
                        </a:spcBef>
                        <a:spcAft>
                          <a:spcPts val="0"/>
                        </a:spcAft>
                      </a:pPr>
                      <a:r>
                        <a:rPr lang="en-US" sz="1200">
                          <a:effectLst/>
                        </a:rPr>
                        <a:t>(38.9%)</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a:effectLst/>
                        </a:rPr>
                        <a:t>3,971,743 (9.32%)</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dirty="0">
                          <a:effectLst/>
                        </a:rPr>
                        <a:t>9,893,903</a:t>
                      </a:r>
                      <a:endParaRPr lang="en-US" sz="1200" dirty="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dirty="0">
                          <a:effectLst/>
                        </a:rPr>
                        <a:t>4,259,619</a:t>
                      </a:r>
                      <a:endParaRPr lang="en-US" sz="1200" dirty="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dirty="0">
                          <a:effectLst/>
                        </a:rPr>
                        <a:t>41,728,154</a:t>
                      </a:r>
                      <a:endParaRPr lang="en-US" sz="1200" dirty="0">
                        <a:effectLst/>
                        <a:latin typeface="Times New Roman" charset="0"/>
                        <a:ea typeface="ＭＳ 明朝" charset="-128"/>
                        <a:cs typeface="Times New Roman" charset="0"/>
                      </a:endParaRPr>
                    </a:p>
                  </a:txBody>
                  <a:tcPr marL="73025" marR="73025" marT="0" marB="0"/>
                </a:tc>
              </a:tr>
              <a:tr h="420519">
                <a:tc>
                  <a:txBody>
                    <a:bodyPr/>
                    <a:lstStyle/>
                    <a:p>
                      <a:pPr marL="0" marR="0" algn="ctr">
                        <a:spcBef>
                          <a:spcPts val="0"/>
                        </a:spcBef>
                        <a:spcAft>
                          <a:spcPts val="0"/>
                        </a:spcAft>
                      </a:pPr>
                      <a:r>
                        <a:rPr lang="en-US" sz="900">
                          <a:effectLst/>
                        </a:rPr>
                        <a:t> </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900">
                          <a:effectLst/>
                        </a:rPr>
                        <a:t>Bowtie 2 Global</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a:effectLst/>
                        </a:rPr>
                        <a:t>1,457,865 (3.62%)</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a:effectLst/>
                        </a:rPr>
                        <a:t>1,512,966 (24.2%)</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a:effectLst/>
                        </a:rPr>
                        <a:t>1,185,838</a:t>
                      </a:r>
                    </a:p>
                    <a:p>
                      <a:pPr marL="0" marR="0" algn="ctr">
                        <a:spcBef>
                          <a:spcPts val="0"/>
                        </a:spcBef>
                        <a:spcAft>
                          <a:spcPts val="0"/>
                        </a:spcAft>
                      </a:pPr>
                      <a:r>
                        <a:rPr lang="en-US" sz="1200">
                          <a:effectLst/>
                        </a:rPr>
                        <a:t>(11.4%)</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a:effectLst/>
                        </a:rPr>
                        <a:t>3,014,498</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a:effectLst/>
                        </a:rPr>
                        <a:t>1,286,031</a:t>
                      </a:r>
                      <a:endParaRPr lang="en-US" sz="1200">
                        <a:effectLst/>
                        <a:latin typeface="Times New Roman" charset="0"/>
                        <a:ea typeface="ＭＳ 明朝" charset="-128"/>
                        <a:cs typeface="Times New Roman" charset="0"/>
                      </a:endParaRPr>
                    </a:p>
                  </a:txBody>
                  <a:tcPr marL="73025" marR="73025" marT="0" marB="0"/>
                </a:tc>
                <a:tc>
                  <a:txBody>
                    <a:bodyPr/>
                    <a:lstStyle/>
                    <a:p>
                      <a:pPr marL="0" marR="0" algn="ctr">
                        <a:spcBef>
                          <a:spcPts val="0"/>
                        </a:spcBef>
                        <a:spcAft>
                          <a:spcPts val="0"/>
                        </a:spcAft>
                      </a:pPr>
                      <a:r>
                        <a:rPr lang="en-US" sz="1200" dirty="0">
                          <a:effectLst/>
                        </a:rPr>
                        <a:t>11,600,847</a:t>
                      </a:r>
                      <a:endParaRPr lang="en-US" sz="1200" dirty="0">
                        <a:effectLst/>
                        <a:latin typeface="Times New Roman" charset="0"/>
                        <a:ea typeface="ＭＳ 明朝" charset="-128"/>
                        <a:cs typeface="Times New Roman" charset="0"/>
                      </a:endParaRPr>
                    </a:p>
                  </a:txBody>
                  <a:tcPr marL="73025" marR="73025" marT="0" marB="0"/>
                </a:tc>
              </a:tr>
            </a:tbl>
          </a:graphicData>
        </a:graphic>
      </p:graphicFrame>
      <p:sp>
        <p:nvSpPr>
          <p:cNvPr id="35" name="Rectangle 34"/>
          <p:cNvSpPr/>
          <p:nvPr/>
        </p:nvSpPr>
        <p:spPr>
          <a:xfrm>
            <a:off x="8606466" y="1472864"/>
            <a:ext cx="391883" cy="10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302831" y="3083803"/>
            <a:ext cx="391883" cy="10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98400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a:t>
            </a:r>
            <a:r>
              <a:rPr lang="en-US" dirty="0" err="1" smtClean="0"/>
              <a:t>Deduper</a:t>
            </a:r>
            <a:r>
              <a:rPr lang="en-US" dirty="0" smtClean="0"/>
              <a:t/>
            </a:r>
            <a:br>
              <a:rPr lang="en-US" dirty="0" smtClean="0"/>
            </a:br>
            <a:endParaRPr lang="en-US" dirty="0"/>
          </a:p>
        </p:txBody>
      </p:sp>
      <p:grpSp>
        <p:nvGrpSpPr>
          <p:cNvPr id="3" name="Group 2"/>
          <p:cNvGrpSpPr/>
          <p:nvPr/>
        </p:nvGrpSpPr>
        <p:grpSpPr>
          <a:xfrm>
            <a:off x="1272280" y="1673766"/>
            <a:ext cx="5659361" cy="3542324"/>
            <a:chOff x="0" y="0"/>
            <a:chExt cx="6302375" cy="3952875"/>
          </a:xfrm>
        </p:grpSpPr>
        <p:pic>
          <p:nvPicPr>
            <p:cNvPr id="4" name="Placehold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302375" cy="3374390"/>
            </a:xfrm>
            <a:prstGeom prst="rect">
              <a:avLst/>
            </a:prstGeom>
            <a:extLst>
              <a:ext uri="{FAA26D3D-D897-4be2-8F04-BA451C77F1D7}">
                <ma14:placeholderFlag xmlns:ma14="http://schemas.microsoft.com/office/mac/drawingml/2011/main" val="1"/>
              </a:ext>
            </a:extLst>
          </p:spPr>
        </p:pic>
        <p:sp>
          <p:nvSpPr>
            <p:cNvPr id="5" name="Text Box 1"/>
            <p:cNvSpPr txBox="1"/>
            <p:nvPr/>
          </p:nvSpPr>
          <p:spPr>
            <a:xfrm>
              <a:off x="0" y="3431540"/>
              <a:ext cx="6302375" cy="521335"/>
            </a:xfrm>
            <a:prstGeom prst="rect">
              <a:avLst/>
            </a:prstGeom>
            <a:solidFill>
              <a:prstClr val="white"/>
            </a:solidFill>
            <a:ln>
              <a:noFill/>
            </a:ln>
            <a:effectLst/>
            <a:extLst>
              <a:ext uri="{C572A759-6A51-4108-AA02-DFA0A04FC94B}">
                <ma14:wrappingTextBoxFlag xmlns:ma14="http://schemas.microsoft.com/office/mac/drawingml/2011/main"/>
              </a:ext>
            </a:extLst>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1000"/>
                </a:spcAft>
              </a:pPr>
              <a:r>
                <a:rPr lang="en-US" sz="900" b="1">
                  <a:solidFill>
                    <a:srgbClr val="4F81BD"/>
                  </a:solidFill>
                  <a:effectLst/>
                  <a:latin typeface="Times New Roman" charset="0"/>
                  <a:ea typeface="ＭＳ 明朝" charset="-128"/>
                  <a:cs typeface="Times New Roman" charset="0"/>
                </a:rPr>
                <a:t>Figure 1: ROC curves. </a:t>
              </a:r>
              <a:r>
                <a:rPr lang="en-US" sz="900" b="0">
                  <a:solidFill>
                    <a:srgbClr val="4F81BD"/>
                  </a:solidFill>
                  <a:effectLst/>
                  <a:latin typeface="Times New Roman" charset="0"/>
                  <a:ea typeface="ＭＳ 明朝" charset="-128"/>
                  <a:cs typeface="Times New Roman" charset="0"/>
                </a:rPr>
                <a:t>Only a representative subset of the different start positions is shown. The image on the left shows the full ROC curves and the image on the left is a zoomed in view of corner of the curves. Each curve represents a start position and each point represents a length. The labeled point in the image on the right is the default start and length for Super Deduper.</a:t>
              </a:r>
              <a:endParaRPr lang="en-US" sz="900" b="1">
                <a:solidFill>
                  <a:srgbClr val="4F81BD"/>
                </a:solidFill>
                <a:effectLst/>
                <a:latin typeface="Times New Roman" charset="0"/>
                <a:ea typeface="ＭＳ 明朝" charset="-128"/>
                <a:cs typeface="Times New Roman" charset="0"/>
              </a:endParaRPr>
            </a:p>
          </p:txBody>
        </p:sp>
      </p:grpSp>
      <p:pic>
        <p:nvPicPr>
          <p:cNvPr id="6" name="Picture 5"/>
          <p:cNvPicPr/>
          <p:nvPr/>
        </p:nvPicPr>
        <p:blipFill rotWithShape="1">
          <a:blip r:embed="rId3">
            <a:extLst>
              <a:ext uri="{28A0092B-C50C-407E-A947-70E740481C1C}">
                <a14:useLocalDpi xmlns:a14="http://schemas.microsoft.com/office/drawing/2010/main" val="0"/>
              </a:ext>
            </a:extLst>
          </a:blip>
          <a:srcRect t="2443" r="1649" b="3634"/>
          <a:stretch/>
        </p:blipFill>
        <p:spPr bwMode="auto">
          <a:xfrm>
            <a:off x="6931641" y="1761896"/>
            <a:ext cx="5054711" cy="3542324"/>
          </a:xfrm>
          <a:prstGeom prst="rect">
            <a:avLst/>
          </a:prstGeom>
          <a:ln>
            <a:noFill/>
          </a:ln>
          <a:extLst>
            <a:ext uri="{53640926-AAD7-44D8-BBD7-CCE9431645EC}">
              <a14:shadowObscured xmlns:a14="http://schemas.microsoft.com/office/drawing/2010/main"/>
            </a:ext>
            <a:ext uri="{FAA26D3D-D897-4be2-8F04-BA451C77F1D7}">
              <ma14:placeholderFlag xmlns:ma14="http://schemas.microsoft.com/office/mac/drawingml/2011/main"/>
            </a:ext>
          </a:extLst>
        </p:spPr>
      </p:pic>
      <p:sp>
        <p:nvSpPr>
          <p:cNvPr id="7" name="Rectangle 6"/>
          <p:cNvSpPr/>
          <p:nvPr/>
        </p:nvSpPr>
        <p:spPr>
          <a:xfrm>
            <a:off x="1272280" y="5474576"/>
            <a:ext cx="10714072" cy="923330"/>
          </a:xfrm>
          <a:prstGeom prst="rect">
            <a:avLst/>
          </a:prstGeom>
        </p:spPr>
        <p:txBody>
          <a:bodyPr wrap="square">
            <a:spAutoFit/>
          </a:bodyPr>
          <a:lstStyle/>
          <a:p>
            <a:r>
              <a:rPr lang="en-US" dirty="0" smtClean="0">
                <a:solidFill>
                  <a:srgbClr val="000000"/>
                </a:solidFill>
                <a:effectLst/>
                <a:latin typeface="Times New Roman" charset="0"/>
                <a:ea typeface="ＭＳ 明朝" charset="-128"/>
              </a:rPr>
              <a:t>We calculated the </a:t>
            </a:r>
            <a:r>
              <a:rPr lang="en-US" dirty="0" err="1" smtClean="0">
                <a:solidFill>
                  <a:srgbClr val="000000"/>
                </a:solidFill>
                <a:effectLst/>
                <a:latin typeface="Times New Roman" charset="0"/>
                <a:ea typeface="ＭＳ 明朝" charset="-128"/>
              </a:rPr>
              <a:t>Youden</a:t>
            </a:r>
            <a:r>
              <a:rPr lang="en-US" dirty="0" smtClean="0">
                <a:solidFill>
                  <a:srgbClr val="000000"/>
                </a:solidFill>
                <a:effectLst/>
                <a:latin typeface="Times New Roman" charset="0"/>
                <a:ea typeface="ＭＳ 明朝" charset="-128"/>
              </a:rPr>
              <a:t> Index for every combination tested and the point that acquired the highest index value (as compared to Picard </a:t>
            </a:r>
            <a:r>
              <a:rPr lang="en-US" dirty="0" err="1" smtClean="0">
                <a:solidFill>
                  <a:srgbClr val="000000"/>
                </a:solidFill>
                <a:effectLst/>
                <a:latin typeface="Times New Roman" charset="0"/>
                <a:ea typeface="ＭＳ 明朝" charset="-128"/>
              </a:rPr>
              <a:t>MarkDuplicates</a:t>
            </a:r>
            <a:r>
              <a:rPr lang="en-US" dirty="0" smtClean="0">
                <a:solidFill>
                  <a:srgbClr val="000000"/>
                </a:solidFill>
                <a:effectLst/>
                <a:latin typeface="Times New Roman" charset="0"/>
                <a:ea typeface="ＭＳ 明朝" charset="-128"/>
              </a:rPr>
              <a:t>) occurred at a start position of 5bp and a length of 10bps (20bp total over both reads)</a:t>
            </a:r>
            <a:r>
              <a:rPr lang="en-US" dirty="0" smtClean="0">
                <a:effectLst/>
              </a:rPr>
              <a:t> </a:t>
            </a:r>
            <a:endParaRPr lang="en-US" dirty="0"/>
          </a:p>
        </p:txBody>
      </p:sp>
    </p:spTree>
    <p:extLst>
      <p:ext uri="{BB962C8B-B14F-4D97-AF65-F5344CB8AC3E}">
        <p14:creationId xmlns:p14="http://schemas.microsoft.com/office/powerpoint/2010/main" val="7146772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Flash2 – overlapping of reads and adapter removal in paired end reads</a:t>
            </a:r>
            <a:endParaRPr lang="en-US" dirty="0"/>
          </a:p>
        </p:txBody>
      </p:sp>
      <p:grpSp>
        <p:nvGrpSpPr>
          <p:cNvPr id="39" name="Group 38"/>
          <p:cNvGrpSpPr/>
          <p:nvPr/>
        </p:nvGrpSpPr>
        <p:grpSpPr>
          <a:xfrm>
            <a:off x="4755962" y="2323354"/>
            <a:ext cx="4813188" cy="252342"/>
            <a:chOff x="4906182" y="2246894"/>
            <a:chExt cx="6417584" cy="336455"/>
          </a:xfrm>
        </p:grpSpPr>
        <p:sp>
          <p:nvSpPr>
            <p:cNvPr id="3" name="Rectangle 2"/>
            <p:cNvSpPr/>
            <p:nvPr/>
          </p:nvSpPr>
          <p:spPr>
            <a:xfrm>
              <a:off x="10626009" y="2250191"/>
              <a:ext cx="228600" cy="64008"/>
            </a:xfrm>
            <a:prstGeom prst="rect">
              <a:avLst/>
            </a:prstGeom>
            <a:solidFill>
              <a:schemeClr val="accent3">
                <a:lumMod val="50000"/>
              </a:schemeClr>
            </a:solidFill>
            <a:ln>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 name="Rectangle 3"/>
            <p:cNvSpPr/>
            <p:nvPr/>
          </p:nvSpPr>
          <p:spPr>
            <a:xfrm>
              <a:off x="5368951" y="2505627"/>
              <a:ext cx="228600" cy="64008"/>
            </a:xfrm>
            <a:prstGeom prst="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5" name="Rectangle 4"/>
            <p:cNvSpPr/>
            <p:nvPr/>
          </p:nvSpPr>
          <p:spPr>
            <a:xfrm>
              <a:off x="10861326" y="2250069"/>
              <a:ext cx="457200" cy="64008"/>
            </a:xfrm>
            <a:prstGeom prst="rect">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 name="Rectangle 5"/>
            <p:cNvSpPr/>
            <p:nvPr/>
          </p:nvSpPr>
          <p:spPr>
            <a:xfrm>
              <a:off x="4906182" y="2507355"/>
              <a:ext cx="457200" cy="64008"/>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 name="Rectangle 6"/>
            <p:cNvSpPr/>
            <p:nvPr/>
          </p:nvSpPr>
          <p:spPr>
            <a:xfrm>
              <a:off x="10631249" y="2505243"/>
              <a:ext cx="228600" cy="64008"/>
            </a:xfrm>
            <a:prstGeom prst="rect">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8" name="Rectangle 7"/>
            <p:cNvSpPr/>
            <p:nvPr/>
          </p:nvSpPr>
          <p:spPr>
            <a:xfrm>
              <a:off x="10866566" y="2497360"/>
              <a:ext cx="457200" cy="64008"/>
            </a:xfrm>
            <a:prstGeom prst="rect">
              <a:avLst/>
            </a:prstGeom>
            <a:solidFill>
              <a:schemeClr val="accent4">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9" name="Rectangle 8"/>
            <p:cNvSpPr/>
            <p:nvPr/>
          </p:nvSpPr>
          <p:spPr>
            <a:xfrm>
              <a:off x="5370104" y="2251187"/>
              <a:ext cx="228600" cy="64008"/>
            </a:xfrm>
            <a:prstGeom prst="rect">
              <a:avLst/>
            </a:prstGeom>
            <a:solidFill>
              <a:schemeClr val="accent3">
                <a:lumMod val="60000"/>
                <a:lumOff val="40000"/>
              </a:schemeClr>
            </a:solidFill>
            <a:ln>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0" name="Rectangle 9"/>
            <p:cNvSpPr/>
            <p:nvPr/>
          </p:nvSpPr>
          <p:spPr>
            <a:xfrm>
              <a:off x="4907706" y="2249433"/>
              <a:ext cx="457200" cy="64008"/>
            </a:xfrm>
            <a:prstGeom prst="rect">
              <a:avLst/>
            </a:prstGeom>
            <a:solidFill>
              <a:schemeClr val="accent2">
                <a:lumMod val="60000"/>
                <a:lumOff val="4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1" name="Rectangle 10"/>
            <p:cNvSpPr/>
            <p:nvPr/>
          </p:nvSpPr>
          <p:spPr>
            <a:xfrm>
              <a:off x="6516682" y="2246894"/>
              <a:ext cx="3182112" cy="6400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2" name="Rectangle 11"/>
            <p:cNvSpPr/>
            <p:nvPr/>
          </p:nvSpPr>
          <p:spPr>
            <a:xfrm>
              <a:off x="6512822" y="2505243"/>
              <a:ext cx="3189060" cy="6400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3" name="TextBox 12"/>
            <p:cNvSpPr txBox="1"/>
            <p:nvPr/>
          </p:nvSpPr>
          <p:spPr>
            <a:xfrm>
              <a:off x="6331353" y="2275573"/>
              <a:ext cx="3958909" cy="307776"/>
            </a:xfrm>
            <a:prstGeom prst="rect">
              <a:avLst/>
            </a:prstGeom>
            <a:noFill/>
          </p:spPr>
          <p:txBody>
            <a:bodyPr wrap="square" rtlCol="0">
              <a:spAutoFit/>
            </a:bodyPr>
            <a:lstStyle/>
            <a:p>
              <a:pPr algn="ctr"/>
              <a:r>
                <a:rPr lang="en-US" sz="900" dirty="0"/>
                <a:t>Target Region</a:t>
              </a:r>
            </a:p>
          </p:txBody>
        </p:sp>
        <p:sp>
          <p:nvSpPr>
            <p:cNvPr id="14" name="Rectangle 13"/>
            <p:cNvSpPr/>
            <p:nvPr/>
          </p:nvSpPr>
          <p:spPr>
            <a:xfrm>
              <a:off x="5600726" y="2505788"/>
              <a:ext cx="457200" cy="64008"/>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5" name="Rectangle 14"/>
            <p:cNvSpPr/>
            <p:nvPr/>
          </p:nvSpPr>
          <p:spPr>
            <a:xfrm>
              <a:off x="10167436" y="2250430"/>
              <a:ext cx="457200" cy="64008"/>
            </a:xfrm>
            <a:prstGeom prst="rect">
              <a:avLst/>
            </a:prstGeom>
            <a:solidFill>
              <a:schemeClr val="accent6">
                <a:lumMod val="50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7" name="Rectangle 16"/>
            <p:cNvSpPr/>
            <p:nvPr/>
          </p:nvSpPr>
          <p:spPr>
            <a:xfrm>
              <a:off x="10166206" y="2505243"/>
              <a:ext cx="457200" cy="64008"/>
            </a:xfrm>
            <a:prstGeom prst="rect">
              <a:avLst/>
            </a:prstGeom>
            <a:solidFill>
              <a:schemeClr val="accent6">
                <a:lumMod val="75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8" name="Rectangle 17"/>
            <p:cNvSpPr/>
            <p:nvPr/>
          </p:nvSpPr>
          <p:spPr>
            <a:xfrm>
              <a:off x="5600789" y="2249826"/>
              <a:ext cx="457200" cy="64008"/>
            </a:xfrm>
            <a:prstGeom prst="rect">
              <a:avLst/>
            </a:prstGeom>
            <a:solidFill>
              <a:schemeClr val="accent6">
                <a:lumMod val="60000"/>
                <a:lumOff val="40000"/>
              </a:schemeClr>
            </a:solidFill>
            <a:ln>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9" name="Rectangle 18"/>
            <p:cNvSpPr/>
            <p:nvPr/>
          </p:nvSpPr>
          <p:spPr>
            <a:xfrm>
              <a:off x="6054751" y="2505243"/>
              <a:ext cx="457200" cy="6400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0" name="Rectangle 19"/>
            <p:cNvSpPr/>
            <p:nvPr/>
          </p:nvSpPr>
          <p:spPr>
            <a:xfrm>
              <a:off x="6057989" y="2249826"/>
              <a:ext cx="457200" cy="6400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1" name="Rectangle 20"/>
            <p:cNvSpPr/>
            <p:nvPr/>
          </p:nvSpPr>
          <p:spPr>
            <a:xfrm>
              <a:off x="9701882" y="2505243"/>
              <a:ext cx="457200" cy="6400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2" name="Rectangle 21"/>
            <p:cNvSpPr/>
            <p:nvPr/>
          </p:nvSpPr>
          <p:spPr>
            <a:xfrm>
              <a:off x="9703207" y="2249826"/>
              <a:ext cx="457200" cy="64008"/>
            </a:xfrm>
            <a:prstGeom prst="rect">
              <a:avLst/>
            </a:prstGeom>
            <a:solidFill>
              <a:schemeClr val="tx2">
                <a:lumMod val="5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sp>
        <p:nvSpPr>
          <p:cNvPr id="24" name="Right Arrow 23"/>
          <p:cNvSpPr/>
          <p:nvPr/>
        </p:nvSpPr>
        <p:spPr>
          <a:xfrm>
            <a:off x="5622199" y="2609218"/>
            <a:ext cx="1111977" cy="86336"/>
          </a:xfrm>
          <a:prstGeom prst="right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25" name="TextBox 24"/>
          <p:cNvSpPr txBox="1"/>
          <p:nvPr/>
        </p:nvSpPr>
        <p:spPr>
          <a:xfrm>
            <a:off x="5682089" y="2649689"/>
            <a:ext cx="1567926" cy="230832"/>
          </a:xfrm>
          <a:prstGeom prst="rect">
            <a:avLst/>
          </a:prstGeom>
          <a:noFill/>
        </p:spPr>
        <p:txBody>
          <a:bodyPr wrap="square" rtlCol="0">
            <a:spAutoFit/>
          </a:bodyPr>
          <a:lstStyle/>
          <a:p>
            <a:pPr algn="ctr"/>
            <a:r>
              <a:rPr lang="en-US" sz="900" dirty="0"/>
              <a:t>Read 1</a:t>
            </a:r>
          </a:p>
        </p:txBody>
      </p:sp>
      <p:sp>
        <p:nvSpPr>
          <p:cNvPr id="26" name="Right Arrow 25"/>
          <p:cNvSpPr/>
          <p:nvPr/>
        </p:nvSpPr>
        <p:spPr>
          <a:xfrm rot="10800000">
            <a:off x="7505700" y="2177595"/>
            <a:ext cx="1190930" cy="89145"/>
          </a:xfrm>
          <a:prstGeom prst="right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cxnSp>
        <p:nvCxnSpPr>
          <p:cNvPr id="34" name="Straight Arrow Connector 33"/>
          <p:cNvCxnSpPr/>
          <p:nvPr/>
        </p:nvCxnSpPr>
        <p:spPr>
          <a:xfrm>
            <a:off x="5622198" y="1861066"/>
            <a:ext cx="3078782" cy="0"/>
          </a:xfrm>
          <a:prstGeom prst="straightConnector1">
            <a:avLst/>
          </a:prstGeom>
          <a:ln w="38100">
            <a:solidFill>
              <a:srgbClr val="002755"/>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466052" y="1866766"/>
            <a:ext cx="1567926" cy="230832"/>
          </a:xfrm>
          <a:prstGeom prst="rect">
            <a:avLst/>
          </a:prstGeom>
          <a:noFill/>
        </p:spPr>
        <p:txBody>
          <a:bodyPr wrap="square" rtlCol="0">
            <a:spAutoFit/>
          </a:bodyPr>
          <a:lstStyle/>
          <a:p>
            <a:pPr algn="ctr"/>
            <a:r>
              <a:rPr lang="en-US" sz="900" dirty="0"/>
              <a:t>Insert size</a:t>
            </a:r>
          </a:p>
        </p:txBody>
      </p:sp>
      <p:sp>
        <p:nvSpPr>
          <p:cNvPr id="38" name="TextBox 37"/>
          <p:cNvSpPr txBox="1"/>
          <p:nvPr/>
        </p:nvSpPr>
        <p:spPr>
          <a:xfrm>
            <a:off x="7055417" y="2012522"/>
            <a:ext cx="1567926" cy="230832"/>
          </a:xfrm>
          <a:prstGeom prst="rect">
            <a:avLst/>
          </a:prstGeom>
          <a:noFill/>
        </p:spPr>
        <p:txBody>
          <a:bodyPr wrap="square" rtlCol="0">
            <a:spAutoFit/>
          </a:bodyPr>
          <a:lstStyle/>
          <a:p>
            <a:pPr algn="ctr"/>
            <a:r>
              <a:rPr lang="en-US" sz="900" dirty="0"/>
              <a:t>Read 2</a:t>
            </a:r>
          </a:p>
        </p:txBody>
      </p:sp>
      <p:grpSp>
        <p:nvGrpSpPr>
          <p:cNvPr id="40" name="Group 39"/>
          <p:cNvGrpSpPr/>
          <p:nvPr/>
        </p:nvGrpSpPr>
        <p:grpSpPr>
          <a:xfrm>
            <a:off x="4755962" y="4091000"/>
            <a:ext cx="4813188" cy="258648"/>
            <a:chOff x="4906182" y="2238487"/>
            <a:chExt cx="6417584" cy="344863"/>
          </a:xfrm>
        </p:grpSpPr>
        <p:sp>
          <p:nvSpPr>
            <p:cNvPr id="41" name="Rectangle 40"/>
            <p:cNvSpPr/>
            <p:nvPr/>
          </p:nvSpPr>
          <p:spPr>
            <a:xfrm>
              <a:off x="10626009" y="2250191"/>
              <a:ext cx="228600" cy="64008"/>
            </a:xfrm>
            <a:prstGeom prst="rect">
              <a:avLst/>
            </a:prstGeom>
            <a:solidFill>
              <a:schemeClr val="accent3">
                <a:lumMod val="50000"/>
              </a:schemeClr>
            </a:solidFill>
            <a:ln>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2" name="Rectangle 41"/>
            <p:cNvSpPr/>
            <p:nvPr/>
          </p:nvSpPr>
          <p:spPr>
            <a:xfrm>
              <a:off x="5368951" y="2505627"/>
              <a:ext cx="228600" cy="64008"/>
            </a:xfrm>
            <a:prstGeom prst="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3" name="Rectangle 42"/>
            <p:cNvSpPr/>
            <p:nvPr/>
          </p:nvSpPr>
          <p:spPr>
            <a:xfrm>
              <a:off x="10861326" y="2250069"/>
              <a:ext cx="457200" cy="64008"/>
            </a:xfrm>
            <a:prstGeom prst="rect">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4" name="Rectangle 43"/>
            <p:cNvSpPr/>
            <p:nvPr/>
          </p:nvSpPr>
          <p:spPr>
            <a:xfrm>
              <a:off x="4906182" y="2507355"/>
              <a:ext cx="457200" cy="64008"/>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5" name="Rectangle 44"/>
            <p:cNvSpPr/>
            <p:nvPr/>
          </p:nvSpPr>
          <p:spPr>
            <a:xfrm>
              <a:off x="10631249" y="2505243"/>
              <a:ext cx="228600" cy="64008"/>
            </a:xfrm>
            <a:prstGeom prst="rect">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6" name="Rectangle 45"/>
            <p:cNvSpPr/>
            <p:nvPr/>
          </p:nvSpPr>
          <p:spPr>
            <a:xfrm>
              <a:off x="10866566" y="2510060"/>
              <a:ext cx="457200" cy="64008"/>
            </a:xfrm>
            <a:prstGeom prst="rect">
              <a:avLst/>
            </a:prstGeom>
            <a:solidFill>
              <a:schemeClr val="accent4">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7" name="Rectangle 46"/>
            <p:cNvSpPr/>
            <p:nvPr/>
          </p:nvSpPr>
          <p:spPr>
            <a:xfrm>
              <a:off x="5370104" y="2238487"/>
              <a:ext cx="228600" cy="64008"/>
            </a:xfrm>
            <a:prstGeom prst="rect">
              <a:avLst/>
            </a:prstGeom>
            <a:solidFill>
              <a:schemeClr val="accent3">
                <a:lumMod val="60000"/>
                <a:lumOff val="40000"/>
              </a:schemeClr>
            </a:solidFill>
            <a:ln>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8" name="Rectangle 47"/>
            <p:cNvSpPr/>
            <p:nvPr/>
          </p:nvSpPr>
          <p:spPr>
            <a:xfrm>
              <a:off x="4907706" y="2249433"/>
              <a:ext cx="457200" cy="64008"/>
            </a:xfrm>
            <a:prstGeom prst="rect">
              <a:avLst/>
            </a:prstGeom>
            <a:solidFill>
              <a:schemeClr val="accent2">
                <a:lumMod val="60000"/>
                <a:lumOff val="4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9" name="Rectangle 48"/>
            <p:cNvSpPr/>
            <p:nvPr/>
          </p:nvSpPr>
          <p:spPr>
            <a:xfrm>
              <a:off x="6516682" y="2246894"/>
              <a:ext cx="3182112" cy="6400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50" name="Rectangle 49"/>
            <p:cNvSpPr/>
            <p:nvPr/>
          </p:nvSpPr>
          <p:spPr>
            <a:xfrm>
              <a:off x="6512822" y="2505243"/>
              <a:ext cx="3189060" cy="6400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51" name="TextBox 50"/>
            <p:cNvSpPr txBox="1"/>
            <p:nvPr/>
          </p:nvSpPr>
          <p:spPr>
            <a:xfrm>
              <a:off x="6331353" y="2275574"/>
              <a:ext cx="3958909" cy="307776"/>
            </a:xfrm>
            <a:prstGeom prst="rect">
              <a:avLst/>
            </a:prstGeom>
            <a:noFill/>
          </p:spPr>
          <p:txBody>
            <a:bodyPr wrap="square" rtlCol="0">
              <a:spAutoFit/>
            </a:bodyPr>
            <a:lstStyle/>
            <a:p>
              <a:pPr algn="ctr"/>
              <a:r>
                <a:rPr lang="en-US" sz="900" dirty="0"/>
                <a:t>Target Region</a:t>
              </a:r>
            </a:p>
          </p:txBody>
        </p:sp>
        <p:sp>
          <p:nvSpPr>
            <p:cNvPr id="52" name="Rectangle 51"/>
            <p:cNvSpPr/>
            <p:nvPr/>
          </p:nvSpPr>
          <p:spPr>
            <a:xfrm>
              <a:off x="5600726" y="2505788"/>
              <a:ext cx="457200" cy="64008"/>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53" name="Rectangle 52"/>
            <p:cNvSpPr/>
            <p:nvPr/>
          </p:nvSpPr>
          <p:spPr>
            <a:xfrm>
              <a:off x="10167436" y="2250430"/>
              <a:ext cx="457200" cy="64008"/>
            </a:xfrm>
            <a:prstGeom prst="rect">
              <a:avLst/>
            </a:prstGeom>
            <a:solidFill>
              <a:schemeClr val="accent6">
                <a:lumMod val="50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54" name="Rectangle 53"/>
            <p:cNvSpPr/>
            <p:nvPr/>
          </p:nvSpPr>
          <p:spPr>
            <a:xfrm>
              <a:off x="10166206" y="2505243"/>
              <a:ext cx="457200" cy="64008"/>
            </a:xfrm>
            <a:prstGeom prst="rect">
              <a:avLst/>
            </a:prstGeom>
            <a:solidFill>
              <a:schemeClr val="accent6">
                <a:lumMod val="75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55" name="Rectangle 54"/>
            <p:cNvSpPr/>
            <p:nvPr/>
          </p:nvSpPr>
          <p:spPr>
            <a:xfrm>
              <a:off x="5600789" y="2249826"/>
              <a:ext cx="457200" cy="64008"/>
            </a:xfrm>
            <a:prstGeom prst="rect">
              <a:avLst/>
            </a:prstGeom>
            <a:solidFill>
              <a:schemeClr val="accent6">
                <a:lumMod val="60000"/>
                <a:lumOff val="40000"/>
              </a:schemeClr>
            </a:solidFill>
            <a:ln>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56" name="Rectangle 55"/>
            <p:cNvSpPr/>
            <p:nvPr/>
          </p:nvSpPr>
          <p:spPr>
            <a:xfrm>
              <a:off x="6054751" y="2505243"/>
              <a:ext cx="457200" cy="6400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57" name="Rectangle 56"/>
            <p:cNvSpPr/>
            <p:nvPr/>
          </p:nvSpPr>
          <p:spPr>
            <a:xfrm>
              <a:off x="6057989" y="2249826"/>
              <a:ext cx="457200" cy="6400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58" name="Rectangle 57"/>
            <p:cNvSpPr/>
            <p:nvPr/>
          </p:nvSpPr>
          <p:spPr>
            <a:xfrm>
              <a:off x="9701882" y="2505243"/>
              <a:ext cx="457200" cy="6400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59" name="Rectangle 58"/>
            <p:cNvSpPr/>
            <p:nvPr/>
          </p:nvSpPr>
          <p:spPr>
            <a:xfrm>
              <a:off x="9703207" y="2249826"/>
              <a:ext cx="457200" cy="64008"/>
            </a:xfrm>
            <a:prstGeom prst="rect">
              <a:avLst/>
            </a:prstGeom>
            <a:solidFill>
              <a:schemeClr val="tx2">
                <a:lumMod val="5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sp>
        <p:nvSpPr>
          <p:cNvPr id="60" name="Right Arrow 59"/>
          <p:cNvSpPr/>
          <p:nvPr/>
        </p:nvSpPr>
        <p:spPr>
          <a:xfrm>
            <a:off x="5622198" y="4383170"/>
            <a:ext cx="1714500" cy="68580"/>
          </a:xfrm>
          <a:prstGeom prst="right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61" name="TextBox 60"/>
          <p:cNvSpPr txBox="1"/>
          <p:nvPr/>
        </p:nvSpPr>
        <p:spPr>
          <a:xfrm>
            <a:off x="5682089" y="4423640"/>
            <a:ext cx="1567926" cy="230832"/>
          </a:xfrm>
          <a:prstGeom prst="rect">
            <a:avLst/>
          </a:prstGeom>
          <a:noFill/>
        </p:spPr>
        <p:txBody>
          <a:bodyPr wrap="square" rtlCol="0">
            <a:spAutoFit/>
          </a:bodyPr>
          <a:lstStyle/>
          <a:p>
            <a:pPr algn="ctr"/>
            <a:r>
              <a:rPr lang="en-US" sz="900" dirty="0"/>
              <a:t>Read 1</a:t>
            </a:r>
          </a:p>
        </p:txBody>
      </p:sp>
      <p:sp>
        <p:nvSpPr>
          <p:cNvPr id="62" name="Right Arrow 61"/>
          <p:cNvSpPr/>
          <p:nvPr/>
        </p:nvSpPr>
        <p:spPr>
          <a:xfrm rot="10800000">
            <a:off x="6982130" y="3955755"/>
            <a:ext cx="1714500" cy="68580"/>
          </a:xfrm>
          <a:prstGeom prst="right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cxnSp>
        <p:nvCxnSpPr>
          <p:cNvPr id="63" name="Straight Arrow Connector 62"/>
          <p:cNvCxnSpPr/>
          <p:nvPr/>
        </p:nvCxnSpPr>
        <p:spPr>
          <a:xfrm>
            <a:off x="5622198" y="3683154"/>
            <a:ext cx="3078782" cy="0"/>
          </a:xfrm>
          <a:prstGeom prst="straightConnector1">
            <a:avLst/>
          </a:prstGeom>
          <a:ln w="38100">
            <a:solidFill>
              <a:srgbClr val="002755"/>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466052" y="3688853"/>
            <a:ext cx="1567926" cy="230832"/>
          </a:xfrm>
          <a:prstGeom prst="rect">
            <a:avLst/>
          </a:prstGeom>
          <a:noFill/>
        </p:spPr>
        <p:txBody>
          <a:bodyPr wrap="square" rtlCol="0">
            <a:spAutoFit/>
          </a:bodyPr>
          <a:lstStyle/>
          <a:p>
            <a:pPr algn="ctr"/>
            <a:r>
              <a:rPr lang="en-US" sz="900" dirty="0"/>
              <a:t>Insert size</a:t>
            </a:r>
          </a:p>
        </p:txBody>
      </p:sp>
      <p:sp>
        <p:nvSpPr>
          <p:cNvPr id="65" name="TextBox 64"/>
          <p:cNvSpPr txBox="1"/>
          <p:nvPr/>
        </p:nvSpPr>
        <p:spPr>
          <a:xfrm>
            <a:off x="7055417" y="3786473"/>
            <a:ext cx="1567926" cy="230832"/>
          </a:xfrm>
          <a:prstGeom prst="rect">
            <a:avLst/>
          </a:prstGeom>
          <a:noFill/>
        </p:spPr>
        <p:txBody>
          <a:bodyPr wrap="square" rtlCol="0">
            <a:spAutoFit/>
          </a:bodyPr>
          <a:lstStyle/>
          <a:p>
            <a:pPr algn="ctr"/>
            <a:r>
              <a:rPr lang="en-US" sz="900" dirty="0"/>
              <a:t>Read 2</a:t>
            </a:r>
          </a:p>
        </p:txBody>
      </p:sp>
      <p:grpSp>
        <p:nvGrpSpPr>
          <p:cNvPr id="66" name="Group 65"/>
          <p:cNvGrpSpPr/>
          <p:nvPr/>
        </p:nvGrpSpPr>
        <p:grpSpPr>
          <a:xfrm>
            <a:off x="4755962" y="5779968"/>
            <a:ext cx="4813188" cy="257104"/>
            <a:chOff x="4906182" y="2240544"/>
            <a:chExt cx="6417584" cy="342804"/>
          </a:xfrm>
        </p:grpSpPr>
        <p:sp>
          <p:nvSpPr>
            <p:cNvPr id="67" name="Rectangle 66"/>
            <p:cNvSpPr/>
            <p:nvPr/>
          </p:nvSpPr>
          <p:spPr>
            <a:xfrm>
              <a:off x="10626009" y="2250191"/>
              <a:ext cx="228600" cy="64008"/>
            </a:xfrm>
            <a:prstGeom prst="rect">
              <a:avLst/>
            </a:prstGeom>
            <a:solidFill>
              <a:schemeClr val="accent3">
                <a:lumMod val="50000"/>
              </a:schemeClr>
            </a:solidFill>
            <a:ln>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8" name="Rectangle 67"/>
            <p:cNvSpPr/>
            <p:nvPr/>
          </p:nvSpPr>
          <p:spPr>
            <a:xfrm>
              <a:off x="5368951" y="2505627"/>
              <a:ext cx="228600" cy="64008"/>
            </a:xfrm>
            <a:prstGeom prst="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9" name="Rectangle 68"/>
            <p:cNvSpPr/>
            <p:nvPr/>
          </p:nvSpPr>
          <p:spPr>
            <a:xfrm>
              <a:off x="10861326" y="2250069"/>
              <a:ext cx="457200" cy="64008"/>
            </a:xfrm>
            <a:prstGeom prst="rect">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0" name="Rectangle 69"/>
            <p:cNvSpPr/>
            <p:nvPr/>
          </p:nvSpPr>
          <p:spPr>
            <a:xfrm>
              <a:off x="4906182" y="2507355"/>
              <a:ext cx="457200" cy="64008"/>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1" name="Rectangle 70"/>
            <p:cNvSpPr/>
            <p:nvPr/>
          </p:nvSpPr>
          <p:spPr>
            <a:xfrm>
              <a:off x="10631249" y="2505243"/>
              <a:ext cx="228600" cy="64008"/>
            </a:xfrm>
            <a:prstGeom prst="rect">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2" name="Rectangle 71"/>
            <p:cNvSpPr/>
            <p:nvPr/>
          </p:nvSpPr>
          <p:spPr>
            <a:xfrm>
              <a:off x="10866566" y="2497360"/>
              <a:ext cx="457200" cy="64008"/>
            </a:xfrm>
            <a:prstGeom prst="rect">
              <a:avLst/>
            </a:prstGeom>
            <a:solidFill>
              <a:schemeClr val="accent4">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3" name="Rectangle 72"/>
            <p:cNvSpPr/>
            <p:nvPr/>
          </p:nvSpPr>
          <p:spPr>
            <a:xfrm>
              <a:off x="5370104" y="2251187"/>
              <a:ext cx="228600" cy="64008"/>
            </a:xfrm>
            <a:prstGeom prst="rect">
              <a:avLst/>
            </a:prstGeom>
            <a:solidFill>
              <a:schemeClr val="accent3">
                <a:lumMod val="60000"/>
                <a:lumOff val="40000"/>
              </a:schemeClr>
            </a:solidFill>
            <a:ln>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4" name="Rectangle 73"/>
            <p:cNvSpPr/>
            <p:nvPr/>
          </p:nvSpPr>
          <p:spPr>
            <a:xfrm>
              <a:off x="4907706" y="2249433"/>
              <a:ext cx="457200" cy="64008"/>
            </a:xfrm>
            <a:prstGeom prst="rect">
              <a:avLst/>
            </a:prstGeom>
            <a:solidFill>
              <a:schemeClr val="accent2">
                <a:lumMod val="60000"/>
                <a:lumOff val="4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5" name="Rectangle 74"/>
            <p:cNvSpPr/>
            <p:nvPr/>
          </p:nvSpPr>
          <p:spPr>
            <a:xfrm>
              <a:off x="6516682" y="2240544"/>
              <a:ext cx="3182112" cy="6400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6" name="Rectangle 75"/>
            <p:cNvSpPr/>
            <p:nvPr/>
          </p:nvSpPr>
          <p:spPr>
            <a:xfrm>
              <a:off x="6512822" y="2505243"/>
              <a:ext cx="3189060" cy="6400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7" name="TextBox 76"/>
            <p:cNvSpPr txBox="1"/>
            <p:nvPr/>
          </p:nvSpPr>
          <p:spPr>
            <a:xfrm>
              <a:off x="6331353" y="2275573"/>
              <a:ext cx="3958909" cy="307775"/>
            </a:xfrm>
            <a:prstGeom prst="rect">
              <a:avLst/>
            </a:prstGeom>
            <a:noFill/>
          </p:spPr>
          <p:txBody>
            <a:bodyPr wrap="square" rtlCol="0">
              <a:spAutoFit/>
            </a:bodyPr>
            <a:lstStyle/>
            <a:p>
              <a:pPr algn="ctr"/>
              <a:r>
                <a:rPr lang="en-US" sz="900" dirty="0"/>
                <a:t>Target Region</a:t>
              </a:r>
            </a:p>
          </p:txBody>
        </p:sp>
        <p:sp>
          <p:nvSpPr>
            <p:cNvPr id="78" name="Rectangle 77"/>
            <p:cNvSpPr/>
            <p:nvPr/>
          </p:nvSpPr>
          <p:spPr>
            <a:xfrm>
              <a:off x="5600726" y="2505788"/>
              <a:ext cx="457200" cy="64008"/>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9" name="Rectangle 78"/>
            <p:cNvSpPr/>
            <p:nvPr/>
          </p:nvSpPr>
          <p:spPr>
            <a:xfrm>
              <a:off x="10167436" y="2250430"/>
              <a:ext cx="457200" cy="64008"/>
            </a:xfrm>
            <a:prstGeom prst="rect">
              <a:avLst/>
            </a:prstGeom>
            <a:solidFill>
              <a:schemeClr val="accent6">
                <a:lumMod val="50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80" name="Rectangle 79"/>
            <p:cNvSpPr/>
            <p:nvPr/>
          </p:nvSpPr>
          <p:spPr>
            <a:xfrm>
              <a:off x="10166206" y="2505243"/>
              <a:ext cx="457200" cy="64008"/>
            </a:xfrm>
            <a:prstGeom prst="rect">
              <a:avLst/>
            </a:prstGeom>
            <a:solidFill>
              <a:schemeClr val="accent6">
                <a:lumMod val="75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81" name="Rectangle 80"/>
            <p:cNvSpPr/>
            <p:nvPr/>
          </p:nvSpPr>
          <p:spPr>
            <a:xfrm>
              <a:off x="5600789" y="2249826"/>
              <a:ext cx="457200" cy="64008"/>
            </a:xfrm>
            <a:prstGeom prst="rect">
              <a:avLst/>
            </a:prstGeom>
            <a:solidFill>
              <a:schemeClr val="accent6">
                <a:lumMod val="60000"/>
                <a:lumOff val="40000"/>
              </a:schemeClr>
            </a:solidFill>
            <a:ln>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82" name="Rectangle 81"/>
            <p:cNvSpPr/>
            <p:nvPr/>
          </p:nvSpPr>
          <p:spPr>
            <a:xfrm>
              <a:off x="6054751" y="2505243"/>
              <a:ext cx="457200" cy="6400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83" name="Rectangle 82"/>
            <p:cNvSpPr/>
            <p:nvPr/>
          </p:nvSpPr>
          <p:spPr>
            <a:xfrm>
              <a:off x="6057989" y="2249826"/>
              <a:ext cx="457200" cy="6400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84" name="Rectangle 83"/>
            <p:cNvSpPr/>
            <p:nvPr/>
          </p:nvSpPr>
          <p:spPr>
            <a:xfrm>
              <a:off x="9701882" y="2505243"/>
              <a:ext cx="457200" cy="6400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85" name="Rectangle 84"/>
            <p:cNvSpPr/>
            <p:nvPr/>
          </p:nvSpPr>
          <p:spPr>
            <a:xfrm>
              <a:off x="9703207" y="2249826"/>
              <a:ext cx="457200" cy="64008"/>
            </a:xfrm>
            <a:prstGeom prst="rect">
              <a:avLst/>
            </a:prstGeom>
            <a:solidFill>
              <a:schemeClr val="tx2">
                <a:lumMod val="5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sp>
        <p:nvSpPr>
          <p:cNvPr id="86" name="Right Arrow 85"/>
          <p:cNvSpPr/>
          <p:nvPr/>
        </p:nvSpPr>
        <p:spPr>
          <a:xfrm>
            <a:off x="5622198" y="6070596"/>
            <a:ext cx="3595084" cy="90278"/>
          </a:xfrm>
          <a:prstGeom prst="right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87" name="TextBox 86"/>
          <p:cNvSpPr txBox="1"/>
          <p:nvPr/>
        </p:nvSpPr>
        <p:spPr>
          <a:xfrm>
            <a:off x="5682089" y="6111066"/>
            <a:ext cx="1567926" cy="230832"/>
          </a:xfrm>
          <a:prstGeom prst="rect">
            <a:avLst/>
          </a:prstGeom>
          <a:noFill/>
        </p:spPr>
        <p:txBody>
          <a:bodyPr wrap="square" rtlCol="0">
            <a:spAutoFit/>
          </a:bodyPr>
          <a:lstStyle/>
          <a:p>
            <a:pPr algn="ctr"/>
            <a:r>
              <a:rPr lang="en-US" sz="900" dirty="0"/>
              <a:t>Read 1</a:t>
            </a:r>
          </a:p>
        </p:txBody>
      </p:sp>
      <p:sp>
        <p:nvSpPr>
          <p:cNvPr id="88" name="Right Arrow 87"/>
          <p:cNvSpPr/>
          <p:nvPr/>
        </p:nvSpPr>
        <p:spPr>
          <a:xfrm rot="10800000">
            <a:off x="5098862" y="5621873"/>
            <a:ext cx="3597768" cy="89886"/>
          </a:xfrm>
          <a:prstGeom prst="right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cxnSp>
        <p:nvCxnSpPr>
          <p:cNvPr id="89" name="Straight Arrow Connector 88"/>
          <p:cNvCxnSpPr/>
          <p:nvPr/>
        </p:nvCxnSpPr>
        <p:spPr>
          <a:xfrm>
            <a:off x="5622198" y="5351815"/>
            <a:ext cx="3078782" cy="0"/>
          </a:xfrm>
          <a:prstGeom prst="straightConnector1">
            <a:avLst/>
          </a:prstGeom>
          <a:ln w="38100">
            <a:solidFill>
              <a:srgbClr val="002755"/>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6466052" y="5357515"/>
            <a:ext cx="1567926" cy="230832"/>
          </a:xfrm>
          <a:prstGeom prst="rect">
            <a:avLst/>
          </a:prstGeom>
          <a:noFill/>
        </p:spPr>
        <p:txBody>
          <a:bodyPr wrap="square" rtlCol="0">
            <a:spAutoFit/>
          </a:bodyPr>
          <a:lstStyle/>
          <a:p>
            <a:pPr algn="ctr"/>
            <a:r>
              <a:rPr lang="en-US" sz="900" dirty="0"/>
              <a:t>Insert size</a:t>
            </a:r>
          </a:p>
        </p:txBody>
      </p:sp>
      <p:sp>
        <p:nvSpPr>
          <p:cNvPr id="91" name="TextBox 90"/>
          <p:cNvSpPr txBox="1"/>
          <p:nvPr/>
        </p:nvSpPr>
        <p:spPr>
          <a:xfrm>
            <a:off x="7055417" y="5464374"/>
            <a:ext cx="1567926" cy="230832"/>
          </a:xfrm>
          <a:prstGeom prst="rect">
            <a:avLst/>
          </a:prstGeom>
          <a:noFill/>
        </p:spPr>
        <p:txBody>
          <a:bodyPr wrap="square" rtlCol="0">
            <a:spAutoFit/>
          </a:bodyPr>
          <a:lstStyle/>
          <a:p>
            <a:pPr algn="ctr"/>
            <a:r>
              <a:rPr lang="en-US" sz="900" dirty="0"/>
              <a:t>Read 2</a:t>
            </a:r>
          </a:p>
        </p:txBody>
      </p:sp>
      <p:cxnSp>
        <p:nvCxnSpPr>
          <p:cNvPr id="95" name="Straight Connector 94"/>
          <p:cNvCxnSpPr/>
          <p:nvPr/>
        </p:nvCxnSpPr>
        <p:spPr>
          <a:xfrm>
            <a:off x="5617389" y="3019430"/>
            <a:ext cx="1111978"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7545176" y="3019430"/>
            <a:ext cx="1111978"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622199" y="4800605"/>
            <a:ext cx="3073439"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5624941" y="6419855"/>
            <a:ext cx="3073439"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2533461" y="2123854"/>
            <a:ext cx="2035988" cy="507831"/>
          </a:xfrm>
          <a:prstGeom prst="rect">
            <a:avLst/>
          </a:prstGeom>
          <a:noFill/>
        </p:spPr>
        <p:txBody>
          <a:bodyPr wrap="square" rtlCol="0">
            <a:spAutoFit/>
          </a:bodyPr>
          <a:lstStyle/>
          <a:p>
            <a:r>
              <a:rPr lang="en-US" sz="1350" dirty="0"/>
              <a:t>Insert size &gt; length of the number of cycles</a:t>
            </a:r>
          </a:p>
        </p:txBody>
      </p:sp>
      <p:sp>
        <p:nvSpPr>
          <p:cNvPr id="103" name="TextBox 102"/>
          <p:cNvSpPr txBox="1"/>
          <p:nvPr/>
        </p:nvSpPr>
        <p:spPr>
          <a:xfrm>
            <a:off x="2532806" y="3560740"/>
            <a:ext cx="2222502" cy="507831"/>
          </a:xfrm>
          <a:prstGeom prst="rect">
            <a:avLst/>
          </a:prstGeom>
          <a:noFill/>
        </p:spPr>
        <p:txBody>
          <a:bodyPr wrap="square" rtlCol="0">
            <a:spAutoFit/>
          </a:bodyPr>
          <a:lstStyle/>
          <a:p>
            <a:r>
              <a:rPr lang="en-US" sz="1350" dirty="0"/>
              <a:t>Insert size &lt; length of the number of cycles (</a:t>
            </a:r>
            <a:r>
              <a:rPr lang="en-US" sz="1350"/>
              <a:t>10bp min)</a:t>
            </a:r>
          </a:p>
        </p:txBody>
      </p:sp>
      <p:sp>
        <p:nvSpPr>
          <p:cNvPr id="104" name="TextBox 103"/>
          <p:cNvSpPr txBox="1"/>
          <p:nvPr/>
        </p:nvSpPr>
        <p:spPr>
          <a:xfrm>
            <a:off x="2524382" y="5096733"/>
            <a:ext cx="2035988" cy="507831"/>
          </a:xfrm>
          <a:prstGeom prst="rect">
            <a:avLst/>
          </a:prstGeom>
          <a:noFill/>
        </p:spPr>
        <p:txBody>
          <a:bodyPr wrap="square" rtlCol="0">
            <a:spAutoFit/>
          </a:bodyPr>
          <a:lstStyle/>
          <a:p>
            <a:r>
              <a:rPr lang="en-US" sz="1350" dirty="0"/>
              <a:t>Insert size &lt; length of the read length</a:t>
            </a:r>
          </a:p>
        </p:txBody>
      </p:sp>
      <p:sp>
        <p:nvSpPr>
          <p:cNvPr id="107" name="TextBox 106"/>
          <p:cNvSpPr txBox="1"/>
          <p:nvPr/>
        </p:nvSpPr>
        <p:spPr>
          <a:xfrm>
            <a:off x="8794022" y="2791719"/>
            <a:ext cx="2035988" cy="300082"/>
          </a:xfrm>
          <a:prstGeom prst="rect">
            <a:avLst/>
          </a:prstGeom>
          <a:noFill/>
        </p:spPr>
        <p:txBody>
          <a:bodyPr wrap="square" rtlCol="0">
            <a:spAutoFit/>
          </a:bodyPr>
          <a:lstStyle/>
          <a:p>
            <a:r>
              <a:rPr lang="en-US" sz="1350" dirty="0"/>
              <a:t>Product: Read Pair</a:t>
            </a:r>
          </a:p>
        </p:txBody>
      </p:sp>
      <p:sp>
        <p:nvSpPr>
          <p:cNvPr id="108" name="TextBox 107"/>
          <p:cNvSpPr txBox="1"/>
          <p:nvPr/>
        </p:nvSpPr>
        <p:spPr>
          <a:xfrm>
            <a:off x="8794022" y="4584250"/>
            <a:ext cx="2468710" cy="300082"/>
          </a:xfrm>
          <a:prstGeom prst="rect">
            <a:avLst/>
          </a:prstGeom>
          <a:noFill/>
        </p:spPr>
        <p:txBody>
          <a:bodyPr wrap="square" rtlCol="0">
            <a:spAutoFit/>
          </a:bodyPr>
          <a:lstStyle/>
          <a:p>
            <a:r>
              <a:rPr lang="en-US" sz="1350" dirty="0"/>
              <a:t>Product: </a:t>
            </a:r>
            <a:r>
              <a:rPr lang="en-US" sz="1350" dirty="0" smtClean="0"/>
              <a:t>Extended, Single</a:t>
            </a:r>
            <a:endParaRPr lang="en-US" sz="1350" dirty="0"/>
          </a:p>
        </p:txBody>
      </p:sp>
      <p:sp>
        <p:nvSpPr>
          <p:cNvPr id="109" name="TextBox 108"/>
          <p:cNvSpPr txBox="1"/>
          <p:nvPr/>
        </p:nvSpPr>
        <p:spPr>
          <a:xfrm>
            <a:off x="8767293" y="6166906"/>
            <a:ext cx="3610561" cy="300082"/>
          </a:xfrm>
          <a:prstGeom prst="rect">
            <a:avLst/>
          </a:prstGeom>
          <a:noFill/>
        </p:spPr>
        <p:txBody>
          <a:bodyPr wrap="square" rtlCol="0">
            <a:spAutoFit/>
          </a:bodyPr>
          <a:lstStyle/>
          <a:p>
            <a:r>
              <a:rPr lang="en-US" sz="1350" dirty="0"/>
              <a:t>Product: Adapter </a:t>
            </a:r>
            <a:r>
              <a:rPr lang="en-US" sz="1350" dirty="0" smtClean="0"/>
              <a:t>Trimmed, </a:t>
            </a:r>
            <a:r>
              <a:rPr lang="en-US" sz="1350" dirty="0"/>
              <a:t>Single</a:t>
            </a:r>
          </a:p>
        </p:txBody>
      </p:sp>
      <p:sp>
        <p:nvSpPr>
          <p:cNvPr id="16" name="TextBox 15"/>
          <p:cNvSpPr txBox="1"/>
          <p:nvPr/>
        </p:nvSpPr>
        <p:spPr>
          <a:xfrm>
            <a:off x="838200" y="6419855"/>
            <a:ext cx="3686672" cy="369332"/>
          </a:xfrm>
          <a:prstGeom prst="rect">
            <a:avLst/>
          </a:prstGeom>
          <a:noFill/>
        </p:spPr>
        <p:txBody>
          <a:bodyPr wrap="square" rtlCol="0">
            <a:spAutoFit/>
          </a:bodyPr>
          <a:lstStyle/>
          <a:p>
            <a:r>
              <a:rPr lang="en-US" dirty="0" smtClean="0"/>
              <a:t>https://</a:t>
            </a:r>
            <a:r>
              <a:rPr lang="en-US" dirty="0" err="1" smtClean="0"/>
              <a:t>github.com</a:t>
            </a:r>
            <a:r>
              <a:rPr lang="en-US" dirty="0" smtClean="0"/>
              <a:t>/</a:t>
            </a:r>
            <a:r>
              <a:rPr lang="en-US" dirty="0" err="1" smtClean="0"/>
              <a:t>dstreett</a:t>
            </a:r>
            <a:r>
              <a:rPr lang="en-US" dirty="0" smtClean="0"/>
              <a:t>/FLASH2</a:t>
            </a:r>
            <a:endParaRPr lang="en-US" dirty="0"/>
          </a:p>
        </p:txBody>
      </p:sp>
    </p:spTree>
    <p:extLst>
      <p:ext uri="{BB962C8B-B14F-4D97-AF65-F5344CB8AC3E}">
        <p14:creationId xmlns:p14="http://schemas.microsoft.com/office/powerpoint/2010/main" val="7041333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QA/QC</a:t>
            </a:r>
            <a:endParaRPr lang="en-US" dirty="0"/>
          </a:p>
        </p:txBody>
      </p:sp>
      <p:sp>
        <p:nvSpPr>
          <p:cNvPr id="2" name="Content Placeholder 1"/>
          <p:cNvSpPr>
            <a:spLocks noGrp="1"/>
          </p:cNvSpPr>
          <p:nvPr>
            <p:ph idx="1"/>
          </p:nvPr>
        </p:nvSpPr>
        <p:spPr/>
        <p:txBody>
          <a:bodyPr>
            <a:normAutofit fontScale="92500"/>
          </a:bodyPr>
          <a:lstStyle/>
          <a:p>
            <a:r>
              <a:rPr lang="en-US" dirty="0"/>
              <a:t>Beyond generating better data for downstream analysis, cleaning statistics also give you an idea as to the quality of the sample, library generation, and sequencing </a:t>
            </a:r>
            <a:r>
              <a:rPr lang="en-US" dirty="0" smtClean="0"/>
              <a:t>quality used </a:t>
            </a:r>
            <a:r>
              <a:rPr lang="en-US" dirty="0"/>
              <a:t>to generate the data. </a:t>
            </a:r>
            <a:endParaRPr lang="en-US" dirty="0" smtClean="0"/>
          </a:p>
          <a:p>
            <a:r>
              <a:rPr lang="en-US" dirty="0" smtClean="0"/>
              <a:t>This can </a:t>
            </a:r>
            <a:r>
              <a:rPr lang="en-US" dirty="0"/>
              <a:t>help inform you of what you might do in the future. </a:t>
            </a:r>
          </a:p>
          <a:p>
            <a:r>
              <a:rPr lang="en-US" dirty="0" smtClean="0"/>
              <a:t>I’ve found it best </a:t>
            </a:r>
            <a:r>
              <a:rPr lang="en-US" dirty="0"/>
              <a:t>to perform </a:t>
            </a:r>
            <a:r>
              <a:rPr lang="en-US" dirty="0" smtClean="0"/>
              <a:t>QA/QC </a:t>
            </a:r>
            <a:r>
              <a:rPr lang="en-US" dirty="0"/>
              <a:t>on both the run as a whole (poor samples can affect other samples) and on the samples </a:t>
            </a:r>
            <a:r>
              <a:rPr lang="en-US" dirty="0" smtClean="0"/>
              <a:t>themselves as they compare to other samples 	</a:t>
            </a:r>
            <a:r>
              <a:rPr lang="en-US" dirty="0" smtClean="0">
                <a:solidFill>
                  <a:srgbClr val="FF0000"/>
                </a:solidFill>
              </a:rPr>
              <a:t>	(REMEMBER, BE CONSISTANT)</a:t>
            </a:r>
            <a:r>
              <a:rPr lang="en-US" dirty="0" smtClean="0"/>
              <a:t>. </a:t>
            </a:r>
          </a:p>
          <a:p>
            <a:pPr lvl="1"/>
            <a:r>
              <a:rPr lang="en-US" dirty="0" smtClean="0"/>
              <a:t>Reports </a:t>
            </a:r>
            <a:r>
              <a:rPr lang="en-US" dirty="0"/>
              <a:t>such as </a:t>
            </a:r>
            <a:r>
              <a:rPr lang="en-US" dirty="0" err="1"/>
              <a:t>Basespace</a:t>
            </a:r>
            <a:r>
              <a:rPr lang="en-US" dirty="0"/>
              <a:t> for </a:t>
            </a:r>
            <a:r>
              <a:rPr lang="en-US" dirty="0" err="1"/>
              <a:t>Illumina</a:t>
            </a:r>
            <a:r>
              <a:rPr lang="en-US" dirty="0"/>
              <a:t>, are great ways to evaluate the runs as a whole</a:t>
            </a:r>
            <a:r>
              <a:rPr lang="en-US" dirty="0" smtClean="0"/>
              <a:t>.</a:t>
            </a:r>
          </a:p>
          <a:p>
            <a:pPr lvl="1"/>
            <a:r>
              <a:rPr lang="en-US" dirty="0" smtClean="0"/>
              <a:t>PCA/MDS plots of the preprocessing summary are a great way to look for technical bias across your experiment</a:t>
            </a:r>
            <a:endParaRPr lang="en-US" dirty="0"/>
          </a:p>
        </p:txBody>
      </p:sp>
    </p:spTree>
    <p:extLst>
      <p:ext uri="{BB962C8B-B14F-4D97-AF65-F5344CB8AC3E}">
        <p14:creationId xmlns:p14="http://schemas.microsoft.com/office/powerpoint/2010/main" val="17338983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502920" indent="-457200"/>
            <a:r>
              <a:rPr lang="en-US" dirty="0" smtClean="0"/>
              <a:t>Sequence </a:t>
            </a:r>
            <a:r>
              <a:rPr lang="en-US" dirty="0"/>
              <a:t>Mapping</a:t>
            </a:r>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7223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Mapping vs Assembly</a:t>
            </a:r>
            <a:endParaRPr lang="en-US" dirty="0"/>
          </a:p>
        </p:txBody>
      </p:sp>
      <p:sp>
        <p:nvSpPr>
          <p:cNvPr id="2" name="Content Placeholder 1"/>
          <p:cNvSpPr>
            <a:spLocks noGrp="1"/>
          </p:cNvSpPr>
          <p:nvPr>
            <p:ph idx="1"/>
          </p:nvPr>
        </p:nvSpPr>
        <p:spPr>
          <a:xfrm>
            <a:off x="1035424" y="1719071"/>
            <a:ext cx="10098741" cy="5031982"/>
          </a:xfrm>
        </p:spPr>
        <p:txBody>
          <a:bodyPr>
            <a:normAutofit fontScale="92500"/>
          </a:bodyPr>
          <a:lstStyle/>
          <a:p>
            <a:r>
              <a:rPr lang="en-US" dirty="0"/>
              <a:t>Given sequence data, </a:t>
            </a:r>
            <a:endParaRPr lang="en-US" dirty="0" smtClean="0"/>
          </a:p>
          <a:p>
            <a:pPr lvl="1"/>
            <a:r>
              <a:rPr lang="en-US" dirty="0" smtClean="0"/>
              <a:t>Assembly </a:t>
            </a:r>
            <a:r>
              <a:rPr lang="en-US" dirty="0"/>
              <a:t>seeks to put together the puzzle without knowing what the picture is </a:t>
            </a:r>
          </a:p>
          <a:p>
            <a:pPr lvl="1"/>
            <a:r>
              <a:rPr lang="en-US" dirty="0"/>
              <a:t>Mapping tries to put together the puzzle pieces directly onto an image of the picture </a:t>
            </a:r>
          </a:p>
          <a:p>
            <a:r>
              <a:rPr lang="en-US" dirty="0"/>
              <a:t>In mapping the question is more, given a small chunk of sequence, where in the genome did this piece most likely come from. </a:t>
            </a:r>
          </a:p>
          <a:p>
            <a:r>
              <a:rPr lang="en-US" dirty="0"/>
              <a:t>The goal then is to find the match(</a:t>
            </a:r>
            <a:r>
              <a:rPr lang="en-US" dirty="0" err="1"/>
              <a:t>es</a:t>
            </a:r>
            <a:r>
              <a:rPr lang="en-US" dirty="0"/>
              <a:t>) with either the </a:t>
            </a:r>
            <a:r>
              <a:rPr lang="en-US" dirty="0" smtClean="0"/>
              <a:t>“best” edit </a:t>
            </a:r>
            <a:r>
              <a:rPr lang="en-US" dirty="0"/>
              <a:t>distance (smallest), or all </a:t>
            </a:r>
            <a:r>
              <a:rPr lang="en-US" dirty="0" smtClean="0"/>
              <a:t>matches </a:t>
            </a:r>
            <a:r>
              <a:rPr lang="en-US" dirty="0"/>
              <a:t>with edit distance less than </a:t>
            </a:r>
            <a:r>
              <a:rPr lang="en-US" dirty="0" smtClean="0"/>
              <a:t>max edit dist</a:t>
            </a:r>
            <a:r>
              <a:rPr lang="en-US" dirty="0"/>
              <a:t>. Main issues are: </a:t>
            </a:r>
          </a:p>
          <a:p>
            <a:pPr lvl="1"/>
            <a:r>
              <a:rPr lang="en-US" dirty="0"/>
              <a:t>Large search </a:t>
            </a:r>
            <a:r>
              <a:rPr lang="en-US" dirty="0" smtClean="0"/>
              <a:t>space</a:t>
            </a:r>
          </a:p>
          <a:p>
            <a:pPr lvl="1"/>
            <a:r>
              <a:rPr lang="en-US" dirty="0" smtClean="0"/>
              <a:t>Regions </a:t>
            </a:r>
            <a:r>
              <a:rPr lang="en-US" dirty="0"/>
              <a:t>of similarity (aka repeats</a:t>
            </a:r>
            <a:r>
              <a:rPr lang="en-US" dirty="0" smtClean="0"/>
              <a:t>)</a:t>
            </a:r>
          </a:p>
          <a:p>
            <a:pPr lvl="1"/>
            <a:r>
              <a:rPr lang="en-US" dirty="0" smtClean="0"/>
              <a:t>Gaps (INDELS)</a:t>
            </a:r>
          </a:p>
          <a:p>
            <a:pPr lvl="1"/>
            <a:r>
              <a:rPr lang="en-US" dirty="0" smtClean="0"/>
              <a:t>Complexity </a:t>
            </a:r>
            <a:r>
              <a:rPr lang="en-US" dirty="0"/>
              <a:t>(RNA, transcripts) </a:t>
            </a:r>
          </a:p>
        </p:txBody>
      </p:sp>
    </p:spTree>
    <p:extLst>
      <p:ext uri="{BB962C8B-B14F-4D97-AF65-F5344CB8AC3E}">
        <p14:creationId xmlns:p14="http://schemas.microsoft.com/office/powerpoint/2010/main" val="19432258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en-US" dirty="0"/>
          </a:p>
        </p:txBody>
      </p:sp>
      <p:pic>
        <p:nvPicPr>
          <p:cNvPr id="4" name="Content Placeholder 3" descr="Differences.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5439" y="1825625"/>
            <a:ext cx="7781121" cy="4351338"/>
          </a:xfrm>
        </p:spPr>
      </p:pic>
    </p:spTree>
    <p:extLst>
      <p:ext uri="{BB962C8B-B14F-4D97-AF65-F5344CB8AC3E}">
        <p14:creationId xmlns:p14="http://schemas.microsoft.com/office/powerpoint/2010/main" val="8653220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Consideration</a:t>
            </a:r>
            <a:endParaRPr lang="en-US" dirty="0"/>
          </a:p>
        </p:txBody>
      </p:sp>
      <p:sp>
        <p:nvSpPr>
          <p:cNvPr id="2" name="Content Placeholder 1"/>
          <p:cNvSpPr>
            <a:spLocks noGrp="1"/>
          </p:cNvSpPr>
          <p:nvPr>
            <p:ph idx="1"/>
          </p:nvPr>
        </p:nvSpPr>
        <p:spPr/>
        <p:txBody>
          <a:bodyPr>
            <a:normAutofit fontScale="92500" lnSpcReduction="10000"/>
          </a:bodyPr>
          <a:lstStyle/>
          <a:p>
            <a:r>
              <a:rPr lang="en-US" dirty="0"/>
              <a:t>Placing reads in regions that do not exist in the reference genome (reads extend off the end) [ mitochondrial, plasmids</a:t>
            </a:r>
            <a:r>
              <a:rPr lang="en-US" dirty="0" smtClean="0"/>
              <a:t>, structural variants, </a:t>
            </a:r>
            <a:r>
              <a:rPr lang="en-US" dirty="0"/>
              <a:t>etc</a:t>
            </a:r>
            <a:r>
              <a:rPr lang="en-US" dirty="0" smtClean="0"/>
              <a:t>. ]. </a:t>
            </a:r>
            <a:endParaRPr lang="en-US" dirty="0"/>
          </a:p>
          <a:p>
            <a:r>
              <a:rPr lang="en-US" dirty="0"/>
              <a:t>Sequencing errors and variations: alignment between read and true source in genome may have more differences than alignment with some other copy of repeat. </a:t>
            </a:r>
          </a:p>
          <a:p>
            <a:r>
              <a:rPr lang="en-US" dirty="0"/>
              <a:t>What if the closest fully sequenced genome is too divergent? (3% is a common </a:t>
            </a:r>
            <a:r>
              <a:rPr lang="en-US" dirty="0" smtClean="0"/>
              <a:t>assumed alignment </a:t>
            </a:r>
            <a:r>
              <a:rPr lang="en-US" dirty="0"/>
              <a:t>capability) </a:t>
            </a:r>
          </a:p>
          <a:p>
            <a:r>
              <a:rPr lang="en-US" dirty="0"/>
              <a:t>Placing reads in repetitive regions: Some algorithms only return 1 mapping; If multiple: map quality = 0 </a:t>
            </a:r>
          </a:p>
          <a:p>
            <a:r>
              <a:rPr lang="en-US" dirty="0"/>
              <a:t>Algorithms that use paired-end information =&gt; might prefer correct distance over correct alignment. </a:t>
            </a:r>
          </a:p>
          <a:p>
            <a:endParaRPr lang="en-US" dirty="0"/>
          </a:p>
        </p:txBody>
      </p:sp>
    </p:spTree>
    <p:extLst>
      <p:ext uri="{BB962C8B-B14F-4D97-AF65-F5344CB8AC3E}">
        <p14:creationId xmlns:p14="http://schemas.microsoft.com/office/powerpoint/2010/main" val="7088738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Intron/exon junctions</a:t>
            </a:r>
            <a:endParaRPr lang="en-US" dirty="0"/>
          </a:p>
        </p:txBody>
      </p:sp>
      <p:sp>
        <p:nvSpPr>
          <p:cNvPr id="2" name="Content Placeholder 1"/>
          <p:cNvSpPr>
            <a:spLocks noGrp="1"/>
          </p:cNvSpPr>
          <p:nvPr>
            <p:ph idx="1"/>
          </p:nvPr>
        </p:nvSpPr>
        <p:spPr/>
        <p:txBody>
          <a:bodyPr/>
          <a:lstStyle/>
          <a:p>
            <a:r>
              <a:rPr lang="en-US" dirty="0"/>
              <a:t>In RNA-</a:t>
            </a:r>
            <a:r>
              <a:rPr lang="en-US" dirty="0" err="1"/>
              <a:t>seq</a:t>
            </a:r>
            <a:r>
              <a:rPr lang="en-US" dirty="0"/>
              <a:t> data, you must also </a:t>
            </a:r>
            <a:r>
              <a:rPr lang="en-US" dirty="0" smtClean="0"/>
              <a:t>consider splice </a:t>
            </a:r>
            <a:r>
              <a:rPr lang="en-US" dirty="0"/>
              <a:t>junctions, reads may span an intron </a:t>
            </a:r>
          </a:p>
        </p:txBody>
      </p:sp>
      <p:pic>
        <p:nvPicPr>
          <p:cNvPr id="4" name="Picture 3" descr="junction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158" y="3238531"/>
            <a:ext cx="8780617" cy="2887942"/>
          </a:xfrm>
          <a:prstGeom prst="rect">
            <a:avLst/>
          </a:prstGeom>
        </p:spPr>
      </p:pic>
    </p:spTree>
    <p:extLst>
      <p:ext uri="{BB962C8B-B14F-4D97-AF65-F5344CB8AC3E}">
        <p14:creationId xmlns:p14="http://schemas.microsoft.com/office/powerpoint/2010/main" val="1950973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Differential Expression</a:t>
            </a:r>
            <a:endParaRPr lang="en-US" dirty="0"/>
          </a:p>
        </p:txBody>
      </p:sp>
      <p:sp>
        <p:nvSpPr>
          <p:cNvPr id="3" name="Content Placeholder 2"/>
          <p:cNvSpPr>
            <a:spLocks noGrp="1"/>
          </p:cNvSpPr>
          <p:nvPr>
            <p:ph idx="1"/>
          </p:nvPr>
        </p:nvSpPr>
        <p:spPr/>
        <p:txBody>
          <a:bodyPr/>
          <a:lstStyle/>
          <a:p>
            <a:pPr marL="0" indent="0">
              <a:buNone/>
            </a:pPr>
            <a:r>
              <a:rPr lang="en-US" dirty="0"/>
              <a:t>Differential expression analysis means taking the </a:t>
            </a:r>
            <a:r>
              <a:rPr lang="en-US" i="1" dirty="0" err="1"/>
              <a:t>normalised</a:t>
            </a:r>
            <a:r>
              <a:rPr lang="en-US" dirty="0"/>
              <a:t> </a:t>
            </a:r>
            <a:r>
              <a:rPr lang="en-US" dirty="0" smtClean="0"/>
              <a:t>sequencing fragment </a:t>
            </a:r>
            <a:r>
              <a:rPr lang="en-US" dirty="0"/>
              <a:t>count data and performing statistical analysis to discover </a:t>
            </a:r>
            <a:r>
              <a:rPr lang="en-US" i="1" dirty="0"/>
              <a:t>quantitative</a:t>
            </a:r>
            <a:r>
              <a:rPr lang="en-US" dirty="0"/>
              <a:t> changes in expression levels between experimental groups. </a:t>
            </a:r>
            <a:endParaRPr lang="en-US" dirty="0" smtClean="0"/>
          </a:p>
          <a:p>
            <a:pPr marL="0" indent="0">
              <a:buNone/>
            </a:pPr>
            <a:r>
              <a:rPr lang="en-US" dirty="0" smtClean="0"/>
              <a:t>For </a:t>
            </a:r>
            <a:r>
              <a:rPr lang="en-US" dirty="0"/>
              <a:t>example, we use statistical testing to decide whether, for a given gene, an observed difference in </a:t>
            </a:r>
            <a:r>
              <a:rPr lang="en-US" dirty="0" smtClean="0"/>
              <a:t>fragment counts </a:t>
            </a:r>
            <a:r>
              <a:rPr lang="en-US" dirty="0"/>
              <a:t>is significant, that is, whether it is greater than what would be expected just due to natural random variation.</a:t>
            </a:r>
          </a:p>
        </p:txBody>
      </p:sp>
    </p:spTree>
    <p:extLst>
      <p:ext uri="{BB962C8B-B14F-4D97-AF65-F5344CB8AC3E}">
        <p14:creationId xmlns:p14="http://schemas.microsoft.com/office/powerpoint/2010/main" val="2573920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Some Aligners</a:t>
            </a:r>
            <a:endParaRPr lang="en-US" dirty="0"/>
          </a:p>
        </p:txBody>
      </p:sp>
      <p:sp>
        <p:nvSpPr>
          <p:cNvPr id="2" name="Content Placeholder 1"/>
          <p:cNvSpPr>
            <a:spLocks noGrp="1"/>
          </p:cNvSpPr>
          <p:nvPr>
            <p:ph idx="1"/>
          </p:nvPr>
        </p:nvSpPr>
        <p:spPr/>
        <p:txBody>
          <a:bodyPr>
            <a:normAutofit fontScale="92500" lnSpcReduction="10000"/>
          </a:bodyPr>
          <a:lstStyle/>
          <a:p>
            <a:r>
              <a:rPr lang="en-US" dirty="0"/>
              <a:t>Spliced Aligners </a:t>
            </a:r>
            <a:endParaRPr lang="en-US" dirty="0" smtClean="0"/>
          </a:p>
          <a:p>
            <a:pPr lvl="1"/>
            <a:r>
              <a:rPr lang="en-US" dirty="0" err="1" smtClean="0"/>
              <a:t>Tophat</a:t>
            </a:r>
            <a:r>
              <a:rPr lang="en-US" dirty="0" smtClean="0"/>
              <a:t> </a:t>
            </a:r>
            <a:r>
              <a:rPr lang="en-US" dirty="0"/>
              <a:t>(Bowtie2) </a:t>
            </a:r>
          </a:p>
          <a:p>
            <a:pPr lvl="1"/>
            <a:r>
              <a:rPr lang="en-US" dirty="0"/>
              <a:t>GSNAP </a:t>
            </a:r>
            <a:endParaRPr lang="en-US" dirty="0" smtClean="0"/>
          </a:p>
          <a:p>
            <a:pPr lvl="1"/>
            <a:r>
              <a:rPr lang="en-US" dirty="0" err="1" smtClean="0"/>
              <a:t>SOAPsplice</a:t>
            </a:r>
            <a:endParaRPr lang="en-US" dirty="0"/>
          </a:p>
          <a:p>
            <a:pPr lvl="1"/>
            <a:r>
              <a:rPr lang="en-US" dirty="0" err="1" smtClean="0"/>
              <a:t>MapSplice</a:t>
            </a:r>
            <a:endParaRPr lang="en-US" dirty="0"/>
          </a:p>
          <a:p>
            <a:pPr lvl="1"/>
            <a:r>
              <a:rPr lang="en-US" dirty="0" err="1" smtClean="0"/>
              <a:t>TrueSite</a:t>
            </a:r>
            <a:endParaRPr lang="en-US" dirty="0"/>
          </a:p>
          <a:p>
            <a:pPr lvl="1"/>
            <a:r>
              <a:rPr lang="en-US" dirty="0" smtClean="0"/>
              <a:t>star </a:t>
            </a:r>
            <a:endParaRPr lang="en-US" dirty="0"/>
          </a:p>
          <a:p>
            <a:r>
              <a:rPr lang="en-US" dirty="0"/>
              <a:t>Aligners that can ’clip’ </a:t>
            </a:r>
            <a:endParaRPr lang="en-US" dirty="0" smtClean="0"/>
          </a:p>
          <a:p>
            <a:pPr lvl="1"/>
            <a:r>
              <a:rPr lang="en-US" dirty="0" smtClean="0"/>
              <a:t>Bowtie2 in local mode</a:t>
            </a:r>
            <a:endParaRPr lang="en-US" dirty="0"/>
          </a:p>
          <a:p>
            <a:pPr lvl="1"/>
            <a:r>
              <a:rPr lang="en-US" dirty="0" err="1"/>
              <a:t>bwa</a:t>
            </a:r>
            <a:r>
              <a:rPr lang="en-US" dirty="0"/>
              <a:t>-mem </a:t>
            </a:r>
            <a:endParaRPr lang="en-US" dirty="0" smtClean="0"/>
          </a:p>
          <a:p>
            <a:pPr lvl="1"/>
            <a:endParaRPr lang="en-US" dirty="0" smtClean="0"/>
          </a:p>
          <a:p>
            <a:pPr marL="0" indent="0">
              <a:buNone/>
            </a:pPr>
            <a:r>
              <a:rPr lang="en-US" dirty="0">
                <a:hlinkClick r:id="rId2"/>
              </a:rPr>
              <a:t>https://</a:t>
            </a:r>
            <a:r>
              <a:rPr lang="en-US" dirty="0" smtClean="0">
                <a:hlinkClick r:id="rId2"/>
              </a:rPr>
              <a:t>en.wikipedia.org/wiki/List_of_sequence_alignment_software</a:t>
            </a:r>
            <a:endParaRPr lang="en-US" dirty="0" smtClean="0"/>
          </a:p>
        </p:txBody>
      </p:sp>
    </p:spTree>
    <p:extLst>
      <p:ext uri="{BB962C8B-B14F-4D97-AF65-F5344CB8AC3E}">
        <p14:creationId xmlns:p14="http://schemas.microsoft.com/office/powerpoint/2010/main" val="825815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Genome vs Transcriptome Reference</a:t>
            </a:r>
            <a:endParaRPr lang="en-US" dirty="0"/>
          </a:p>
        </p:txBody>
      </p:sp>
      <p:sp>
        <p:nvSpPr>
          <p:cNvPr id="3" name="Content Placeholder 2"/>
          <p:cNvSpPr>
            <a:spLocks noGrp="1"/>
          </p:cNvSpPr>
          <p:nvPr>
            <p:ph idx="1"/>
          </p:nvPr>
        </p:nvSpPr>
        <p:spPr/>
        <p:txBody>
          <a:bodyPr/>
          <a:lstStyle/>
          <a:p>
            <a:r>
              <a:rPr lang="en-US" dirty="0" smtClean="0"/>
              <a:t>May seem intuitive to map RNAseq data to transcriptome, but its not that simple.</a:t>
            </a:r>
          </a:p>
          <a:p>
            <a:pPr lvl="1"/>
            <a:r>
              <a:rPr lang="en-US" dirty="0" smtClean="0"/>
              <a:t>Transcriptomes are rarely complete,</a:t>
            </a:r>
          </a:p>
          <a:p>
            <a:pPr lvl="1"/>
            <a:r>
              <a:rPr lang="en-US" dirty="0" smtClean="0"/>
              <a:t>Which transcript, canonical transcript? Shouldn’t map to all splice variants as these would show up as multi-mappers</a:t>
            </a:r>
          </a:p>
          <a:p>
            <a:r>
              <a:rPr lang="en-US" dirty="0" smtClean="0"/>
              <a:t>More so, a mapper will do its </a:t>
            </a:r>
            <a:r>
              <a:rPr lang="en-US" dirty="0" err="1" smtClean="0"/>
              <a:t>damndest</a:t>
            </a:r>
            <a:r>
              <a:rPr lang="en-US" dirty="0" smtClean="0"/>
              <a:t> to map every read, somewhere, provided the result meets its minimum requirements.</a:t>
            </a:r>
          </a:p>
          <a:p>
            <a:pPr lvl="1"/>
            <a:r>
              <a:rPr lang="en-US" dirty="0" smtClean="0"/>
              <a:t>Need to provide a mapper with all possible places the read could arisen from, which is best represented by the genome. Otherwise you get </a:t>
            </a:r>
            <a:r>
              <a:rPr lang="en-US" dirty="0" err="1" smtClean="0"/>
              <a:t>mismapping</a:t>
            </a:r>
            <a:r>
              <a:rPr lang="en-US" dirty="0" smtClean="0"/>
              <a:t> because its close enough.</a:t>
            </a:r>
          </a:p>
          <a:p>
            <a:pPr lvl="1"/>
            <a:endParaRPr lang="en-US" dirty="0"/>
          </a:p>
        </p:txBody>
      </p:sp>
    </p:spTree>
    <p:extLst>
      <p:ext uri="{BB962C8B-B14F-4D97-AF65-F5344CB8AC3E}">
        <p14:creationId xmlns:p14="http://schemas.microsoft.com/office/powerpoint/2010/main" val="6736076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Genome and Annotation</a:t>
            </a:r>
            <a:endParaRPr lang="en-US" dirty="0"/>
          </a:p>
        </p:txBody>
      </p:sp>
      <p:sp>
        <p:nvSpPr>
          <p:cNvPr id="3" name="Content Placeholder 2"/>
          <p:cNvSpPr>
            <a:spLocks noGrp="1"/>
          </p:cNvSpPr>
          <p:nvPr>
            <p:ph idx="1"/>
          </p:nvPr>
        </p:nvSpPr>
        <p:spPr/>
        <p:txBody>
          <a:bodyPr/>
          <a:lstStyle/>
          <a:p>
            <a:r>
              <a:rPr lang="en-US" dirty="0" smtClean="0"/>
              <a:t>Genome </a:t>
            </a:r>
            <a:r>
              <a:rPr lang="en-US" dirty="0" err="1" smtClean="0"/>
              <a:t>fasta</a:t>
            </a:r>
            <a:r>
              <a:rPr lang="en-US" dirty="0" smtClean="0"/>
              <a:t> files and Annotation files go together! Should be identified before beginning any analysis</a:t>
            </a:r>
          </a:p>
          <a:p>
            <a:pPr lvl="1"/>
            <a:r>
              <a:rPr lang="en-US" dirty="0" smtClean="0"/>
              <a:t>Genome </a:t>
            </a:r>
            <a:r>
              <a:rPr lang="en-US" dirty="0" err="1" smtClean="0"/>
              <a:t>fasta</a:t>
            </a:r>
            <a:r>
              <a:rPr lang="en-US" dirty="0" smtClean="0"/>
              <a:t> files should include all primary chromosomes, unplaced sequences and un-localized sequences, as well as any organelles. Should not contain any </a:t>
            </a:r>
            <a:r>
              <a:rPr lang="en-US" dirty="0" err="1" smtClean="0"/>
              <a:t>contigs</a:t>
            </a:r>
            <a:r>
              <a:rPr lang="en-US" dirty="0" smtClean="0"/>
              <a:t> that represent patches or alternative haplotypes.</a:t>
            </a:r>
          </a:p>
          <a:p>
            <a:pPr lvl="1"/>
            <a:r>
              <a:rPr lang="en-US" dirty="0" smtClean="0"/>
              <a:t>Annotation file should be GTF (preferred), and should be the most comprehensive you can find.</a:t>
            </a:r>
          </a:p>
          <a:p>
            <a:pPr lvl="2"/>
            <a:r>
              <a:rPr lang="en-US" dirty="0" smtClean="0"/>
              <a:t>Chromosome names in the GTF should match those in the </a:t>
            </a:r>
            <a:r>
              <a:rPr lang="en-US" dirty="0" err="1" smtClean="0"/>
              <a:t>fasta</a:t>
            </a:r>
            <a:r>
              <a:rPr lang="en-US" dirty="0" smtClean="0"/>
              <a:t>, they don’t always do.</a:t>
            </a:r>
          </a:p>
          <a:p>
            <a:pPr lvl="2"/>
            <a:r>
              <a:rPr lang="en-US" dirty="0" smtClean="0"/>
              <a:t>Star recommends the </a:t>
            </a:r>
            <a:r>
              <a:rPr lang="en-US" dirty="0" err="1" smtClean="0"/>
              <a:t>Gencode</a:t>
            </a:r>
            <a:r>
              <a:rPr lang="en-US" dirty="0" smtClean="0"/>
              <a:t> annotations for mouse/human</a:t>
            </a:r>
            <a:endParaRPr lang="en-US" dirty="0"/>
          </a:p>
        </p:txBody>
      </p:sp>
    </p:spTree>
    <p:extLst>
      <p:ext uri="{BB962C8B-B14F-4D97-AF65-F5344CB8AC3E}">
        <p14:creationId xmlns:p14="http://schemas.microsoft.com/office/powerpoint/2010/main" val="19376382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a </a:t>
            </a:r>
            <a:r>
              <a:rPr lang="en-US" dirty="0" err="1" smtClean="0"/>
              <a:t>sam</a:t>
            </a:r>
            <a:r>
              <a:rPr lang="en-US" dirty="0" smtClean="0"/>
              <a:t> file for counting and stats</a:t>
            </a:r>
            <a:endParaRPr lang="en-US" dirty="0"/>
          </a:p>
        </p:txBody>
      </p:sp>
      <p:sp>
        <p:nvSpPr>
          <p:cNvPr id="3" name="Content Placeholder 2"/>
          <p:cNvSpPr>
            <a:spLocks noGrp="1"/>
          </p:cNvSpPr>
          <p:nvPr>
            <p:ph idx="1"/>
          </p:nvPr>
        </p:nvSpPr>
        <p:spPr/>
        <p:txBody>
          <a:bodyPr/>
          <a:lstStyle/>
          <a:p>
            <a:r>
              <a:rPr lang="en-US" dirty="0" err="1" smtClean="0"/>
              <a:t>Samtools</a:t>
            </a:r>
            <a:r>
              <a:rPr lang="en-US" dirty="0" smtClean="0"/>
              <a:t> is used to manipulate mapping files for counting, common steps include:</a:t>
            </a:r>
          </a:p>
          <a:p>
            <a:pPr lvl="1"/>
            <a:r>
              <a:rPr lang="en-US" dirty="0" err="1"/>
              <a:t>s</a:t>
            </a:r>
            <a:r>
              <a:rPr lang="en-US" dirty="0" err="1" smtClean="0"/>
              <a:t>amtools</a:t>
            </a:r>
            <a:r>
              <a:rPr lang="en-US" dirty="0" smtClean="0"/>
              <a:t> view [to convert from </a:t>
            </a:r>
            <a:r>
              <a:rPr lang="en-US" dirty="0" err="1" smtClean="0"/>
              <a:t>sam</a:t>
            </a:r>
            <a:r>
              <a:rPr lang="en-US" dirty="0"/>
              <a:t> </a:t>
            </a:r>
            <a:r>
              <a:rPr lang="en-US" dirty="0" smtClean="0"/>
              <a:t>to bam]</a:t>
            </a:r>
          </a:p>
          <a:p>
            <a:pPr lvl="1"/>
            <a:r>
              <a:rPr lang="en-US" dirty="0" err="1" smtClean="0"/>
              <a:t>samtools</a:t>
            </a:r>
            <a:r>
              <a:rPr lang="en-US" dirty="0" smtClean="0"/>
              <a:t> sort [possibly by read and not by position, </a:t>
            </a:r>
            <a:r>
              <a:rPr lang="en-US" dirty="0" err="1" smtClean="0"/>
              <a:t>htseq</a:t>
            </a:r>
            <a:r>
              <a:rPr lang="en-US" dirty="0" smtClean="0"/>
              <a:t>-count requirement]</a:t>
            </a:r>
          </a:p>
          <a:p>
            <a:pPr lvl="1"/>
            <a:r>
              <a:rPr lang="en-US" dirty="0" err="1"/>
              <a:t>s</a:t>
            </a:r>
            <a:r>
              <a:rPr lang="en-US" dirty="0" err="1" smtClean="0"/>
              <a:t>amtools</a:t>
            </a:r>
            <a:r>
              <a:rPr lang="en-US" dirty="0" smtClean="0"/>
              <a:t> index</a:t>
            </a:r>
          </a:p>
          <a:p>
            <a:pPr lvl="1"/>
            <a:r>
              <a:rPr lang="en-US" dirty="0" err="1"/>
              <a:t>s</a:t>
            </a:r>
            <a:r>
              <a:rPr lang="en-US" dirty="0" err="1" smtClean="0"/>
              <a:t>amtools</a:t>
            </a:r>
            <a:r>
              <a:rPr lang="en-US" dirty="0" smtClean="0"/>
              <a:t> </a:t>
            </a:r>
            <a:r>
              <a:rPr lang="en-US" dirty="0" err="1" smtClean="0"/>
              <a:t>idxstats</a:t>
            </a:r>
            <a:endParaRPr lang="en-US" dirty="0" smtClean="0"/>
          </a:p>
          <a:p>
            <a:pPr lvl="1"/>
            <a:r>
              <a:rPr lang="en-US" dirty="0" err="1" smtClean="0"/>
              <a:t>samtools</a:t>
            </a:r>
            <a:r>
              <a:rPr lang="en-US" dirty="0" smtClean="0"/>
              <a:t> </a:t>
            </a:r>
            <a:r>
              <a:rPr lang="en-US" dirty="0" err="1" smtClean="0"/>
              <a:t>flagstat</a:t>
            </a:r>
            <a:endParaRPr lang="en-US" dirty="0" smtClean="0"/>
          </a:p>
          <a:p>
            <a:pPr lvl="1"/>
            <a:r>
              <a:rPr lang="en-US" dirty="0" err="1"/>
              <a:t>s</a:t>
            </a:r>
            <a:r>
              <a:rPr lang="en-US" dirty="0" err="1" smtClean="0"/>
              <a:t>amtools</a:t>
            </a:r>
            <a:r>
              <a:rPr lang="en-US" dirty="0" smtClean="0"/>
              <a:t> stats</a:t>
            </a:r>
          </a:p>
          <a:p>
            <a:pPr lvl="1"/>
            <a:endParaRPr lang="en-US" dirty="0"/>
          </a:p>
          <a:p>
            <a:r>
              <a:rPr lang="en-US" dirty="0" smtClean="0"/>
              <a:t>Check with the counting application as to its input requirements. </a:t>
            </a:r>
          </a:p>
        </p:txBody>
      </p:sp>
    </p:spTree>
    <p:extLst>
      <p:ext uri="{BB962C8B-B14F-4D97-AF65-F5344CB8AC3E}">
        <p14:creationId xmlns:p14="http://schemas.microsoft.com/office/powerpoint/2010/main" val="14445992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QA/QC</a:t>
            </a:r>
            <a:endParaRPr lang="en-US" dirty="0"/>
          </a:p>
        </p:txBody>
      </p:sp>
      <p:sp>
        <p:nvSpPr>
          <p:cNvPr id="2" name="Content Placeholder 1"/>
          <p:cNvSpPr>
            <a:spLocks noGrp="1"/>
          </p:cNvSpPr>
          <p:nvPr>
            <p:ph idx="1"/>
          </p:nvPr>
        </p:nvSpPr>
        <p:spPr/>
        <p:txBody>
          <a:bodyPr>
            <a:normAutofit/>
          </a:bodyPr>
          <a:lstStyle/>
          <a:p>
            <a:r>
              <a:rPr lang="en-US" dirty="0" smtClean="0"/>
              <a:t>Mapper produce summary statistics, view the summary report (in a text editor) and compare across samples.</a:t>
            </a:r>
          </a:p>
          <a:p>
            <a:pPr lvl="1"/>
            <a:r>
              <a:rPr lang="en-US" dirty="0" smtClean="0"/>
              <a:t>Other additional summary statistics can be produced with:</a:t>
            </a:r>
          </a:p>
          <a:p>
            <a:pPr marL="457200" lvl="1" indent="0">
              <a:buNone/>
            </a:pPr>
            <a:r>
              <a:rPr lang="en-US" dirty="0" err="1"/>
              <a:t>s</a:t>
            </a:r>
            <a:r>
              <a:rPr lang="en-US" dirty="0" err="1" smtClean="0"/>
              <a:t>amtools</a:t>
            </a:r>
            <a:r>
              <a:rPr lang="en-US" dirty="0" smtClean="0"/>
              <a:t> </a:t>
            </a:r>
            <a:r>
              <a:rPr lang="en-US" dirty="0" err="1" smtClean="0"/>
              <a:t>flagstat</a:t>
            </a:r>
            <a:endParaRPr lang="en-US" dirty="0" smtClean="0"/>
          </a:p>
          <a:p>
            <a:pPr marL="457200" lvl="1" indent="0">
              <a:buNone/>
            </a:pPr>
            <a:r>
              <a:rPr lang="en-US" dirty="0" err="1"/>
              <a:t>s</a:t>
            </a:r>
            <a:r>
              <a:rPr lang="en-US" dirty="0" err="1" smtClean="0"/>
              <a:t>amtools</a:t>
            </a:r>
            <a:r>
              <a:rPr lang="en-US" dirty="0" smtClean="0"/>
              <a:t> </a:t>
            </a:r>
            <a:r>
              <a:rPr lang="en-US" dirty="0" err="1" smtClean="0"/>
              <a:t>idxstats</a:t>
            </a:r>
            <a:endParaRPr lang="en-US" dirty="0" smtClean="0"/>
          </a:p>
          <a:p>
            <a:pPr marL="457200" lvl="1" indent="0">
              <a:buNone/>
            </a:pPr>
            <a:r>
              <a:rPr lang="en-US" dirty="0" err="1"/>
              <a:t>s</a:t>
            </a:r>
            <a:r>
              <a:rPr lang="en-US" dirty="0" err="1" smtClean="0"/>
              <a:t>amtools</a:t>
            </a:r>
            <a:r>
              <a:rPr lang="en-US" dirty="0" smtClean="0"/>
              <a:t> stats</a:t>
            </a:r>
          </a:p>
          <a:p>
            <a:r>
              <a:rPr lang="en-US" dirty="0" smtClean="0"/>
              <a:t>Produce a multi-dimensional scaling (MDS) plots of the summary files, the purpose is to look for patterns in the plot that are non-random, and may be influenced by technical artifacts</a:t>
            </a:r>
          </a:p>
        </p:txBody>
      </p:sp>
    </p:spTree>
    <p:extLst>
      <p:ext uri="{BB962C8B-B14F-4D97-AF65-F5344CB8AC3E}">
        <p14:creationId xmlns:p14="http://schemas.microsoft.com/office/powerpoint/2010/main" val="20773519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502920" indent="-457200"/>
            <a:r>
              <a:rPr lang="en-US" sz="3600" dirty="0"/>
              <a:t>Estimate known genes and transcripts expression – Counting</a:t>
            </a:r>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5277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Counting as a measure of expression</a:t>
            </a:r>
            <a:endParaRPr lang="en-US" dirty="0"/>
          </a:p>
        </p:txBody>
      </p:sp>
      <p:sp>
        <p:nvSpPr>
          <p:cNvPr id="2" name="Content Placeholder 1"/>
          <p:cNvSpPr>
            <a:spLocks noGrp="1"/>
          </p:cNvSpPr>
          <p:nvPr>
            <p:ph idx="1"/>
          </p:nvPr>
        </p:nvSpPr>
        <p:spPr/>
        <p:txBody>
          <a:bodyPr/>
          <a:lstStyle/>
          <a:p>
            <a:r>
              <a:rPr lang="en-US" dirty="0"/>
              <a:t>The more you can count (and </a:t>
            </a:r>
            <a:r>
              <a:rPr lang="en-US" dirty="0" smtClean="0"/>
              <a:t>HTS sequencing systems </a:t>
            </a:r>
            <a:r>
              <a:rPr lang="en-US" dirty="0"/>
              <a:t>can count a lot) the better the measure of copy number for even </a:t>
            </a:r>
            <a:r>
              <a:rPr lang="en-US" dirty="0" smtClean="0"/>
              <a:t>rare </a:t>
            </a:r>
            <a:r>
              <a:rPr lang="en-US" dirty="0"/>
              <a:t>transcripts in a population. </a:t>
            </a:r>
            <a:endParaRPr lang="en-US" dirty="0" smtClean="0"/>
          </a:p>
          <a:p>
            <a:pPr lvl="1"/>
            <a:r>
              <a:rPr lang="en-US" dirty="0" smtClean="0"/>
              <a:t>Most RNA-</a:t>
            </a:r>
            <a:r>
              <a:rPr lang="en-US" dirty="0" err="1" smtClean="0"/>
              <a:t>seq</a:t>
            </a:r>
            <a:r>
              <a:rPr lang="en-US" dirty="0" smtClean="0"/>
              <a:t> </a:t>
            </a:r>
            <a:r>
              <a:rPr lang="en-US" dirty="0"/>
              <a:t>techniques deal with </a:t>
            </a:r>
            <a:r>
              <a:rPr lang="en-US" dirty="0" smtClean="0"/>
              <a:t>count </a:t>
            </a:r>
            <a:r>
              <a:rPr lang="en-US" dirty="0"/>
              <a:t>data. Reads are mapped to a reference genome, transcripts are detected, and the number of reads that map to a transcript (or gene) </a:t>
            </a:r>
            <a:r>
              <a:rPr lang="en-US" dirty="0" smtClean="0"/>
              <a:t>are counted</a:t>
            </a:r>
            <a:r>
              <a:rPr lang="en-US" dirty="0"/>
              <a:t>. </a:t>
            </a:r>
            <a:endParaRPr lang="en-US" dirty="0" smtClean="0"/>
          </a:p>
          <a:p>
            <a:pPr lvl="1"/>
            <a:r>
              <a:rPr lang="en-US" dirty="0" smtClean="0"/>
              <a:t>Read </a:t>
            </a:r>
            <a:r>
              <a:rPr lang="en-US" dirty="0"/>
              <a:t>counts for a transcript are roughly proportional to the gene’s length and transcript abundance. </a:t>
            </a:r>
            <a:endParaRPr lang="en-US" dirty="0" smtClean="0"/>
          </a:p>
          <a:p>
            <a:r>
              <a:rPr lang="en-US" dirty="0" smtClean="0"/>
              <a:t>technical </a:t>
            </a:r>
            <a:r>
              <a:rPr lang="en-US" dirty="0"/>
              <a:t>artifacts </a:t>
            </a:r>
            <a:r>
              <a:rPr lang="en-US" dirty="0" smtClean="0"/>
              <a:t>should be considered during counting</a:t>
            </a:r>
            <a:endParaRPr lang="en-US" dirty="0"/>
          </a:p>
          <a:p>
            <a:pPr lvl="1"/>
            <a:r>
              <a:rPr lang="en-US" dirty="0"/>
              <a:t>mapping </a:t>
            </a:r>
            <a:r>
              <a:rPr lang="en-US" dirty="0" smtClean="0"/>
              <a:t>quality</a:t>
            </a:r>
          </a:p>
          <a:p>
            <a:pPr lvl="1"/>
            <a:r>
              <a:rPr lang="en-US" dirty="0" err="1" smtClean="0"/>
              <a:t>mapability</a:t>
            </a:r>
            <a:r>
              <a:rPr lang="en-US" dirty="0" smtClean="0"/>
              <a:t> </a:t>
            </a:r>
            <a:r>
              <a:rPr lang="en-US" dirty="0"/>
              <a:t>(</a:t>
            </a:r>
            <a:r>
              <a:rPr lang="en-US" dirty="0" smtClean="0"/>
              <a:t>uniqueness), the read is not ambiguous</a:t>
            </a:r>
            <a:endParaRPr lang="en-US" dirty="0"/>
          </a:p>
          <a:p>
            <a:endParaRPr lang="en-US" dirty="0"/>
          </a:p>
        </p:txBody>
      </p:sp>
    </p:spTree>
    <p:extLst>
      <p:ext uri="{BB962C8B-B14F-4D97-AF65-F5344CB8AC3E}">
        <p14:creationId xmlns:p14="http://schemas.microsoft.com/office/powerpoint/2010/main" val="2531362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Read Counting with HTSEQ-COUNT</a:t>
            </a:r>
            <a:endParaRPr lang="en-US" dirty="0"/>
          </a:p>
        </p:txBody>
      </p:sp>
      <p:sp>
        <p:nvSpPr>
          <p:cNvPr id="2" name="Content Placeholder 1"/>
          <p:cNvSpPr>
            <a:spLocks noGrp="1"/>
          </p:cNvSpPr>
          <p:nvPr>
            <p:ph idx="1"/>
          </p:nvPr>
        </p:nvSpPr>
        <p:spPr/>
        <p:txBody>
          <a:bodyPr>
            <a:normAutofit fontScale="92500" lnSpcReduction="10000"/>
          </a:bodyPr>
          <a:lstStyle/>
          <a:p>
            <a:pPr marL="45720" indent="0">
              <a:buNone/>
            </a:pPr>
            <a:r>
              <a:rPr lang="en-US" dirty="0" smtClean="0"/>
              <a:t>Problem:</a:t>
            </a:r>
          </a:p>
          <a:p>
            <a:r>
              <a:rPr lang="en-US" dirty="0" smtClean="0"/>
              <a:t>Given a </a:t>
            </a:r>
            <a:r>
              <a:rPr lang="en-US" dirty="0" err="1" smtClean="0"/>
              <a:t>sam</a:t>
            </a:r>
            <a:r>
              <a:rPr lang="en-US" dirty="0" smtClean="0"/>
              <a:t>/bam file with aligned sequence reads and a list of genomic feature (genes locations), we wish to count the number of reads (fragments) than overlap each feature.</a:t>
            </a:r>
          </a:p>
          <a:p>
            <a:pPr lvl="1"/>
            <a:r>
              <a:rPr lang="en-US" dirty="0" smtClean="0"/>
              <a:t>Features are defined by intervals, they have a start and stop position on a chromosome.</a:t>
            </a:r>
          </a:p>
          <a:p>
            <a:pPr lvl="1"/>
            <a:r>
              <a:rPr lang="en-US" dirty="0" smtClean="0"/>
              <a:t>For this workshop and analysis, features are genes which are the union of all its exons. You could consider each exon as a feature, for alternative splicing.</a:t>
            </a:r>
          </a:p>
          <a:p>
            <a:r>
              <a:rPr lang="en-US" dirty="0" err="1" smtClean="0"/>
              <a:t>Htseq</a:t>
            </a:r>
            <a:r>
              <a:rPr lang="en-US" dirty="0" smtClean="0"/>
              <a:t>-count has three overlapping modes</a:t>
            </a:r>
          </a:p>
          <a:p>
            <a:pPr lvl="1"/>
            <a:r>
              <a:rPr lang="en-US" dirty="0" smtClean="0"/>
              <a:t>union:</a:t>
            </a:r>
          </a:p>
          <a:p>
            <a:pPr lvl="1"/>
            <a:r>
              <a:rPr lang="en-US" dirty="0"/>
              <a:t>i</a:t>
            </a:r>
            <a:r>
              <a:rPr lang="en-US" dirty="0" smtClean="0"/>
              <a:t>ntersection-strict</a:t>
            </a:r>
          </a:p>
          <a:p>
            <a:pPr lvl="1"/>
            <a:r>
              <a:rPr lang="en-US" dirty="0"/>
              <a:t>i</a:t>
            </a:r>
            <a:r>
              <a:rPr lang="en-US" dirty="0" smtClean="0"/>
              <a:t>ntersection-nonempty</a:t>
            </a:r>
          </a:p>
        </p:txBody>
      </p:sp>
    </p:spTree>
    <p:extLst>
      <p:ext uri="{BB962C8B-B14F-4D97-AF65-F5344CB8AC3E}">
        <p14:creationId xmlns:p14="http://schemas.microsoft.com/office/powerpoint/2010/main" val="2962860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Htseq</a:t>
            </a:r>
            <a:r>
              <a:rPr lang="en-US" dirty="0" smtClean="0"/>
              <a:t>-count</a:t>
            </a:r>
            <a:endParaRPr lang="en-US" dirty="0"/>
          </a:p>
        </p:txBody>
      </p:sp>
      <p:pic>
        <p:nvPicPr>
          <p:cNvPr id="4" name="Content Placeholder 3" descr="count_modes.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3827" y="1825625"/>
            <a:ext cx="4844346" cy="4351338"/>
          </a:xfrm>
        </p:spPr>
      </p:pic>
    </p:spTree>
    <p:extLst>
      <p:ext uri="{BB962C8B-B14F-4D97-AF65-F5344CB8AC3E}">
        <p14:creationId xmlns:p14="http://schemas.microsoft.com/office/powerpoint/2010/main" val="18121284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genes -- STAR</a:t>
            </a:r>
            <a:endParaRPr lang="en-US" dirty="0"/>
          </a:p>
        </p:txBody>
      </p:sp>
      <p:sp>
        <p:nvSpPr>
          <p:cNvPr id="3" name="Content Placeholder 2"/>
          <p:cNvSpPr>
            <a:spLocks noGrp="1"/>
          </p:cNvSpPr>
          <p:nvPr>
            <p:ph idx="1"/>
          </p:nvPr>
        </p:nvSpPr>
        <p:spPr/>
        <p:txBody>
          <a:bodyPr/>
          <a:lstStyle/>
          <a:p>
            <a:r>
              <a:rPr lang="en-US" dirty="0" smtClean="0"/>
              <a:t>Counts coincide with </a:t>
            </a:r>
            <a:r>
              <a:rPr lang="en-US" dirty="0" err="1" smtClean="0"/>
              <a:t>Htseq</a:t>
            </a:r>
            <a:r>
              <a:rPr lang="en-US" dirty="0" smtClean="0"/>
              <a:t>-counts under default parameters. Need to specify GTF file at genome generation step or during mapping.</a:t>
            </a:r>
          </a:p>
          <a:p>
            <a:r>
              <a:rPr lang="en-US" dirty="0" smtClean="0"/>
              <a:t>Output, 4 columns</a:t>
            </a:r>
          </a:p>
          <a:p>
            <a:pPr lvl="1"/>
            <a:r>
              <a:rPr lang="en-US" dirty="0" err="1" smtClean="0"/>
              <a:t>GeneID</a:t>
            </a:r>
            <a:endParaRPr lang="en-US" dirty="0" smtClean="0"/>
          </a:p>
          <a:p>
            <a:pPr lvl="1"/>
            <a:r>
              <a:rPr lang="en-US" dirty="0" smtClean="0"/>
              <a:t>Counts for </a:t>
            </a:r>
            <a:r>
              <a:rPr lang="en-US" dirty="0" err="1" smtClean="0"/>
              <a:t>unstranded</a:t>
            </a:r>
            <a:endParaRPr lang="en-US" dirty="0" smtClean="0"/>
          </a:p>
          <a:p>
            <a:pPr lvl="1"/>
            <a:r>
              <a:rPr lang="en-US" dirty="0" smtClean="0"/>
              <a:t>Counts for first read strand</a:t>
            </a:r>
          </a:p>
          <a:p>
            <a:pPr lvl="1"/>
            <a:r>
              <a:rPr lang="en-US" dirty="0" smtClean="0"/>
              <a:t>Counts for the second read strand</a:t>
            </a:r>
          </a:p>
          <a:p>
            <a:r>
              <a:rPr lang="en-US" dirty="0" smtClean="0"/>
              <a:t>Chose the columns that makes sense and generate a matrix table, columns are sample, rows are genes.</a:t>
            </a:r>
            <a:endParaRPr lang="en-US" dirty="0"/>
          </a:p>
        </p:txBody>
      </p:sp>
    </p:spTree>
    <p:extLst>
      <p:ext uri="{BB962C8B-B14F-4D97-AF65-F5344CB8AC3E}">
        <p14:creationId xmlns:p14="http://schemas.microsoft.com/office/powerpoint/2010/main" val="829424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Experiments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Beginning with the question of interest ( and working backwards )</a:t>
            </a:r>
          </a:p>
          <a:p>
            <a:r>
              <a:rPr lang="en-US" dirty="0" smtClean="0"/>
              <a:t>The final step of a DE analysis is the application of a linear model to each gene in your dataset.</a:t>
            </a:r>
          </a:p>
          <a:p>
            <a:pPr marL="457200" lvl="1" indent="0">
              <a:buNone/>
            </a:pPr>
            <a:r>
              <a:rPr lang="en-US" dirty="0" smtClean="0"/>
              <a:t>Traditional statistical considerations and basic principals of statistical design of experiments apply.</a:t>
            </a:r>
          </a:p>
          <a:p>
            <a:pPr lvl="1"/>
            <a:r>
              <a:rPr lang="en-US" b="1" dirty="0" smtClean="0"/>
              <a:t>Control</a:t>
            </a:r>
            <a:r>
              <a:rPr lang="en-US" dirty="0" smtClean="0"/>
              <a:t> for effects of outside variables, avoid/consider possible biases, avoid confounding variables in sample preparation.</a:t>
            </a:r>
          </a:p>
          <a:p>
            <a:pPr lvl="1"/>
            <a:r>
              <a:rPr lang="en-US" b="1" dirty="0" smtClean="0"/>
              <a:t>Randomization</a:t>
            </a:r>
            <a:r>
              <a:rPr lang="en-US" dirty="0" smtClean="0"/>
              <a:t> of samples, plots, etc.</a:t>
            </a:r>
          </a:p>
          <a:p>
            <a:pPr lvl="1"/>
            <a:r>
              <a:rPr lang="en-US" b="1" dirty="0" smtClean="0"/>
              <a:t>Replication</a:t>
            </a:r>
            <a:r>
              <a:rPr lang="en-US" dirty="0" smtClean="0"/>
              <a:t> is essential (triplicates are THE minimum)</a:t>
            </a:r>
          </a:p>
          <a:p>
            <a:r>
              <a:rPr lang="en-US" dirty="0" smtClean="0"/>
              <a:t>You should know your final (DE) model and comparison contrasts before beginning your experiment.</a:t>
            </a:r>
            <a:endParaRPr lang="en-US" dirty="0"/>
          </a:p>
        </p:txBody>
      </p:sp>
    </p:spTree>
    <p:extLst>
      <p:ext uri="{BB962C8B-B14F-4D97-AF65-F5344CB8AC3E}">
        <p14:creationId xmlns:p14="http://schemas.microsoft.com/office/powerpoint/2010/main" val="19923370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QA/QC</a:t>
            </a:r>
            <a:endParaRPr lang="en-US" dirty="0"/>
          </a:p>
        </p:txBody>
      </p:sp>
      <p:sp>
        <p:nvSpPr>
          <p:cNvPr id="2" name="Content Placeholder 1"/>
          <p:cNvSpPr>
            <a:spLocks noGrp="1"/>
          </p:cNvSpPr>
          <p:nvPr>
            <p:ph idx="1"/>
          </p:nvPr>
        </p:nvSpPr>
        <p:spPr/>
        <p:txBody>
          <a:bodyPr>
            <a:normAutofit lnSpcReduction="10000"/>
          </a:bodyPr>
          <a:lstStyle/>
          <a:p>
            <a:r>
              <a:rPr lang="en-US" dirty="0" smtClean="0"/>
              <a:t>View summary report (in a text editor)</a:t>
            </a:r>
            <a:endParaRPr lang="en-US" dirty="0"/>
          </a:p>
          <a:p>
            <a:r>
              <a:rPr lang="en-US" dirty="0" smtClean="0"/>
              <a:t>Produce a multi-dimensional scaling (MDS) plots of the </a:t>
            </a:r>
            <a:r>
              <a:rPr lang="en-US" dirty="0"/>
              <a:t>s</a:t>
            </a:r>
            <a:r>
              <a:rPr lang="en-US" dirty="0" smtClean="0"/>
              <a:t>ummary files, the purpose is to look for patterns in the plot that are non-random, and may be influenced by technical means.</a:t>
            </a:r>
          </a:p>
          <a:p>
            <a:r>
              <a:rPr lang="en-US" dirty="0" smtClean="0"/>
              <a:t>Statistics such as:</a:t>
            </a:r>
          </a:p>
          <a:p>
            <a:pPr lvl="1"/>
            <a:r>
              <a:rPr lang="en-US" dirty="0" smtClean="0"/>
              <a:t>% </a:t>
            </a:r>
            <a:r>
              <a:rPr lang="en-US" dirty="0" err="1" smtClean="0"/>
              <a:t>Multimapped</a:t>
            </a:r>
            <a:r>
              <a:rPr lang="en-US" dirty="0" smtClean="0"/>
              <a:t> reads</a:t>
            </a:r>
          </a:p>
          <a:p>
            <a:pPr lvl="1"/>
            <a:r>
              <a:rPr lang="en-US" dirty="0" smtClean="0"/>
              <a:t>% Uniquely mapped reads</a:t>
            </a:r>
          </a:p>
          <a:p>
            <a:pPr lvl="1"/>
            <a:r>
              <a:rPr lang="en-US" dirty="0" smtClean="0"/>
              <a:t>Splice sites </a:t>
            </a:r>
          </a:p>
          <a:p>
            <a:pPr lvl="1"/>
            <a:r>
              <a:rPr lang="en-US" dirty="0" smtClean="0"/>
              <a:t>Unmapped</a:t>
            </a:r>
          </a:p>
          <a:p>
            <a:pPr lvl="1"/>
            <a:r>
              <a:rPr lang="en-US" dirty="0" smtClean="0"/>
              <a:t>Chimeric</a:t>
            </a:r>
          </a:p>
          <a:p>
            <a:pPr lvl="1"/>
            <a:r>
              <a:rPr lang="en-US" dirty="0" smtClean="0"/>
              <a:t>Etc.</a:t>
            </a:r>
          </a:p>
        </p:txBody>
      </p:sp>
    </p:spTree>
    <p:extLst>
      <p:ext uri="{BB962C8B-B14F-4D97-AF65-F5344CB8AC3E}">
        <p14:creationId xmlns:p14="http://schemas.microsoft.com/office/powerpoint/2010/main" val="8203616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502920" indent="-457200"/>
            <a:r>
              <a:rPr lang="en-US" sz="3600" dirty="0"/>
              <a:t>Differential Expression Analysis using </a:t>
            </a:r>
            <a:r>
              <a:rPr lang="en-US" sz="3600" dirty="0" err="1" smtClean="0"/>
              <a:t>edgeR</a:t>
            </a:r>
            <a:r>
              <a:rPr lang="en-US" sz="3600" dirty="0" smtClean="0"/>
              <a:t>/</a:t>
            </a:r>
            <a:r>
              <a:rPr lang="en-US" sz="3600" dirty="0" err="1" smtClean="0"/>
              <a:t>Limma</a:t>
            </a:r>
            <a:r>
              <a:rPr lang="en-US" sz="3600" dirty="0" smtClean="0"/>
              <a:t> </a:t>
            </a:r>
            <a:r>
              <a:rPr lang="en-US" sz="3600" dirty="0" err="1" smtClean="0"/>
              <a:t>Voom</a:t>
            </a:r>
            <a:endParaRPr lang="en-US" sz="3600" dirty="0"/>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35067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Differential Expression Analysis</a:t>
            </a:r>
            <a:endParaRPr lang="en-US" dirty="0"/>
          </a:p>
        </p:txBody>
      </p:sp>
      <p:sp>
        <p:nvSpPr>
          <p:cNvPr id="2" name="Content Placeholder 1"/>
          <p:cNvSpPr>
            <a:spLocks noGrp="1"/>
          </p:cNvSpPr>
          <p:nvPr>
            <p:ph idx="1"/>
          </p:nvPr>
        </p:nvSpPr>
        <p:spPr>
          <a:xfrm>
            <a:off x="1035424" y="1719072"/>
            <a:ext cx="10112188" cy="4751245"/>
          </a:xfrm>
        </p:spPr>
        <p:txBody>
          <a:bodyPr>
            <a:normAutofit fontScale="92500" lnSpcReduction="10000"/>
          </a:bodyPr>
          <a:lstStyle/>
          <a:p>
            <a:r>
              <a:rPr lang="en-US" dirty="0"/>
              <a:t>Differential Expression between </a:t>
            </a:r>
            <a:r>
              <a:rPr lang="en-US" dirty="0" smtClean="0"/>
              <a:t>conditions is determined from count data, which is modeled </a:t>
            </a:r>
            <a:r>
              <a:rPr lang="en-US" dirty="0"/>
              <a:t>by a distribution (</a:t>
            </a:r>
            <a:r>
              <a:rPr lang="en-US" dirty="0" err="1"/>
              <a:t>ie</a:t>
            </a:r>
            <a:r>
              <a:rPr lang="en-US" dirty="0"/>
              <a:t>. Negative Binomial Distribution, Poisson, etc.) </a:t>
            </a:r>
          </a:p>
          <a:p>
            <a:r>
              <a:rPr lang="en-US" dirty="0" smtClean="0"/>
              <a:t>Generally </a:t>
            </a:r>
            <a:r>
              <a:rPr lang="en-US" dirty="0"/>
              <a:t>speaking differential expression analysis is performed in a very similar manner to DNA microarrays, </a:t>
            </a:r>
            <a:r>
              <a:rPr lang="en-US" dirty="0" smtClean="0"/>
              <a:t>once </a:t>
            </a:r>
            <a:r>
              <a:rPr lang="en-US" dirty="0"/>
              <a:t>and normalization have been performed. </a:t>
            </a:r>
            <a:endParaRPr lang="en-US" dirty="0" smtClean="0"/>
          </a:p>
          <a:p>
            <a:r>
              <a:rPr lang="en-US" dirty="0" smtClean="0"/>
              <a:t>A </a:t>
            </a:r>
            <a:r>
              <a:rPr lang="en-US" dirty="0"/>
              <a:t>lot of RNA-</a:t>
            </a:r>
            <a:r>
              <a:rPr lang="en-US" dirty="0" err="1"/>
              <a:t>seq</a:t>
            </a:r>
            <a:r>
              <a:rPr lang="en-US" dirty="0"/>
              <a:t> analysis has been done in R and so there are many packages available to analyze and view this data. Two of the </a:t>
            </a:r>
            <a:r>
              <a:rPr lang="en-US" dirty="0" smtClean="0"/>
              <a:t>‘best’ </a:t>
            </a:r>
            <a:r>
              <a:rPr lang="en-US" dirty="0"/>
              <a:t>are: </a:t>
            </a:r>
          </a:p>
          <a:p>
            <a:pPr lvl="1"/>
            <a:r>
              <a:rPr lang="en-US" dirty="0" err="1" smtClean="0"/>
              <a:t>DESeq</a:t>
            </a:r>
            <a:r>
              <a:rPr lang="en-US" dirty="0" smtClean="0"/>
              <a:t>, developed by Simon Anders (also created </a:t>
            </a:r>
            <a:r>
              <a:rPr lang="en-US" dirty="0" err="1" smtClean="0"/>
              <a:t>htseq</a:t>
            </a:r>
            <a:r>
              <a:rPr lang="en-US" dirty="0" smtClean="0"/>
              <a:t>) in Wolfgang Huber’s group at EMBL</a:t>
            </a:r>
          </a:p>
          <a:p>
            <a:pPr lvl="1"/>
            <a:r>
              <a:rPr lang="en-US" dirty="0" err="1" smtClean="0"/>
              <a:t>edgeR</a:t>
            </a:r>
            <a:r>
              <a:rPr lang="en-US" dirty="0" smtClean="0"/>
              <a:t>/</a:t>
            </a:r>
            <a:r>
              <a:rPr lang="en-US" dirty="0" err="1" smtClean="0"/>
              <a:t>Voom</a:t>
            </a:r>
            <a:r>
              <a:rPr lang="en-US" dirty="0" smtClean="0"/>
              <a:t> </a:t>
            </a:r>
            <a:r>
              <a:rPr lang="en-US" dirty="0"/>
              <a:t>(extension to </a:t>
            </a:r>
            <a:r>
              <a:rPr lang="en-US" dirty="0" err="1"/>
              <a:t>Limma</a:t>
            </a:r>
            <a:r>
              <a:rPr lang="en-US" dirty="0"/>
              <a:t> [microarrays] for RNA-</a:t>
            </a:r>
            <a:r>
              <a:rPr lang="en-US" dirty="0" err="1"/>
              <a:t>seq</a:t>
            </a:r>
            <a:r>
              <a:rPr lang="en-US" dirty="0" smtClean="0"/>
              <a:t>), developed out of </a:t>
            </a:r>
            <a:r>
              <a:rPr lang="en-US" dirty="0"/>
              <a:t>Gordon </a:t>
            </a:r>
            <a:r>
              <a:rPr lang="en-US" dirty="0" smtClean="0"/>
              <a:t>Smyth’s group from the </a:t>
            </a:r>
            <a:r>
              <a:rPr lang="en-US" dirty="0"/>
              <a:t>Walter and Eliza Hall Institute of Medical </a:t>
            </a:r>
            <a:r>
              <a:rPr lang="en-US" dirty="0" smtClean="0"/>
              <a:t>Research in Australia</a:t>
            </a:r>
          </a:p>
          <a:p>
            <a:pPr lvl="1"/>
            <a:r>
              <a:rPr lang="en-US" sz="1600" dirty="0"/>
              <a:t>http://</a:t>
            </a:r>
            <a:r>
              <a:rPr lang="en-US" sz="1600" dirty="0" err="1"/>
              <a:t>bioconductor.org</a:t>
            </a:r>
            <a:r>
              <a:rPr lang="en-US" sz="1600" dirty="0"/>
              <a:t>/packages/release/BiocViews.html#___</a:t>
            </a:r>
            <a:r>
              <a:rPr lang="en-US" sz="1600" dirty="0" err="1"/>
              <a:t>RNASeq</a:t>
            </a:r>
            <a:endParaRPr lang="en-US" sz="1600" dirty="0"/>
          </a:p>
        </p:txBody>
      </p:sp>
    </p:spTree>
    <p:extLst>
      <p:ext uri="{BB962C8B-B14F-4D97-AF65-F5344CB8AC3E}">
        <p14:creationId xmlns:p14="http://schemas.microsoft.com/office/powerpoint/2010/main" val="495701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Basic steps procedure </a:t>
            </a:r>
            <a:r>
              <a:rPr lang="mr-IN" dirty="0" smtClean="0"/>
              <a:t>–</a:t>
            </a:r>
            <a:r>
              <a:rPr lang="en-US" dirty="0" smtClean="0"/>
              <a:t> edger/</a:t>
            </a:r>
            <a:r>
              <a:rPr lang="en-US" dirty="0" err="1" smtClean="0"/>
              <a:t>limma</a:t>
            </a:r>
            <a:r>
              <a:rPr lang="en-US" dirty="0" smtClean="0"/>
              <a:t> </a:t>
            </a:r>
            <a:r>
              <a:rPr lang="en-US" dirty="0" err="1" smtClean="0"/>
              <a:t>voom</a:t>
            </a:r>
            <a:endParaRPr lang="en-US" dirty="0"/>
          </a:p>
        </p:txBody>
      </p:sp>
      <p:sp>
        <p:nvSpPr>
          <p:cNvPr id="2" name="Content Placeholder 1"/>
          <p:cNvSpPr>
            <a:spLocks noGrp="1"/>
          </p:cNvSpPr>
          <p:nvPr>
            <p:ph idx="1"/>
          </p:nvPr>
        </p:nvSpPr>
        <p:spPr/>
        <p:txBody>
          <a:bodyPr>
            <a:normAutofit fontScale="92500"/>
          </a:bodyPr>
          <a:lstStyle/>
          <a:p>
            <a:pPr marL="502920" indent="-457200">
              <a:buFont typeface="+mj-lt"/>
              <a:buAutoNum type="arabicPeriod"/>
            </a:pPr>
            <a:r>
              <a:rPr lang="en-US" dirty="0" smtClean="0"/>
              <a:t>Read the count </a:t>
            </a:r>
            <a:r>
              <a:rPr lang="en-US" dirty="0"/>
              <a:t>d</a:t>
            </a:r>
            <a:r>
              <a:rPr lang="en-US" dirty="0" smtClean="0"/>
              <a:t>ata in</a:t>
            </a:r>
          </a:p>
          <a:p>
            <a:pPr marL="502920" indent="-457200">
              <a:buFont typeface="+mj-lt"/>
              <a:buAutoNum type="arabicPeriod"/>
            </a:pPr>
            <a:r>
              <a:rPr lang="en-US" dirty="0" smtClean="0"/>
              <a:t>Filter genes(uninteresting genes, e.g. unexpressed)</a:t>
            </a:r>
          </a:p>
          <a:p>
            <a:pPr marL="502920" indent="-457200">
              <a:buFont typeface="+mj-lt"/>
              <a:buAutoNum type="arabicPeriod"/>
            </a:pPr>
            <a:r>
              <a:rPr lang="en-US" dirty="0" smtClean="0"/>
              <a:t>Calculate normalizing factors (sample-specific adjustment)</a:t>
            </a:r>
          </a:p>
          <a:p>
            <a:pPr marL="502920" indent="-457200">
              <a:buFont typeface="+mj-lt"/>
              <a:buAutoNum type="arabicPeriod"/>
            </a:pPr>
            <a:r>
              <a:rPr lang="en-US" dirty="0" smtClean="0"/>
              <a:t>Calculate dispersion (gene-gene </a:t>
            </a:r>
            <a:r>
              <a:rPr lang="en-US" dirty="0"/>
              <a:t>variance-stabilizing </a:t>
            </a:r>
            <a:r>
              <a:rPr lang="en-US" dirty="0" smtClean="0"/>
              <a:t>transformation)</a:t>
            </a:r>
            <a:endParaRPr lang="en-US" dirty="0"/>
          </a:p>
          <a:p>
            <a:pPr marL="502920" indent="-457200">
              <a:buFont typeface="+mj-lt"/>
              <a:buAutoNum type="arabicPeriod"/>
            </a:pPr>
            <a:r>
              <a:rPr lang="en-US" dirty="0" smtClean="0"/>
              <a:t>Fit a model of your experiment</a:t>
            </a:r>
          </a:p>
          <a:p>
            <a:pPr marL="502920" indent="-457200">
              <a:buFont typeface="+mj-lt"/>
              <a:buAutoNum type="arabicPeriod"/>
            </a:pPr>
            <a:r>
              <a:rPr lang="en-US" dirty="0" smtClean="0"/>
              <a:t>Perform likelihood ratio tests on comparisons of interest (using contrasts)</a:t>
            </a:r>
          </a:p>
          <a:p>
            <a:pPr marL="502920" indent="-457200">
              <a:buFont typeface="+mj-lt"/>
              <a:buAutoNum type="arabicPeriod"/>
            </a:pPr>
            <a:r>
              <a:rPr lang="en-US" dirty="0" smtClean="0"/>
              <a:t>Adjust for multiple testing, </a:t>
            </a:r>
            <a:r>
              <a:rPr lang="en-US" dirty="0" err="1" smtClean="0"/>
              <a:t>Benjamini</a:t>
            </a:r>
            <a:r>
              <a:rPr lang="en-US" dirty="0" smtClean="0"/>
              <a:t>-Hochberg (BH) is the defaults.</a:t>
            </a:r>
          </a:p>
          <a:p>
            <a:pPr marL="502920" indent="-457200">
              <a:buFont typeface="+mj-lt"/>
              <a:buAutoNum type="arabicPeriod"/>
            </a:pPr>
            <a:r>
              <a:rPr lang="en-US" dirty="0" smtClean="0"/>
              <a:t>Check results for confidence</a:t>
            </a:r>
          </a:p>
          <a:p>
            <a:pPr marL="502920" indent="-457200">
              <a:buFont typeface="+mj-lt"/>
              <a:buAutoNum type="arabicPeriod"/>
            </a:pPr>
            <a:r>
              <a:rPr lang="en-US" dirty="0" smtClean="0"/>
              <a:t>Attach annotation if available and write tables</a:t>
            </a:r>
            <a:endParaRPr lang="en-US" dirty="0"/>
          </a:p>
        </p:txBody>
      </p:sp>
    </p:spTree>
    <p:extLst>
      <p:ext uri="{BB962C8B-B14F-4D97-AF65-F5344CB8AC3E}">
        <p14:creationId xmlns:p14="http://schemas.microsoft.com/office/powerpoint/2010/main" val="20495245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genes</a:t>
            </a:r>
            <a:endParaRPr lang="en-US" dirty="0"/>
          </a:p>
        </p:txBody>
      </p:sp>
      <p:sp>
        <p:nvSpPr>
          <p:cNvPr id="3" name="Content Placeholder 2"/>
          <p:cNvSpPr>
            <a:spLocks noGrp="1"/>
          </p:cNvSpPr>
          <p:nvPr>
            <p:ph idx="1"/>
          </p:nvPr>
        </p:nvSpPr>
        <p:spPr/>
        <p:txBody>
          <a:bodyPr/>
          <a:lstStyle/>
          <a:p>
            <a:r>
              <a:rPr lang="en-US" dirty="0" smtClean="0"/>
              <a:t>Most common filter is to </a:t>
            </a:r>
            <a:r>
              <a:rPr lang="en-US" b="1" i="1" dirty="0" smtClean="0"/>
              <a:t>remove</a:t>
            </a:r>
            <a:r>
              <a:rPr lang="en-US" dirty="0" smtClean="0"/>
              <a:t> genes that are less then X reads counts across a certain number of samples. EX.</a:t>
            </a:r>
          </a:p>
          <a:p>
            <a:pPr lvl="1"/>
            <a:r>
              <a:rPr lang="en-US" dirty="0" err="1"/>
              <a:t>rowSums</a:t>
            </a:r>
            <a:r>
              <a:rPr lang="en-US" dirty="0"/>
              <a:t>(</a:t>
            </a:r>
            <a:r>
              <a:rPr lang="en-US" dirty="0" err="1"/>
              <a:t>cpms</a:t>
            </a:r>
            <a:r>
              <a:rPr lang="en-US" dirty="0"/>
              <a:t> </a:t>
            </a:r>
            <a:r>
              <a:rPr lang="en-US" dirty="0" smtClean="0"/>
              <a:t>&lt;= 1</a:t>
            </a:r>
            <a:r>
              <a:rPr lang="en-US" dirty="0"/>
              <a:t>) </a:t>
            </a:r>
            <a:r>
              <a:rPr lang="en-US" dirty="0" smtClean="0"/>
              <a:t>&lt; 3  , require at least 1 </a:t>
            </a:r>
            <a:r>
              <a:rPr lang="en-US" dirty="0" err="1" smtClean="0"/>
              <a:t>cpm</a:t>
            </a:r>
            <a:r>
              <a:rPr lang="en-US" dirty="0" smtClean="0"/>
              <a:t> in at least 3 samples to keep</a:t>
            </a:r>
          </a:p>
          <a:p>
            <a:endParaRPr lang="en-US" dirty="0"/>
          </a:p>
          <a:p>
            <a:r>
              <a:rPr lang="en-US" dirty="0" smtClean="0"/>
              <a:t>A second less used filter to is minimum variance across all samples, so if a gene isn’t changing (constant expression) its not interesting no need to test.</a:t>
            </a:r>
          </a:p>
          <a:p>
            <a:pPr lvl="1"/>
            <a:endParaRPr lang="en-US" dirty="0" smtClean="0"/>
          </a:p>
        </p:txBody>
      </p:sp>
    </p:spTree>
    <p:extLst>
      <p:ext uri="{BB962C8B-B14F-4D97-AF65-F5344CB8AC3E}">
        <p14:creationId xmlns:p14="http://schemas.microsoft.com/office/powerpoint/2010/main" val="7212122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NORMALIZATION</a:t>
            </a:r>
            <a:endParaRPr lang="en-US" dirty="0"/>
          </a:p>
        </p:txBody>
      </p:sp>
      <p:sp>
        <p:nvSpPr>
          <p:cNvPr id="2" name="Content Placeholder 1"/>
          <p:cNvSpPr>
            <a:spLocks noGrp="1"/>
          </p:cNvSpPr>
          <p:nvPr>
            <p:ph idx="1"/>
          </p:nvPr>
        </p:nvSpPr>
        <p:spPr/>
        <p:txBody>
          <a:bodyPr>
            <a:normAutofit fontScale="92500" lnSpcReduction="10000"/>
          </a:bodyPr>
          <a:lstStyle/>
          <a:p>
            <a:r>
              <a:rPr lang="en-US" dirty="0" smtClean="0"/>
              <a:t>In differential expression analysis, only sample-specific effects need to be normalized, NOT concerned with comparisons and quantification of absolute expression.</a:t>
            </a:r>
          </a:p>
          <a:p>
            <a:pPr lvl="1"/>
            <a:r>
              <a:rPr lang="en-US" dirty="0" smtClean="0"/>
              <a:t>Sequence depth – is a sample specific effect and needs to be adjusted for.</a:t>
            </a:r>
          </a:p>
          <a:p>
            <a:pPr lvl="1"/>
            <a:r>
              <a:rPr lang="en-US" dirty="0" smtClean="0"/>
              <a:t>RNA composition - </a:t>
            </a:r>
            <a:r>
              <a:rPr lang="en-US" dirty="0"/>
              <a:t>finding a set of scaling factors for the library sizes that minimize the log-fold changes between the samples for most </a:t>
            </a:r>
            <a:r>
              <a:rPr lang="en-US" dirty="0" smtClean="0"/>
              <a:t>genes (uses a trimmed mean of M-values between each pair of sample)</a:t>
            </a:r>
          </a:p>
          <a:p>
            <a:pPr lvl="1"/>
            <a:r>
              <a:rPr lang="en-US" dirty="0" smtClean="0"/>
              <a:t>GC content – is NOT sample-specific (except when it is)</a:t>
            </a:r>
          </a:p>
          <a:p>
            <a:pPr lvl="1"/>
            <a:r>
              <a:rPr lang="en-US" dirty="0" smtClean="0"/>
              <a:t>Gene Length – is NOT sample-specific (except when it is)</a:t>
            </a:r>
          </a:p>
          <a:p>
            <a:pPr lvl="1"/>
            <a:endParaRPr lang="en-US" dirty="0" smtClean="0"/>
          </a:p>
          <a:p>
            <a:r>
              <a:rPr lang="en-US" dirty="0" smtClean="0"/>
              <a:t>Normalization in </a:t>
            </a:r>
            <a:r>
              <a:rPr lang="en-US" dirty="0" err="1" smtClean="0"/>
              <a:t>edgeR</a:t>
            </a:r>
            <a:r>
              <a:rPr lang="en-US" dirty="0" smtClean="0"/>
              <a:t>/</a:t>
            </a:r>
            <a:r>
              <a:rPr lang="en-US" dirty="0" err="1" smtClean="0"/>
              <a:t>Voom</a:t>
            </a:r>
            <a:r>
              <a:rPr lang="en-US" dirty="0" smtClean="0"/>
              <a:t> is model-based, you calculate normalizing factors using the function </a:t>
            </a:r>
            <a:r>
              <a:rPr lang="en-US" dirty="0" err="1" smtClean="0"/>
              <a:t>calcNormFactors</a:t>
            </a:r>
            <a:r>
              <a:rPr lang="en-US" dirty="0"/>
              <a:t> </a:t>
            </a:r>
            <a:r>
              <a:rPr lang="en-US" dirty="0" smtClean="0"/>
              <a:t>function which by default uses TMM (trimmed means of M values). </a:t>
            </a:r>
            <a:r>
              <a:rPr lang="en-US" b="1" dirty="0" smtClean="0"/>
              <a:t>Assumes most genes are not DE.</a:t>
            </a:r>
            <a:endParaRPr lang="en-US" b="1" dirty="0"/>
          </a:p>
          <a:p>
            <a:pPr lvl="1"/>
            <a:endParaRPr lang="en-US" dirty="0" smtClean="0"/>
          </a:p>
        </p:txBody>
      </p:sp>
    </p:spTree>
    <p:extLst>
      <p:ext uri="{BB962C8B-B14F-4D97-AF65-F5344CB8AC3E}">
        <p14:creationId xmlns:p14="http://schemas.microsoft.com/office/powerpoint/2010/main" val="10171871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RPKM vs FPKM vs CPM vs model based</a:t>
            </a:r>
            <a:endParaRPr lang="en-US" dirty="0"/>
          </a:p>
        </p:txBody>
      </p:sp>
      <p:sp>
        <p:nvSpPr>
          <p:cNvPr id="2" name="Content Placeholder 1"/>
          <p:cNvSpPr>
            <a:spLocks noGrp="1"/>
          </p:cNvSpPr>
          <p:nvPr>
            <p:ph idx="1"/>
          </p:nvPr>
        </p:nvSpPr>
        <p:spPr/>
        <p:txBody>
          <a:bodyPr>
            <a:normAutofit/>
          </a:bodyPr>
          <a:lstStyle/>
          <a:p>
            <a:r>
              <a:rPr lang="en-US" dirty="0"/>
              <a:t>RPKM - Reads per </a:t>
            </a:r>
            <a:r>
              <a:rPr lang="en-US" dirty="0" err="1"/>
              <a:t>kilobase</a:t>
            </a:r>
            <a:r>
              <a:rPr lang="en-US" dirty="0"/>
              <a:t> per million mapped reads </a:t>
            </a:r>
          </a:p>
          <a:p>
            <a:r>
              <a:rPr lang="en-US" dirty="0"/>
              <a:t>FPKM - Fragments per </a:t>
            </a:r>
            <a:r>
              <a:rPr lang="en-US" dirty="0" err="1"/>
              <a:t>kilobase</a:t>
            </a:r>
            <a:r>
              <a:rPr lang="en-US" dirty="0"/>
              <a:t> per million mapped </a:t>
            </a:r>
            <a:r>
              <a:rPr lang="en-US" dirty="0" smtClean="0"/>
              <a:t>reads</a:t>
            </a:r>
          </a:p>
          <a:p>
            <a:r>
              <a:rPr lang="en-US" dirty="0" err="1" smtClean="0"/>
              <a:t>logCPM</a:t>
            </a:r>
            <a:r>
              <a:rPr lang="en-US" dirty="0" smtClean="0"/>
              <a:t> </a:t>
            </a:r>
            <a:r>
              <a:rPr lang="en-US" dirty="0"/>
              <a:t>– </a:t>
            </a:r>
            <a:r>
              <a:rPr lang="en-US" dirty="0" smtClean="0"/>
              <a:t>log Counts </a:t>
            </a:r>
            <a:r>
              <a:rPr lang="en-US" dirty="0"/>
              <a:t>per </a:t>
            </a:r>
            <a:r>
              <a:rPr lang="en-US" dirty="0" smtClean="0"/>
              <a:t>million [ good for producing MDS plots, estimation of normalized values in model based ]</a:t>
            </a:r>
            <a:endParaRPr lang="en-US" dirty="0"/>
          </a:p>
          <a:p>
            <a:r>
              <a:rPr lang="en-US" dirty="0"/>
              <a:t>Model based - original read counts are not themselves transformed, but rather correction factors are used in the DE model </a:t>
            </a:r>
            <a:r>
              <a:rPr lang="en-US" dirty="0" smtClean="0"/>
              <a:t>itself.</a:t>
            </a:r>
            <a:endParaRPr lang="en-US" sz="2600" dirty="0"/>
          </a:p>
          <a:p>
            <a:endParaRPr lang="en-US" dirty="0"/>
          </a:p>
          <a:p>
            <a:endParaRPr lang="en-US" dirty="0"/>
          </a:p>
        </p:txBody>
      </p:sp>
    </p:spTree>
    <p:extLst>
      <p:ext uri="{BB962C8B-B14F-4D97-AF65-F5344CB8AC3E}">
        <p14:creationId xmlns:p14="http://schemas.microsoft.com/office/powerpoint/2010/main" val="18943310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a:t>
            </a:r>
            <a:endParaRPr lang="en-US" dirty="0"/>
          </a:p>
        </p:txBody>
      </p:sp>
      <p:sp>
        <p:nvSpPr>
          <p:cNvPr id="3" name="Content Placeholder 2"/>
          <p:cNvSpPr>
            <a:spLocks noGrp="1"/>
          </p:cNvSpPr>
          <p:nvPr>
            <p:ph idx="1"/>
          </p:nvPr>
        </p:nvSpPr>
        <p:spPr/>
        <p:txBody>
          <a:bodyPr/>
          <a:lstStyle/>
          <a:p>
            <a:r>
              <a:rPr lang="en-US" dirty="0" smtClean="0"/>
              <a:t>Transformation turn the gene count data into a distribution more suitable for statistical analysis (more ”normal” like).</a:t>
            </a:r>
          </a:p>
          <a:p>
            <a:r>
              <a:rPr lang="en-US" dirty="0" smtClean="0"/>
              <a:t>Most common</a:t>
            </a:r>
          </a:p>
          <a:p>
            <a:pPr lvl="1"/>
            <a:r>
              <a:rPr lang="en-US" dirty="0" err="1" smtClean="0"/>
              <a:t>Limma</a:t>
            </a:r>
            <a:r>
              <a:rPr lang="en-US" dirty="0" smtClean="0"/>
              <a:t>-trended transformation, </a:t>
            </a:r>
            <a:r>
              <a:rPr lang="en-US" dirty="0" err="1" smtClean="0"/>
              <a:t>logCPM</a:t>
            </a:r>
            <a:r>
              <a:rPr lang="en-US" dirty="0" smtClean="0"/>
              <a:t>, best when total counts per sample are relatively close to each other (~3-fold)</a:t>
            </a:r>
          </a:p>
          <a:p>
            <a:pPr lvl="1"/>
            <a:r>
              <a:rPr lang="en-US" dirty="0" err="1" smtClean="0"/>
              <a:t>Voom</a:t>
            </a:r>
            <a:r>
              <a:rPr lang="en-US" dirty="0" smtClean="0"/>
              <a:t>, is best used when library sizes are quite variable across samples</a:t>
            </a:r>
          </a:p>
        </p:txBody>
      </p:sp>
    </p:spTree>
    <p:extLst>
      <p:ext uri="{BB962C8B-B14F-4D97-AF65-F5344CB8AC3E}">
        <p14:creationId xmlns:p14="http://schemas.microsoft.com/office/powerpoint/2010/main" val="15763527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QA/QC</a:t>
            </a:r>
            <a:endParaRPr lang="en-US" dirty="0"/>
          </a:p>
        </p:txBody>
      </p:sp>
      <p:sp>
        <p:nvSpPr>
          <p:cNvPr id="3" name="Content Placeholder 2"/>
          <p:cNvSpPr>
            <a:spLocks noGrp="1"/>
          </p:cNvSpPr>
          <p:nvPr>
            <p:ph idx="1"/>
          </p:nvPr>
        </p:nvSpPr>
        <p:spPr/>
        <p:txBody>
          <a:bodyPr/>
          <a:lstStyle/>
          <a:p>
            <a:r>
              <a:rPr lang="en-US" dirty="0" smtClean="0"/>
              <a:t>MDS plots of </a:t>
            </a:r>
            <a:r>
              <a:rPr lang="en-US" dirty="0" err="1" smtClean="0"/>
              <a:t>logCPM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2199" y="0"/>
            <a:ext cx="6946246" cy="6858000"/>
          </a:xfrm>
          <a:prstGeom prst="rect">
            <a:avLst/>
          </a:prstGeom>
        </p:spPr>
      </p:pic>
    </p:spTree>
    <p:extLst>
      <p:ext uri="{BB962C8B-B14F-4D97-AF65-F5344CB8AC3E}">
        <p14:creationId xmlns:p14="http://schemas.microsoft.com/office/powerpoint/2010/main" val="2549330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Stabilization - </a:t>
            </a:r>
            <a:r>
              <a:rPr lang="en-US" dirty="0" err="1" smtClean="0"/>
              <a:t>eBayes</a:t>
            </a:r>
            <a:endParaRPr lang="en-US" dirty="0"/>
          </a:p>
        </p:txBody>
      </p:sp>
      <p:sp>
        <p:nvSpPr>
          <p:cNvPr id="3" name="Content Placeholder 2"/>
          <p:cNvSpPr>
            <a:spLocks noGrp="1"/>
          </p:cNvSpPr>
          <p:nvPr>
            <p:ph idx="1"/>
          </p:nvPr>
        </p:nvSpPr>
        <p:spPr>
          <a:xfrm>
            <a:off x="838200" y="1825625"/>
            <a:ext cx="5884333" cy="4351338"/>
          </a:xfrm>
        </p:spPr>
        <p:txBody>
          <a:bodyPr/>
          <a:lstStyle/>
          <a:p>
            <a:r>
              <a:rPr lang="en-US" dirty="0" smtClean="0"/>
              <a:t>The variance characteristics of low expressed genes are different from high expressed genes, if treated the same, the effect is to over represent low expressed genes in the DE list.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1866" y="1781427"/>
            <a:ext cx="5300134" cy="4809872"/>
          </a:xfrm>
          <a:prstGeom prst="rect">
            <a:avLst/>
          </a:prstGeom>
        </p:spPr>
      </p:pic>
    </p:spTree>
    <p:extLst>
      <p:ext uri="{BB962C8B-B14F-4D97-AF65-F5344CB8AC3E}">
        <p14:creationId xmlns:p14="http://schemas.microsoft.com/office/powerpoint/2010/main" val="429357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outcomes</a:t>
            </a:r>
            <a:br>
              <a:rPr lang="en-US" dirty="0" smtClean="0"/>
            </a:br>
            <a:r>
              <a:rPr lang="en-US" dirty="0" smtClean="0"/>
              <a:t>	Goldilocks and the three bears</a:t>
            </a:r>
            <a:endParaRPr lang="en-US" dirty="0"/>
          </a:p>
        </p:txBody>
      </p:sp>
      <p:sp>
        <p:nvSpPr>
          <p:cNvPr id="3" name="Content Placeholder 2"/>
          <p:cNvSpPr>
            <a:spLocks noGrp="1"/>
          </p:cNvSpPr>
          <p:nvPr>
            <p:ph idx="1"/>
          </p:nvPr>
        </p:nvSpPr>
        <p:spPr/>
        <p:txBody>
          <a:bodyPr/>
          <a:lstStyle/>
          <a:p>
            <a:r>
              <a:rPr lang="en-US" dirty="0" smtClean="0"/>
              <a:t>Technical and/or biological variation exceeds that of experimental variation, results in 0 differentially expressed genes</a:t>
            </a:r>
          </a:p>
          <a:p>
            <a:r>
              <a:rPr lang="en-US" dirty="0" smtClean="0"/>
              <a:t>Experiment induces a significant phenotype with cascading effects and/or little to no biological variation between replicates (ala cell lines), results in 1000s of DE genes. Some of which are directly due to experiment; however, most due to cascading effects.</a:t>
            </a:r>
          </a:p>
          <a:p>
            <a:r>
              <a:rPr lang="en-US" dirty="0" smtClean="0"/>
              <a:t>Technical artifacts are controlled. Biological variation is induced in the experiment, and cascading effects are controlled, or accounted for, results in 100s of DE genes directly applicable to the question of interest.</a:t>
            </a:r>
            <a:endParaRPr lang="en-US" dirty="0"/>
          </a:p>
        </p:txBody>
      </p:sp>
    </p:spTree>
    <p:extLst>
      <p:ext uri="{BB962C8B-B14F-4D97-AF65-F5344CB8AC3E}">
        <p14:creationId xmlns:p14="http://schemas.microsoft.com/office/powerpoint/2010/main" val="12256825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testing correct</a:t>
            </a:r>
            <a:endParaRPr lang="en-US" dirty="0"/>
          </a:p>
        </p:txBody>
      </p:sp>
      <p:sp>
        <p:nvSpPr>
          <p:cNvPr id="3" name="Content Placeholder 2"/>
          <p:cNvSpPr>
            <a:spLocks noGrp="1"/>
          </p:cNvSpPr>
          <p:nvPr>
            <p:ph idx="1"/>
          </p:nvPr>
        </p:nvSpPr>
        <p:spPr/>
        <p:txBody>
          <a:bodyPr/>
          <a:lstStyle/>
          <a:p>
            <a:r>
              <a:rPr lang="en-US" dirty="0" smtClean="0"/>
              <a:t>Simply a must! Best choices are</a:t>
            </a:r>
          </a:p>
          <a:p>
            <a:pPr lvl="1"/>
            <a:r>
              <a:rPr lang="en-US" dirty="0" smtClean="0"/>
              <a:t>FDR </a:t>
            </a:r>
            <a:r>
              <a:rPr lang="en-US" dirty="0"/>
              <a:t>(</a:t>
            </a:r>
            <a:r>
              <a:rPr lang="en-US" dirty="0" smtClean="0"/>
              <a:t>false discovery rate)</a:t>
            </a:r>
          </a:p>
          <a:p>
            <a:pPr lvl="1"/>
            <a:r>
              <a:rPr lang="en-US" dirty="0" err="1" smtClean="0"/>
              <a:t>qvalue</a:t>
            </a:r>
            <a:endParaRPr lang="en-US" dirty="0"/>
          </a:p>
          <a:p>
            <a:r>
              <a:rPr lang="en-US" dirty="0" smtClean="0"/>
              <a:t>The FDR (or </a:t>
            </a:r>
            <a:r>
              <a:rPr lang="en-US" dirty="0" err="1" smtClean="0"/>
              <a:t>qvalue</a:t>
            </a:r>
            <a:r>
              <a:rPr lang="en-US" dirty="0" smtClean="0"/>
              <a:t>) is a statement about the list and no longer about the gene. So a FDR 0.05, says you expect 5% false positives in the list of genes with an FDR of 0.05 and less.</a:t>
            </a:r>
          </a:p>
          <a:p>
            <a:r>
              <a:rPr lang="en-US" dirty="0" smtClean="0"/>
              <a:t>The statement “Statistically significant” </a:t>
            </a:r>
            <a:r>
              <a:rPr lang="en-US" b="1" dirty="0" smtClean="0"/>
              <a:t>means</a:t>
            </a:r>
            <a:r>
              <a:rPr lang="en-US" dirty="0" smtClean="0"/>
              <a:t> FDR of 0.05 or less.</a:t>
            </a:r>
          </a:p>
          <a:p>
            <a:pPr lvl="1"/>
            <a:r>
              <a:rPr lang="en-US" dirty="0" smtClean="0"/>
              <a:t>My opinion is these genes do not require further validation (</a:t>
            </a:r>
            <a:r>
              <a:rPr lang="en-US" dirty="0" err="1" smtClean="0"/>
              <a:t>eg</a:t>
            </a:r>
            <a:r>
              <a:rPr lang="en-US" dirty="0" smtClean="0"/>
              <a:t> </a:t>
            </a:r>
            <a:r>
              <a:rPr lang="en-US" dirty="0" err="1" smtClean="0"/>
              <a:t>qrtPCR</a:t>
            </a:r>
            <a:r>
              <a:rPr lang="en-US" dirty="0" smtClean="0"/>
              <a:t>)</a:t>
            </a:r>
          </a:p>
          <a:p>
            <a:pPr lvl="1"/>
            <a:r>
              <a:rPr lang="en-US" dirty="0" smtClean="0"/>
              <a:t>You can dip below FDR 0.05, but in my opinion you then need to validate those genes.</a:t>
            </a:r>
          </a:p>
        </p:txBody>
      </p:sp>
    </p:spTree>
    <p:extLst>
      <p:ext uri="{BB962C8B-B14F-4D97-AF65-F5344CB8AC3E}">
        <p14:creationId xmlns:p14="http://schemas.microsoft.com/office/powerpoint/2010/main" val="6708352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EdgeR</a:t>
            </a:r>
            <a:r>
              <a:rPr lang="en-US" dirty="0" smtClean="0"/>
              <a:t>/</a:t>
            </a:r>
            <a:r>
              <a:rPr lang="en-US" dirty="0" err="1" smtClean="0"/>
              <a:t>Limma</a:t>
            </a:r>
            <a:r>
              <a:rPr lang="en-US" dirty="0" smtClean="0"/>
              <a:t> Manual</a:t>
            </a:r>
            <a:endParaRPr lang="en-US" dirty="0"/>
          </a:p>
        </p:txBody>
      </p:sp>
      <p:sp>
        <p:nvSpPr>
          <p:cNvPr id="3" name="Content Placeholder 2"/>
          <p:cNvSpPr>
            <a:spLocks noGrp="1"/>
          </p:cNvSpPr>
          <p:nvPr>
            <p:ph idx="1"/>
          </p:nvPr>
        </p:nvSpPr>
        <p:spPr/>
        <p:txBody>
          <a:bodyPr/>
          <a:lstStyle/>
          <a:p>
            <a:r>
              <a:rPr lang="en-US" dirty="0" smtClean="0"/>
              <a:t>Both </a:t>
            </a:r>
            <a:r>
              <a:rPr lang="en-US" dirty="0" err="1" smtClean="0"/>
              <a:t>edgeR</a:t>
            </a:r>
            <a:r>
              <a:rPr lang="en-US" dirty="0" smtClean="0"/>
              <a:t> and </a:t>
            </a:r>
            <a:r>
              <a:rPr lang="en-US" dirty="0" err="1" smtClean="0"/>
              <a:t>limma</a:t>
            </a:r>
            <a:r>
              <a:rPr lang="en-US" dirty="0" smtClean="0"/>
              <a:t> </a:t>
            </a:r>
            <a:r>
              <a:rPr lang="en-US" dirty="0" err="1" smtClean="0"/>
              <a:t>voom</a:t>
            </a:r>
            <a:r>
              <a:rPr lang="en-US" dirty="0" smtClean="0"/>
              <a:t> have VERY comprehensive user manuals</a:t>
            </a:r>
          </a:p>
          <a:p>
            <a:endParaRPr lang="en-US" dirty="0"/>
          </a:p>
          <a:p>
            <a:pPr lvl="1"/>
            <a:r>
              <a:rPr lang="en-US" dirty="0" err="1" smtClean="0"/>
              <a:t>Limma</a:t>
            </a:r>
            <a:r>
              <a:rPr lang="en-US" dirty="0"/>
              <a:t> </a:t>
            </a:r>
            <a:r>
              <a:rPr lang="en-US" dirty="0" err="1"/>
              <a:t>voom</a:t>
            </a:r>
            <a:r>
              <a:rPr lang="en-US" dirty="0"/>
              <a:t> </a:t>
            </a:r>
            <a:r>
              <a:rPr lang="en-US" dirty="0">
                <a:hlinkClick r:id="rId2"/>
              </a:rPr>
              <a:t>https://</a:t>
            </a:r>
            <a:r>
              <a:rPr lang="en-US" dirty="0" smtClean="0">
                <a:hlinkClick r:id="rId2"/>
              </a:rPr>
              <a:t>bioconductor.org/packages/release/bioc/vignettes/limma/inst/doc/usersguide.pdf</a:t>
            </a:r>
            <a:r>
              <a:rPr lang="en-US" dirty="0" smtClean="0"/>
              <a:t>	</a:t>
            </a:r>
          </a:p>
          <a:p>
            <a:pPr lvl="1"/>
            <a:endParaRPr lang="en-US" dirty="0" smtClean="0"/>
          </a:p>
          <a:p>
            <a:pPr lvl="1"/>
            <a:r>
              <a:rPr lang="en-US" dirty="0" err="1" smtClean="0"/>
              <a:t>edgeR</a:t>
            </a:r>
            <a:r>
              <a:rPr lang="en-US" dirty="0" smtClean="0"/>
              <a:t> </a:t>
            </a:r>
            <a:r>
              <a:rPr lang="en-US" dirty="0" smtClean="0">
                <a:hlinkClick r:id="rId3"/>
              </a:rPr>
              <a:t>http</a:t>
            </a:r>
            <a:r>
              <a:rPr lang="en-US" dirty="0">
                <a:hlinkClick r:id="rId3"/>
              </a:rPr>
              <a:t>://</a:t>
            </a:r>
            <a:r>
              <a:rPr lang="en-US" dirty="0" smtClean="0">
                <a:hlinkClick r:id="rId3"/>
              </a:rPr>
              <a:t>bioconductor.org/packages/release/bioc/vignettes/edgeR/inst/doc/edgeRUsersGuide.pdf</a:t>
            </a:r>
            <a:r>
              <a:rPr lang="en-US" smtClean="0"/>
              <a:t>	</a:t>
            </a:r>
            <a:endParaRPr lang="en-US" dirty="0"/>
          </a:p>
        </p:txBody>
      </p:sp>
    </p:spTree>
    <p:extLst>
      <p:ext uri="{BB962C8B-B14F-4D97-AF65-F5344CB8AC3E}">
        <p14:creationId xmlns:p14="http://schemas.microsoft.com/office/powerpoint/2010/main" val="4381772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502920" indent="-457200"/>
            <a:r>
              <a:rPr lang="en-US" sz="3600" dirty="0"/>
              <a:t>Summarization and Visualization</a:t>
            </a:r>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44387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Top Table</a:t>
            </a:r>
            <a:endParaRPr lang="en-US" dirty="0"/>
          </a:p>
        </p:txBody>
      </p:sp>
      <p:sp>
        <p:nvSpPr>
          <p:cNvPr id="5" name="Content Placeholder 4"/>
          <p:cNvSpPr>
            <a:spLocks noGrp="1"/>
          </p:cNvSpPr>
          <p:nvPr>
            <p:ph idx="1"/>
          </p:nvPr>
        </p:nvSpPr>
        <p:spPr/>
        <p:txBody>
          <a:bodyPr/>
          <a:lstStyle/>
          <a:p>
            <a:r>
              <a:rPr lang="en-US" dirty="0" smtClean="0"/>
              <a:t>The basic table</a:t>
            </a:r>
          </a:p>
          <a:p>
            <a:pPr lvl="1"/>
            <a:r>
              <a:rPr lang="en-US" dirty="0" err="1" smtClean="0"/>
              <a:t>Gene_ID</a:t>
            </a:r>
            <a:r>
              <a:rPr lang="en-US" dirty="0" smtClean="0"/>
              <a:t>: The Gene Id from the GTF file</a:t>
            </a:r>
          </a:p>
          <a:p>
            <a:pPr lvl="1"/>
            <a:r>
              <a:rPr lang="en-US" dirty="0" err="1" smtClean="0"/>
              <a:t>logFC</a:t>
            </a:r>
            <a:r>
              <a:rPr lang="en-US" dirty="0" smtClean="0"/>
              <a:t>: log fold change, positive values indicate up-regulation, negative numbers indicate down-regulation</a:t>
            </a:r>
          </a:p>
          <a:p>
            <a:pPr lvl="1"/>
            <a:r>
              <a:rPr lang="en-US" dirty="0" err="1" smtClean="0"/>
              <a:t>logCPM</a:t>
            </a:r>
            <a:r>
              <a:rPr lang="en-US" dirty="0" smtClean="0"/>
              <a:t>: log counts per million, average ‘expression’ value of the gene</a:t>
            </a:r>
          </a:p>
          <a:p>
            <a:pPr lvl="1"/>
            <a:r>
              <a:rPr lang="en-US" dirty="0" smtClean="0"/>
              <a:t>LR: log ratio of the test (ignore)</a:t>
            </a:r>
          </a:p>
          <a:p>
            <a:pPr lvl="1"/>
            <a:r>
              <a:rPr lang="en-US" dirty="0" err="1" smtClean="0"/>
              <a:t>Pvalue</a:t>
            </a:r>
            <a:r>
              <a:rPr lang="en-US" dirty="0" smtClean="0"/>
              <a:t>: raw p-value for that gene (best to sort on)</a:t>
            </a:r>
          </a:p>
          <a:p>
            <a:pPr lvl="1"/>
            <a:r>
              <a:rPr lang="en-US" dirty="0" smtClean="0"/>
              <a:t>FDR: false discover rate for that gene</a:t>
            </a:r>
          </a:p>
          <a:p>
            <a:r>
              <a:rPr lang="en-US" dirty="0" smtClean="0"/>
              <a:t>Annotation is added in additional columns (must first uncomment the line to do so in the R script</a:t>
            </a:r>
          </a:p>
          <a:p>
            <a:endParaRPr lang="en-US" dirty="0"/>
          </a:p>
        </p:txBody>
      </p:sp>
    </p:spTree>
    <p:extLst>
      <p:ext uri="{BB962C8B-B14F-4D97-AF65-F5344CB8AC3E}">
        <p14:creationId xmlns:p14="http://schemas.microsoft.com/office/powerpoint/2010/main" val="15569402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Visualization and Next step tools</a:t>
            </a:r>
            <a:endParaRPr lang="en-US" dirty="0"/>
          </a:p>
        </p:txBody>
      </p:sp>
      <p:sp>
        <p:nvSpPr>
          <p:cNvPr id="2" name="Content Placeholder 1"/>
          <p:cNvSpPr>
            <a:spLocks noGrp="1"/>
          </p:cNvSpPr>
          <p:nvPr>
            <p:ph idx="1"/>
          </p:nvPr>
        </p:nvSpPr>
        <p:spPr>
          <a:xfrm>
            <a:off x="1035424" y="1719071"/>
            <a:ext cx="10112188" cy="4938403"/>
          </a:xfrm>
        </p:spPr>
        <p:txBody>
          <a:bodyPr>
            <a:normAutofit fontScale="62500" lnSpcReduction="20000"/>
          </a:bodyPr>
          <a:lstStyle/>
          <a:p>
            <a:pPr marL="45720" indent="0">
              <a:buNone/>
            </a:pPr>
            <a:r>
              <a:rPr lang="en-US" dirty="0" smtClean="0">
                <a:solidFill>
                  <a:schemeClr val="tx1"/>
                </a:solidFill>
              </a:rPr>
              <a:t>Visualization</a:t>
            </a:r>
          </a:p>
          <a:p>
            <a:pPr marL="502920" indent="-457200">
              <a:buFont typeface="+mj-lt"/>
              <a:buAutoNum type="arabicPeriod"/>
            </a:pPr>
            <a:r>
              <a:rPr lang="en-US" dirty="0" smtClean="0">
                <a:solidFill>
                  <a:schemeClr val="tx1"/>
                </a:solidFill>
              </a:rPr>
              <a:t>Integrated </a:t>
            </a:r>
            <a:r>
              <a:rPr lang="en-US" dirty="0">
                <a:solidFill>
                  <a:schemeClr val="tx1"/>
                </a:solidFill>
              </a:rPr>
              <a:t>Genome Viewer </a:t>
            </a:r>
            <a:r>
              <a:rPr lang="en-US" dirty="0" smtClean="0">
                <a:solidFill>
                  <a:schemeClr val="tx1"/>
                </a:solidFill>
              </a:rPr>
              <a:t>(</a:t>
            </a:r>
            <a:r>
              <a:rPr lang="en-US" dirty="0">
                <a:solidFill>
                  <a:schemeClr val="tx1"/>
                </a:solidFill>
                <a:hlinkClick r:id="rId2"/>
              </a:rPr>
              <a:t>https://www.broadinstitute.org/igv</a:t>
            </a:r>
            <a:r>
              <a:rPr lang="en-US" dirty="0" smtClean="0">
                <a:solidFill>
                  <a:schemeClr val="tx1"/>
                </a:solidFill>
                <a:hlinkClick r:id="rId2"/>
              </a:rPr>
              <a:t>/</a:t>
            </a:r>
            <a:r>
              <a:rPr lang="en-US" dirty="0" smtClean="0">
                <a:solidFill>
                  <a:schemeClr val="tx1"/>
                </a:solidFill>
              </a:rPr>
              <a:t>)</a:t>
            </a:r>
          </a:p>
          <a:p>
            <a:pPr marL="45720" indent="0">
              <a:buNone/>
            </a:pPr>
            <a:r>
              <a:rPr lang="en-US" dirty="0" smtClean="0">
                <a:solidFill>
                  <a:schemeClr val="tx1"/>
                </a:solidFill>
              </a:rPr>
              <a:t>Further Annotation of Genes</a:t>
            </a:r>
            <a:endParaRPr lang="en-US" dirty="0">
              <a:solidFill>
                <a:schemeClr val="tx1"/>
              </a:solidFill>
            </a:endParaRPr>
          </a:p>
          <a:p>
            <a:pPr marL="502920" indent="-457200">
              <a:buFont typeface="+mj-lt"/>
              <a:buAutoNum type="arabicPeriod"/>
            </a:pPr>
            <a:r>
              <a:rPr lang="en-US" dirty="0" smtClean="0">
                <a:solidFill>
                  <a:schemeClr val="tx1"/>
                </a:solidFill>
              </a:rPr>
              <a:t>DAVID </a:t>
            </a:r>
            <a:r>
              <a:rPr lang="en-US" dirty="0">
                <a:solidFill>
                  <a:schemeClr val="tx1"/>
                </a:solidFill>
              </a:rPr>
              <a:t>(http://</a:t>
            </a:r>
            <a:r>
              <a:rPr lang="en-US" dirty="0" err="1">
                <a:solidFill>
                  <a:schemeClr val="tx1"/>
                </a:solidFill>
              </a:rPr>
              <a:t>david.abcc.ncifcrf.gov</a:t>
            </a:r>
            <a:r>
              <a:rPr lang="en-US" dirty="0">
                <a:solidFill>
                  <a:schemeClr val="tx1"/>
                </a:solidFill>
              </a:rPr>
              <a:t>/</a:t>
            </a:r>
            <a:r>
              <a:rPr lang="en-US" dirty="0" err="1" smtClean="0">
                <a:solidFill>
                  <a:schemeClr val="tx1"/>
                </a:solidFill>
              </a:rPr>
              <a:t>tools.jsp</a:t>
            </a:r>
            <a:r>
              <a:rPr lang="en-US" dirty="0" smtClean="0">
                <a:solidFill>
                  <a:schemeClr val="tx1"/>
                </a:solidFill>
              </a:rPr>
              <a:t>)</a:t>
            </a:r>
          </a:p>
          <a:p>
            <a:pPr marL="502920" indent="-457200">
              <a:buFont typeface="+mj-lt"/>
              <a:buAutoNum type="arabicPeriod"/>
            </a:pPr>
            <a:r>
              <a:rPr lang="en-US" dirty="0" err="1" smtClean="0">
                <a:solidFill>
                  <a:schemeClr val="tx1"/>
                </a:solidFill>
              </a:rPr>
              <a:t>ConsensusPathdb</a:t>
            </a:r>
            <a:r>
              <a:rPr lang="en-US" dirty="0">
                <a:solidFill>
                  <a:schemeClr val="tx1"/>
                </a:solidFill>
              </a:rPr>
              <a:t> (http://</a:t>
            </a:r>
            <a:r>
              <a:rPr lang="en-US" dirty="0" err="1">
                <a:solidFill>
                  <a:schemeClr val="tx1"/>
                </a:solidFill>
              </a:rPr>
              <a:t>cpdb.molgen.mpg.de</a:t>
            </a:r>
            <a:r>
              <a:rPr lang="en-US" dirty="0" smtClean="0">
                <a:solidFill>
                  <a:schemeClr val="tx1"/>
                </a:solidFill>
              </a:rPr>
              <a:t>/)</a:t>
            </a:r>
          </a:p>
          <a:p>
            <a:pPr marL="502920" indent="-457200">
              <a:buFont typeface="+mj-lt"/>
              <a:buAutoNum type="arabicPeriod"/>
            </a:pPr>
            <a:r>
              <a:rPr lang="en-US" dirty="0" err="1" smtClean="0">
                <a:solidFill>
                  <a:schemeClr val="tx1"/>
                </a:solidFill>
              </a:rPr>
              <a:t>NetGestalt</a:t>
            </a:r>
            <a:r>
              <a:rPr lang="en-US" dirty="0">
                <a:solidFill>
                  <a:schemeClr val="tx1"/>
                </a:solidFill>
              </a:rPr>
              <a:t> (http://</a:t>
            </a:r>
            <a:r>
              <a:rPr lang="en-US" dirty="0" err="1">
                <a:solidFill>
                  <a:schemeClr val="tx1"/>
                </a:solidFill>
              </a:rPr>
              <a:t>www.netgestalt.org</a:t>
            </a:r>
            <a:r>
              <a:rPr lang="en-US" dirty="0" smtClean="0">
                <a:solidFill>
                  <a:schemeClr val="tx1"/>
                </a:solidFill>
              </a:rPr>
              <a:t>/)</a:t>
            </a:r>
          </a:p>
          <a:p>
            <a:pPr marL="502920" indent="-457200">
              <a:buFont typeface="+mj-lt"/>
              <a:buAutoNum type="arabicPeriod"/>
            </a:pPr>
            <a:r>
              <a:rPr lang="en-US" dirty="0" smtClean="0">
                <a:solidFill>
                  <a:schemeClr val="tx1"/>
                </a:solidFill>
              </a:rPr>
              <a:t>Molecular Signatures </a:t>
            </a:r>
            <a:r>
              <a:rPr lang="en-US" dirty="0">
                <a:solidFill>
                  <a:schemeClr val="tx1"/>
                </a:solidFill>
              </a:rPr>
              <a:t>Database </a:t>
            </a:r>
            <a:r>
              <a:rPr lang="en-US" dirty="0" smtClean="0">
                <a:solidFill>
                  <a:schemeClr val="tx1"/>
                </a:solidFill>
              </a:rPr>
              <a:t>(</a:t>
            </a:r>
            <a:r>
              <a:rPr lang="en-US" dirty="0">
                <a:solidFill>
                  <a:schemeClr val="tx1"/>
                </a:solidFill>
              </a:rPr>
              <a:t>http://</a:t>
            </a:r>
            <a:r>
              <a:rPr lang="en-US" dirty="0" err="1">
                <a:solidFill>
                  <a:schemeClr val="tx1"/>
                </a:solidFill>
              </a:rPr>
              <a:t>www.netgestalt.org</a:t>
            </a:r>
            <a:r>
              <a:rPr lang="en-US" dirty="0" smtClean="0">
                <a:solidFill>
                  <a:schemeClr val="tx1"/>
                </a:solidFill>
              </a:rPr>
              <a:t>/)</a:t>
            </a:r>
          </a:p>
          <a:p>
            <a:pPr marL="502920" indent="-457200">
              <a:buFont typeface="+mj-lt"/>
              <a:buAutoNum type="arabicPeriod"/>
            </a:pPr>
            <a:r>
              <a:rPr lang="en-US" dirty="0">
                <a:solidFill>
                  <a:schemeClr val="tx1"/>
                </a:solidFill>
              </a:rPr>
              <a:t>PANTHER (http://</a:t>
            </a:r>
            <a:r>
              <a:rPr lang="en-US" dirty="0" err="1">
                <a:solidFill>
                  <a:schemeClr val="tx1"/>
                </a:solidFill>
              </a:rPr>
              <a:t>www.pantherdb.org</a:t>
            </a:r>
            <a:r>
              <a:rPr lang="en-US" dirty="0" smtClean="0">
                <a:solidFill>
                  <a:schemeClr val="tx1"/>
                </a:solidFill>
              </a:rPr>
              <a:t>/)</a:t>
            </a:r>
          </a:p>
          <a:p>
            <a:pPr marL="502920" indent="-457200">
              <a:buFont typeface="+mj-lt"/>
              <a:buAutoNum type="arabicPeriod"/>
            </a:pPr>
            <a:r>
              <a:rPr lang="en-US" dirty="0">
                <a:solidFill>
                  <a:schemeClr val="tx1"/>
                </a:solidFill>
              </a:rPr>
              <a:t>Cognoscente (http://</a:t>
            </a:r>
            <a:r>
              <a:rPr lang="en-US" dirty="0" err="1">
                <a:solidFill>
                  <a:schemeClr val="tx1"/>
                </a:solidFill>
              </a:rPr>
              <a:t>vanburenlab.medicine.tamhsc.edu</a:t>
            </a:r>
            <a:r>
              <a:rPr lang="en-US" dirty="0">
                <a:solidFill>
                  <a:schemeClr val="tx1"/>
                </a:solidFill>
              </a:rPr>
              <a:t>/</a:t>
            </a:r>
            <a:r>
              <a:rPr lang="en-US" dirty="0" err="1" smtClean="0">
                <a:solidFill>
                  <a:schemeClr val="tx1"/>
                </a:solidFill>
              </a:rPr>
              <a:t>cognoscente.shtml</a:t>
            </a:r>
            <a:r>
              <a:rPr lang="en-US" dirty="0" smtClean="0">
                <a:solidFill>
                  <a:schemeClr val="tx1"/>
                </a:solidFill>
              </a:rPr>
              <a:t>)</a:t>
            </a:r>
          </a:p>
          <a:p>
            <a:pPr marL="502920" indent="-457200">
              <a:buFont typeface="+mj-lt"/>
              <a:buAutoNum type="arabicPeriod"/>
            </a:pPr>
            <a:r>
              <a:rPr lang="en-US" dirty="0">
                <a:solidFill>
                  <a:schemeClr val="tx1"/>
                </a:solidFill>
              </a:rPr>
              <a:t>Pathway Commons (http://</a:t>
            </a:r>
            <a:r>
              <a:rPr lang="en-US" dirty="0" err="1">
                <a:solidFill>
                  <a:schemeClr val="tx1"/>
                </a:solidFill>
              </a:rPr>
              <a:t>www.pathwaycommons.org</a:t>
            </a:r>
            <a:r>
              <a:rPr lang="en-US" dirty="0" smtClean="0">
                <a:solidFill>
                  <a:schemeClr val="tx1"/>
                </a:solidFill>
              </a:rPr>
              <a:t>/)</a:t>
            </a:r>
          </a:p>
          <a:p>
            <a:pPr marL="502920" indent="-457200">
              <a:buFont typeface="+mj-lt"/>
              <a:buAutoNum type="arabicPeriod"/>
            </a:pPr>
            <a:r>
              <a:rPr lang="en-US" dirty="0" err="1" smtClean="0">
                <a:solidFill>
                  <a:schemeClr val="tx1"/>
                </a:solidFill>
              </a:rPr>
              <a:t>Readctome</a:t>
            </a:r>
            <a:r>
              <a:rPr lang="en-US" dirty="0">
                <a:solidFill>
                  <a:schemeClr val="tx1"/>
                </a:solidFill>
              </a:rPr>
              <a:t> </a:t>
            </a:r>
            <a:r>
              <a:rPr lang="en-US" dirty="0" smtClean="0">
                <a:solidFill>
                  <a:schemeClr val="tx1"/>
                </a:solidFill>
              </a:rPr>
              <a:t>(http</a:t>
            </a:r>
            <a:r>
              <a:rPr lang="en-US" dirty="0">
                <a:solidFill>
                  <a:schemeClr val="tx1"/>
                </a:solidFill>
              </a:rPr>
              <a:t>://</a:t>
            </a:r>
            <a:r>
              <a:rPr lang="en-US" dirty="0" err="1">
                <a:solidFill>
                  <a:schemeClr val="tx1"/>
                </a:solidFill>
              </a:rPr>
              <a:t>www.reactome.org</a:t>
            </a:r>
            <a:r>
              <a:rPr lang="en-US" dirty="0" smtClean="0">
                <a:solidFill>
                  <a:schemeClr val="tx1"/>
                </a:solidFill>
              </a:rPr>
              <a:t>/)</a:t>
            </a:r>
          </a:p>
          <a:p>
            <a:pPr marL="502920" indent="-457200">
              <a:buFont typeface="+mj-lt"/>
              <a:buAutoNum type="arabicPeriod"/>
            </a:pPr>
            <a:r>
              <a:rPr lang="en-US" dirty="0" err="1" smtClean="0">
                <a:solidFill>
                  <a:schemeClr val="tx1"/>
                </a:solidFill>
              </a:rPr>
              <a:t>PathVisio</a:t>
            </a:r>
            <a:r>
              <a:rPr lang="en-US" dirty="0">
                <a:solidFill>
                  <a:schemeClr val="tx1"/>
                </a:solidFill>
              </a:rPr>
              <a:t> (http://</a:t>
            </a:r>
            <a:r>
              <a:rPr lang="en-US" dirty="0" err="1">
                <a:solidFill>
                  <a:schemeClr val="tx1"/>
                </a:solidFill>
              </a:rPr>
              <a:t>www.pathvisio.org</a:t>
            </a:r>
            <a:r>
              <a:rPr lang="en-US" dirty="0" smtClean="0">
                <a:solidFill>
                  <a:schemeClr val="tx1"/>
                </a:solidFill>
              </a:rPr>
              <a:t>/)</a:t>
            </a:r>
          </a:p>
          <a:p>
            <a:pPr marL="502920" indent="-457200">
              <a:buFont typeface="+mj-lt"/>
              <a:buAutoNum type="arabicPeriod"/>
            </a:pPr>
            <a:r>
              <a:rPr lang="en-US" dirty="0" err="1" smtClean="0">
                <a:solidFill>
                  <a:schemeClr val="tx1"/>
                </a:solidFill>
              </a:rPr>
              <a:t>Moksiskaan</a:t>
            </a:r>
            <a:r>
              <a:rPr lang="en-US" dirty="0">
                <a:solidFill>
                  <a:schemeClr val="tx1"/>
                </a:solidFill>
              </a:rPr>
              <a:t> (</a:t>
            </a:r>
            <a:r>
              <a:rPr lang="en-US" dirty="0">
                <a:solidFill>
                  <a:schemeClr val="tx1"/>
                </a:solidFill>
                <a:hlinkClick r:id="rId3"/>
              </a:rPr>
              <a:t>http://csbi.ltdk.helsinki.fi/moksiskaan</a:t>
            </a:r>
            <a:r>
              <a:rPr lang="en-US" dirty="0" smtClean="0">
                <a:solidFill>
                  <a:schemeClr val="tx1"/>
                </a:solidFill>
                <a:hlinkClick r:id="rId3"/>
              </a:rPr>
              <a:t>/)</a:t>
            </a:r>
            <a:endParaRPr lang="en-US" dirty="0" smtClean="0">
              <a:solidFill>
                <a:schemeClr val="tx1"/>
              </a:solidFill>
            </a:endParaRPr>
          </a:p>
          <a:p>
            <a:pPr marL="502920" indent="-457200">
              <a:buFont typeface="+mj-lt"/>
              <a:buAutoNum type="arabicPeriod"/>
            </a:pPr>
            <a:r>
              <a:rPr lang="en-US" dirty="0" smtClean="0">
                <a:solidFill>
                  <a:schemeClr val="tx1"/>
                </a:solidFill>
              </a:rPr>
              <a:t>Weighed Gene Co-Expression Network Analysis (WGCNA)s</a:t>
            </a:r>
          </a:p>
          <a:p>
            <a:pPr marL="502920" indent="-457200">
              <a:buFont typeface="+mj-lt"/>
              <a:buAutoNum type="arabicPeriod"/>
            </a:pPr>
            <a:r>
              <a:rPr lang="en-US" dirty="0" smtClean="0">
                <a:solidFill>
                  <a:schemeClr val="tx1"/>
                </a:solidFill>
              </a:rPr>
              <a:t>More tools in R </a:t>
            </a:r>
            <a:r>
              <a:rPr lang="en-US" dirty="0" err="1" smtClean="0">
                <a:solidFill>
                  <a:schemeClr val="tx1"/>
                </a:solidFill>
              </a:rPr>
              <a:t>Bioconductor</a:t>
            </a:r>
            <a:endParaRPr lang="en-US" dirty="0">
              <a:solidFill>
                <a:schemeClr val="tx1"/>
              </a:solidFill>
            </a:endParaRPr>
          </a:p>
        </p:txBody>
      </p:sp>
    </p:spTree>
    <p:extLst>
      <p:ext uri="{BB962C8B-B14F-4D97-AF65-F5344CB8AC3E}">
        <p14:creationId xmlns:p14="http://schemas.microsoft.com/office/powerpoint/2010/main" val="4068287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 Set enrichment analysis (GSEA)</a:t>
            </a:r>
            <a:br>
              <a:rPr lang="en-US" dirty="0" smtClean="0"/>
            </a:br>
            <a:r>
              <a:rPr lang="en-US" dirty="0" smtClean="0"/>
              <a:t>And GO/Pathway Enrichment</a:t>
            </a:r>
            <a:endParaRPr lang="en-US" dirty="0"/>
          </a:p>
        </p:txBody>
      </p:sp>
      <p:sp>
        <p:nvSpPr>
          <p:cNvPr id="2" name="Content Placeholder 1"/>
          <p:cNvSpPr>
            <a:spLocks noGrp="1"/>
          </p:cNvSpPr>
          <p:nvPr>
            <p:ph idx="1"/>
          </p:nvPr>
        </p:nvSpPr>
        <p:spPr/>
        <p:txBody>
          <a:bodyPr>
            <a:normAutofit lnSpcReduction="10000"/>
          </a:bodyPr>
          <a:lstStyle/>
          <a:p>
            <a:pPr marL="45720" indent="0">
              <a:buNone/>
            </a:pPr>
            <a:r>
              <a:rPr lang="en-US" dirty="0" smtClean="0"/>
              <a:t>Gene set enrichment analysis</a:t>
            </a:r>
          </a:p>
          <a:p>
            <a:r>
              <a:rPr lang="en-US" dirty="0" smtClean="0"/>
              <a:t>A computational method that determines whether an a priori set of genes (e.g. </a:t>
            </a:r>
            <a:r>
              <a:rPr lang="en-US" dirty="0"/>
              <a:t>g</a:t>
            </a:r>
            <a:r>
              <a:rPr lang="en-US" dirty="0" smtClean="0"/>
              <a:t>ene ontology group, or pathway) shows statistically significant, concordant differences between two biological states (e.g. phenotypes)</a:t>
            </a:r>
          </a:p>
          <a:p>
            <a:endParaRPr lang="en-US" dirty="0" smtClean="0"/>
          </a:p>
          <a:p>
            <a:pPr marL="45720" indent="0">
              <a:buNone/>
            </a:pPr>
            <a:r>
              <a:rPr lang="en-US" dirty="0" smtClean="0"/>
              <a:t>Gene Ontology/Pathways enrichment analysis</a:t>
            </a:r>
          </a:p>
          <a:p>
            <a:r>
              <a:rPr lang="en-US" dirty="0" smtClean="0"/>
              <a:t>Given a set of genes that are up-regulated, which gene ontologies or pathways are over-represented (or under-represented) using annotations for </a:t>
            </a:r>
            <a:r>
              <a:rPr lang="en-US" smtClean="0"/>
              <a:t>that gene set.</a:t>
            </a:r>
            <a:endParaRPr lang="en-US" dirty="0"/>
          </a:p>
        </p:txBody>
      </p:sp>
    </p:spTree>
    <p:extLst>
      <p:ext uri="{BB962C8B-B14F-4D97-AF65-F5344CB8AC3E}">
        <p14:creationId xmlns:p14="http://schemas.microsoft.com/office/powerpoint/2010/main" val="21307562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Software</a:t>
            </a:r>
            <a:endParaRPr lang="en-US" dirty="0"/>
          </a:p>
        </p:txBody>
      </p:sp>
      <p:sp>
        <p:nvSpPr>
          <p:cNvPr id="2" name="Content Placeholder 1"/>
          <p:cNvSpPr>
            <a:spLocks noGrp="1"/>
          </p:cNvSpPr>
          <p:nvPr>
            <p:ph idx="1"/>
          </p:nvPr>
        </p:nvSpPr>
        <p:spPr/>
        <p:txBody>
          <a:bodyPr>
            <a:normAutofit fontScale="85000" lnSpcReduction="20000"/>
          </a:bodyPr>
          <a:lstStyle/>
          <a:p>
            <a:pPr marL="45720" indent="0">
              <a:buNone/>
            </a:pPr>
            <a:r>
              <a:rPr lang="en-US" b="1" dirty="0"/>
              <a:t>Preprocessing</a:t>
            </a:r>
            <a:r>
              <a:rPr lang="en-US" dirty="0" smtClean="0"/>
              <a:t>:</a:t>
            </a:r>
            <a:r>
              <a:rPr lang="en-US" dirty="0"/>
              <a:t> </a:t>
            </a:r>
          </a:p>
          <a:p>
            <a:r>
              <a:rPr lang="en-US" dirty="0"/>
              <a:t>Python </a:t>
            </a:r>
            <a:r>
              <a:rPr lang="en-US" dirty="0" smtClean="0"/>
              <a:t>2.7</a:t>
            </a:r>
          </a:p>
          <a:p>
            <a:pPr lvl="1"/>
            <a:r>
              <a:rPr lang="en-US" dirty="0" smtClean="0"/>
              <a:t>Modules</a:t>
            </a:r>
            <a:r>
              <a:rPr lang="en-US" dirty="0"/>
              <a:t>: </a:t>
            </a:r>
            <a:r>
              <a:rPr lang="en-US" dirty="0" err="1"/>
              <a:t>argparse</a:t>
            </a:r>
            <a:r>
              <a:rPr lang="en-US" dirty="0"/>
              <a:t>, </a:t>
            </a:r>
            <a:r>
              <a:rPr lang="en-US" dirty="0" err="1"/>
              <a:t>optparse</a:t>
            </a:r>
            <a:r>
              <a:rPr lang="en-US" dirty="0"/>
              <a:t>, </a:t>
            </a:r>
            <a:r>
              <a:rPr lang="en-US" dirty="0" err="1" smtClean="0"/>
              <a:t>distutils</a:t>
            </a:r>
            <a:endParaRPr lang="en-US" dirty="0"/>
          </a:p>
          <a:p>
            <a:r>
              <a:rPr lang="en-US" dirty="0" smtClean="0"/>
              <a:t>bowtie2  </a:t>
            </a:r>
            <a:r>
              <a:rPr lang="en-US" dirty="0"/>
              <a:t>- contaminant </a:t>
            </a:r>
            <a:r>
              <a:rPr lang="en-US" dirty="0" smtClean="0"/>
              <a:t>screening</a:t>
            </a:r>
          </a:p>
          <a:p>
            <a:pPr lvl="1"/>
            <a:r>
              <a:rPr lang="en-US" dirty="0" smtClean="0">
                <a:hlinkClick r:id="rId2"/>
              </a:rPr>
              <a:t>http:/</a:t>
            </a:r>
            <a:r>
              <a:rPr lang="en-US" dirty="0">
                <a:hlinkClick r:id="rId2"/>
              </a:rPr>
              <a:t>/bowtie-bio.sourceforge.net/bowtie2/</a:t>
            </a:r>
            <a:r>
              <a:rPr lang="en-US" dirty="0" smtClean="0">
                <a:hlinkClick r:id="rId2"/>
              </a:rPr>
              <a:t>index.shtml</a:t>
            </a:r>
            <a:endParaRPr lang="en-US" dirty="0"/>
          </a:p>
          <a:p>
            <a:r>
              <a:rPr lang="en-US" dirty="0" smtClean="0"/>
              <a:t>Super</a:t>
            </a:r>
            <a:r>
              <a:rPr lang="en-US" dirty="0"/>
              <a:t>-</a:t>
            </a:r>
            <a:r>
              <a:rPr lang="en-US" dirty="0" err="1"/>
              <a:t>Deduper</a:t>
            </a:r>
            <a:r>
              <a:rPr lang="en-US" dirty="0"/>
              <a:t> – Identify and remove PCR </a:t>
            </a:r>
            <a:r>
              <a:rPr lang="en-US" dirty="0" smtClean="0"/>
              <a:t>duplicates</a:t>
            </a:r>
          </a:p>
          <a:p>
            <a:pPr lvl="1"/>
            <a:r>
              <a:rPr lang="en-US" dirty="0" smtClean="0">
                <a:hlinkClick r:id="rId3"/>
              </a:rPr>
              <a:t>https</a:t>
            </a:r>
            <a:r>
              <a:rPr lang="en-US" dirty="0">
                <a:hlinkClick r:id="rId3"/>
              </a:rPr>
              <a:t>://github.com/dstreett/Super-</a:t>
            </a:r>
            <a:r>
              <a:rPr lang="en-US" dirty="0" smtClean="0">
                <a:hlinkClick r:id="rId3"/>
              </a:rPr>
              <a:t>Deduper</a:t>
            </a:r>
            <a:endParaRPr lang="en-US" dirty="0"/>
          </a:p>
          <a:p>
            <a:r>
              <a:rPr lang="en-US" dirty="0" smtClean="0"/>
              <a:t>Sickle </a:t>
            </a:r>
            <a:r>
              <a:rPr lang="en-US" dirty="0"/>
              <a:t>– Trim low quality </a:t>
            </a:r>
            <a:r>
              <a:rPr lang="en-US" dirty="0" smtClean="0"/>
              <a:t>regions</a:t>
            </a:r>
          </a:p>
          <a:p>
            <a:pPr lvl="1"/>
            <a:r>
              <a:rPr lang="en-US" dirty="0" smtClean="0">
                <a:hlinkClick r:id="rId4"/>
              </a:rPr>
              <a:t>https</a:t>
            </a:r>
            <a:r>
              <a:rPr lang="en-US" dirty="0">
                <a:hlinkClick r:id="rId4"/>
              </a:rPr>
              <a:t>://github.com/dstreett/</a:t>
            </a:r>
            <a:r>
              <a:rPr lang="en-US" dirty="0" smtClean="0">
                <a:hlinkClick r:id="rId4"/>
              </a:rPr>
              <a:t>sickle</a:t>
            </a:r>
            <a:endParaRPr lang="en-US" dirty="0"/>
          </a:p>
          <a:p>
            <a:r>
              <a:rPr lang="en-US" dirty="0" smtClean="0"/>
              <a:t>Scythe </a:t>
            </a:r>
            <a:r>
              <a:rPr lang="en-US" dirty="0"/>
              <a:t>– Identify and remove adapters in SE </a:t>
            </a:r>
            <a:r>
              <a:rPr lang="en-US" dirty="0" smtClean="0"/>
              <a:t>reads</a:t>
            </a:r>
          </a:p>
          <a:p>
            <a:pPr lvl="1"/>
            <a:r>
              <a:rPr lang="en-US" dirty="0" smtClean="0">
                <a:hlinkClick r:id="rId5"/>
              </a:rPr>
              <a:t>https</a:t>
            </a:r>
            <a:r>
              <a:rPr lang="en-US" dirty="0">
                <a:hlinkClick r:id="rId5"/>
              </a:rPr>
              <a:t>://github.com/ucdavis-bioinformatics/</a:t>
            </a:r>
            <a:r>
              <a:rPr lang="en-US" dirty="0" smtClean="0">
                <a:hlinkClick r:id="rId5"/>
              </a:rPr>
              <a:t>scythe</a:t>
            </a:r>
            <a:endParaRPr lang="en-US" dirty="0"/>
          </a:p>
          <a:p>
            <a:r>
              <a:rPr lang="en-US" dirty="0" smtClean="0"/>
              <a:t>FLASH2 </a:t>
            </a:r>
            <a:r>
              <a:rPr lang="en-US" dirty="0"/>
              <a:t>– Join overlapping reads, identify and remove adapter in PE </a:t>
            </a:r>
            <a:r>
              <a:rPr lang="en-US" dirty="0" smtClean="0"/>
              <a:t>reads</a:t>
            </a:r>
          </a:p>
          <a:p>
            <a:pPr lvl="1"/>
            <a:r>
              <a:rPr lang="en-US" dirty="0">
                <a:hlinkClick r:id="rId6"/>
              </a:rPr>
              <a:t>https://github.com/dstreett</a:t>
            </a:r>
            <a:r>
              <a:rPr lang="en-US" dirty="0" smtClean="0">
                <a:hlinkClick r:id="rId6"/>
              </a:rPr>
              <a:t>/FLASH2</a:t>
            </a:r>
            <a:endParaRPr lang="en-US" dirty="0" smtClean="0"/>
          </a:p>
        </p:txBody>
      </p:sp>
    </p:spTree>
    <p:extLst>
      <p:ext uri="{BB962C8B-B14F-4D97-AF65-F5344CB8AC3E}">
        <p14:creationId xmlns:p14="http://schemas.microsoft.com/office/powerpoint/2010/main" val="1824417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Software</a:t>
            </a:r>
            <a:endParaRPr lang="en-US" dirty="0"/>
          </a:p>
        </p:txBody>
      </p:sp>
      <p:sp>
        <p:nvSpPr>
          <p:cNvPr id="2" name="Content Placeholder 1"/>
          <p:cNvSpPr>
            <a:spLocks noGrp="1"/>
          </p:cNvSpPr>
          <p:nvPr>
            <p:ph idx="1"/>
          </p:nvPr>
        </p:nvSpPr>
        <p:spPr/>
        <p:txBody>
          <a:bodyPr>
            <a:normAutofit fontScale="77500" lnSpcReduction="20000"/>
          </a:bodyPr>
          <a:lstStyle/>
          <a:p>
            <a:pPr marL="45720" indent="0">
              <a:buNone/>
            </a:pPr>
            <a:r>
              <a:rPr lang="en-US" b="1" dirty="0"/>
              <a:t>Mapping</a:t>
            </a:r>
            <a:r>
              <a:rPr lang="en-US" dirty="0"/>
              <a:t>:</a:t>
            </a:r>
          </a:p>
          <a:p>
            <a:r>
              <a:rPr lang="en-US" dirty="0" err="1" smtClean="0"/>
              <a:t>Bwa</a:t>
            </a:r>
            <a:r>
              <a:rPr lang="en-US" dirty="0" smtClean="0"/>
              <a:t> </a:t>
            </a:r>
            <a:r>
              <a:rPr lang="en-US" dirty="0"/>
              <a:t>mem – map reads to a reference</a:t>
            </a:r>
          </a:p>
          <a:p>
            <a:pPr lvl="1"/>
            <a:r>
              <a:rPr lang="en-US" dirty="0" smtClean="0">
                <a:hlinkClick r:id="rId2"/>
              </a:rPr>
              <a:t>http</a:t>
            </a:r>
            <a:r>
              <a:rPr lang="en-US" dirty="0">
                <a:hlinkClick r:id="rId2"/>
              </a:rPr>
              <a:t>://sourceforge.net/projects/bio-bwa/files</a:t>
            </a:r>
            <a:r>
              <a:rPr lang="en-US" dirty="0" smtClean="0">
                <a:hlinkClick r:id="rId2"/>
              </a:rPr>
              <a:t>/</a:t>
            </a:r>
            <a:endParaRPr lang="en-US" dirty="0" smtClean="0"/>
          </a:p>
          <a:p>
            <a:r>
              <a:rPr lang="en-US" dirty="0" err="1" smtClean="0"/>
              <a:t>samtools</a:t>
            </a:r>
            <a:r>
              <a:rPr lang="en-US" dirty="0" smtClean="0"/>
              <a:t> </a:t>
            </a:r>
            <a:r>
              <a:rPr lang="en-US" dirty="0"/>
              <a:t>– processing of </a:t>
            </a:r>
            <a:r>
              <a:rPr lang="en-US" dirty="0" err="1"/>
              <a:t>sam</a:t>
            </a:r>
            <a:r>
              <a:rPr lang="en-US" dirty="0"/>
              <a:t>/bam </a:t>
            </a:r>
            <a:r>
              <a:rPr lang="en-US" dirty="0" smtClean="0"/>
              <a:t>file</a:t>
            </a:r>
          </a:p>
          <a:p>
            <a:pPr lvl="1"/>
            <a:r>
              <a:rPr lang="en-US" dirty="0" smtClean="0">
                <a:hlinkClick r:id="rId3"/>
              </a:rPr>
              <a:t>http</a:t>
            </a:r>
            <a:r>
              <a:rPr lang="en-US" dirty="0">
                <a:hlinkClick r:id="rId3"/>
              </a:rPr>
              <a:t>://www.htslib.org</a:t>
            </a:r>
            <a:r>
              <a:rPr lang="en-US" dirty="0" smtClean="0">
                <a:hlinkClick r:id="rId3"/>
              </a:rPr>
              <a:t>/</a:t>
            </a:r>
            <a:endParaRPr lang="en-US" dirty="0" smtClean="0"/>
          </a:p>
          <a:p>
            <a:pPr marL="45720" indent="0">
              <a:buNone/>
            </a:pPr>
            <a:r>
              <a:rPr lang="en-US" b="1" dirty="0"/>
              <a:t>Read Counting:</a:t>
            </a:r>
            <a:endParaRPr lang="en-US" dirty="0"/>
          </a:p>
          <a:p>
            <a:r>
              <a:rPr lang="en-US" dirty="0" err="1" smtClean="0"/>
              <a:t>samtools</a:t>
            </a:r>
            <a:r>
              <a:rPr lang="en-US" dirty="0" smtClean="0"/>
              <a:t> </a:t>
            </a:r>
            <a:r>
              <a:rPr lang="en-US" dirty="0"/>
              <a:t>– processing of </a:t>
            </a:r>
            <a:r>
              <a:rPr lang="en-US" dirty="0" err="1"/>
              <a:t>sam</a:t>
            </a:r>
            <a:r>
              <a:rPr lang="en-US" dirty="0"/>
              <a:t>/bam file</a:t>
            </a:r>
          </a:p>
          <a:p>
            <a:pPr lvl="1"/>
            <a:r>
              <a:rPr lang="en-US" dirty="0">
                <a:hlinkClick r:id="rId3"/>
              </a:rPr>
              <a:t>http://www.htslib.org/</a:t>
            </a:r>
            <a:endParaRPr lang="en-US" dirty="0"/>
          </a:p>
          <a:p>
            <a:r>
              <a:rPr lang="en-US" dirty="0"/>
              <a:t>HTeq-0.6.1 </a:t>
            </a:r>
            <a:r>
              <a:rPr lang="en-US" dirty="0" err="1"/>
              <a:t>htseq_count</a:t>
            </a:r>
            <a:r>
              <a:rPr lang="en-US" dirty="0"/>
              <a:t> – </a:t>
            </a:r>
            <a:r>
              <a:rPr lang="en-US" dirty="0" smtClean="0"/>
              <a:t>count </a:t>
            </a:r>
            <a:r>
              <a:rPr lang="en-US" dirty="0"/>
              <a:t>reads occurrences within genes</a:t>
            </a:r>
          </a:p>
          <a:p>
            <a:pPr lvl="1"/>
            <a:r>
              <a:rPr lang="en-US" dirty="0">
                <a:hlinkClick r:id="rId4"/>
              </a:rPr>
              <a:t>http://</a:t>
            </a:r>
            <a:r>
              <a:rPr lang="en-US" dirty="0" smtClean="0">
                <a:hlinkClick r:id="rId4"/>
              </a:rPr>
              <a:t>www-huber.embl.de/users/anders/HTSeq/</a:t>
            </a:r>
            <a:endParaRPr lang="en-US" dirty="0" smtClean="0"/>
          </a:p>
          <a:p>
            <a:pPr marL="0" indent="0">
              <a:buNone/>
            </a:pPr>
            <a:r>
              <a:rPr lang="en-US" b="1" dirty="0" smtClean="0"/>
              <a:t>OR simultaneous read mapping and counting:</a:t>
            </a:r>
          </a:p>
          <a:p>
            <a:r>
              <a:rPr lang="en-US" dirty="0" smtClean="0"/>
              <a:t>Star</a:t>
            </a:r>
          </a:p>
          <a:p>
            <a:pPr lvl="1"/>
            <a:r>
              <a:rPr lang="en-US" dirty="0" smtClean="0">
                <a:hlinkClick r:id="rId5"/>
              </a:rPr>
              <a:t>https</a:t>
            </a:r>
            <a:r>
              <a:rPr lang="en-US" dirty="0">
                <a:hlinkClick r:id="rId5"/>
              </a:rPr>
              <a:t>://github.com/alexdobin/STAR</a:t>
            </a:r>
            <a:r>
              <a:rPr lang="en-US" dirty="0"/>
              <a:t> [performs both alignment and counting]</a:t>
            </a:r>
          </a:p>
          <a:p>
            <a:endParaRPr lang="en-US" dirty="0"/>
          </a:p>
        </p:txBody>
      </p:sp>
    </p:spTree>
    <p:extLst>
      <p:ext uri="{BB962C8B-B14F-4D97-AF65-F5344CB8AC3E}">
        <p14:creationId xmlns:p14="http://schemas.microsoft.com/office/powerpoint/2010/main" val="18392775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Software</a:t>
            </a:r>
            <a:endParaRPr lang="en-US" dirty="0"/>
          </a:p>
        </p:txBody>
      </p:sp>
      <p:sp>
        <p:nvSpPr>
          <p:cNvPr id="2" name="Content Placeholder 1"/>
          <p:cNvSpPr>
            <a:spLocks noGrp="1"/>
          </p:cNvSpPr>
          <p:nvPr>
            <p:ph idx="1"/>
          </p:nvPr>
        </p:nvSpPr>
        <p:spPr/>
        <p:txBody>
          <a:bodyPr/>
          <a:lstStyle/>
          <a:p>
            <a:pPr marL="45720" indent="0">
              <a:buNone/>
            </a:pPr>
            <a:r>
              <a:rPr lang="en-US" b="1" dirty="0"/>
              <a:t>Analysis of differential expression:</a:t>
            </a:r>
            <a:endParaRPr lang="en-US" dirty="0"/>
          </a:p>
          <a:p>
            <a:r>
              <a:rPr lang="en-US" dirty="0" smtClean="0"/>
              <a:t>R </a:t>
            </a:r>
            <a:r>
              <a:rPr lang="en-US" u="sng" dirty="0" smtClean="0">
                <a:hlinkClick r:id="rId2"/>
              </a:rPr>
              <a:t>http</a:t>
            </a:r>
            <a:r>
              <a:rPr lang="en-US" u="sng" dirty="0">
                <a:hlinkClick r:id="rId2"/>
              </a:rPr>
              <a:t>://www.r-project.org/</a:t>
            </a:r>
            <a:endParaRPr lang="en-US" dirty="0"/>
          </a:p>
          <a:p>
            <a:pPr lvl="1"/>
            <a:r>
              <a:rPr lang="en-US" dirty="0" smtClean="0"/>
              <a:t>R Packages: </a:t>
            </a:r>
            <a:r>
              <a:rPr lang="en-US" dirty="0" err="1" smtClean="0"/>
              <a:t>EdgeR</a:t>
            </a:r>
            <a:r>
              <a:rPr lang="en-US" dirty="0" smtClean="0"/>
              <a:t>, </a:t>
            </a:r>
            <a:r>
              <a:rPr lang="en-US" dirty="0" err="1" smtClean="0"/>
              <a:t>limma</a:t>
            </a:r>
            <a:r>
              <a:rPr lang="en-US" dirty="0" smtClean="0"/>
              <a:t> </a:t>
            </a:r>
            <a:r>
              <a:rPr lang="en-US" dirty="0"/>
              <a:t>from </a:t>
            </a:r>
            <a:r>
              <a:rPr lang="en-US" dirty="0" err="1"/>
              <a:t>bioconductor</a:t>
            </a:r>
            <a:r>
              <a:rPr lang="en-US" dirty="0"/>
              <a:t> – differential expression </a:t>
            </a:r>
            <a:r>
              <a:rPr lang="en-US" dirty="0" smtClean="0"/>
              <a:t>analysis</a:t>
            </a:r>
          </a:p>
          <a:p>
            <a:pPr lvl="2"/>
            <a:r>
              <a:rPr lang="en-US" dirty="0" smtClean="0">
                <a:hlinkClick r:id="rId3"/>
              </a:rPr>
              <a:t>http</a:t>
            </a:r>
            <a:r>
              <a:rPr lang="en-US" dirty="0">
                <a:hlinkClick r:id="rId3"/>
              </a:rPr>
              <a:t>://</a:t>
            </a:r>
            <a:r>
              <a:rPr lang="en-US" dirty="0" smtClean="0">
                <a:hlinkClick r:id="rId3"/>
              </a:rPr>
              <a:t>bioconductor.org/packages/release/bioc/html/edgeR.html</a:t>
            </a:r>
            <a:endParaRPr lang="en-US" dirty="0" smtClean="0"/>
          </a:p>
          <a:p>
            <a:pPr lvl="2"/>
            <a:r>
              <a:rPr lang="en-US" dirty="0">
                <a:hlinkClick r:id="rId4"/>
              </a:rPr>
              <a:t>http://</a:t>
            </a:r>
            <a:r>
              <a:rPr lang="en-US" dirty="0" smtClean="0">
                <a:hlinkClick r:id="rId4"/>
              </a:rPr>
              <a:t>bioconductor.org/packages/release/bioc/html/limma.html</a:t>
            </a:r>
            <a:endParaRPr lang="en-US" dirty="0" smtClean="0"/>
          </a:p>
          <a:p>
            <a:pPr lvl="2"/>
            <a:r>
              <a:rPr lang="en-US" dirty="0" smtClean="0">
                <a:hlinkClick r:id="rId5"/>
              </a:rPr>
              <a:t>https</a:t>
            </a:r>
            <a:r>
              <a:rPr lang="en-US" dirty="0">
                <a:hlinkClick r:id="rId5"/>
              </a:rPr>
              <a:t>://</a:t>
            </a:r>
            <a:r>
              <a:rPr lang="en-US" dirty="0" smtClean="0">
                <a:hlinkClick r:id="rId5"/>
              </a:rPr>
              <a:t>genomebiology.biomedcentral.com/articles/10.1186/gb-2014-15-2-r29</a:t>
            </a:r>
            <a:endParaRPr lang="en-US" dirty="0"/>
          </a:p>
          <a:p>
            <a:r>
              <a:rPr lang="en-US" dirty="0" err="1" smtClean="0"/>
              <a:t>RStudio</a:t>
            </a:r>
            <a:endParaRPr lang="en-US" dirty="0"/>
          </a:p>
          <a:p>
            <a:pPr lvl="1"/>
            <a:r>
              <a:rPr lang="en-US" dirty="0" smtClean="0"/>
              <a:t>https</a:t>
            </a:r>
            <a:r>
              <a:rPr lang="en-US" dirty="0"/>
              <a:t>://</a:t>
            </a:r>
            <a:r>
              <a:rPr lang="en-US" dirty="0" err="1"/>
              <a:t>www.rstudio.com</a:t>
            </a:r>
            <a:r>
              <a:rPr lang="en-US" dirty="0"/>
              <a:t>/</a:t>
            </a:r>
          </a:p>
          <a:p>
            <a:endParaRPr lang="en-US" dirty="0"/>
          </a:p>
        </p:txBody>
      </p:sp>
    </p:spTree>
    <p:extLst>
      <p:ext uri="{BB962C8B-B14F-4D97-AF65-F5344CB8AC3E}">
        <p14:creationId xmlns:p14="http://schemas.microsoft.com/office/powerpoint/2010/main" val="185833600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Files and file types</a:t>
            </a:r>
            <a:endParaRPr lang="en-US" dirty="0"/>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023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General rules for preparing samples</a:t>
            </a:r>
            <a:endParaRPr lang="en-US" dirty="0"/>
          </a:p>
        </p:txBody>
      </p:sp>
      <p:sp>
        <p:nvSpPr>
          <p:cNvPr id="2" name="Content Placeholder 1"/>
          <p:cNvSpPr>
            <a:spLocks noGrp="1"/>
          </p:cNvSpPr>
          <p:nvPr>
            <p:ph idx="1"/>
          </p:nvPr>
        </p:nvSpPr>
        <p:spPr>
          <a:xfrm>
            <a:off x="1020726" y="1690688"/>
            <a:ext cx="10100930" cy="4347041"/>
          </a:xfrm>
        </p:spPr>
        <p:txBody>
          <a:bodyPr>
            <a:noAutofit/>
          </a:bodyPr>
          <a:lstStyle/>
          <a:p>
            <a:r>
              <a:rPr lang="en-US" sz="2400" dirty="0"/>
              <a:t>Prepare more samples then you are going to need, i.e. expect some will be of poor quality, or fail </a:t>
            </a:r>
          </a:p>
          <a:p>
            <a:r>
              <a:rPr lang="en-US" sz="2400" dirty="0"/>
              <a:t>Preparation stages should occur across all samples at the same time (or as close as possible) and by the same person</a:t>
            </a:r>
          </a:p>
          <a:p>
            <a:r>
              <a:rPr lang="en-US" sz="2400" dirty="0"/>
              <a:t>Spend time practicing a new technique to produce the highest quality product you can, reliably</a:t>
            </a:r>
          </a:p>
          <a:p>
            <a:r>
              <a:rPr lang="en-US" sz="2400" dirty="0"/>
              <a:t>Quality should be established using Fragment analysis traces (pseudo-gel images, RNA RIN &gt; 7.0)</a:t>
            </a:r>
          </a:p>
          <a:p>
            <a:r>
              <a:rPr lang="en-US" sz="2400" dirty="0"/>
              <a:t>DNA/RNA should not be degraded</a:t>
            </a:r>
          </a:p>
          <a:p>
            <a:pPr lvl="1"/>
            <a:r>
              <a:rPr lang="en-US" sz="2000" dirty="0"/>
              <a:t>260/280 ratios for RNA should be approximately 2.0 and 260/230 should be between 2.0 and 2.2. Values over 1.8 are acceptable</a:t>
            </a:r>
          </a:p>
          <a:p>
            <a:r>
              <a:rPr lang="en-US" sz="2400" dirty="0"/>
              <a:t>Quantity should be determined with a </a:t>
            </a:r>
            <a:r>
              <a:rPr lang="en-US" sz="2400" dirty="0" err="1"/>
              <a:t>Fluorometer</a:t>
            </a:r>
            <a:r>
              <a:rPr lang="en-US" sz="2400" dirty="0"/>
              <a:t>, such as a Qubit.</a:t>
            </a:r>
          </a:p>
        </p:txBody>
      </p:sp>
    </p:spTree>
    <p:extLst>
      <p:ext uri="{BB962C8B-B14F-4D97-AF65-F5344CB8AC3E}">
        <p14:creationId xmlns:p14="http://schemas.microsoft.com/office/powerpoint/2010/main" val="164333834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Sequencing Read files</a:t>
            </a:r>
            <a:endParaRPr lang="en-US" dirty="0"/>
          </a:p>
        </p:txBody>
      </p:sp>
      <p:pic>
        <p:nvPicPr>
          <p:cNvPr id="4" name="Content Placeholder 3" descr="fasta-fatstqFiles.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0" y="2362994"/>
            <a:ext cx="4508500" cy="3276600"/>
          </a:xfrm>
        </p:spPr>
      </p:pic>
    </p:spTree>
    <p:extLst>
      <p:ext uri="{BB962C8B-B14F-4D97-AF65-F5344CB8AC3E}">
        <p14:creationId xmlns:p14="http://schemas.microsoft.com/office/powerpoint/2010/main" val="70844316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Quality Scores</a:t>
            </a:r>
            <a:endParaRPr lang="en-US" dirty="0"/>
          </a:p>
        </p:txBody>
      </p:sp>
      <p:pic>
        <p:nvPicPr>
          <p:cNvPr id="4" name="Content Placeholder 3" descr="qualityscores.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2950" y="2623344"/>
            <a:ext cx="5626100" cy="2755900"/>
          </a:xfrm>
        </p:spPr>
      </p:pic>
    </p:spTree>
    <p:extLst>
      <p:ext uri="{BB962C8B-B14F-4D97-AF65-F5344CB8AC3E}">
        <p14:creationId xmlns:p14="http://schemas.microsoft.com/office/powerpoint/2010/main" val="11550024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Qscore</a:t>
            </a:r>
            <a:r>
              <a:rPr lang="en-US" dirty="0" smtClean="0"/>
              <a:t> Conversion</a:t>
            </a:r>
            <a:endParaRPr lang="en-US" dirty="0"/>
          </a:p>
        </p:txBody>
      </p:sp>
      <p:pic>
        <p:nvPicPr>
          <p:cNvPr id="4" name="Content Placeholder 3" descr="qscoreconversion.png"/>
          <p:cNvPicPr>
            <a:picLocks noGrp="1" noChangeAspect="1"/>
          </p:cNvPicPr>
          <p:nvPr>
            <p:ph idx="1"/>
          </p:nvPr>
        </p:nvPicPr>
        <p:blipFill>
          <a:blip r:embed="rId2">
            <a:extLst>
              <a:ext uri="{28A0092B-C50C-407E-A947-70E740481C1C}">
                <a14:useLocalDpi xmlns:a14="http://schemas.microsoft.com/office/drawing/2010/main" val="0"/>
              </a:ext>
            </a:extLst>
          </a:blip>
          <a:srcRect t="-12228" b="-12228"/>
          <a:stretch>
            <a:fillRect/>
          </a:stretch>
        </p:blipFill>
        <p:spPr>
          <a:xfrm>
            <a:off x="1905000" y="1719263"/>
            <a:ext cx="8407400" cy="4406900"/>
          </a:xfrm>
        </p:spPr>
      </p:pic>
    </p:spTree>
    <p:extLst>
      <p:ext uri="{BB962C8B-B14F-4D97-AF65-F5344CB8AC3E}">
        <p14:creationId xmlns:p14="http://schemas.microsoft.com/office/powerpoint/2010/main" val="10209036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Illumina</a:t>
            </a:r>
            <a:r>
              <a:rPr lang="en-US" dirty="0" smtClean="0"/>
              <a:t> Read </a:t>
            </a:r>
            <a:r>
              <a:rPr lang="en-US" smtClean="0"/>
              <a:t>naming conventions</a:t>
            </a:r>
            <a:endParaRPr lang="en-US" dirty="0"/>
          </a:p>
        </p:txBody>
      </p:sp>
      <p:sp>
        <p:nvSpPr>
          <p:cNvPr id="2" name="Content Placeholder 1"/>
          <p:cNvSpPr>
            <a:spLocks noGrp="1"/>
          </p:cNvSpPr>
          <p:nvPr>
            <p:ph idx="1"/>
          </p:nvPr>
        </p:nvSpPr>
        <p:spPr>
          <a:xfrm>
            <a:off x="1905000" y="1719071"/>
            <a:ext cx="8407893" cy="4965140"/>
          </a:xfrm>
        </p:spPr>
        <p:txBody>
          <a:bodyPr>
            <a:normAutofit fontScale="85000" lnSpcReduction="10000"/>
          </a:bodyPr>
          <a:lstStyle/>
          <a:p>
            <a:pPr marL="45720" indent="0">
              <a:buNone/>
            </a:pPr>
            <a:r>
              <a:rPr lang="en-US" dirty="0" smtClean="0"/>
              <a:t>CASAVA 1.8 Read IDs</a:t>
            </a:r>
          </a:p>
          <a:p>
            <a:pPr marL="45720" indent="0">
              <a:buNone/>
            </a:pPr>
            <a:endParaRPr lang="en-US" dirty="0" smtClean="0"/>
          </a:p>
          <a:p>
            <a:r>
              <a:rPr lang="en-US" dirty="0" smtClean="0"/>
              <a:t>@</a:t>
            </a:r>
            <a:r>
              <a:rPr lang="en-US" dirty="0"/>
              <a:t>EAS139:136:FC706VJ:2:2104:15343:197393 1:Y:18:ATCACG </a:t>
            </a:r>
          </a:p>
          <a:p>
            <a:pPr lvl="1"/>
            <a:r>
              <a:rPr lang="en-US" dirty="0"/>
              <a:t>EAS139 the unique instrument </a:t>
            </a:r>
            <a:r>
              <a:rPr lang="en-US" dirty="0" smtClean="0"/>
              <a:t>name</a:t>
            </a:r>
          </a:p>
          <a:p>
            <a:pPr lvl="1"/>
            <a:r>
              <a:rPr lang="en-US" dirty="0" smtClean="0"/>
              <a:t>136 </a:t>
            </a:r>
            <a:r>
              <a:rPr lang="en-US" dirty="0"/>
              <a:t>the run id </a:t>
            </a:r>
          </a:p>
          <a:p>
            <a:pPr lvl="1"/>
            <a:r>
              <a:rPr lang="en-US" dirty="0"/>
              <a:t>FC706VJ the </a:t>
            </a:r>
            <a:r>
              <a:rPr lang="en-US" dirty="0" err="1"/>
              <a:t>flowcell</a:t>
            </a:r>
            <a:r>
              <a:rPr lang="en-US" dirty="0"/>
              <a:t> </a:t>
            </a:r>
            <a:r>
              <a:rPr lang="en-US" dirty="0" smtClean="0"/>
              <a:t>id</a:t>
            </a:r>
          </a:p>
          <a:p>
            <a:pPr lvl="1"/>
            <a:r>
              <a:rPr lang="en-US" dirty="0" smtClean="0"/>
              <a:t>2 </a:t>
            </a:r>
            <a:r>
              <a:rPr lang="en-US" dirty="0" err="1"/>
              <a:t>flowcell</a:t>
            </a:r>
            <a:r>
              <a:rPr lang="en-US" dirty="0"/>
              <a:t> lane </a:t>
            </a:r>
          </a:p>
          <a:p>
            <a:pPr lvl="1"/>
            <a:r>
              <a:rPr lang="en-US" dirty="0"/>
              <a:t>2104 tile number within the </a:t>
            </a:r>
            <a:r>
              <a:rPr lang="en-US" dirty="0" err="1"/>
              <a:t>flowcell</a:t>
            </a:r>
            <a:r>
              <a:rPr lang="en-US" dirty="0"/>
              <a:t> </a:t>
            </a:r>
            <a:r>
              <a:rPr lang="en-US" dirty="0" smtClean="0"/>
              <a:t>lane</a:t>
            </a:r>
          </a:p>
          <a:p>
            <a:pPr lvl="1"/>
            <a:r>
              <a:rPr lang="en-US" dirty="0" smtClean="0"/>
              <a:t>15343 </a:t>
            </a:r>
            <a:r>
              <a:rPr lang="en-US" dirty="0"/>
              <a:t>’x’-coordinate of the cluster within the </a:t>
            </a:r>
            <a:r>
              <a:rPr lang="en-US" dirty="0" smtClean="0"/>
              <a:t>tile</a:t>
            </a:r>
          </a:p>
          <a:p>
            <a:pPr lvl="1"/>
            <a:r>
              <a:rPr lang="en-US" dirty="0" smtClean="0"/>
              <a:t>197393 </a:t>
            </a:r>
            <a:r>
              <a:rPr lang="en-US" dirty="0"/>
              <a:t>’y’-coordinate of the cluster within the tile </a:t>
            </a:r>
          </a:p>
          <a:p>
            <a:pPr lvl="1"/>
            <a:r>
              <a:rPr lang="en-US" dirty="0"/>
              <a:t>1 </a:t>
            </a:r>
            <a:r>
              <a:rPr lang="en-US" dirty="0" smtClean="0"/>
              <a:t>the </a:t>
            </a:r>
            <a:r>
              <a:rPr lang="en-US" dirty="0"/>
              <a:t>member of a pair, 1 or 2 (paired-end or mate-pair reads only) </a:t>
            </a:r>
          </a:p>
          <a:p>
            <a:pPr lvl="1"/>
            <a:r>
              <a:rPr lang="en-US" dirty="0"/>
              <a:t>Y Y if the read fails filter (read is bad), N otherwise </a:t>
            </a:r>
          </a:p>
          <a:p>
            <a:pPr lvl="1"/>
            <a:r>
              <a:rPr lang="en-US" dirty="0"/>
              <a:t>18 0 when none of the control bits are on, otherwise it is an even </a:t>
            </a:r>
            <a:r>
              <a:rPr lang="en-US" dirty="0" smtClean="0"/>
              <a:t>number</a:t>
            </a:r>
            <a:endParaRPr lang="en-US" dirty="0"/>
          </a:p>
          <a:p>
            <a:pPr lvl="1"/>
            <a:r>
              <a:rPr lang="en-US" dirty="0"/>
              <a:t>ATCACG index sequence </a:t>
            </a:r>
          </a:p>
          <a:p>
            <a:endParaRPr lang="en-US" dirty="0"/>
          </a:p>
        </p:txBody>
      </p:sp>
    </p:spTree>
    <p:extLst>
      <p:ext uri="{BB962C8B-B14F-4D97-AF65-F5344CB8AC3E}">
        <p14:creationId xmlns:p14="http://schemas.microsoft.com/office/powerpoint/2010/main" val="208115942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a:t>
            </a:r>
            <a:r>
              <a:rPr lang="en-US" dirty="0" smtClean="0"/>
              <a:t>AM/BAM Files</a:t>
            </a:r>
            <a:endParaRPr lang="en-US" dirty="0"/>
          </a:p>
        </p:txBody>
      </p:sp>
      <p:sp>
        <p:nvSpPr>
          <p:cNvPr id="2" name="Content Placeholder 1"/>
          <p:cNvSpPr>
            <a:spLocks noGrp="1"/>
          </p:cNvSpPr>
          <p:nvPr>
            <p:ph idx="1"/>
          </p:nvPr>
        </p:nvSpPr>
        <p:spPr/>
        <p:txBody>
          <a:bodyPr>
            <a:normAutofit/>
          </a:bodyPr>
          <a:lstStyle/>
          <a:p>
            <a:r>
              <a:rPr lang="en-US" sz="2400" dirty="0"/>
              <a:t>SAM (Sequence Alignment/Map) format = unified format for storing read alignments to a reference sequence(Consistent since Sept. 2011</a:t>
            </a:r>
            <a:r>
              <a:rPr lang="en-US" sz="2400" dirty="0" smtClean="0"/>
              <a:t>).</a:t>
            </a:r>
            <a:endParaRPr lang="en-US" sz="2400" dirty="0"/>
          </a:p>
          <a:p>
            <a:pPr lvl="1"/>
            <a:r>
              <a:rPr lang="en-US" sz="2000" dirty="0" smtClean="0">
                <a:hlinkClick r:id="rId2"/>
              </a:rPr>
              <a:t>http</a:t>
            </a:r>
            <a:r>
              <a:rPr lang="en-US" sz="2000" dirty="0">
                <a:hlinkClick r:id="rId2"/>
              </a:rPr>
              <a:t>://</a:t>
            </a:r>
            <a:r>
              <a:rPr lang="en-US" sz="2000" dirty="0" smtClean="0">
                <a:hlinkClick r:id="rId2"/>
              </a:rPr>
              <a:t>samtools.github.io/hts-specs/SAMv1.pdf</a:t>
            </a:r>
            <a:endParaRPr lang="en-US" sz="2000" dirty="0"/>
          </a:p>
          <a:p>
            <a:pPr lvl="1"/>
            <a:r>
              <a:rPr lang="en-US" sz="2000" dirty="0">
                <a:hlinkClick r:id="rId3"/>
              </a:rPr>
              <a:t>http://</a:t>
            </a:r>
            <a:r>
              <a:rPr lang="en-US" sz="2000" dirty="0" smtClean="0">
                <a:hlinkClick r:id="rId3"/>
              </a:rPr>
              <a:t>samtools.github.io/hts-specs/SAMtags.pdf</a:t>
            </a:r>
            <a:endParaRPr lang="en-US" sz="2000" dirty="0"/>
          </a:p>
          <a:p>
            <a:r>
              <a:rPr lang="en-US" sz="2400" dirty="0" smtClean="0"/>
              <a:t>BAM </a:t>
            </a:r>
            <a:r>
              <a:rPr lang="en-US" sz="2400" dirty="0"/>
              <a:t>= binary version of </a:t>
            </a:r>
            <a:r>
              <a:rPr lang="en-US" dirty="0"/>
              <a:t>SAM for fast querying </a:t>
            </a:r>
          </a:p>
        </p:txBody>
      </p:sp>
    </p:spTree>
    <p:extLst>
      <p:ext uri="{BB962C8B-B14F-4D97-AF65-F5344CB8AC3E}">
        <p14:creationId xmlns:p14="http://schemas.microsoft.com/office/powerpoint/2010/main" val="1980230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SAM/BAM files</a:t>
            </a:r>
            <a:endParaRPr lang="en-US" dirty="0"/>
          </a:p>
        </p:txBody>
      </p:sp>
      <p:sp>
        <p:nvSpPr>
          <p:cNvPr id="2" name="Content Placeholder 1"/>
          <p:cNvSpPr>
            <a:spLocks noGrp="1"/>
          </p:cNvSpPr>
          <p:nvPr>
            <p:ph idx="1"/>
          </p:nvPr>
        </p:nvSpPr>
        <p:spPr/>
        <p:txBody>
          <a:bodyPr/>
          <a:lstStyle/>
          <a:p>
            <a:pPr marL="45720" indent="0">
              <a:buNone/>
            </a:pPr>
            <a:r>
              <a:rPr lang="en-US" dirty="0"/>
              <a:t>SAM files contain two regions</a:t>
            </a:r>
          </a:p>
          <a:p>
            <a:r>
              <a:rPr lang="en-US" dirty="0"/>
              <a:t>The header section </a:t>
            </a:r>
          </a:p>
          <a:p>
            <a:pPr lvl="1"/>
            <a:r>
              <a:rPr lang="en-US" dirty="0"/>
              <a:t>Each header line begins with character ’@’ followed by a two-letter record type code </a:t>
            </a:r>
          </a:p>
          <a:p>
            <a:r>
              <a:rPr lang="en-US" dirty="0"/>
              <a:t>The alignment section </a:t>
            </a:r>
          </a:p>
          <a:p>
            <a:pPr lvl="1"/>
            <a:r>
              <a:rPr lang="en-US" dirty="0"/>
              <a:t>Each alignment line has 11 mandatory fields. These fields always appear in the same order and must be present, but their values can be ’0’ or ’*’, if the </a:t>
            </a:r>
            <a:r>
              <a:rPr lang="en-US" dirty="0" smtClean="0"/>
              <a:t>corresponding </a:t>
            </a:r>
            <a:r>
              <a:rPr lang="en-US" dirty="0"/>
              <a:t>information if unavailable, or not applicable. </a:t>
            </a:r>
          </a:p>
          <a:p>
            <a:endParaRPr lang="en-US" dirty="0"/>
          </a:p>
          <a:p>
            <a:endParaRPr lang="en-US" dirty="0"/>
          </a:p>
        </p:txBody>
      </p:sp>
    </p:spTree>
    <p:extLst>
      <p:ext uri="{BB962C8B-B14F-4D97-AF65-F5344CB8AC3E}">
        <p14:creationId xmlns:p14="http://schemas.microsoft.com/office/powerpoint/2010/main" val="2502360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 columns</a:t>
            </a:r>
            <a:endParaRPr lang="en-US" dirty="0"/>
          </a:p>
        </p:txBody>
      </p:sp>
      <p:pic>
        <p:nvPicPr>
          <p:cNvPr id="4" name="Content Placeholder 3" descr="sam.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8383" y="1825625"/>
            <a:ext cx="8515233" cy="4351338"/>
          </a:xfrm>
        </p:spPr>
      </p:pic>
    </p:spTree>
    <p:extLst>
      <p:ext uri="{BB962C8B-B14F-4D97-AF65-F5344CB8AC3E}">
        <p14:creationId xmlns:p14="http://schemas.microsoft.com/office/powerpoint/2010/main" val="181233403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 flags</a:t>
            </a:r>
            <a:endParaRPr lang="en-US" dirty="0"/>
          </a:p>
        </p:txBody>
      </p:sp>
      <p:pic>
        <p:nvPicPr>
          <p:cNvPr id="4" name="Content Placeholder 3" descr="Sam-flag.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8207" y="1825625"/>
            <a:ext cx="8215585" cy="4351338"/>
          </a:xfrm>
        </p:spPr>
      </p:pic>
    </p:spTree>
    <p:extLst>
      <p:ext uri="{BB962C8B-B14F-4D97-AF65-F5344CB8AC3E}">
        <p14:creationId xmlns:p14="http://schemas.microsoft.com/office/powerpoint/2010/main" val="213756084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Mapq</a:t>
            </a:r>
            <a:r>
              <a:rPr lang="en-US" dirty="0" smtClean="0"/>
              <a:t> explained</a:t>
            </a:r>
            <a:endParaRPr lang="en-US" dirty="0"/>
          </a:p>
        </p:txBody>
      </p:sp>
      <p:sp>
        <p:nvSpPr>
          <p:cNvPr id="2" name="Content Placeholder 1"/>
          <p:cNvSpPr>
            <a:spLocks noGrp="1"/>
          </p:cNvSpPr>
          <p:nvPr>
            <p:ph idx="1"/>
          </p:nvPr>
        </p:nvSpPr>
        <p:spPr/>
        <p:txBody>
          <a:bodyPr/>
          <a:lstStyle/>
          <a:p>
            <a:endParaRPr lang="en-US" dirty="0" smtClean="0"/>
          </a:p>
          <a:p>
            <a:r>
              <a:rPr lang="en-US" dirty="0" smtClean="0"/>
              <a:t>MAPQ</a:t>
            </a:r>
            <a:r>
              <a:rPr lang="en-US" dirty="0"/>
              <a:t>, contains the "</a:t>
            </a:r>
            <a:r>
              <a:rPr lang="en-US" dirty="0" err="1"/>
              <a:t>phred</a:t>
            </a:r>
            <a:r>
              <a:rPr lang="en-US" dirty="0"/>
              <a:t>-scaled posterior probability that the mapping position" is wrong. </a:t>
            </a:r>
            <a:endParaRPr lang="en-US" dirty="0" smtClean="0"/>
          </a:p>
          <a:p>
            <a:r>
              <a:rPr lang="en-US" dirty="0" smtClean="0"/>
              <a:t>In </a:t>
            </a:r>
            <a:r>
              <a:rPr lang="en-US" dirty="0"/>
              <a:t>a probabilistic view, each read alignment is an estimate of the true alignment and is therefore also a random variable. It can be wrong. The error probability is scaled in the </a:t>
            </a:r>
            <a:r>
              <a:rPr lang="en-US" dirty="0" err="1"/>
              <a:t>Phred</a:t>
            </a:r>
            <a:r>
              <a:rPr lang="en-US" dirty="0"/>
              <a:t>. For example, given 1000 read alignments with mapping quality being 30, one of them will be </a:t>
            </a:r>
            <a:r>
              <a:rPr lang="en-US" dirty="0" smtClean="0"/>
              <a:t>incorrectly mapped to the wrong location </a:t>
            </a:r>
            <a:r>
              <a:rPr lang="en-US" dirty="0"/>
              <a:t>o</a:t>
            </a:r>
            <a:r>
              <a:rPr lang="en-US" dirty="0" smtClean="0"/>
              <a:t>n </a:t>
            </a:r>
            <a:r>
              <a:rPr lang="en-US" dirty="0"/>
              <a:t>average</a:t>
            </a:r>
            <a:r>
              <a:rPr lang="en-US" dirty="0" smtClean="0"/>
              <a:t>.</a:t>
            </a:r>
          </a:p>
          <a:p>
            <a:r>
              <a:rPr lang="en-US" dirty="0"/>
              <a:t>A value 255 indicates that the mapping quality is not available.</a:t>
            </a:r>
          </a:p>
          <a:p>
            <a:endParaRPr lang="en-US" dirty="0"/>
          </a:p>
        </p:txBody>
      </p:sp>
    </p:spTree>
    <p:extLst>
      <p:ext uri="{BB962C8B-B14F-4D97-AF65-F5344CB8AC3E}">
        <p14:creationId xmlns:p14="http://schemas.microsoft.com/office/powerpoint/2010/main" val="73117444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Mapq</a:t>
            </a:r>
            <a:r>
              <a:rPr lang="en-US" dirty="0" smtClean="0"/>
              <a:t> explained</a:t>
            </a:r>
            <a:endParaRPr lang="en-US" dirty="0"/>
          </a:p>
        </p:txBody>
      </p:sp>
      <p:sp>
        <p:nvSpPr>
          <p:cNvPr id="2" name="Content Placeholder 1"/>
          <p:cNvSpPr>
            <a:spLocks noGrp="1"/>
          </p:cNvSpPr>
          <p:nvPr>
            <p:ph idx="1"/>
          </p:nvPr>
        </p:nvSpPr>
        <p:spPr/>
        <p:txBody>
          <a:bodyPr/>
          <a:lstStyle/>
          <a:p>
            <a:r>
              <a:rPr lang="en-US" dirty="0"/>
              <a:t>The calculation of mapping qualities is simple, but this simple calculation considers </a:t>
            </a:r>
            <a:r>
              <a:rPr lang="en-US" dirty="0" smtClean="0"/>
              <a:t>many of the factors </a:t>
            </a:r>
            <a:r>
              <a:rPr lang="en-US" dirty="0"/>
              <a:t>below: </a:t>
            </a:r>
          </a:p>
          <a:p>
            <a:pPr lvl="1"/>
            <a:r>
              <a:rPr lang="en-US" dirty="0"/>
              <a:t>The repeat structure of the reference. Reads falling in repetitive regions usually get very low mapping quality. </a:t>
            </a:r>
          </a:p>
          <a:p>
            <a:pPr lvl="1"/>
            <a:r>
              <a:rPr lang="en-US" dirty="0" smtClean="0"/>
              <a:t>The </a:t>
            </a:r>
            <a:r>
              <a:rPr lang="en-US" dirty="0"/>
              <a:t>base quality of the read. Low quality means the observed read sequence is possibly wrong, and wrong sequence may lead to a wrong alignment. </a:t>
            </a:r>
          </a:p>
          <a:p>
            <a:pPr lvl="1"/>
            <a:r>
              <a:rPr lang="en-US" dirty="0"/>
              <a:t>The sensitivity of the alignment algorithm. The true hit is more likely to be missed by an algorithm with low sensitivity, which also causes mapping errors. </a:t>
            </a:r>
          </a:p>
          <a:p>
            <a:pPr lvl="1"/>
            <a:r>
              <a:rPr lang="en-US" dirty="0"/>
              <a:t>Paired end or not. Reads mapped in pairs are more likely to be correct. </a:t>
            </a:r>
          </a:p>
          <a:p>
            <a:endParaRPr lang="en-US" dirty="0"/>
          </a:p>
        </p:txBody>
      </p:sp>
    </p:spTree>
    <p:extLst>
      <p:ext uri="{BB962C8B-B14F-4D97-AF65-F5344CB8AC3E}">
        <p14:creationId xmlns:p14="http://schemas.microsoft.com/office/powerpoint/2010/main" val="947468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Sample preparation</a:t>
            </a:r>
            <a:endParaRPr lang="en-US" dirty="0"/>
          </a:p>
        </p:txBody>
      </p:sp>
      <p:sp>
        <p:nvSpPr>
          <p:cNvPr id="6" name="Content Placeholder 5"/>
          <p:cNvSpPr>
            <a:spLocks noGrp="1"/>
          </p:cNvSpPr>
          <p:nvPr>
            <p:ph idx="1"/>
          </p:nvPr>
        </p:nvSpPr>
        <p:spPr/>
        <p:txBody>
          <a:bodyPr>
            <a:noAutofit/>
          </a:bodyPr>
          <a:lstStyle/>
          <a:p>
            <a:pPr marL="0" indent="0" algn="ctr">
              <a:buNone/>
            </a:pPr>
            <a:r>
              <a:rPr lang="en-US" sz="3200" dirty="0"/>
              <a:t>In high throughput biological work (Microarrays, Sequencing, HT Genotyping, etc.), what may seem like small technical </a:t>
            </a:r>
            <a:r>
              <a:rPr lang="en-US" sz="3200" dirty="0" smtClean="0"/>
              <a:t>details introduced </a:t>
            </a:r>
            <a:r>
              <a:rPr lang="en-US" sz="3200" dirty="0"/>
              <a:t>during sample extraction/preparation can lead to large changes, or technical bias, in the data</a:t>
            </a:r>
            <a:r>
              <a:rPr lang="en-US" sz="3200" dirty="0" smtClean="0"/>
              <a:t>.</a:t>
            </a:r>
          </a:p>
          <a:p>
            <a:pPr marL="0" indent="0" algn="ctr">
              <a:buNone/>
            </a:pPr>
            <a:endParaRPr lang="en-US" sz="3200" dirty="0"/>
          </a:p>
          <a:p>
            <a:pPr marL="0" indent="0" algn="ctr">
              <a:buNone/>
            </a:pPr>
            <a:r>
              <a:rPr lang="en-US" sz="3200" dirty="0"/>
              <a:t>Not to say this doesn’t occur with smaller scale analysis such as Sanger sequencing or </a:t>
            </a:r>
            <a:r>
              <a:rPr lang="en-US" sz="3200" dirty="0" err="1"/>
              <a:t>qRT</a:t>
            </a:r>
            <a:r>
              <a:rPr lang="en-US" sz="3200" dirty="0"/>
              <a:t>-PCR, but they do become more </a:t>
            </a:r>
            <a:r>
              <a:rPr lang="en-US" sz="3200" dirty="0" smtClean="0"/>
              <a:t>apparent (seen on a global scale) </a:t>
            </a:r>
            <a:r>
              <a:rPr lang="en-US" sz="3200" dirty="0"/>
              <a:t>and may cause significant issues during analysis. </a:t>
            </a:r>
          </a:p>
          <a:p>
            <a:pPr marL="0" indent="0" algn="ctr">
              <a:buNone/>
            </a:pPr>
            <a:endParaRPr lang="en-US" sz="4000" dirty="0"/>
          </a:p>
        </p:txBody>
      </p:sp>
    </p:spTree>
    <p:extLst>
      <p:ext uri="{BB962C8B-B14F-4D97-AF65-F5344CB8AC3E}">
        <p14:creationId xmlns:p14="http://schemas.microsoft.com/office/powerpoint/2010/main" val="8003635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Mapq</a:t>
            </a:r>
            <a:r>
              <a:rPr lang="en-US" dirty="0" smtClean="0"/>
              <a:t> explained</a:t>
            </a:r>
            <a:endParaRPr lang="en-US" dirty="0"/>
          </a:p>
        </p:txBody>
      </p:sp>
      <p:sp>
        <p:nvSpPr>
          <p:cNvPr id="2" name="Content Placeholder 1"/>
          <p:cNvSpPr>
            <a:spLocks noGrp="1"/>
          </p:cNvSpPr>
          <p:nvPr>
            <p:ph idx="1"/>
          </p:nvPr>
        </p:nvSpPr>
        <p:spPr/>
        <p:txBody>
          <a:bodyPr/>
          <a:lstStyle/>
          <a:p>
            <a:r>
              <a:rPr lang="en-US" dirty="0"/>
              <a:t>When you see a read alignment </a:t>
            </a:r>
            <a:r>
              <a:rPr lang="en-US" dirty="0" smtClean="0"/>
              <a:t>with </a:t>
            </a:r>
            <a:r>
              <a:rPr lang="en-US" dirty="0"/>
              <a:t>a mapping </a:t>
            </a:r>
            <a:r>
              <a:rPr lang="en-US" dirty="0" smtClean="0"/>
              <a:t>quality of 30 or greater, </a:t>
            </a:r>
            <a:r>
              <a:rPr lang="en-US" dirty="0"/>
              <a:t>it usually implies: </a:t>
            </a:r>
          </a:p>
          <a:p>
            <a:pPr lvl="1"/>
            <a:r>
              <a:rPr lang="en-US" dirty="0"/>
              <a:t>The overall base quality of the read is good. </a:t>
            </a:r>
            <a:endParaRPr lang="en-US" dirty="0" smtClean="0"/>
          </a:p>
          <a:p>
            <a:pPr lvl="1"/>
            <a:r>
              <a:rPr lang="en-US" dirty="0" smtClean="0"/>
              <a:t>The </a:t>
            </a:r>
            <a:r>
              <a:rPr lang="en-US" dirty="0"/>
              <a:t>best alignment has few mismatches. </a:t>
            </a:r>
          </a:p>
          <a:p>
            <a:pPr lvl="1"/>
            <a:r>
              <a:rPr lang="en-US" dirty="0"/>
              <a:t>The read has few or just one ‘good’ hit on the reference, which means the current alignment is still the best even if one or two bases are actually </a:t>
            </a:r>
            <a:r>
              <a:rPr lang="en-US" dirty="0" smtClean="0"/>
              <a:t>mutations, </a:t>
            </a:r>
            <a:r>
              <a:rPr lang="en-US" dirty="0"/>
              <a:t>or sequencing errors. </a:t>
            </a:r>
          </a:p>
          <a:p>
            <a:pPr marL="45720" indent="0">
              <a:buNone/>
            </a:pPr>
            <a:endParaRPr lang="en-US" dirty="0"/>
          </a:p>
        </p:txBody>
      </p:sp>
      <p:sp>
        <p:nvSpPr>
          <p:cNvPr id="4" name="Rectangle 3"/>
          <p:cNvSpPr/>
          <p:nvPr/>
        </p:nvSpPr>
        <p:spPr>
          <a:xfrm>
            <a:off x="2132256" y="4852757"/>
            <a:ext cx="7910816" cy="1096210"/>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0000"/>
                </a:solidFill>
              </a:rPr>
              <a:t>In practice however, each mapper seems to compute the MAPQ in their own way. </a:t>
            </a:r>
          </a:p>
        </p:txBody>
      </p:sp>
    </p:spTree>
    <p:extLst>
      <p:ext uri="{BB962C8B-B14F-4D97-AF65-F5344CB8AC3E}">
        <p14:creationId xmlns:p14="http://schemas.microsoft.com/office/powerpoint/2010/main" val="5199211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 cigar</a:t>
            </a:r>
            <a:endParaRPr lang="en-US" dirty="0"/>
          </a:p>
        </p:txBody>
      </p:sp>
      <p:sp>
        <p:nvSpPr>
          <p:cNvPr id="6" name="Content Placeholder 5"/>
          <p:cNvSpPr>
            <a:spLocks noGrp="1"/>
          </p:cNvSpPr>
          <p:nvPr>
            <p:ph idx="1"/>
          </p:nvPr>
        </p:nvSpPr>
        <p:spPr/>
        <p:txBody>
          <a:bodyPr/>
          <a:lstStyle/>
          <a:p>
            <a:r>
              <a:rPr lang="en-US" dirty="0"/>
              <a:t>Compact Idiosyncratic Gapped Alignment Report (CIGAR) SAM flag field: </a:t>
            </a:r>
          </a:p>
          <a:p>
            <a:pPr marL="45720" indent="0">
              <a:buNone/>
            </a:pPr>
            <a:endParaRPr lang="en-US" dirty="0"/>
          </a:p>
        </p:txBody>
      </p:sp>
      <p:pic>
        <p:nvPicPr>
          <p:cNvPr id="7" name="Picture 6" descr="Sam-Ciga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574" y="3148896"/>
            <a:ext cx="8408737" cy="3225547"/>
          </a:xfrm>
          <a:prstGeom prst="rect">
            <a:avLst/>
          </a:prstGeom>
        </p:spPr>
      </p:pic>
    </p:spTree>
    <p:extLst>
      <p:ext uri="{BB962C8B-B14F-4D97-AF65-F5344CB8AC3E}">
        <p14:creationId xmlns:p14="http://schemas.microsoft.com/office/powerpoint/2010/main" val="20401009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CIGAR Example</a:t>
            </a:r>
            <a:endParaRPr lang="en-US" dirty="0"/>
          </a:p>
        </p:txBody>
      </p:sp>
      <p:sp>
        <p:nvSpPr>
          <p:cNvPr id="7" name="TextBox 6"/>
          <p:cNvSpPr txBox="1"/>
          <p:nvPr/>
        </p:nvSpPr>
        <p:spPr>
          <a:xfrm>
            <a:off x="4264526" y="2646947"/>
            <a:ext cx="184666" cy="369332"/>
          </a:xfrm>
          <a:prstGeom prst="rect">
            <a:avLst/>
          </a:prstGeom>
          <a:noFill/>
        </p:spPr>
        <p:txBody>
          <a:bodyPr wrap="none" rtlCol="0">
            <a:spAutoFit/>
          </a:bodyPr>
          <a:lstStyle/>
          <a:p>
            <a:endParaRPr lang="en-US" dirty="0"/>
          </a:p>
        </p:txBody>
      </p:sp>
      <p:sp>
        <p:nvSpPr>
          <p:cNvPr id="8" name="Content Placeholder 5"/>
          <p:cNvSpPr txBox="1">
            <a:spLocks/>
          </p:cNvSpPr>
          <p:nvPr/>
        </p:nvSpPr>
        <p:spPr>
          <a:xfrm>
            <a:off x="1711159" y="1719071"/>
            <a:ext cx="878305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buNone/>
            </a:pPr>
            <a:endParaRPr lang="en-US" dirty="0"/>
          </a:p>
          <a:p>
            <a:pPr marL="45720" indent="0">
              <a:buNone/>
            </a:pPr>
            <a:r>
              <a:rPr lang="en-US" dirty="0"/>
              <a:t>		</a:t>
            </a:r>
            <a:r>
              <a:rPr lang="en-US" dirty="0">
                <a:latin typeface="Courier New"/>
                <a:cs typeface="Courier New"/>
              </a:rPr>
              <a:t>0 0 0 0 0 0 0 0 0 1 1 1 1 1 1 1 1 1 1 2</a:t>
            </a:r>
          </a:p>
          <a:p>
            <a:pPr marL="45720" indent="0">
              <a:buNone/>
            </a:pPr>
            <a:r>
              <a:rPr lang="en-US" dirty="0"/>
              <a:t>Ref </a:t>
            </a:r>
            <a:r>
              <a:rPr lang="en-US" dirty="0" err="1"/>
              <a:t>Pos</a:t>
            </a:r>
            <a:r>
              <a:rPr lang="en-US" dirty="0"/>
              <a:t>:	</a:t>
            </a:r>
            <a:r>
              <a:rPr lang="en-US" dirty="0">
                <a:latin typeface="Courier New"/>
                <a:cs typeface="Courier New"/>
              </a:rPr>
              <a:t>1 2 3 4 5 6 7 8 9 0 1 2 3 4 5 6 7 8 9 0</a:t>
            </a:r>
          </a:p>
          <a:p>
            <a:pPr marL="45720" indent="0">
              <a:buNone/>
            </a:pPr>
            <a:r>
              <a:rPr lang="en-US" dirty="0"/>
              <a:t>Reference:	</a:t>
            </a:r>
            <a:r>
              <a:rPr lang="en-US" dirty="0">
                <a:latin typeface="Courier New"/>
                <a:cs typeface="Courier New"/>
              </a:rPr>
              <a:t>C C A T A C T   G A A </a:t>
            </a:r>
            <a:r>
              <a:rPr lang="en-US" b="1" dirty="0">
                <a:latin typeface="Courier New"/>
                <a:cs typeface="Courier New"/>
              </a:rPr>
              <a:t>C</a:t>
            </a:r>
            <a:r>
              <a:rPr lang="en-US" dirty="0">
                <a:latin typeface="Courier New"/>
                <a:cs typeface="Courier New"/>
              </a:rPr>
              <a:t> </a:t>
            </a:r>
            <a:r>
              <a:rPr lang="en-US" b="1" dirty="0">
                <a:latin typeface="Courier New"/>
                <a:cs typeface="Courier New"/>
              </a:rPr>
              <a:t>T</a:t>
            </a:r>
            <a:r>
              <a:rPr lang="en-US" dirty="0">
                <a:latin typeface="Courier New"/>
                <a:cs typeface="Courier New"/>
              </a:rPr>
              <a:t> G A C T A A C</a:t>
            </a:r>
          </a:p>
          <a:p>
            <a:pPr marL="45720" indent="0">
              <a:buNone/>
            </a:pPr>
            <a:r>
              <a:rPr lang="en-US" dirty="0"/>
              <a:t>Read:		</a:t>
            </a:r>
            <a:r>
              <a:rPr lang="en-US" dirty="0">
                <a:latin typeface="Courier New"/>
                <a:cs typeface="Courier New"/>
              </a:rPr>
              <a:t>        A C T A G A A </a:t>
            </a:r>
            <a:r>
              <a:rPr lang="en-US" b="1" dirty="0">
                <a:latin typeface="Courier New"/>
                <a:cs typeface="Courier New"/>
              </a:rPr>
              <a:t>T</a:t>
            </a:r>
            <a:r>
              <a:rPr lang="en-US" dirty="0">
                <a:latin typeface="Courier New"/>
                <a:cs typeface="Courier New"/>
              </a:rPr>
              <a:t> </a:t>
            </a:r>
            <a:r>
              <a:rPr lang="en-US" b="1" dirty="0">
                <a:latin typeface="Courier New"/>
                <a:cs typeface="Courier New"/>
              </a:rPr>
              <a:t>G</a:t>
            </a:r>
            <a:r>
              <a:rPr lang="en-US" dirty="0">
                <a:latin typeface="Courier New"/>
                <a:cs typeface="Courier New"/>
              </a:rPr>
              <a:t> G   C T         </a:t>
            </a:r>
          </a:p>
          <a:p>
            <a:pPr marL="45720" indent="0">
              <a:buNone/>
            </a:pPr>
            <a:endParaRPr lang="en-US" dirty="0"/>
          </a:p>
          <a:p>
            <a:pPr marL="45720" indent="0">
              <a:buNone/>
            </a:pPr>
            <a:r>
              <a:rPr lang="en-US" dirty="0"/>
              <a:t>POS: 5</a:t>
            </a:r>
          </a:p>
          <a:p>
            <a:pPr marL="45720" indent="0">
              <a:buNone/>
            </a:pPr>
            <a:r>
              <a:rPr lang="en-US" dirty="0"/>
              <a:t>CIGAR: 3M1I6M1D2M </a:t>
            </a:r>
          </a:p>
          <a:p>
            <a:pPr marL="45720" indent="0">
              <a:buNone/>
            </a:pPr>
            <a:endParaRPr lang="en-US" dirty="0"/>
          </a:p>
          <a:p>
            <a:pPr marL="45720" indent="0">
              <a:buNone/>
            </a:pPr>
            <a:r>
              <a:rPr lang="en-US" dirty="0"/>
              <a:t>** mismatches are not considered in standard CIGAR</a:t>
            </a:r>
          </a:p>
        </p:txBody>
      </p:sp>
    </p:spTree>
    <p:extLst>
      <p:ext uri="{BB962C8B-B14F-4D97-AF65-F5344CB8AC3E}">
        <p14:creationId xmlns:p14="http://schemas.microsoft.com/office/powerpoint/2010/main" val="141369882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GFF/GTF files</a:t>
            </a:r>
            <a:endParaRPr lang="en-US" dirty="0"/>
          </a:p>
        </p:txBody>
      </p:sp>
      <p:sp>
        <p:nvSpPr>
          <p:cNvPr id="2" name="Content Placeholder 1"/>
          <p:cNvSpPr>
            <a:spLocks noGrp="1"/>
          </p:cNvSpPr>
          <p:nvPr>
            <p:ph idx="1"/>
          </p:nvPr>
        </p:nvSpPr>
        <p:spPr>
          <a:xfrm>
            <a:off x="1905000" y="1719071"/>
            <a:ext cx="8407893" cy="5138929"/>
          </a:xfrm>
        </p:spPr>
        <p:txBody>
          <a:bodyPr>
            <a:normAutofit fontScale="85000" lnSpcReduction="10000"/>
          </a:bodyPr>
          <a:lstStyle/>
          <a:p>
            <a:r>
              <a:rPr lang="en-US" dirty="0" smtClean="0"/>
              <a:t>The GFF (General Feature Format) format consists of one line per feature, each containing 9 columns of data (fields). The GTF (General Transfer Format) is identical to GFF version 2.</a:t>
            </a:r>
          </a:p>
          <a:p>
            <a:r>
              <a:rPr lang="en-US" dirty="0" smtClean="0"/>
              <a:t>Fields must be tab-separated and all fields must contain a value; “empty” fields should be denoted with a ‘.’.</a:t>
            </a:r>
          </a:p>
          <a:p>
            <a:r>
              <a:rPr lang="en-US" dirty="0" smtClean="0"/>
              <a:t>Columns:</a:t>
            </a:r>
          </a:p>
          <a:p>
            <a:pPr lvl="1"/>
            <a:r>
              <a:rPr lang="en-US" dirty="0" err="1" smtClean="0"/>
              <a:t>Seqname</a:t>
            </a:r>
            <a:r>
              <a:rPr lang="en-US" dirty="0" smtClean="0"/>
              <a:t>: Name of the sequence chromosome</a:t>
            </a:r>
          </a:p>
          <a:p>
            <a:pPr lvl="1"/>
            <a:r>
              <a:rPr lang="en-US" dirty="0" smtClean="0"/>
              <a:t>Source: the program, or database, that generated the feature</a:t>
            </a:r>
          </a:p>
          <a:p>
            <a:pPr lvl="1"/>
            <a:r>
              <a:rPr lang="en-US" dirty="0" smtClean="0"/>
              <a:t>Feature: feature type name, (e.g. gene, exon, </a:t>
            </a:r>
            <a:r>
              <a:rPr lang="en-US" dirty="0" err="1" smtClean="0"/>
              <a:t>cds</a:t>
            </a:r>
            <a:r>
              <a:rPr lang="en-US" dirty="0" smtClean="0"/>
              <a:t>, etc.)</a:t>
            </a:r>
          </a:p>
          <a:p>
            <a:pPr lvl="1"/>
            <a:r>
              <a:rPr lang="en-US" dirty="0" smtClean="0"/>
              <a:t>Start: start position of the feature, sequences begin at 1</a:t>
            </a:r>
          </a:p>
          <a:p>
            <a:pPr lvl="1"/>
            <a:r>
              <a:rPr lang="en-US" dirty="0"/>
              <a:t>E</a:t>
            </a:r>
            <a:r>
              <a:rPr lang="en-US" dirty="0" smtClean="0"/>
              <a:t>nd: stop position of the feature, sequences begin at 1</a:t>
            </a:r>
          </a:p>
          <a:p>
            <a:pPr lvl="1"/>
            <a:r>
              <a:rPr lang="en-US" dirty="0" smtClean="0"/>
              <a:t>Score: a floating point value (e.g. 0.01)</a:t>
            </a:r>
          </a:p>
          <a:p>
            <a:pPr lvl="1"/>
            <a:r>
              <a:rPr lang="en-US" dirty="0" smtClean="0"/>
              <a:t>Strand: Defined as ‘+’ (forward),or ‘-’ (reverse)</a:t>
            </a:r>
          </a:p>
          <a:p>
            <a:pPr lvl="1"/>
            <a:r>
              <a:rPr lang="en-US" dirty="0" smtClean="0"/>
              <a:t>Frame: One of ‘0’, ‘1’, ‘2’, ‘0’ represents the first base of a codon.</a:t>
            </a:r>
          </a:p>
          <a:p>
            <a:pPr lvl="1"/>
            <a:r>
              <a:rPr lang="en-US" dirty="0" smtClean="0"/>
              <a:t>Attribute: A semicolon-separated list of tag-value pairs, providing additional information about each feature.</a:t>
            </a:r>
          </a:p>
        </p:txBody>
      </p:sp>
    </p:spTree>
    <p:extLst>
      <p:ext uri="{BB962C8B-B14F-4D97-AF65-F5344CB8AC3E}">
        <p14:creationId xmlns:p14="http://schemas.microsoft.com/office/powerpoint/2010/main" val="27708136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GFF/GTF files</a:t>
            </a:r>
            <a:endParaRPr lang="en-US" dirty="0"/>
          </a:p>
        </p:txBody>
      </p:sp>
      <p:pic>
        <p:nvPicPr>
          <p:cNvPr id="4" name="Content Placeholder 3" descr="gtf-example.png"/>
          <p:cNvPicPr>
            <a:picLocks noGrp="1" noChangeAspect="1"/>
          </p:cNvPicPr>
          <p:nvPr>
            <p:ph idx="1"/>
          </p:nvPr>
        </p:nvPicPr>
        <p:blipFill>
          <a:blip r:embed="rId2">
            <a:extLst>
              <a:ext uri="{28A0092B-C50C-407E-A947-70E740481C1C}">
                <a14:useLocalDpi xmlns:a14="http://schemas.microsoft.com/office/drawing/2010/main" val="0"/>
              </a:ext>
            </a:extLst>
          </a:blip>
          <a:srcRect t="-43987" b="-43987"/>
          <a:stretch>
            <a:fillRect/>
          </a:stretch>
        </p:blipFill>
        <p:spPr>
          <a:xfrm>
            <a:off x="1684421" y="1719071"/>
            <a:ext cx="8809790" cy="4407408"/>
          </a:xfrm>
        </p:spPr>
      </p:pic>
    </p:spTree>
    <p:extLst>
      <p:ext uri="{BB962C8B-B14F-4D97-AF65-F5344CB8AC3E}">
        <p14:creationId xmlns:p14="http://schemas.microsoft.com/office/powerpoint/2010/main" val="1161988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Consistent</a:t>
            </a:r>
            <a:endParaRPr lang="en-US" dirty="0"/>
          </a:p>
        </p:txBody>
      </p:sp>
      <p:sp>
        <p:nvSpPr>
          <p:cNvPr id="4" name="Rectangle 3"/>
          <p:cNvSpPr/>
          <p:nvPr/>
        </p:nvSpPr>
        <p:spPr>
          <a:xfrm>
            <a:off x="1307756" y="2504702"/>
            <a:ext cx="9576487" cy="2993183"/>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solidFill>
                  <a:srgbClr val="FF0000"/>
                </a:solidFill>
              </a:rPr>
              <a:t>BE CONSISTENT ACROSS ALL SAMPLES!!! </a:t>
            </a:r>
          </a:p>
        </p:txBody>
      </p:sp>
    </p:spTree>
    <p:extLst>
      <p:ext uri="{BB962C8B-B14F-4D97-AF65-F5344CB8AC3E}">
        <p14:creationId xmlns:p14="http://schemas.microsoft.com/office/powerpoint/2010/main" val="2019952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UCDavis-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Davis-theme" id="{AE972D25-45FB-BE40-B213-B935FB0AD6AD}" vid="{D73787BA-0B09-294F-A9E2-4655B76E42D4}"/>
    </a:ext>
  </a:extLst>
</a:theme>
</file>

<file path=docProps/app.xml><?xml version="1.0" encoding="utf-8"?>
<Properties xmlns="http://schemas.openxmlformats.org/officeDocument/2006/extended-properties" xmlns:vt="http://schemas.openxmlformats.org/officeDocument/2006/docPropsVTypes">
  <Template>UCDavis-theme</Template>
  <TotalTime>275</TotalTime>
  <Words>5298</Words>
  <Application>Microsoft Macintosh PowerPoint</Application>
  <PresentationFormat>Widescreen</PresentationFormat>
  <Paragraphs>612</Paragraphs>
  <Slides>84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84</vt:i4>
      </vt:variant>
    </vt:vector>
  </HeadingPairs>
  <TitlesOfParts>
    <vt:vector size="95" baseType="lpstr">
      <vt:lpstr>Calibri</vt:lpstr>
      <vt:lpstr>Calibri Light</vt:lpstr>
      <vt:lpstr>Cambria Math</vt:lpstr>
      <vt:lpstr>Courier New</vt:lpstr>
      <vt:lpstr>Mangal</vt:lpstr>
      <vt:lpstr>ＭＳ 明朝</vt:lpstr>
      <vt:lpstr>Times New Roman</vt:lpstr>
      <vt:lpstr>Wingdings</vt:lpstr>
      <vt:lpstr>Wingdings 2</vt:lpstr>
      <vt:lpstr>Arial</vt:lpstr>
      <vt:lpstr>UCDavis-theme</vt:lpstr>
      <vt:lpstr>So you want to do a  RNAseq Experiment Differential Expression Analysis</vt:lpstr>
      <vt:lpstr>Experimental Design</vt:lpstr>
      <vt:lpstr>Treating Bioinformatics as a Data Science</vt:lpstr>
      <vt:lpstr>What is Differential Expression</vt:lpstr>
      <vt:lpstr>Designing Experiments</vt:lpstr>
      <vt:lpstr>Three outcomes  Goldilocks and the three bears</vt:lpstr>
      <vt:lpstr>General rules for preparing samples</vt:lpstr>
      <vt:lpstr>Sample preparation</vt:lpstr>
      <vt:lpstr>Be Consistent</vt:lpstr>
      <vt:lpstr>Generating RNA-seq libraries</vt:lpstr>
      <vt:lpstr>QA/QC of RNA samples</vt:lpstr>
      <vt:lpstr>RNA of interest</vt:lpstr>
      <vt:lpstr>Library Preparation</vt:lpstr>
      <vt:lpstr>Size Selection/Cleanup/qA</vt:lpstr>
      <vt:lpstr>[SUMMARY] Generating RNA-seq libraries</vt:lpstr>
      <vt:lpstr>Sequencing Depth</vt:lpstr>
      <vt:lpstr>Sequencing</vt:lpstr>
      <vt:lpstr>Barcodes and Pooling samples for sequencing</vt:lpstr>
      <vt:lpstr>Cost Estimation</vt:lpstr>
      <vt:lpstr>Illumina sequencing</vt:lpstr>
      <vt:lpstr>Cost Estimation</vt:lpstr>
      <vt:lpstr>Overview of RNA-SEQ data analysis</vt:lpstr>
      <vt:lpstr>Prerequisites</vt:lpstr>
      <vt:lpstr>RNA-seq pipeline overview</vt:lpstr>
      <vt:lpstr>Sequence Preprocessing</vt:lpstr>
      <vt:lpstr>Why Preprocess reads</vt:lpstr>
      <vt:lpstr>Read Preprocessing strategies, many over time</vt:lpstr>
      <vt:lpstr>PowerPoint Presentation</vt:lpstr>
      <vt:lpstr>Preprocessing</vt:lpstr>
      <vt:lpstr>Why Screen for PhiX</vt:lpstr>
      <vt:lpstr>Super Deduper</vt:lpstr>
      <vt:lpstr>Super Deduper </vt:lpstr>
      <vt:lpstr>Flash2 – overlapping of reads and adapter removal in paired end reads</vt:lpstr>
      <vt:lpstr>QA/QC</vt:lpstr>
      <vt:lpstr>Sequence Mapping</vt:lpstr>
      <vt:lpstr>Mapping vs Assembly</vt:lpstr>
      <vt:lpstr>Example</vt:lpstr>
      <vt:lpstr>Consideration</vt:lpstr>
      <vt:lpstr>Intron/exon junctions</vt:lpstr>
      <vt:lpstr>Some Aligners</vt:lpstr>
      <vt:lpstr>Genome vs Transcriptome Reference</vt:lpstr>
      <vt:lpstr>Genome and Annotation</vt:lpstr>
      <vt:lpstr>Preparing a sam file for counting and stats</vt:lpstr>
      <vt:lpstr>QA/QC</vt:lpstr>
      <vt:lpstr>Estimate known genes and transcripts expression – Counting</vt:lpstr>
      <vt:lpstr>Counting as a measure of expression</vt:lpstr>
      <vt:lpstr>Read Counting with HTSEQ-COUNT</vt:lpstr>
      <vt:lpstr>Htseq-count</vt:lpstr>
      <vt:lpstr>Counting genes -- STAR</vt:lpstr>
      <vt:lpstr>QA/QC</vt:lpstr>
      <vt:lpstr>Differential Expression Analysis using edgeR/Limma Voom</vt:lpstr>
      <vt:lpstr>Differential Expression Analysis</vt:lpstr>
      <vt:lpstr>Basic steps procedure – edger/limma voom</vt:lpstr>
      <vt:lpstr>Filtering genes</vt:lpstr>
      <vt:lpstr>NORMALIZATION</vt:lpstr>
      <vt:lpstr>RPKM vs FPKM vs CPM vs model based</vt:lpstr>
      <vt:lpstr>Transformation</vt:lpstr>
      <vt:lpstr>QA/QC</vt:lpstr>
      <vt:lpstr>Variance Stabilization - eBayes</vt:lpstr>
      <vt:lpstr>Multiple testing correct</vt:lpstr>
      <vt:lpstr>EdgeR/Limma Manual</vt:lpstr>
      <vt:lpstr>Summarization and Visualization</vt:lpstr>
      <vt:lpstr>The Top Table</vt:lpstr>
      <vt:lpstr>Visualization and Next step tools</vt:lpstr>
      <vt:lpstr>Gene Set enrichment analysis (GSEA) And GO/Pathway Enrichment</vt:lpstr>
      <vt:lpstr>Software</vt:lpstr>
      <vt:lpstr>Software</vt:lpstr>
      <vt:lpstr>Software</vt:lpstr>
      <vt:lpstr>Files and file types</vt:lpstr>
      <vt:lpstr>Sequencing Read files</vt:lpstr>
      <vt:lpstr>Quality Scores</vt:lpstr>
      <vt:lpstr>Qscore Conversion</vt:lpstr>
      <vt:lpstr>Illumina Read naming conventions</vt:lpstr>
      <vt:lpstr>SAM/BAM Files</vt:lpstr>
      <vt:lpstr>SAM/BAM files</vt:lpstr>
      <vt:lpstr>Sam columns</vt:lpstr>
      <vt:lpstr>Sam flags</vt:lpstr>
      <vt:lpstr>Mapq explained</vt:lpstr>
      <vt:lpstr>Mapq explained</vt:lpstr>
      <vt:lpstr>Mapq explained</vt:lpstr>
      <vt:lpstr>Sam cigar</vt:lpstr>
      <vt:lpstr>CIGAR Example</vt:lpstr>
      <vt:lpstr>GFF/GTF files</vt:lpstr>
      <vt:lpstr>GFF/GTF files</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RNA-seq</dc:title>
  <dc:creator>Matthew Lee Settles</dc:creator>
  <cp:lastModifiedBy>Matthew Lee Settles</cp:lastModifiedBy>
  <cp:revision>10</cp:revision>
  <dcterms:created xsi:type="dcterms:W3CDTF">2017-02-02T14:49:24Z</dcterms:created>
  <dcterms:modified xsi:type="dcterms:W3CDTF">2017-03-04T15:29:59Z</dcterms:modified>
</cp:coreProperties>
</file>