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83" r:id="rId3"/>
    <p:sldId id="285" r:id="rId4"/>
    <p:sldId id="287" r:id="rId5"/>
    <p:sldId id="292" r:id="rId6"/>
    <p:sldId id="294" r:id="rId7"/>
    <p:sldId id="288" r:id="rId8"/>
    <p:sldId id="293" r:id="rId9"/>
    <p:sldId id="295" r:id="rId10"/>
    <p:sldId id="296" r:id="rId11"/>
    <p:sldId id="289" r:id="rId12"/>
    <p:sldId id="297" r:id="rId13"/>
    <p:sldId id="298" r:id="rId14"/>
    <p:sldId id="299" r:id="rId15"/>
    <p:sldId id="290" r:id="rId16"/>
    <p:sldId id="300" r:id="rId17"/>
    <p:sldId id="301" r:id="rId18"/>
    <p:sldId id="303" r:id="rId19"/>
    <p:sldId id="302" r:id="rId20"/>
    <p:sldId id="291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1C76E"/>
    <a:srgbClr val="FF931E"/>
    <a:srgbClr val="F7F7F7"/>
    <a:srgbClr val="FFFFFF"/>
    <a:srgbClr val="EFEFE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10" autoAdjust="0"/>
    <p:restoredTop sz="96577" autoAdjust="0"/>
  </p:normalViewPr>
  <p:slideViewPr>
    <p:cSldViewPr snapToGrid="0" showGuides="1">
      <p:cViewPr varScale="1">
        <p:scale>
          <a:sx n="107" d="100"/>
          <a:sy n="107" d="100"/>
        </p:scale>
        <p:origin x="2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A452-CE0D-45D1-B780-F77C9E3BBE8D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9EFBA-00BA-4FEA-BEC0-D70D36A95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398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9EFBA-00BA-4FEA-BEC0-D70D36A955D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98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9EFBA-00BA-4FEA-BEC0-D70D36A955D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784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9EFBA-00BA-4FEA-BEC0-D70D36A955D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66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368587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251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74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4056" userDrawn="1">
          <p15:clr>
            <a:srgbClr val="F26B43"/>
          </p15:clr>
        </p15:guide>
        <p15:guide id="6" orient="horz" pos="3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>
            <a:extLst>
              <a:ext uri="{FF2B5EF4-FFF2-40B4-BE49-F238E27FC236}">
                <a16:creationId xmlns:a16="http://schemas.microsoft.com/office/drawing/2014/main" id="{B486BE9F-5BF4-FF4A-0711-2266161D4A31}"/>
              </a:ext>
            </a:extLst>
          </p:cNvPr>
          <p:cNvSpPr/>
          <p:nvPr/>
        </p:nvSpPr>
        <p:spPr>
          <a:xfrm rot="21247723">
            <a:off x="1377699" y="1057255"/>
            <a:ext cx="9720000" cy="4680000"/>
          </a:xfrm>
          <a:prstGeom prst="roundRect">
            <a:avLst>
              <a:gd name="adj" fmla="val 6281"/>
            </a:avLst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">
            <a:extLst>
              <a:ext uri="{FF2B5EF4-FFF2-40B4-BE49-F238E27FC236}">
                <a16:creationId xmlns:a16="http://schemas.microsoft.com/office/drawing/2014/main" id="{0A144E00-62D9-9D48-FE8C-A25FEA129E0F}"/>
              </a:ext>
            </a:extLst>
          </p:cNvPr>
          <p:cNvSpPr/>
          <p:nvPr/>
        </p:nvSpPr>
        <p:spPr>
          <a:xfrm>
            <a:off x="1416000" y="1054827"/>
            <a:ext cx="9360000" cy="4680000"/>
          </a:xfrm>
          <a:prstGeom prst="roundRect">
            <a:avLst>
              <a:gd name="adj" fmla="val 62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">
            <a:extLst>
              <a:ext uri="{FF2B5EF4-FFF2-40B4-BE49-F238E27FC236}">
                <a16:creationId xmlns:a16="http://schemas.microsoft.com/office/drawing/2014/main" id="{B0923A0D-4B6E-65C7-96B5-6F87D4077472}"/>
              </a:ext>
            </a:extLst>
          </p:cNvPr>
          <p:cNvSpPr txBox="1"/>
          <p:nvPr/>
        </p:nvSpPr>
        <p:spPr>
          <a:xfrm>
            <a:off x="1776000" y="3526986"/>
            <a:ext cx="8640000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阿里巴巴普惠体 2.0 35 Thin" panose="00020600040101010101" pitchFamily="18" charset="-122"/>
              </a:rPr>
              <a:t>Formulation Of Annual Target For Advertising</a:t>
            </a:r>
          </a:p>
        </p:txBody>
      </p:sp>
      <p:sp>
        <p:nvSpPr>
          <p:cNvPr id="6" name="">
            <a:extLst>
              <a:ext uri="{FF2B5EF4-FFF2-40B4-BE49-F238E27FC236}">
                <a16:creationId xmlns:a16="http://schemas.microsoft.com/office/drawing/2014/main" id="{4EDDC785-2E59-CC55-F3B7-166E986838D3}"/>
              </a:ext>
            </a:extLst>
          </p:cNvPr>
          <p:cNvSpPr/>
          <p:nvPr/>
        </p:nvSpPr>
        <p:spPr>
          <a:xfrm>
            <a:off x="4610329" y="4341928"/>
            <a:ext cx="2971342" cy="43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">
            <a:extLst>
              <a:ext uri="{FF2B5EF4-FFF2-40B4-BE49-F238E27FC236}">
                <a16:creationId xmlns:a16="http://schemas.microsoft.com/office/drawing/2014/main" id="{9AA46F20-12C1-3918-2D5D-E4C1999D6C71}"/>
              </a:ext>
            </a:extLst>
          </p:cNvPr>
          <p:cNvSpPr txBox="1"/>
          <p:nvPr/>
        </p:nvSpPr>
        <p:spPr>
          <a:xfrm>
            <a:off x="4857940" y="4413928"/>
            <a:ext cx="2476120" cy="288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阿里巴巴普惠体 2.0 35 Thin" panose="00020600040101010101" pitchFamily="18" charset="-122"/>
              </a:rPr>
              <a:t>Speaker name and title</a:t>
            </a:r>
          </a:p>
        </p:txBody>
      </p:sp>
      <p:sp>
        <p:nvSpPr>
          <p:cNvPr id="12" name="">
            <a:extLst>
              <a:ext uri="{FF2B5EF4-FFF2-40B4-BE49-F238E27FC236}">
                <a16:creationId xmlns:a16="http://schemas.microsoft.com/office/drawing/2014/main" id="{1D103901-67D8-CD9F-01F3-258E2B93BA51}"/>
              </a:ext>
            </a:extLst>
          </p:cNvPr>
          <p:cNvSpPr txBox="1"/>
          <p:nvPr/>
        </p:nvSpPr>
        <p:spPr>
          <a:xfrm>
            <a:off x="2496000" y="1704580"/>
            <a:ext cx="7200000" cy="144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800" u="none" strike="noStrike" kern="1200" cap="none" normalizeH="0" baseline="0" noProof="0" dirty="0">
                <a:ln w="9525">
                  <a:solidFill>
                    <a:schemeClr val="tx1">
                      <a:lumMod val="50000"/>
                      <a:lumOff val="50000"/>
                      <a:alpha val="60000"/>
                    </a:schemeClr>
                  </a:solidFill>
                </a:ln>
                <a:noFill/>
                <a:effectLst/>
                <a:uLnTx/>
                <a:uFillTx/>
                <a:latin typeface="励字造梦简 超粗" panose="02010604000000000000" pitchFamily="2" charset="-122"/>
                <a:ea typeface="励字造梦简 超粗" panose="02010604000000000000" pitchFamily="2" charset="-122"/>
                <a:cs typeface="阿里巴巴普惠体 2.0 95 ExtraBold" panose="00020600040101010101" pitchFamily="18" charset="-122"/>
              </a:rPr>
              <a:t>202X</a:t>
            </a:r>
            <a:endParaRPr kumimoji="0" lang="zh-CN" altLang="en-US" sz="8800" u="none" strike="noStrike" kern="1200" cap="none" normalizeH="0" baseline="0" noProof="0" dirty="0">
              <a:ln w="9525">
                <a:solidFill>
                  <a:schemeClr val="tx1">
                    <a:lumMod val="50000"/>
                    <a:lumOff val="50000"/>
                    <a:alpha val="60000"/>
                  </a:schemeClr>
                </a:solidFill>
              </a:ln>
              <a:noFill/>
              <a:effectLst/>
              <a:uLnTx/>
              <a:uFillTx/>
              <a:latin typeface="励字造梦简 超粗" panose="02010604000000000000" pitchFamily="2" charset="-122"/>
              <a:ea typeface="励字造梦简 超粗" panose="02010604000000000000" pitchFamily="2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">
            <a:extLst>
              <a:ext uri="{FF2B5EF4-FFF2-40B4-BE49-F238E27FC236}">
                <a16:creationId xmlns:a16="http://schemas.microsoft.com/office/drawing/2014/main" id="{761AA54A-1ADA-CADA-CF26-5C09A88CFB2F}"/>
              </a:ext>
            </a:extLst>
          </p:cNvPr>
          <p:cNvSpPr txBox="1"/>
          <p:nvPr/>
        </p:nvSpPr>
        <p:spPr>
          <a:xfrm>
            <a:off x="1776000" y="2480130"/>
            <a:ext cx="8640000" cy="108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200" i="0" u="none" strike="noStrike" kern="1200" cap="none" spc="0" normalizeH="0" baseline="0" noProof="0" dirty="0">
                <a:ln w="12700"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阿里巴巴普惠体 2.0 95 ExtraBold" panose="00020600040101010101" pitchFamily="18" charset="-122"/>
              </a:rPr>
              <a:t>广告投放</a:t>
            </a:r>
            <a:r>
              <a:rPr kumimoji="0" lang="zh-CN" altLang="en-US" sz="6200" i="0" u="none" strike="noStrike" kern="1200" cap="none" spc="0" normalizeH="0" baseline="0" noProof="0" dirty="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cs typeface="阿里巴巴普惠体 2.0 95 ExtraBold" panose="00020600040101010101" pitchFamily="18" charset="-122"/>
              </a:rPr>
              <a:t>年度目标制定</a:t>
            </a:r>
          </a:p>
        </p:txBody>
      </p:sp>
      <p:grpSp>
        <p:nvGrpSpPr>
          <p:cNvPr id="22" name="">
            <a:extLst>
              <a:ext uri="{FF2B5EF4-FFF2-40B4-BE49-F238E27FC236}">
                <a16:creationId xmlns:a16="http://schemas.microsoft.com/office/drawing/2014/main" id="{CC75A4FE-CB80-6962-3A5C-54F53D7FCF3A}"/>
              </a:ext>
            </a:extLst>
          </p:cNvPr>
          <p:cNvGrpSpPr/>
          <p:nvPr/>
        </p:nvGrpSpPr>
        <p:grpSpPr>
          <a:xfrm>
            <a:off x="660400" y="487676"/>
            <a:ext cx="1611704" cy="288000"/>
            <a:chOff x="1416000" y="566057"/>
            <a:chExt cx="1611704" cy="288000"/>
          </a:xfrm>
        </p:grpSpPr>
        <p:sp>
          <p:nvSpPr>
            <p:cNvPr id="17" name="">
              <a:extLst>
                <a:ext uri="{FF2B5EF4-FFF2-40B4-BE49-F238E27FC236}">
                  <a16:creationId xmlns:a16="http://schemas.microsoft.com/office/drawing/2014/main" id="{9AF2D9F4-CD33-B7AA-6956-2E2EBEEFFE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6000" y="566057"/>
              <a:ext cx="288000" cy="288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">
              <a:extLst>
                <a:ext uri="{FF2B5EF4-FFF2-40B4-BE49-F238E27FC236}">
                  <a16:creationId xmlns:a16="http://schemas.microsoft.com/office/drawing/2014/main" id="{1B823C26-6DAF-1A34-B7B5-2C910816E6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6926" y="566057"/>
              <a:ext cx="288000" cy="288000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">
              <a:extLst>
                <a:ext uri="{FF2B5EF4-FFF2-40B4-BE49-F238E27FC236}">
                  <a16:creationId xmlns:a16="http://schemas.microsoft.com/office/drawing/2014/main" id="{C16A8101-8BA1-CFB3-3C2A-8EA60C7260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77852" y="566057"/>
              <a:ext cx="288000" cy="288000"/>
            </a:xfrm>
            <a:prstGeom prst="chevron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">
              <a:extLst>
                <a:ext uri="{FF2B5EF4-FFF2-40B4-BE49-F238E27FC236}">
                  <a16:creationId xmlns:a16="http://schemas.microsoft.com/office/drawing/2014/main" id="{EB9B4F0B-35FA-7C01-D69F-393187ACF8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8778" y="566057"/>
              <a:ext cx="288000" cy="288000"/>
            </a:xfrm>
            <a:prstGeom prst="chevron">
              <a:avLst/>
            </a:prstGeom>
            <a:noFill/>
            <a:ln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">
              <a:extLst>
                <a:ext uri="{FF2B5EF4-FFF2-40B4-BE49-F238E27FC236}">
                  <a16:creationId xmlns:a16="http://schemas.microsoft.com/office/drawing/2014/main" id="{67419212-681F-44C2-9894-4DA71DFFBB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9704" y="566057"/>
              <a:ext cx="288000" cy="288000"/>
            </a:xfrm>
            <a:prstGeom prst="chevron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">
            <a:extLst>
              <a:ext uri="{FF2B5EF4-FFF2-40B4-BE49-F238E27FC236}">
                <a16:creationId xmlns:a16="http://schemas.microsoft.com/office/drawing/2014/main" id="{64BEEAF5-F333-B9E2-3A07-00BFE76AB498}"/>
              </a:ext>
            </a:extLst>
          </p:cNvPr>
          <p:cNvGrpSpPr/>
          <p:nvPr/>
        </p:nvGrpSpPr>
        <p:grpSpPr>
          <a:xfrm flipH="1">
            <a:off x="9907196" y="6049300"/>
            <a:ext cx="1611704" cy="288000"/>
            <a:chOff x="1416000" y="566057"/>
            <a:chExt cx="1611704" cy="288000"/>
          </a:xfrm>
        </p:grpSpPr>
        <p:sp>
          <p:nvSpPr>
            <p:cNvPr id="24" name="">
              <a:extLst>
                <a:ext uri="{FF2B5EF4-FFF2-40B4-BE49-F238E27FC236}">
                  <a16:creationId xmlns:a16="http://schemas.microsoft.com/office/drawing/2014/main" id="{F4791874-BB18-1EFA-BA01-485B015018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6000" y="566057"/>
              <a:ext cx="288000" cy="288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">
              <a:extLst>
                <a:ext uri="{FF2B5EF4-FFF2-40B4-BE49-F238E27FC236}">
                  <a16:creationId xmlns:a16="http://schemas.microsoft.com/office/drawing/2014/main" id="{DEF3E801-A9D2-F0A2-A837-445F56C4E4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6926" y="566057"/>
              <a:ext cx="288000" cy="288000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">
              <a:extLst>
                <a:ext uri="{FF2B5EF4-FFF2-40B4-BE49-F238E27FC236}">
                  <a16:creationId xmlns:a16="http://schemas.microsoft.com/office/drawing/2014/main" id="{3EC7D413-AFF7-C5D7-66F4-81D11E4A61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77852" y="566057"/>
              <a:ext cx="288000" cy="288000"/>
            </a:xfrm>
            <a:prstGeom prst="chevron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">
              <a:extLst>
                <a:ext uri="{FF2B5EF4-FFF2-40B4-BE49-F238E27FC236}">
                  <a16:creationId xmlns:a16="http://schemas.microsoft.com/office/drawing/2014/main" id="{7891CADE-D105-E0F6-A6FA-A7B709A1DA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8778" y="566057"/>
              <a:ext cx="288000" cy="288000"/>
            </a:xfrm>
            <a:prstGeom prst="chevron">
              <a:avLst/>
            </a:prstGeom>
            <a:noFill/>
            <a:ln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">
              <a:extLst>
                <a:ext uri="{FF2B5EF4-FFF2-40B4-BE49-F238E27FC236}">
                  <a16:creationId xmlns:a16="http://schemas.microsoft.com/office/drawing/2014/main" id="{5DAED7E7-CA6F-905B-6942-2246A192B9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9704" y="566057"/>
              <a:ext cx="288000" cy="288000"/>
            </a:xfrm>
            <a:prstGeom prst="chevron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">
            <a:extLst>
              <a:ext uri="{FF2B5EF4-FFF2-40B4-BE49-F238E27FC236}">
                <a16:creationId xmlns:a16="http://schemas.microsoft.com/office/drawing/2014/main" id="{4CF07679-3AF6-9CDF-7CAF-80951CDDB3E5}"/>
              </a:ext>
            </a:extLst>
          </p:cNvPr>
          <p:cNvSpPr/>
          <p:nvPr/>
        </p:nvSpPr>
        <p:spPr>
          <a:xfrm>
            <a:off x="2560870" y="555381"/>
            <a:ext cx="1228797" cy="152590"/>
          </a:xfrm>
          <a:custGeom>
            <a:avLst/>
            <a:gdLst>
              <a:gd name="connsiteX0" fmla="*/ 353068 w 1228797"/>
              <a:gd name="connsiteY0" fmla="*/ 146933 h 152590"/>
              <a:gd name="connsiteX1" fmla="*/ 353259 w 1228797"/>
              <a:gd name="connsiteY1" fmla="*/ 146971 h 152590"/>
              <a:gd name="connsiteX2" fmla="*/ 352878 w 1228797"/>
              <a:gd name="connsiteY2" fmla="*/ 146971 h 152590"/>
              <a:gd name="connsiteX3" fmla="*/ 463654 w 1228797"/>
              <a:gd name="connsiteY3" fmla="*/ 28766 h 152590"/>
              <a:gd name="connsiteX4" fmla="*/ 457368 w 1228797"/>
              <a:gd name="connsiteY4" fmla="*/ 35052 h 152590"/>
              <a:gd name="connsiteX5" fmla="*/ 457368 w 1228797"/>
              <a:gd name="connsiteY5" fmla="*/ 66866 h 152590"/>
              <a:gd name="connsiteX6" fmla="*/ 463464 w 1228797"/>
              <a:gd name="connsiteY6" fmla="*/ 73152 h 152590"/>
              <a:gd name="connsiteX7" fmla="*/ 463654 w 1228797"/>
              <a:gd name="connsiteY7" fmla="*/ 73152 h 152590"/>
              <a:gd name="connsiteX8" fmla="*/ 502611 w 1228797"/>
              <a:gd name="connsiteY8" fmla="*/ 73152 h 152590"/>
              <a:gd name="connsiteX9" fmla="*/ 525281 w 1228797"/>
              <a:gd name="connsiteY9" fmla="*/ 51911 h 152590"/>
              <a:gd name="connsiteX10" fmla="*/ 504450 w 1228797"/>
              <a:gd name="connsiteY10" fmla="*/ 28795 h 152590"/>
              <a:gd name="connsiteX11" fmla="*/ 503183 w 1228797"/>
              <a:gd name="connsiteY11" fmla="*/ 28766 h 152590"/>
              <a:gd name="connsiteX12" fmla="*/ 1154216 w 1228797"/>
              <a:gd name="connsiteY12" fmla="*/ 28194 h 152590"/>
              <a:gd name="connsiteX13" fmla="*/ 1154216 w 1228797"/>
              <a:gd name="connsiteY13" fmla="*/ 28765 h 152590"/>
              <a:gd name="connsiteX14" fmla="*/ 1104877 w 1228797"/>
              <a:gd name="connsiteY14" fmla="*/ 77914 h 152590"/>
              <a:gd name="connsiteX15" fmla="*/ 1154026 w 1228797"/>
              <a:gd name="connsiteY15" fmla="*/ 127254 h 152590"/>
              <a:gd name="connsiteX16" fmla="*/ 1203365 w 1228797"/>
              <a:gd name="connsiteY16" fmla="*/ 78105 h 152590"/>
              <a:gd name="connsiteX17" fmla="*/ 1203365 w 1228797"/>
              <a:gd name="connsiteY17" fmla="*/ 78009 h 152590"/>
              <a:gd name="connsiteX18" fmla="*/ 1154502 w 1228797"/>
              <a:gd name="connsiteY18" fmla="*/ 28195 h 152590"/>
              <a:gd name="connsiteX19" fmla="*/ 1154216 w 1228797"/>
              <a:gd name="connsiteY19" fmla="*/ 28194 h 152590"/>
              <a:gd name="connsiteX20" fmla="*/ 836558 w 1228797"/>
              <a:gd name="connsiteY20" fmla="*/ 25718 h 152590"/>
              <a:gd name="connsiteX21" fmla="*/ 787314 w 1228797"/>
              <a:gd name="connsiteY21" fmla="*/ 74962 h 152590"/>
              <a:gd name="connsiteX22" fmla="*/ 836558 w 1228797"/>
              <a:gd name="connsiteY22" fmla="*/ 124207 h 152590"/>
              <a:gd name="connsiteX23" fmla="*/ 885802 w 1228797"/>
              <a:gd name="connsiteY23" fmla="*/ 74962 h 152590"/>
              <a:gd name="connsiteX24" fmla="*/ 885802 w 1228797"/>
              <a:gd name="connsiteY24" fmla="*/ 74867 h 152590"/>
              <a:gd name="connsiteX25" fmla="*/ 836558 w 1228797"/>
              <a:gd name="connsiteY25" fmla="*/ 25718 h 152590"/>
              <a:gd name="connsiteX26" fmla="*/ 200954 w 1228797"/>
              <a:gd name="connsiteY26" fmla="*/ 25527 h 152590"/>
              <a:gd name="connsiteX27" fmla="*/ 200954 w 1228797"/>
              <a:gd name="connsiteY27" fmla="*/ 25908 h 152590"/>
              <a:gd name="connsiteX28" fmla="*/ 151424 w 1228797"/>
              <a:gd name="connsiteY28" fmla="*/ 75248 h 152590"/>
              <a:gd name="connsiteX29" fmla="*/ 200764 w 1228797"/>
              <a:gd name="connsiteY29" fmla="*/ 124778 h 152590"/>
              <a:gd name="connsiteX30" fmla="*/ 250294 w 1228797"/>
              <a:gd name="connsiteY30" fmla="*/ 75438 h 152590"/>
              <a:gd name="connsiteX31" fmla="*/ 250294 w 1228797"/>
              <a:gd name="connsiteY31" fmla="*/ 75248 h 152590"/>
              <a:gd name="connsiteX32" fmla="*/ 201145 w 1228797"/>
              <a:gd name="connsiteY32" fmla="*/ 25528 h 152590"/>
              <a:gd name="connsiteX33" fmla="*/ 200954 w 1228797"/>
              <a:gd name="connsiteY33" fmla="*/ 25527 h 152590"/>
              <a:gd name="connsiteX34" fmla="*/ 437841 w 1228797"/>
              <a:gd name="connsiteY34" fmla="*/ 3429 h 152590"/>
              <a:gd name="connsiteX35" fmla="*/ 502040 w 1228797"/>
              <a:gd name="connsiteY35" fmla="*/ 3429 h 152590"/>
              <a:gd name="connsiteX36" fmla="*/ 535949 w 1228797"/>
              <a:gd name="connsiteY36" fmla="*/ 16764 h 152590"/>
              <a:gd name="connsiteX37" fmla="*/ 550808 w 1228797"/>
              <a:gd name="connsiteY37" fmla="*/ 49340 h 152590"/>
              <a:gd name="connsiteX38" fmla="*/ 528615 w 1228797"/>
              <a:gd name="connsiteY38" fmla="*/ 91345 h 152590"/>
              <a:gd name="connsiteX39" fmla="*/ 526233 w 1228797"/>
              <a:gd name="connsiteY39" fmla="*/ 99251 h 152590"/>
              <a:gd name="connsiteX40" fmla="*/ 544712 w 1228797"/>
              <a:gd name="connsiteY40" fmla="*/ 138017 h 152590"/>
              <a:gd name="connsiteX41" fmla="*/ 541683 w 1228797"/>
              <a:gd name="connsiteY41" fmla="*/ 146377 h 152590"/>
              <a:gd name="connsiteX42" fmla="*/ 538997 w 1228797"/>
              <a:gd name="connsiteY42" fmla="*/ 146971 h 152590"/>
              <a:gd name="connsiteX43" fmla="*/ 525567 w 1228797"/>
              <a:gd name="connsiteY43" fmla="*/ 146971 h 152590"/>
              <a:gd name="connsiteX44" fmla="*/ 519947 w 1228797"/>
              <a:gd name="connsiteY44" fmla="*/ 143447 h 152590"/>
              <a:gd name="connsiteX45" fmla="*/ 500230 w 1228797"/>
              <a:gd name="connsiteY45" fmla="*/ 102203 h 152590"/>
              <a:gd name="connsiteX46" fmla="*/ 494611 w 1228797"/>
              <a:gd name="connsiteY46" fmla="*/ 98679 h 152590"/>
              <a:gd name="connsiteX47" fmla="*/ 463654 w 1228797"/>
              <a:gd name="connsiteY47" fmla="*/ 98679 h 152590"/>
              <a:gd name="connsiteX48" fmla="*/ 457368 w 1228797"/>
              <a:gd name="connsiteY48" fmla="*/ 104773 h 152590"/>
              <a:gd name="connsiteX49" fmla="*/ 457368 w 1228797"/>
              <a:gd name="connsiteY49" fmla="*/ 104966 h 152590"/>
              <a:gd name="connsiteX50" fmla="*/ 457368 w 1228797"/>
              <a:gd name="connsiteY50" fmla="*/ 140684 h 152590"/>
              <a:gd name="connsiteX51" fmla="*/ 451081 w 1228797"/>
              <a:gd name="connsiteY51" fmla="*/ 146971 h 152590"/>
              <a:gd name="connsiteX52" fmla="*/ 437841 w 1228797"/>
              <a:gd name="connsiteY52" fmla="*/ 146971 h 152590"/>
              <a:gd name="connsiteX53" fmla="*/ 431555 w 1228797"/>
              <a:gd name="connsiteY53" fmla="*/ 140684 h 152590"/>
              <a:gd name="connsiteX54" fmla="*/ 431555 w 1228797"/>
              <a:gd name="connsiteY54" fmla="*/ 9716 h 152590"/>
              <a:gd name="connsiteX55" fmla="*/ 437841 w 1228797"/>
              <a:gd name="connsiteY55" fmla="*/ 3429 h 152590"/>
              <a:gd name="connsiteX56" fmla="*/ 293633 w 1228797"/>
              <a:gd name="connsiteY56" fmla="*/ 3429 h 152590"/>
              <a:gd name="connsiteX57" fmla="*/ 306777 w 1228797"/>
              <a:gd name="connsiteY57" fmla="*/ 3429 h 152590"/>
              <a:gd name="connsiteX58" fmla="*/ 312683 w 1228797"/>
              <a:gd name="connsiteY58" fmla="*/ 9715 h 152590"/>
              <a:gd name="connsiteX59" fmla="*/ 312683 w 1228797"/>
              <a:gd name="connsiteY59" fmla="*/ 80677 h 152590"/>
              <a:gd name="connsiteX60" fmla="*/ 350592 w 1228797"/>
              <a:gd name="connsiteY60" fmla="*/ 123032 h 152590"/>
              <a:gd name="connsiteX61" fmla="*/ 392950 w 1228797"/>
              <a:gd name="connsiteY61" fmla="*/ 85118 h 152590"/>
              <a:gd name="connsiteX62" fmla="*/ 392978 w 1228797"/>
              <a:gd name="connsiteY62" fmla="*/ 81248 h 152590"/>
              <a:gd name="connsiteX63" fmla="*/ 392978 w 1228797"/>
              <a:gd name="connsiteY63" fmla="*/ 9715 h 152590"/>
              <a:gd name="connsiteX64" fmla="*/ 399265 w 1228797"/>
              <a:gd name="connsiteY64" fmla="*/ 3429 h 152590"/>
              <a:gd name="connsiteX65" fmla="*/ 412505 w 1228797"/>
              <a:gd name="connsiteY65" fmla="*/ 3429 h 152590"/>
              <a:gd name="connsiteX66" fmla="*/ 418696 w 1228797"/>
              <a:gd name="connsiteY66" fmla="*/ 9715 h 152590"/>
              <a:gd name="connsiteX67" fmla="*/ 418696 w 1228797"/>
              <a:gd name="connsiteY67" fmla="*/ 81153 h 152590"/>
              <a:gd name="connsiteX68" fmla="*/ 378496 w 1228797"/>
              <a:gd name="connsiteY68" fmla="*/ 141799 h 152590"/>
              <a:gd name="connsiteX69" fmla="*/ 353068 w 1228797"/>
              <a:gd name="connsiteY69" fmla="*/ 146933 h 152590"/>
              <a:gd name="connsiteX70" fmla="*/ 327634 w 1228797"/>
              <a:gd name="connsiteY70" fmla="*/ 141836 h 152590"/>
              <a:gd name="connsiteX71" fmla="*/ 287346 w 1228797"/>
              <a:gd name="connsiteY71" fmla="*/ 81248 h 152590"/>
              <a:gd name="connsiteX72" fmla="*/ 287346 w 1228797"/>
              <a:gd name="connsiteY72" fmla="*/ 81153 h 152590"/>
              <a:gd name="connsiteX73" fmla="*/ 287346 w 1228797"/>
              <a:gd name="connsiteY73" fmla="*/ 9715 h 152590"/>
              <a:gd name="connsiteX74" fmla="*/ 293633 w 1228797"/>
              <a:gd name="connsiteY74" fmla="*/ 3429 h 152590"/>
              <a:gd name="connsiteX75" fmla="*/ 6264 w 1228797"/>
              <a:gd name="connsiteY75" fmla="*/ 3333 h 152590"/>
              <a:gd name="connsiteX76" fmla="*/ 18646 w 1228797"/>
              <a:gd name="connsiteY76" fmla="*/ 3333 h 152590"/>
              <a:gd name="connsiteX77" fmla="*/ 23790 w 1228797"/>
              <a:gd name="connsiteY77" fmla="*/ 6000 h 152590"/>
              <a:gd name="connsiteX78" fmla="*/ 61890 w 1228797"/>
              <a:gd name="connsiteY78" fmla="*/ 59817 h 152590"/>
              <a:gd name="connsiteX79" fmla="*/ 67033 w 1228797"/>
              <a:gd name="connsiteY79" fmla="*/ 62388 h 152590"/>
              <a:gd name="connsiteX80" fmla="*/ 72081 w 1228797"/>
              <a:gd name="connsiteY80" fmla="*/ 59817 h 152590"/>
              <a:gd name="connsiteX81" fmla="*/ 110181 w 1228797"/>
              <a:gd name="connsiteY81" fmla="*/ 6000 h 152590"/>
              <a:gd name="connsiteX82" fmla="*/ 115325 w 1228797"/>
              <a:gd name="connsiteY82" fmla="*/ 3333 h 152590"/>
              <a:gd name="connsiteX83" fmla="*/ 127707 w 1228797"/>
              <a:gd name="connsiteY83" fmla="*/ 3333 h 152590"/>
              <a:gd name="connsiteX84" fmla="*/ 134065 w 1228797"/>
              <a:gd name="connsiteY84" fmla="*/ 9548 h 152590"/>
              <a:gd name="connsiteX85" fmla="*/ 132851 w 1228797"/>
              <a:gd name="connsiteY85" fmla="*/ 13335 h 152590"/>
              <a:gd name="connsiteX86" fmla="*/ 81702 w 1228797"/>
              <a:gd name="connsiteY86" fmla="*/ 83724 h 152590"/>
              <a:gd name="connsiteX87" fmla="*/ 79987 w 1228797"/>
              <a:gd name="connsiteY87" fmla="*/ 89154 h 152590"/>
              <a:gd name="connsiteX88" fmla="*/ 79987 w 1228797"/>
              <a:gd name="connsiteY88" fmla="*/ 140684 h 152590"/>
              <a:gd name="connsiteX89" fmla="*/ 73701 w 1228797"/>
              <a:gd name="connsiteY89" fmla="*/ 146970 h 152590"/>
              <a:gd name="connsiteX90" fmla="*/ 60270 w 1228797"/>
              <a:gd name="connsiteY90" fmla="*/ 146970 h 152590"/>
              <a:gd name="connsiteX91" fmla="*/ 53984 w 1228797"/>
              <a:gd name="connsiteY91" fmla="*/ 140684 h 152590"/>
              <a:gd name="connsiteX92" fmla="*/ 53984 w 1228797"/>
              <a:gd name="connsiteY92" fmla="*/ 89154 h 152590"/>
              <a:gd name="connsiteX93" fmla="*/ 52269 w 1228797"/>
              <a:gd name="connsiteY93" fmla="*/ 83724 h 152590"/>
              <a:gd name="connsiteX94" fmla="*/ 1215 w 1228797"/>
              <a:gd name="connsiteY94" fmla="*/ 13335 h 152590"/>
              <a:gd name="connsiteX95" fmla="*/ 2572 w 1228797"/>
              <a:gd name="connsiteY95" fmla="*/ 4549 h 152590"/>
              <a:gd name="connsiteX96" fmla="*/ 6264 w 1228797"/>
              <a:gd name="connsiteY96" fmla="*/ 3333 h 152590"/>
              <a:gd name="connsiteX97" fmla="*/ 1154026 w 1228797"/>
              <a:gd name="connsiteY97" fmla="*/ 3238 h 152590"/>
              <a:gd name="connsiteX98" fmla="*/ 1228797 w 1228797"/>
              <a:gd name="connsiteY98" fmla="*/ 77819 h 152590"/>
              <a:gd name="connsiteX99" fmla="*/ 1228797 w 1228797"/>
              <a:gd name="connsiteY99" fmla="*/ 77914 h 152590"/>
              <a:gd name="connsiteX100" fmla="*/ 1154216 w 1228797"/>
              <a:gd name="connsiteY100" fmla="*/ 152590 h 152590"/>
              <a:gd name="connsiteX101" fmla="*/ 1079445 w 1228797"/>
              <a:gd name="connsiteY101" fmla="*/ 78009 h 152590"/>
              <a:gd name="connsiteX102" fmla="*/ 1154026 w 1228797"/>
              <a:gd name="connsiteY102" fmla="*/ 3238 h 152590"/>
              <a:gd name="connsiteX103" fmla="*/ 646058 w 1228797"/>
              <a:gd name="connsiteY103" fmla="*/ 2096 h 152590"/>
              <a:gd name="connsiteX104" fmla="*/ 659774 w 1228797"/>
              <a:gd name="connsiteY104" fmla="*/ 2096 h 152590"/>
              <a:gd name="connsiteX105" fmla="*/ 666060 w 1228797"/>
              <a:gd name="connsiteY105" fmla="*/ 8382 h 152590"/>
              <a:gd name="connsiteX106" fmla="*/ 666060 w 1228797"/>
              <a:gd name="connsiteY106" fmla="*/ 116491 h 152590"/>
              <a:gd name="connsiteX107" fmla="*/ 672346 w 1228797"/>
              <a:gd name="connsiteY107" fmla="*/ 122778 h 152590"/>
              <a:gd name="connsiteX108" fmla="*/ 750166 w 1228797"/>
              <a:gd name="connsiteY108" fmla="*/ 122778 h 152590"/>
              <a:gd name="connsiteX109" fmla="*/ 756452 w 1228797"/>
              <a:gd name="connsiteY109" fmla="*/ 129064 h 152590"/>
              <a:gd name="connsiteX110" fmla="*/ 756452 w 1228797"/>
              <a:gd name="connsiteY110" fmla="*/ 141733 h 152590"/>
              <a:gd name="connsiteX111" fmla="*/ 750356 w 1228797"/>
              <a:gd name="connsiteY111" fmla="*/ 148019 h 152590"/>
              <a:gd name="connsiteX112" fmla="*/ 750166 w 1228797"/>
              <a:gd name="connsiteY112" fmla="*/ 148019 h 152590"/>
              <a:gd name="connsiteX113" fmla="*/ 646058 w 1228797"/>
              <a:gd name="connsiteY113" fmla="*/ 148019 h 152590"/>
              <a:gd name="connsiteX114" fmla="*/ 639771 w 1228797"/>
              <a:gd name="connsiteY114" fmla="*/ 141733 h 152590"/>
              <a:gd name="connsiteX115" fmla="*/ 639771 w 1228797"/>
              <a:gd name="connsiteY115" fmla="*/ 8382 h 152590"/>
              <a:gd name="connsiteX116" fmla="*/ 646058 w 1228797"/>
              <a:gd name="connsiteY116" fmla="*/ 2096 h 152590"/>
              <a:gd name="connsiteX117" fmla="*/ 995720 w 1228797"/>
              <a:gd name="connsiteY117" fmla="*/ 191 h 152590"/>
              <a:gd name="connsiteX118" fmla="*/ 1040488 w 1228797"/>
              <a:gd name="connsiteY118" fmla="*/ 15621 h 152590"/>
              <a:gd name="connsiteX119" fmla="*/ 1051060 w 1228797"/>
              <a:gd name="connsiteY119" fmla="*/ 25146 h 152590"/>
              <a:gd name="connsiteX120" fmla="*/ 1051251 w 1228797"/>
              <a:gd name="connsiteY120" fmla="*/ 25418 h 152590"/>
              <a:gd name="connsiteX121" fmla="*/ 1049536 w 1228797"/>
              <a:gd name="connsiteY121" fmla="*/ 34004 h 152590"/>
              <a:gd name="connsiteX122" fmla="*/ 1038964 w 1228797"/>
              <a:gd name="connsiteY122" fmla="*/ 41434 h 152590"/>
              <a:gd name="connsiteX123" fmla="*/ 1030867 w 1228797"/>
              <a:gd name="connsiteY123" fmla="*/ 40767 h 152590"/>
              <a:gd name="connsiteX124" fmla="*/ 1028010 w 1228797"/>
              <a:gd name="connsiteY124" fmla="*/ 38100 h 152590"/>
              <a:gd name="connsiteX125" fmla="*/ 1027343 w 1228797"/>
              <a:gd name="connsiteY125" fmla="*/ 37624 h 152590"/>
              <a:gd name="connsiteX126" fmla="*/ 995911 w 1228797"/>
              <a:gd name="connsiteY126" fmla="*/ 26194 h 152590"/>
              <a:gd name="connsiteX127" fmla="*/ 993815 w 1228797"/>
              <a:gd name="connsiteY127" fmla="*/ 26194 h 152590"/>
              <a:gd name="connsiteX128" fmla="*/ 990386 w 1228797"/>
              <a:gd name="connsiteY128" fmla="*/ 26194 h 152590"/>
              <a:gd name="connsiteX129" fmla="*/ 981623 w 1228797"/>
              <a:gd name="connsiteY129" fmla="*/ 28004 h 152590"/>
              <a:gd name="connsiteX130" fmla="*/ 947638 w 1228797"/>
              <a:gd name="connsiteY130" fmla="*/ 64456 h 152590"/>
              <a:gd name="connsiteX131" fmla="*/ 984957 w 1228797"/>
              <a:gd name="connsiteY131" fmla="*/ 123254 h 152590"/>
              <a:gd name="connsiteX132" fmla="*/ 988957 w 1228797"/>
              <a:gd name="connsiteY132" fmla="*/ 124016 h 152590"/>
              <a:gd name="connsiteX133" fmla="*/ 992291 w 1228797"/>
              <a:gd name="connsiteY133" fmla="*/ 122968 h 152590"/>
              <a:gd name="connsiteX134" fmla="*/ 1001816 w 1228797"/>
              <a:gd name="connsiteY134" fmla="*/ 122968 h 152590"/>
              <a:gd name="connsiteX135" fmla="*/ 1009150 w 1228797"/>
              <a:gd name="connsiteY135" fmla="*/ 121920 h 152590"/>
              <a:gd name="connsiteX136" fmla="*/ 1010484 w 1228797"/>
              <a:gd name="connsiteY136" fmla="*/ 121920 h 152590"/>
              <a:gd name="connsiteX137" fmla="*/ 1011817 w 1228797"/>
              <a:gd name="connsiteY137" fmla="*/ 121920 h 152590"/>
              <a:gd name="connsiteX138" fmla="*/ 1017437 w 1228797"/>
              <a:gd name="connsiteY138" fmla="*/ 119920 h 152590"/>
              <a:gd name="connsiteX139" fmla="*/ 1018580 w 1228797"/>
              <a:gd name="connsiteY139" fmla="*/ 119444 h 152590"/>
              <a:gd name="connsiteX140" fmla="*/ 1019723 w 1228797"/>
              <a:gd name="connsiteY140" fmla="*/ 118967 h 152590"/>
              <a:gd name="connsiteX141" fmla="*/ 1020866 w 1228797"/>
              <a:gd name="connsiteY141" fmla="*/ 118396 h 152590"/>
              <a:gd name="connsiteX142" fmla="*/ 1023438 w 1228797"/>
              <a:gd name="connsiteY142" fmla="*/ 117062 h 152590"/>
              <a:gd name="connsiteX143" fmla="*/ 1024200 w 1228797"/>
              <a:gd name="connsiteY143" fmla="*/ 116491 h 152590"/>
              <a:gd name="connsiteX144" fmla="*/ 1041154 w 1228797"/>
              <a:gd name="connsiteY144" fmla="*/ 95345 h 152590"/>
              <a:gd name="connsiteX145" fmla="*/ 1040202 w 1228797"/>
              <a:gd name="connsiteY145" fmla="*/ 90297 h 152590"/>
              <a:gd name="connsiteX146" fmla="*/ 1036106 w 1228797"/>
              <a:gd name="connsiteY146" fmla="*/ 88583 h 152590"/>
              <a:gd name="connsiteX147" fmla="*/ 1008579 w 1228797"/>
              <a:gd name="connsiteY147" fmla="*/ 88583 h 152590"/>
              <a:gd name="connsiteX148" fmla="*/ 1002292 w 1228797"/>
              <a:gd name="connsiteY148" fmla="*/ 82296 h 152590"/>
              <a:gd name="connsiteX149" fmla="*/ 1002292 w 1228797"/>
              <a:gd name="connsiteY149" fmla="*/ 69437 h 152590"/>
              <a:gd name="connsiteX150" fmla="*/ 1002292 w 1228797"/>
              <a:gd name="connsiteY150" fmla="*/ 69245 h 152590"/>
              <a:gd name="connsiteX151" fmla="*/ 1008579 w 1228797"/>
              <a:gd name="connsiteY151" fmla="*/ 63151 h 152590"/>
              <a:gd name="connsiteX152" fmla="*/ 1065729 w 1228797"/>
              <a:gd name="connsiteY152" fmla="*/ 63151 h 152590"/>
              <a:gd name="connsiteX153" fmla="*/ 1066205 w 1228797"/>
              <a:gd name="connsiteY153" fmla="*/ 63151 h 152590"/>
              <a:gd name="connsiteX154" fmla="*/ 1066777 w 1228797"/>
              <a:gd name="connsiteY154" fmla="*/ 63151 h 152590"/>
              <a:gd name="connsiteX155" fmla="*/ 1068205 w 1228797"/>
              <a:gd name="connsiteY155" fmla="*/ 68771 h 152590"/>
              <a:gd name="connsiteX156" fmla="*/ 1068205 w 1228797"/>
              <a:gd name="connsiteY156" fmla="*/ 80391 h 152590"/>
              <a:gd name="connsiteX157" fmla="*/ 1043155 w 1228797"/>
              <a:gd name="connsiteY157" fmla="*/ 136112 h 152590"/>
              <a:gd name="connsiteX158" fmla="*/ 1040869 w 1228797"/>
              <a:gd name="connsiteY158" fmla="*/ 138113 h 152590"/>
              <a:gd name="connsiteX159" fmla="*/ 1039630 w 1228797"/>
              <a:gd name="connsiteY159" fmla="*/ 139065 h 152590"/>
              <a:gd name="connsiteX160" fmla="*/ 1037249 w 1228797"/>
              <a:gd name="connsiteY160" fmla="*/ 140780 h 152590"/>
              <a:gd name="connsiteX161" fmla="*/ 1036011 w 1228797"/>
              <a:gd name="connsiteY161" fmla="*/ 141637 h 152590"/>
              <a:gd name="connsiteX162" fmla="*/ 1033630 w 1228797"/>
              <a:gd name="connsiteY162" fmla="*/ 143161 h 152590"/>
              <a:gd name="connsiteX163" fmla="*/ 1032391 w 1228797"/>
              <a:gd name="connsiteY163" fmla="*/ 143923 h 152590"/>
              <a:gd name="connsiteX164" fmla="*/ 1029915 w 1228797"/>
              <a:gd name="connsiteY164" fmla="*/ 145352 h 152590"/>
              <a:gd name="connsiteX165" fmla="*/ 1029343 w 1228797"/>
              <a:gd name="connsiteY165" fmla="*/ 145352 h 152590"/>
              <a:gd name="connsiteX166" fmla="*/ 1025343 w 1228797"/>
              <a:gd name="connsiteY166" fmla="*/ 147257 h 152590"/>
              <a:gd name="connsiteX167" fmla="*/ 1024676 w 1228797"/>
              <a:gd name="connsiteY167" fmla="*/ 147257 h 152590"/>
              <a:gd name="connsiteX168" fmla="*/ 1022104 w 1228797"/>
              <a:gd name="connsiteY168" fmla="*/ 148209 h 152590"/>
              <a:gd name="connsiteX169" fmla="*/ 1020866 w 1228797"/>
              <a:gd name="connsiteY169" fmla="*/ 148209 h 152590"/>
              <a:gd name="connsiteX170" fmla="*/ 1020104 w 1228797"/>
              <a:gd name="connsiteY170" fmla="*/ 148209 h 152590"/>
              <a:gd name="connsiteX171" fmla="*/ 1018009 w 1228797"/>
              <a:gd name="connsiteY171" fmla="*/ 148971 h 152590"/>
              <a:gd name="connsiteX172" fmla="*/ 1017151 w 1228797"/>
              <a:gd name="connsiteY172" fmla="*/ 148971 h 152590"/>
              <a:gd name="connsiteX173" fmla="*/ 1015913 w 1228797"/>
              <a:gd name="connsiteY173" fmla="*/ 148971 h 152590"/>
              <a:gd name="connsiteX174" fmla="*/ 1015056 w 1228797"/>
              <a:gd name="connsiteY174" fmla="*/ 148971 h 152590"/>
              <a:gd name="connsiteX175" fmla="*/ 1013151 w 1228797"/>
              <a:gd name="connsiteY175" fmla="*/ 149447 h 152590"/>
              <a:gd name="connsiteX176" fmla="*/ 1012103 w 1228797"/>
              <a:gd name="connsiteY176" fmla="*/ 149447 h 152590"/>
              <a:gd name="connsiteX177" fmla="*/ 1010960 w 1228797"/>
              <a:gd name="connsiteY177" fmla="*/ 149447 h 152590"/>
              <a:gd name="connsiteX178" fmla="*/ 1009912 w 1228797"/>
              <a:gd name="connsiteY178" fmla="*/ 149447 h 152590"/>
              <a:gd name="connsiteX179" fmla="*/ 1008103 w 1228797"/>
              <a:gd name="connsiteY179" fmla="*/ 149447 h 152590"/>
              <a:gd name="connsiteX180" fmla="*/ 1006960 w 1228797"/>
              <a:gd name="connsiteY180" fmla="*/ 149447 h 152590"/>
              <a:gd name="connsiteX181" fmla="*/ 1005817 w 1228797"/>
              <a:gd name="connsiteY181" fmla="*/ 149447 h 152590"/>
              <a:gd name="connsiteX182" fmla="*/ 1004578 w 1228797"/>
              <a:gd name="connsiteY182" fmla="*/ 149447 h 152590"/>
              <a:gd name="connsiteX183" fmla="*/ 1002864 w 1228797"/>
              <a:gd name="connsiteY183" fmla="*/ 149447 h 152590"/>
              <a:gd name="connsiteX184" fmla="*/ 995720 w 1228797"/>
              <a:gd name="connsiteY184" fmla="*/ 149447 h 152590"/>
              <a:gd name="connsiteX185" fmla="*/ 990386 w 1228797"/>
              <a:gd name="connsiteY185" fmla="*/ 149447 h 152590"/>
              <a:gd name="connsiteX186" fmla="*/ 918425 w 1228797"/>
              <a:gd name="connsiteY186" fmla="*/ 72152 h 152590"/>
              <a:gd name="connsiteX187" fmla="*/ 995720 w 1228797"/>
              <a:gd name="connsiteY187" fmla="*/ 191 h 152590"/>
              <a:gd name="connsiteX188" fmla="*/ 836558 w 1228797"/>
              <a:gd name="connsiteY188" fmla="*/ 191 h 152590"/>
              <a:gd name="connsiteX189" fmla="*/ 911234 w 1228797"/>
              <a:gd name="connsiteY189" fmla="*/ 74867 h 152590"/>
              <a:gd name="connsiteX190" fmla="*/ 836558 w 1228797"/>
              <a:gd name="connsiteY190" fmla="*/ 149543 h 152590"/>
              <a:gd name="connsiteX191" fmla="*/ 761882 w 1228797"/>
              <a:gd name="connsiteY191" fmla="*/ 74867 h 152590"/>
              <a:gd name="connsiteX192" fmla="*/ 836558 w 1228797"/>
              <a:gd name="connsiteY192" fmla="*/ 191 h 152590"/>
              <a:gd name="connsiteX193" fmla="*/ 200954 w 1228797"/>
              <a:gd name="connsiteY193" fmla="*/ 0 h 152590"/>
              <a:gd name="connsiteX194" fmla="*/ 275821 w 1228797"/>
              <a:gd name="connsiteY194" fmla="*/ 74867 h 152590"/>
              <a:gd name="connsiteX195" fmla="*/ 200954 w 1228797"/>
              <a:gd name="connsiteY195" fmla="*/ 149733 h 152590"/>
              <a:gd name="connsiteX196" fmla="*/ 126088 w 1228797"/>
              <a:gd name="connsiteY196" fmla="*/ 74867 h 152590"/>
              <a:gd name="connsiteX197" fmla="*/ 200954 w 1228797"/>
              <a:gd name="connsiteY197" fmla="*/ 0 h 15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228797" h="152590">
                <a:moveTo>
                  <a:pt x="353068" y="146933"/>
                </a:moveTo>
                <a:lnTo>
                  <a:pt x="353259" y="146971"/>
                </a:lnTo>
                <a:lnTo>
                  <a:pt x="352878" y="146971"/>
                </a:lnTo>
                <a:close/>
                <a:moveTo>
                  <a:pt x="463654" y="28766"/>
                </a:moveTo>
                <a:cubicBezTo>
                  <a:pt x="460187" y="28766"/>
                  <a:pt x="457368" y="31580"/>
                  <a:pt x="457368" y="35052"/>
                </a:cubicBezTo>
                <a:lnTo>
                  <a:pt x="457368" y="66866"/>
                </a:lnTo>
                <a:cubicBezTo>
                  <a:pt x="457311" y="70284"/>
                  <a:pt x="460044" y="73099"/>
                  <a:pt x="463464" y="73152"/>
                </a:cubicBezTo>
                <a:cubicBezTo>
                  <a:pt x="463530" y="73153"/>
                  <a:pt x="463588" y="73153"/>
                  <a:pt x="463654" y="73152"/>
                </a:cubicBezTo>
                <a:lnTo>
                  <a:pt x="502611" y="73152"/>
                </a:lnTo>
                <a:cubicBezTo>
                  <a:pt x="514613" y="73223"/>
                  <a:pt x="524576" y="63892"/>
                  <a:pt x="525281" y="51911"/>
                </a:cubicBezTo>
                <a:cubicBezTo>
                  <a:pt x="525910" y="39775"/>
                  <a:pt x="516585" y="29427"/>
                  <a:pt x="504450" y="28795"/>
                </a:cubicBezTo>
                <a:cubicBezTo>
                  <a:pt x="504031" y="28773"/>
                  <a:pt x="503602" y="28763"/>
                  <a:pt x="503183" y="28766"/>
                </a:cubicBezTo>
                <a:close/>
                <a:moveTo>
                  <a:pt x="1154216" y="28194"/>
                </a:moveTo>
                <a:lnTo>
                  <a:pt x="1154216" y="28765"/>
                </a:lnTo>
                <a:cubicBezTo>
                  <a:pt x="1127022" y="28713"/>
                  <a:pt x="1104934" y="50717"/>
                  <a:pt x="1104877" y="77914"/>
                </a:cubicBezTo>
                <a:cubicBezTo>
                  <a:pt x="1104820" y="105111"/>
                  <a:pt x="1126832" y="127201"/>
                  <a:pt x="1154026" y="127254"/>
                </a:cubicBezTo>
                <a:cubicBezTo>
                  <a:pt x="1181220" y="127306"/>
                  <a:pt x="1203308" y="105301"/>
                  <a:pt x="1203365" y="78105"/>
                </a:cubicBezTo>
                <a:cubicBezTo>
                  <a:pt x="1203365" y="78073"/>
                  <a:pt x="1203365" y="78041"/>
                  <a:pt x="1203365" y="78009"/>
                </a:cubicBezTo>
                <a:cubicBezTo>
                  <a:pt x="1203632" y="50761"/>
                  <a:pt x="1181753" y="28458"/>
                  <a:pt x="1154502" y="28195"/>
                </a:cubicBezTo>
                <a:cubicBezTo>
                  <a:pt x="1154407" y="28195"/>
                  <a:pt x="1154312" y="28194"/>
                  <a:pt x="1154216" y="28194"/>
                </a:cubicBezTo>
                <a:close/>
                <a:moveTo>
                  <a:pt x="836558" y="25718"/>
                </a:moveTo>
                <a:cubicBezTo>
                  <a:pt x="809364" y="25718"/>
                  <a:pt x="787314" y="47766"/>
                  <a:pt x="787314" y="74962"/>
                </a:cubicBezTo>
                <a:cubicBezTo>
                  <a:pt x="787314" y="102159"/>
                  <a:pt x="809364" y="124207"/>
                  <a:pt x="836558" y="124207"/>
                </a:cubicBezTo>
                <a:cubicBezTo>
                  <a:pt x="863752" y="124207"/>
                  <a:pt x="885802" y="102159"/>
                  <a:pt x="885802" y="74962"/>
                </a:cubicBezTo>
                <a:cubicBezTo>
                  <a:pt x="885802" y="74931"/>
                  <a:pt x="885802" y="74898"/>
                  <a:pt x="885802" y="74867"/>
                </a:cubicBezTo>
                <a:cubicBezTo>
                  <a:pt x="885745" y="47707"/>
                  <a:pt x="863714" y="25718"/>
                  <a:pt x="836558" y="25718"/>
                </a:cubicBezTo>
                <a:close/>
                <a:moveTo>
                  <a:pt x="200954" y="25527"/>
                </a:moveTo>
                <a:lnTo>
                  <a:pt x="200954" y="25908"/>
                </a:lnTo>
                <a:cubicBezTo>
                  <a:pt x="173652" y="25856"/>
                  <a:pt x="151477" y="47945"/>
                  <a:pt x="151424" y="75248"/>
                </a:cubicBezTo>
                <a:cubicBezTo>
                  <a:pt x="151372" y="102550"/>
                  <a:pt x="173462" y="124725"/>
                  <a:pt x="200764" y="124778"/>
                </a:cubicBezTo>
                <a:cubicBezTo>
                  <a:pt x="228063" y="124830"/>
                  <a:pt x="250237" y="102740"/>
                  <a:pt x="250294" y="75438"/>
                </a:cubicBezTo>
                <a:cubicBezTo>
                  <a:pt x="250294" y="75374"/>
                  <a:pt x="250294" y="75311"/>
                  <a:pt x="250294" y="75248"/>
                </a:cubicBezTo>
                <a:cubicBezTo>
                  <a:pt x="250456" y="47946"/>
                  <a:pt x="228444" y="25686"/>
                  <a:pt x="201145" y="25528"/>
                </a:cubicBezTo>
                <a:cubicBezTo>
                  <a:pt x="201078" y="25527"/>
                  <a:pt x="201021" y="25527"/>
                  <a:pt x="200954" y="25527"/>
                </a:cubicBezTo>
                <a:close/>
                <a:moveTo>
                  <a:pt x="437841" y="3429"/>
                </a:moveTo>
                <a:lnTo>
                  <a:pt x="502040" y="3429"/>
                </a:lnTo>
                <a:cubicBezTo>
                  <a:pt x="514623" y="3414"/>
                  <a:pt x="526748" y="8180"/>
                  <a:pt x="535949" y="16764"/>
                </a:cubicBezTo>
                <a:cubicBezTo>
                  <a:pt x="545074" y="25190"/>
                  <a:pt x="550427" y="36928"/>
                  <a:pt x="550808" y="49340"/>
                </a:cubicBezTo>
                <a:cubicBezTo>
                  <a:pt x="551303" y="66268"/>
                  <a:pt x="542883" y="82215"/>
                  <a:pt x="528615" y="91345"/>
                </a:cubicBezTo>
                <a:cubicBezTo>
                  <a:pt x="525881" y="92959"/>
                  <a:pt x="524852" y="96397"/>
                  <a:pt x="526233" y="99251"/>
                </a:cubicBezTo>
                <a:lnTo>
                  <a:pt x="544712" y="138017"/>
                </a:lnTo>
                <a:cubicBezTo>
                  <a:pt x="546188" y="141161"/>
                  <a:pt x="544826" y="144904"/>
                  <a:pt x="541683" y="146377"/>
                </a:cubicBezTo>
                <a:cubicBezTo>
                  <a:pt x="540845" y="146772"/>
                  <a:pt x="539930" y="146974"/>
                  <a:pt x="538997" y="146971"/>
                </a:cubicBezTo>
                <a:lnTo>
                  <a:pt x="525567" y="146971"/>
                </a:lnTo>
                <a:cubicBezTo>
                  <a:pt x="523166" y="146983"/>
                  <a:pt x="520976" y="145611"/>
                  <a:pt x="519947" y="143447"/>
                </a:cubicBezTo>
                <a:lnTo>
                  <a:pt x="500230" y="102203"/>
                </a:lnTo>
                <a:cubicBezTo>
                  <a:pt x="499221" y="100023"/>
                  <a:pt x="497011" y="98643"/>
                  <a:pt x="494611" y="98679"/>
                </a:cubicBezTo>
                <a:lnTo>
                  <a:pt x="463654" y="98679"/>
                </a:lnTo>
                <a:cubicBezTo>
                  <a:pt x="460235" y="98626"/>
                  <a:pt x="457425" y="101355"/>
                  <a:pt x="457368" y="104773"/>
                </a:cubicBezTo>
                <a:cubicBezTo>
                  <a:pt x="457368" y="104838"/>
                  <a:pt x="457368" y="104902"/>
                  <a:pt x="457368" y="104966"/>
                </a:cubicBezTo>
                <a:lnTo>
                  <a:pt x="457368" y="140684"/>
                </a:lnTo>
                <a:cubicBezTo>
                  <a:pt x="457368" y="144156"/>
                  <a:pt x="454558" y="146971"/>
                  <a:pt x="451081" y="146971"/>
                </a:cubicBezTo>
                <a:lnTo>
                  <a:pt x="437841" y="146971"/>
                </a:lnTo>
                <a:cubicBezTo>
                  <a:pt x="434365" y="146971"/>
                  <a:pt x="431555" y="144156"/>
                  <a:pt x="431555" y="140684"/>
                </a:cubicBezTo>
                <a:lnTo>
                  <a:pt x="431555" y="9716"/>
                </a:lnTo>
                <a:cubicBezTo>
                  <a:pt x="431603" y="6265"/>
                  <a:pt x="434393" y="3480"/>
                  <a:pt x="437841" y="3429"/>
                </a:cubicBezTo>
                <a:close/>
                <a:moveTo>
                  <a:pt x="293633" y="3429"/>
                </a:moveTo>
                <a:lnTo>
                  <a:pt x="306777" y="3429"/>
                </a:lnTo>
                <a:cubicBezTo>
                  <a:pt x="310101" y="3631"/>
                  <a:pt x="312692" y="6387"/>
                  <a:pt x="312683" y="9715"/>
                </a:cubicBezTo>
                <a:lnTo>
                  <a:pt x="312683" y="80677"/>
                </a:lnTo>
                <a:cubicBezTo>
                  <a:pt x="311454" y="102842"/>
                  <a:pt x="328427" y="121805"/>
                  <a:pt x="350592" y="123032"/>
                </a:cubicBezTo>
                <a:cubicBezTo>
                  <a:pt x="372757" y="124258"/>
                  <a:pt x="391721" y="107284"/>
                  <a:pt x="392950" y="85118"/>
                </a:cubicBezTo>
                <a:cubicBezTo>
                  <a:pt x="393026" y="83830"/>
                  <a:pt x="393035" y="82538"/>
                  <a:pt x="392978" y="81248"/>
                </a:cubicBezTo>
                <a:lnTo>
                  <a:pt x="392978" y="9715"/>
                </a:lnTo>
                <a:cubicBezTo>
                  <a:pt x="393026" y="6265"/>
                  <a:pt x="395817" y="3480"/>
                  <a:pt x="399265" y="3429"/>
                </a:cubicBezTo>
                <a:lnTo>
                  <a:pt x="412505" y="3429"/>
                </a:lnTo>
                <a:cubicBezTo>
                  <a:pt x="415943" y="3481"/>
                  <a:pt x="418696" y="6281"/>
                  <a:pt x="418696" y="9715"/>
                </a:cubicBezTo>
                <a:lnTo>
                  <a:pt x="418696" y="81153"/>
                </a:lnTo>
                <a:cubicBezTo>
                  <a:pt x="418696" y="108416"/>
                  <a:pt x="402119" y="131807"/>
                  <a:pt x="378496" y="141799"/>
                </a:cubicBezTo>
                <a:lnTo>
                  <a:pt x="353068" y="146933"/>
                </a:lnTo>
                <a:lnTo>
                  <a:pt x="327634" y="141836"/>
                </a:lnTo>
                <a:cubicBezTo>
                  <a:pt x="303998" y="131878"/>
                  <a:pt x="287389" y="108511"/>
                  <a:pt x="287346" y="81248"/>
                </a:cubicBezTo>
                <a:cubicBezTo>
                  <a:pt x="287346" y="81217"/>
                  <a:pt x="287346" y="81184"/>
                  <a:pt x="287346" y="81153"/>
                </a:cubicBezTo>
                <a:lnTo>
                  <a:pt x="287346" y="9715"/>
                </a:lnTo>
                <a:cubicBezTo>
                  <a:pt x="287394" y="6265"/>
                  <a:pt x="290184" y="3480"/>
                  <a:pt x="293633" y="3429"/>
                </a:cubicBezTo>
                <a:close/>
                <a:moveTo>
                  <a:pt x="6264" y="3333"/>
                </a:moveTo>
                <a:lnTo>
                  <a:pt x="18646" y="3333"/>
                </a:lnTo>
                <a:cubicBezTo>
                  <a:pt x="20692" y="3332"/>
                  <a:pt x="22611" y="4327"/>
                  <a:pt x="23790" y="6000"/>
                </a:cubicBezTo>
                <a:lnTo>
                  <a:pt x="61890" y="59817"/>
                </a:lnTo>
                <a:cubicBezTo>
                  <a:pt x="63109" y="61430"/>
                  <a:pt x="65011" y="62381"/>
                  <a:pt x="67033" y="62388"/>
                </a:cubicBezTo>
                <a:cubicBezTo>
                  <a:pt x="69032" y="62397"/>
                  <a:pt x="70913" y="61439"/>
                  <a:pt x="72081" y="59817"/>
                </a:cubicBezTo>
                <a:lnTo>
                  <a:pt x="110181" y="6000"/>
                </a:lnTo>
                <a:cubicBezTo>
                  <a:pt x="111360" y="4327"/>
                  <a:pt x="113279" y="3332"/>
                  <a:pt x="115325" y="3333"/>
                </a:cubicBezTo>
                <a:lnTo>
                  <a:pt x="127707" y="3333"/>
                </a:lnTo>
                <a:cubicBezTo>
                  <a:pt x="131179" y="3293"/>
                  <a:pt x="134026" y="6076"/>
                  <a:pt x="134065" y="9548"/>
                </a:cubicBezTo>
                <a:cubicBezTo>
                  <a:pt x="134082" y="10908"/>
                  <a:pt x="133655" y="12237"/>
                  <a:pt x="132851" y="13335"/>
                </a:cubicBezTo>
                <a:lnTo>
                  <a:pt x="81702" y="83724"/>
                </a:lnTo>
                <a:cubicBezTo>
                  <a:pt x="80555" y="85300"/>
                  <a:pt x="79953" y="87206"/>
                  <a:pt x="79987" y="89154"/>
                </a:cubicBezTo>
                <a:lnTo>
                  <a:pt x="79987" y="140684"/>
                </a:lnTo>
                <a:cubicBezTo>
                  <a:pt x="79987" y="144156"/>
                  <a:pt x="77172" y="146970"/>
                  <a:pt x="73701" y="146970"/>
                </a:cubicBezTo>
                <a:lnTo>
                  <a:pt x="60270" y="146970"/>
                </a:lnTo>
                <a:cubicBezTo>
                  <a:pt x="56798" y="146970"/>
                  <a:pt x="53984" y="144156"/>
                  <a:pt x="53984" y="140684"/>
                </a:cubicBezTo>
                <a:lnTo>
                  <a:pt x="53984" y="89154"/>
                </a:lnTo>
                <a:cubicBezTo>
                  <a:pt x="54018" y="87206"/>
                  <a:pt x="53416" y="85300"/>
                  <a:pt x="52269" y="83724"/>
                </a:cubicBezTo>
                <a:lnTo>
                  <a:pt x="1215" y="13335"/>
                </a:lnTo>
                <a:cubicBezTo>
                  <a:pt x="-836" y="10533"/>
                  <a:pt x="-229" y="6600"/>
                  <a:pt x="2572" y="4549"/>
                </a:cubicBezTo>
                <a:cubicBezTo>
                  <a:pt x="3643" y="3764"/>
                  <a:pt x="4936" y="3338"/>
                  <a:pt x="6264" y="3333"/>
                </a:cubicBezTo>
                <a:close/>
                <a:moveTo>
                  <a:pt x="1154026" y="3238"/>
                </a:moveTo>
                <a:cubicBezTo>
                  <a:pt x="1195269" y="3186"/>
                  <a:pt x="1228740" y="36577"/>
                  <a:pt x="1228797" y="77819"/>
                </a:cubicBezTo>
                <a:cubicBezTo>
                  <a:pt x="1228797" y="77850"/>
                  <a:pt x="1228797" y="77883"/>
                  <a:pt x="1228797" y="77914"/>
                </a:cubicBezTo>
                <a:cubicBezTo>
                  <a:pt x="1228740" y="119097"/>
                  <a:pt x="1195402" y="152485"/>
                  <a:pt x="1154216" y="152590"/>
                </a:cubicBezTo>
                <a:cubicBezTo>
                  <a:pt x="1112973" y="152642"/>
                  <a:pt x="1079502" y="119252"/>
                  <a:pt x="1079445" y="78009"/>
                </a:cubicBezTo>
                <a:cubicBezTo>
                  <a:pt x="1079388" y="36767"/>
                  <a:pt x="1112783" y="3290"/>
                  <a:pt x="1154026" y="3238"/>
                </a:cubicBezTo>
                <a:close/>
                <a:moveTo>
                  <a:pt x="646058" y="2096"/>
                </a:moveTo>
                <a:lnTo>
                  <a:pt x="659774" y="2096"/>
                </a:lnTo>
                <a:cubicBezTo>
                  <a:pt x="663250" y="2096"/>
                  <a:pt x="666060" y="4911"/>
                  <a:pt x="666060" y="8382"/>
                </a:cubicBezTo>
                <a:lnTo>
                  <a:pt x="666060" y="116491"/>
                </a:lnTo>
                <a:cubicBezTo>
                  <a:pt x="666060" y="119963"/>
                  <a:pt x="668870" y="122778"/>
                  <a:pt x="672346" y="122778"/>
                </a:cubicBezTo>
                <a:lnTo>
                  <a:pt x="750166" y="122778"/>
                </a:lnTo>
                <a:cubicBezTo>
                  <a:pt x="753633" y="122778"/>
                  <a:pt x="756452" y="125592"/>
                  <a:pt x="756452" y="129064"/>
                </a:cubicBezTo>
                <a:lnTo>
                  <a:pt x="756452" y="141733"/>
                </a:lnTo>
                <a:cubicBezTo>
                  <a:pt x="756509" y="145151"/>
                  <a:pt x="753776" y="147966"/>
                  <a:pt x="750356" y="148019"/>
                </a:cubicBezTo>
                <a:cubicBezTo>
                  <a:pt x="750290" y="148020"/>
                  <a:pt x="750232" y="148020"/>
                  <a:pt x="750166" y="148019"/>
                </a:cubicBezTo>
                <a:lnTo>
                  <a:pt x="646058" y="148019"/>
                </a:lnTo>
                <a:cubicBezTo>
                  <a:pt x="642581" y="148019"/>
                  <a:pt x="639771" y="145204"/>
                  <a:pt x="639771" y="141733"/>
                </a:cubicBezTo>
                <a:lnTo>
                  <a:pt x="639771" y="8382"/>
                </a:lnTo>
                <a:cubicBezTo>
                  <a:pt x="639819" y="4932"/>
                  <a:pt x="642609" y="2147"/>
                  <a:pt x="646058" y="2096"/>
                </a:cubicBezTo>
                <a:close/>
                <a:moveTo>
                  <a:pt x="995720" y="191"/>
                </a:moveTo>
                <a:cubicBezTo>
                  <a:pt x="1011922" y="355"/>
                  <a:pt x="1027629" y="5769"/>
                  <a:pt x="1040488" y="15621"/>
                </a:cubicBezTo>
                <a:cubicBezTo>
                  <a:pt x="1044298" y="18466"/>
                  <a:pt x="1047831" y="21654"/>
                  <a:pt x="1051060" y="25146"/>
                </a:cubicBezTo>
                <a:cubicBezTo>
                  <a:pt x="1051127" y="25235"/>
                  <a:pt x="1051194" y="25326"/>
                  <a:pt x="1051251" y="25418"/>
                </a:cubicBezTo>
                <a:cubicBezTo>
                  <a:pt x="1053146" y="28264"/>
                  <a:pt x="1052384" y="32107"/>
                  <a:pt x="1049536" y="34004"/>
                </a:cubicBezTo>
                <a:lnTo>
                  <a:pt x="1038964" y="41434"/>
                </a:lnTo>
                <a:cubicBezTo>
                  <a:pt x="1036478" y="43261"/>
                  <a:pt x="1033020" y="42976"/>
                  <a:pt x="1030867" y="40767"/>
                </a:cubicBezTo>
                <a:cubicBezTo>
                  <a:pt x="1029962" y="39830"/>
                  <a:pt x="1029010" y="38939"/>
                  <a:pt x="1028010" y="38100"/>
                </a:cubicBezTo>
                <a:cubicBezTo>
                  <a:pt x="1027753" y="37997"/>
                  <a:pt x="1027524" y="37834"/>
                  <a:pt x="1027343" y="37624"/>
                </a:cubicBezTo>
                <a:cubicBezTo>
                  <a:pt x="1018532" y="30242"/>
                  <a:pt x="1007407" y="26196"/>
                  <a:pt x="995911" y="26194"/>
                </a:cubicBezTo>
                <a:lnTo>
                  <a:pt x="993815" y="26194"/>
                </a:lnTo>
                <a:cubicBezTo>
                  <a:pt x="992672" y="26099"/>
                  <a:pt x="991529" y="26099"/>
                  <a:pt x="990386" y="26194"/>
                </a:cubicBezTo>
                <a:cubicBezTo>
                  <a:pt x="987414" y="26512"/>
                  <a:pt x="984481" y="27118"/>
                  <a:pt x="981623" y="28004"/>
                </a:cubicBezTo>
                <a:cubicBezTo>
                  <a:pt x="964526" y="33101"/>
                  <a:pt x="951524" y="47046"/>
                  <a:pt x="947638" y="64456"/>
                </a:cubicBezTo>
                <a:cubicBezTo>
                  <a:pt x="941704" y="90998"/>
                  <a:pt x="958411" y="117323"/>
                  <a:pt x="984957" y="123254"/>
                </a:cubicBezTo>
                <a:lnTo>
                  <a:pt x="988957" y="124016"/>
                </a:lnTo>
                <a:lnTo>
                  <a:pt x="992291" y="122968"/>
                </a:lnTo>
                <a:lnTo>
                  <a:pt x="1001816" y="122968"/>
                </a:lnTo>
                <a:cubicBezTo>
                  <a:pt x="1004274" y="122753"/>
                  <a:pt x="1006731" y="122403"/>
                  <a:pt x="1009150" y="121920"/>
                </a:cubicBezTo>
                <a:lnTo>
                  <a:pt x="1010484" y="121920"/>
                </a:lnTo>
                <a:lnTo>
                  <a:pt x="1011817" y="121920"/>
                </a:lnTo>
                <a:lnTo>
                  <a:pt x="1017437" y="119920"/>
                </a:lnTo>
                <a:lnTo>
                  <a:pt x="1018580" y="119444"/>
                </a:lnTo>
                <a:lnTo>
                  <a:pt x="1019723" y="118967"/>
                </a:lnTo>
                <a:lnTo>
                  <a:pt x="1020866" y="118396"/>
                </a:lnTo>
                <a:lnTo>
                  <a:pt x="1023438" y="117062"/>
                </a:lnTo>
                <a:lnTo>
                  <a:pt x="1024200" y="116491"/>
                </a:lnTo>
                <a:cubicBezTo>
                  <a:pt x="1031496" y="110931"/>
                  <a:pt x="1037316" y="103671"/>
                  <a:pt x="1041154" y="95345"/>
                </a:cubicBezTo>
                <a:cubicBezTo>
                  <a:pt x="1041764" y="93613"/>
                  <a:pt x="1041393" y="91690"/>
                  <a:pt x="1040202" y="90297"/>
                </a:cubicBezTo>
                <a:cubicBezTo>
                  <a:pt x="1039135" y="89178"/>
                  <a:pt x="1037649" y="88556"/>
                  <a:pt x="1036106" y="88583"/>
                </a:cubicBezTo>
                <a:lnTo>
                  <a:pt x="1008579" y="88583"/>
                </a:lnTo>
                <a:cubicBezTo>
                  <a:pt x="1005102" y="88583"/>
                  <a:pt x="1002292" y="85768"/>
                  <a:pt x="1002292" y="82296"/>
                </a:cubicBezTo>
                <a:lnTo>
                  <a:pt x="1002292" y="69437"/>
                </a:lnTo>
                <a:cubicBezTo>
                  <a:pt x="1002292" y="69373"/>
                  <a:pt x="1002292" y="69310"/>
                  <a:pt x="1002292" y="69245"/>
                </a:cubicBezTo>
                <a:cubicBezTo>
                  <a:pt x="1002350" y="65826"/>
                  <a:pt x="1005159" y="63097"/>
                  <a:pt x="1008579" y="63151"/>
                </a:cubicBezTo>
                <a:lnTo>
                  <a:pt x="1065729" y="63151"/>
                </a:lnTo>
                <a:lnTo>
                  <a:pt x="1066205" y="63151"/>
                </a:lnTo>
                <a:lnTo>
                  <a:pt x="1066777" y="63151"/>
                </a:lnTo>
                <a:cubicBezTo>
                  <a:pt x="1068139" y="64680"/>
                  <a:pt x="1068672" y="66776"/>
                  <a:pt x="1068205" y="68771"/>
                </a:cubicBezTo>
                <a:lnTo>
                  <a:pt x="1068205" y="80391"/>
                </a:lnTo>
                <a:cubicBezTo>
                  <a:pt x="1068244" y="101700"/>
                  <a:pt x="1059119" y="121997"/>
                  <a:pt x="1043155" y="136112"/>
                </a:cubicBezTo>
                <a:lnTo>
                  <a:pt x="1040869" y="138113"/>
                </a:lnTo>
                <a:lnTo>
                  <a:pt x="1039630" y="139065"/>
                </a:lnTo>
                <a:cubicBezTo>
                  <a:pt x="1038878" y="139697"/>
                  <a:pt x="1038087" y="140270"/>
                  <a:pt x="1037249" y="140780"/>
                </a:cubicBezTo>
                <a:lnTo>
                  <a:pt x="1036011" y="141637"/>
                </a:lnTo>
                <a:lnTo>
                  <a:pt x="1033630" y="143161"/>
                </a:lnTo>
                <a:lnTo>
                  <a:pt x="1032391" y="143923"/>
                </a:lnTo>
                <a:lnTo>
                  <a:pt x="1029915" y="145352"/>
                </a:lnTo>
                <a:lnTo>
                  <a:pt x="1029343" y="145352"/>
                </a:lnTo>
                <a:lnTo>
                  <a:pt x="1025343" y="147257"/>
                </a:lnTo>
                <a:lnTo>
                  <a:pt x="1024676" y="147257"/>
                </a:lnTo>
                <a:lnTo>
                  <a:pt x="1022104" y="148209"/>
                </a:lnTo>
                <a:lnTo>
                  <a:pt x="1020866" y="148209"/>
                </a:lnTo>
                <a:lnTo>
                  <a:pt x="1020104" y="148209"/>
                </a:lnTo>
                <a:lnTo>
                  <a:pt x="1018009" y="148971"/>
                </a:lnTo>
                <a:lnTo>
                  <a:pt x="1017151" y="148971"/>
                </a:lnTo>
                <a:lnTo>
                  <a:pt x="1015913" y="148971"/>
                </a:lnTo>
                <a:lnTo>
                  <a:pt x="1015056" y="148971"/>
                </a:lnTo>
                <a:lnTo>
                  <a:pt x="1013151" y="149447"/>
                </a:lnTo>
                <a:lnTo>
                  <a:pt x="1012103" y="149447"/>
                </a:lnTo>
                <a:lnTo>
                  <a:pt x="1010960" y="149447"/>
                </a:lnTo>
                <a:lnTo>
                  <a:pt x="1009912" y="149447"/>
                </a:lnTo>
                <a:lnTo>
                  <a:pt x="1008103" y="149447"/>
                </a:lnTo>
                <a:lnTo>
                  <a:pt x="1006960" y="149447"/>
                </a:lnTo>
                <a:lnTo>
                  <a:pt x="1005817" y="149447"/>
                </a:lnTo>
                <a:lnTo>
                  <a:pt x="1004578" y="149447"/>
                </a:lnTo>
                <a:lnTo>
                  <a:pt x="1002864" y="149447"/>
                </a:lnTo>
                <a:lnTo>
                  <a:pt x="995720" y="149447"/>
                </a:lnTo>
                <a:cubicBezTo>
                  <a:pt x="993939" y="149511"/>
                  <a:pt x="992167" y="149511"/>
                  <a:pt x="990386" y="149447"/>
                </a:cubicBezTo>
                <a:cubicBezTo>
                  <a:pt x="949171" y="147975"/>
                  <a:pt x="916948" y="113368"/>
                  <a:pt x="918425" y="72152"/>
                </a:cubicBezTo>
                <a:cubicBezTo>
                  <a:pt x="919901" y="30936"/>
                  <a:pt x="954505" y="-1282"/>
                  <a:pt x="995720" y="191"/>
                </a:cubicBezTo>
                <a:close/>
                <a:moveTo>
                  <a:pt x="836558" y="191"/>
                </a:moveTo>
                <a:cubicBezTo>
                  <a:pt x="877801" y="191"/>
                  <a:pt x="911234" y="33625"/>
                  <a:pt x="911234" y="74867"/>
                </a:cubicBezTo>
                <a:cubicBezTo>
                  <a:pt x="911234" y="116109"/>
                  <a:pt x="877801" y="149543"/>
                  <a:pt x="836558" y="149543"/>
                </a:cubicBezTo>
                <a:cubicBezTo>
                  <a:pt x="795315" y="149543"/>
                  <a:pt x="761882" y="116109"/>
                  <a:pt x="761882" y="74867"/>
                </a:cubicBezTo>
                <a:cubicBezTo>
                  <a:pt x="761882" y="33625"/>
                  <a:pt x="795315" y="191"/>
                  <a:pt x="836558" y="191"/>
                </a:cubicBezTo>
                <a:close/>
                <a:moveTo>
                  <a:pt x="200954" y="0"/>
                </a:moveTo>
                <a:cubicBezTo>
                  <a:pt x="242302" y="0"/>
                  <a:pt x="275821" y="33518"/>
                  <a:pt x="275821" y="74867"/>
                </a:cubicBezTo>
                <a:cubicBezTo>
                  <a:pt x="275821" y="116215"/>
                  <a:pt x="242302" y="149733"/>
                  <a:pt x="200954" y="149733"/>
                </a:cubicBezTo>
                <a:cubicBezTo>
                  <a:pt x="159606" y="149733"/>
                  <a:pt x="126088" y="116215"/>
                  <a:pt x="126088" y="74867"/>
                </a:cubicBezTo>
                <a:cubicBezTo>
                  <a:pt x="126088" y="33518"/>
                  <a:pt x="159606" y="0"/>
                  <a:pt x="20095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313774"/>
      </p:ext>
    </p:extLst>
  </p:cSld>
  <p:clrMapOvr>
    <a:masterClrMapping/>
  </p:clrMapOvr>
</p:sld>
</file>

<file path=ppt/slides/slide10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>
            <a:extLst>
              <a:ext uri="{FF2B5EF4-FFF2-40B4-BE49-F238E27FC236}">
                <a16:creationId xmlns:a16="http://schemas.microsoft.com/office/drawing/2014/main" id="{5B958CB0-5507-0818-C621-EDE106737CEE}"/>
              </a:ext>
            </a:extLst>
          </p:cNvPr>
          <p:cNvSpPr txBox="1"/>
          <p:nvPr/>
        </p:nvSpPr>
        <p:spPr>
          <a:xfrm>
            <a:off x="660400" y="596700"/>
            <a:ext cx="2520000" cy="43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OPPOSans B" panose="00020600040101010101" pitchFamily="18" charset="-122"/>
              </a:rPr>
              <a:t>市场调研分析</a:t>
            </a:r>
          </a:p>
        </p:txBody>
      </p:sp>
      <p:sp>
        <p:nvSpPr>
          <p:cNvPr id="16" name="">
            <a:extLst>
              <a:ext uri="{FF2B5EF4-FFF2-40B4-BE49-F238E27FC236}">
                <a16:creationId xmlns:a16="http://schemas.microsoft.com/office/drawing/2014/main" id="{F0C13457-EC2D-FCA5-5335-D28A350AF47E}"/>
              </a:ext>
            </a:extLst>
          </p:cNvPr>
          <p:cNvSpPr>
            <a:spLocks noChangeAspect="1"/>
          </p:cNvSpPr>
          <p:nvPr/>
        </p:nvSpPr>
        <p:spPr>
          <a:xfrm>
            <a:off x="3024554" y="740700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">
            <a:extLst>
              <a:ext uri="{FF2B5EF4-FFF2-40B4-BE49-F238E27FC236}">
                <a16:creationId xmlns:a16="http://schemas.microsoft.com/office/drawing/2014/main" id="{446814B7-8F0F-D22A-6960-961BB7F54078}"/>
              </a:ext>
            </a:extLst>
          </p:cNvPr>
          <p:cNvSpPr/>
          <p:nvPr/>
        </p:nvSpPr>
        <p:spPr>
          <a:xfrm>
            <a:off x="-230426" y="596700"/>
            <a:ext cx="792000" cy="43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">
            <a:extLst>
              <a:ext uri="{FF2B5EF4-FFF2-40B4-BE49-F238E27FC236}">
                <a16:creationId xmlns:a16="http://schemas.microsoft.com/office/drawing/2014/main" id="{B12AED6C-F5DF-AB9B-99C4-1247BF0DD5DB}"/>
              </a:ext>
            </a:extLst>
          </p:cNvPr>
          <p:cNvSpPr>
            <a:spLocks noChangeAspect="1"/>
          </p:cNvSpPr>
          <p:nvPr/>
        </p:nvSpPr>
        <p:spPr>
          <a:xfrm flipV="1">
            <a:off x="660400" y="1580034"/>
            <a:ext cx="3168000" cy="3168000"/>
          </a:xfrm>
          <a:prstGeom prst="ellipse">
            <a:avLst/>
          </a:prstGeom>
          <a:noFill/>
          <a:ln w="5080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">
            <a:extLst>
              <a:ext uri="{FF2B5EF4-FFF2-40B4-BE49-F238E27FC236}">
                <a16:creationId xmlns:a16="http://schemas.microsoft.com/office/drawing/2014/main" id="{CEFCD5BE-4C54-66F4-8349-B6018871DE51}"/>
              </a:ext>
            </a:extLst>
          </p:cNvPr>
          <p:cNvSpPr>
            <a:spLocks noChangeAspect="1"/>
          </p:cNvSpPr>
          <p:nvPr/>
        </p:nvSpPr>
        <p:spPr>
          <a:xfrm flipH="1">
            <a:off x="660400" y="1580034"/>
            <a:ext cx="3168000" cy="3168000"/>
          </a:xfrm>
          <a:prstGeom prst="arc">
            <a:avLst>
              <a:gd name="adj1" fmla="val 6345413"/>
              <a:gd name="adj2" fmla="val 16200000"/>
            </a:avLst>
          </a:prstGeom>
          <a:noFill/>
          <a:ln w="190500" cap="rnd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round/>
          </a:ln>
          <a:effectLst>
            <a:outerShdw blurRad="317500" dist="127000" dir="5400000" algn="ctr" rotWithShape="0">
              <a:schemeClr val="accent1">
                <a:alpha val="2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">
            <a:extLst>
              <a:ext uri="{FF2B5EF4-FFF2-40B4-BE49-F238E27FC236}">
                <a16:creationId xmlns:a16="http://schemas.microsoft.com/office/drawing/2014/main" id="{15B70799-E8D0-5E15-0B1D-ED00BAE66666}"/>
              </a:ext>
            </a:extLst>
          </p:cNvPr>
          <p:cNvSpPr txBox="1"/>
          <p:nvPr/>
        </p:nvSpPr>
        <p:spPr>
          <a:xfrm>
            <a:off x="912400" y="2521093"/>
            <a:ext cx="2664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cs typeface="OPPOSans B" panose="00020600040101010101" pitchFamily="18" charset="-122"/>
              </a:rPr>
              <a:t>全员营销获客</a:t>
            </a:r>
          </a:p>
        </p:txBody>
      </p:sp>
      <p:sp>
        <p:nvSpPr>
          <p:cNvPr id="6" name="">
            <a:extLst>
              <a:ext uri="{FF2B5EF4-FFF2-40B4-BE49-F238E27FC236}">
                <a16:creationId xmlns:a16="http://schemas.microsoft.com/office/drawing/2014/main" id="{F6B7FDE1-3FE8-053B-45D2-C84ED03AD07E}"/>
              </a:ext>
            </a:extLst>
          </p:cNvPr>
          <p:cNvSpPr txBox="1"/>
          <p:nvPr/>
        </p:nvSpPr>
        <p:spPr>
          <a:xfrm>
            <a:off x="912400" y="3024368"/>
            <a:ext cx="266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OPPOSans B" panose="00020600040101010101" pitchFamily="18" charset="-122"/>
              </a:rPr>
              <a:t>本周新增人数指标实际完成率</a:t>
            </a:r>
          </a:p>
        </p:txBody>
      </p:sp>
      <p:sp>
        <p:nvSpPr>
          <p:cNvPr id="7" name="">
            <a:extLst>
              <a:ext uri="{FF2B5EF4-FFF2-40B4-BE49-F238E27FC236}">
                <a16:creationId xmlns:a16="http://schemas.microsoft.com/office/drawing/2014/main" id="{E6C69B33-7DA7-A326-AD44-664C8BBE077A}"/>
              </a:ext>
            </a:extLst>
          </p:cNvPr>
          <p:cNvSpPr txBox="1"/>
          <p:nvPr/>
        </p:nvSpPr>
        <p:spPr>
          <a:xfrm>
            <a:off x="912400" y="3358366"/>
            <a:ext cx="2664000" cy="5539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buSzPct val="25000"/>
            </a:pPr>
            <a:r>
              <a:rPr lang="en-US" altLang="zh-CN" sz="3600" b="1" dirty="0">
                <a:ln w="12700">
                  <a:noFill/>
                </a:ln>
                <a:solidFill>
                  <a:schemeClr val="accent1"/>
                </a:solidFill>
                <a:latin typeface="+mj-lt"/>
                <a:ea typeface="+mj-ea"/>
                <a:cs typeface="阿里巴巴普惠体 2.0 95 ExtraBold" panose="00020600040101010101" pitchFamily="18" charset="-122"/>
                <a:sym typeface="OPPOSans R" panose="00020600040101010101" pitchFamily="18" charset="-122"/>
              </a:rPr>
              <a:t>48.56%</a:t>
            </a:r>
            <a:endParaRPr lang="zh-CN" altLang="en-US" sz="4000" b="1" dirty="0">
              <a:ln w="12700">
                <a:noFill/>
              </a:ln>
              <a:solidFill>
                <a:schemeClr val="accent1"/>
              </a:solidFill>
              <a:latin typeface="+mj-lt"/>
              <a:ea typeface="+mj-ea"/>
              <a:cs typeface="阿里巴巴普惠体 2.0 95 ExtraBold" panose="00020600040101010101" pitchFamily="18" charset="-122"/>
            </a:endParaRPr>
          </a:p>
        </p:txBody>
      </p:sp>
      <p:sp>
        <p:nvSpPr>
          <p:cNvPr id="9" name="">
            <a:extLst>
              <a:ext uri="{FF2B5EF4-FFF2-40B4-BE49-F238E27FC236}">
                <a16:creationId xmlns:a16="http://schemas.microsoft.com/office/drawing/2014/main" id="{587A8F48-DA8E-91A1-CB8D-4550447B47E1}"/>
              </a:ext>
            </a:extLst>
          </p:cNvPr>
          <p:cNvSpPr>
            <a:spLocks noChangeAspect="1"/>
          </p:cNvSpPr>
          <p:nvPr/>
        </p:nvSpPr>
        <p:spPr>
          <a:xfrm flipV="1">
            <a:off x="4505652" y="1580034"/>
            <a:ext cx="3168000" cy="3168000"/>
          </a:xfrm>
          <a:prstGeom prst="ellipse">
            <a:avLst/>
          </a:prstGeom>
          <a:noFill/>
          <a:ln w="5080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">
            <a:extLst>
              <a:ext uri="{FF2B5EF4-FFF2-40B4-BE49-F238E27FC236}">
                <a16:creationId xmlns:a16="http://schemas.microsoft.com/office/drawing/2014/main" id="{AAD3A1F8-E0C7-5BF8-0E13-84460CE24705}"/>
              </a:ext>
            </a:extLst>
          </p:cNvPr>
          <p:cNvSpPr>
            <a:spLocks noChangeAspect="1"/>
          </p:cNvSpPr>
          <p:nvPr/>
        </p:nvSpPr>
        <p:spPr>
          <a:xfrm flipH="1">
            <a:off x="4505652" y="1580034"/>
            <a:ext cx="3168000" cy="3168000"/>
          </a:xfrm>
          <a:prstGeom prst="arc">
            <a:avLst>
              <a:gd name="adj1" fmla="val 21202341"/>
              <a:gd name="adj2" fmla="val 16200000"/>
            </a:avLst>
          </a:prstGeom>
          <a:noFill/>
          <a:ln w="190500" cap="rnd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round/>
          </a:ln>
          <a:effectLst>
            <a:outerShdw blurRad="317500" dist="127000" dir="5400000" algn="ctr" rotWithShape="0">
              <a:schemeClr val="accent1">
                <a:alpha val="2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">
            <a:extLst>
              <a:ext uri="{FF2B5EF4-FFF2-40B4-BE49-F238E27FC236}">
                <a16:creationId xmlns:a16="http://schemas.microsoft.com/office/drawing/2014/main" id="{E983B62B-8360-BEAA-191D-688200DBE52E}"/>
              </a:ext>
            </a:extLst>
          </p:cNvPr>
          <p:cNvSpPr txBox="1"/>
          <p:nvPr/>
        </p:nvSpPr>
        <p:spPr>
          <a:xfrm>
            <a:off x="4757652" y="2521093"/>
            <a:ext cx="2664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cs typeface="OPPOSans B" panose="00020600040101010101" pitchFamily="18" charset="-122"/>
              </a:rPr>
              <a:t>全员营销获客</a:t>
            </a:r>
          </a:p>
        </p:txBody>
      </p:sp>
      <p:sp>
        <p:nvSpPr>
          <p:cNvPr id="12" name="">
            <a:extLst>
              <a:ext uri="{FF2B5EF4-FFF2-40B4-BE49-F238E27FC236}">
                <a16:creationId xmlns:a16="http://schemas.microsoft.com/office/drawing/2014/main" id="{B7FBFE72-26E9-48F4-A307-DFA1D16DA24E}"/>
              </a:ext>
            </a:extLst>
          </p:cNvPr>
          <p:cNvSpPr txBox="1"/>
          <p:nvPr/>
        </p:nvSpPr>
        <p:spPr>
          <a:xfrm>
            <a:off x="4757652" y="3024368"/>
            <a:ext cx="266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OPPOSans B" panose="00020600040101010101" pitchFamily="18" charset="-122"/>
              </a:rPr>
              <a:t>本周新增人数指标实际完成率</a:t>
            </a:r>
          </a:p>
        </p:txBody>
      </p:sp>
      <p:sp>
        <p:nvSpPr>
          <p:cNvPr id="13" name="">
            <a:extLst>
              <a:ext uri="{FF2B5EF4-FFF2-40B4-BE49-F238E27FC236}">
                <a16:creationId xmlns:a16="http://schemas.microsoft.com/office/drawing/2014/main" id="{5CF33C43-2258-A30D-C9EA-BFB3FB7F161E}"/>
              </a:ext>
            </a:extLst>
          </p:cNvPr>
          <p:cNvSpPr txBox="1"/>
          <p:nvPr/>
        </p:nvSpPr>
        <p:spPr>
          <a:xfrm>
            <a:off x="4757652" y="3358366"/>
            <a:ext cx="2664000" cy="5539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buSzPct val="25000"/>
            </a:pPr>
            <a:r>
              <a:rPr lang="en-US" altLang="zh-CN" sz="3600" b="1" dirty="0">
                <a:ln w="12700">
                  <a:noFill/>
                </a:ln>
                <a:solidFill>
                  <a:schemeClr val="accent1"/>
                </a:solidFill>
                <a:latin typeface="+mj-lt"/>
                <a:ea typeface="+mj-ea"/>
                <a:cs typeface="阿里巴巴普惠体 2.0 95 ExtraBold" panose="00020600040101010101" pitchFamily="18" charset="-122"/>
                <a:sym typeface="OPPOSans R" panose="00020600040101010101" pitchFamily="18" charset="-122"/>
              </a:rPr>
              <a:t>76.28%</a:t>
            </a:r>
            <a:endParaRPr lang="zh-CN" altLang="en-US" sz="4000" b="1" dirty="0">
              <a:ln w="12700">
                <a:noFill/>
              </a:ln>
              <a:solidFill>
                <a:schemeClr val="accent1"/>
              </a:solidFill>
              <a:latin typeface="+mj-lt"/>
              <a:ea typeface="+mj-ea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">
            <a:extLst>
              <a:ext uri="{FF2B5EF4-FFF2-40B4-BE49-F238E27FC236}">
                <a16:creationId xmlns:a16="http://schemas.microsoft.com/office/drawing/2014/main" id="{82C2D9A4-B044-3FAA-2CA0-A3F75AB4D9D6}"/>
              </a:ext>
            </a:extLst>
          </p:cNvPr>
          <p:cNvSpPr>
            <a:spLocks noChangeAspect="1"/>
          </p:cNvSpPr>
          <p:nvPr/>
        </p:nvSpPr>
        <p:spPr>
          <a:xfrm flipV="1">
            <a:off x="8350900" y="1580034"/>
            <a:ext cx="3168000" cy="3168000"/>
          </a:xfrm>
          <a:prstGeom prst="ellipse">
            <a:avLst/>
          </a:prstGeom>
          <a:noFill/>
          <a:ln w="5080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">
            <a:extLst>
              <a:ext uri="{FF2B5EF4-FFF2-40B4-BE49-F238E27FC236}">
                <a16:creationId xmlns:a16="http://schemas.microsoft.com/office/drawing/2014/main" id="{58BBD352-8F11-CA7C-5E7D-0AB6E219B6C4}"/>
              </a:ext>
            </a:extLst>
          </p:cNvPr>
          <p:cNvSpPr>
            <a:spLocks noChangeAspect="1"/>
          </p:cNvSpPr>
          <p:nvPr/>
        </p:nvSpPr>
        <p:spPr>
          <a:xfrm flipH="1">
            <a:off x="8350900" y="1580034"/>
            <a:ext cx="3168000" cy="3168000"/>
          </a:xfrm>
          <a:prstGeom prst="arc">
            <a:avLst>
              <a:gd name="adj1" fmla="val 12129370"/>
              <a:gd name="adj2" fmla="val 16200000"/>
            </a:avLst>
          </a:prstGeom>
          <a:noFill/>
          <a:ln w="190500" cap="rnd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round/>
          </a:ln>
          <a:effectLst>
            <a:outerShdw blurRad="317500" dist="127000" dir="5400000" algn="ctr" rotWithShape="0">
              <a:schemeClr val="accent1">
                <a:alpha val="2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">
            <a:extLst>
              <a:ext uri="{FF2B5EF4-FFF2-40B4-BE49-F238E27FC236}">
                <a16:creationId xmlns:a16="http://schemas.microsoft.com/office/drawing/2014/main" id="{F69C7D62-6F0F-D1E8-754B-16087953287F}"/>
              </a:ext>
            </a:extLst>
          </p:cNvPr>
          <p:cNvSpPr txBox="1"/>
          <p:nvPr/>
        </p:nvSpPr>
        <p:spPr>
          <a:xfrm>
            <a:off x="8602900" y="2521093"/>
            <a:ext cx="2664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cs typeface="OPPOSans B" panose="00020600040101010101" pitchFamily="18" charset="-122"/>
              </a:rPr>
              <a:t>全员营销获客</a:t>
            </a:r>
          </a:p>
        </p:txBody>
      </p:sp>
      <p:sp>
        <p:nvSpPr>
          <p:cNvPr id="18" name="">
            <a:extLst>
              <a:ext uri="{FF2B5EF4-FFF2-40B4-BE49-F238E27FC236}">
                <a16:creationId xmlns:a16="http://schemas.microsoft.com/office/drawing/2014/main" id="{E6E64477-31D5-E6A3-61BC-BF58529F1F42}"/>
              </a:ext>
            </a:extLst>
          </p:cNvPr>
          <p:cNvSpPr txBox="1"/>
          <p:nvPr/>
        </p:nvSpPr>
        <p:spPr>
          <a:xfrm>
            <a:off x="8602900" y="3024368"/>
            <a:ext cx="266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OPPOSans B" panose="00020600040101010101" pitchFamily="18" charset="-122"/>
              </a:rPr>
              <a:t>本周新增人数指标实际完成率</a:t>
            </a:r>
          </a:p>
        </p:txBody>
      </p:sp>
      <p:sp>
        <p:nvSpPr>
          <p:cNvPr id="19" name="">
            <a:extLst>
              <a:ext uri="{FF2B5EF4-FFF2-40B4-BE49-F238E27FC236}">
                <a16:creationId xmlns:a16="http://schemas.microsoft.com/office/drawing/2014/main" id="{1E2B67CC-DA3F-1759-F96D-64504A4BAADD}"/>
              </a:ext>
            </a:extLst>
          </p:cNvPr>
          <p:cNvSpPr txBox="1"/>
          <p:nvPr/>
        </p:nvSpPr>
        <p:spPr>
          <a:xfrm>
            <a:off x="8602900" y="3358366"/>
            <a:ext cx="2664000" cy="5539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buSzPct val="25000"/>
            </a:pPr>
            <a:r>
              <a:rPr lang="en-US" altLang="zh-CN" sz="3600" b="1" dirty="0">
                <a:ln w="12700">
                  <a:noFill/>
                </a:ln>
                <a:solidFill>
                  <a:schemeClr val="accent1"/>
                </a:solidFill>
                <a:latin typeface="+mj-lt"/>
                <a:ea typeface="+mj-ea"/>
                <a:cs typeface="阿里巴巴普惠体 2.0 95 ExtraBold" panose="00020600040101010101" pitchFamily="18" charset="-122"/>
                <a:sym typeface="OPPOSans R" panose="00020600040101010101" pitchFamily="18" charset="-122"/>
              </a:rPr>
              <a:t>20.93%</a:t>
            </a:r>
            <a:endParaRPr lang="zh-CN" altLang="en-US" sz="4000" b="1" dirty="0">
              <a:ln w="12700">
                <a:noFill/>
              </a:ln>
              <a:solidFill>
                <a:schemeClr val="accent1"/>
              </a:solidFill>
              <a:latin typeface="+mj-lt"/>
              <a:ea typeface="+mj-ea"/>
              <a:cs typeface="阿里巴巴普惠体 2.0 95 ExtraBold" panose="00020600040101010101" pitchFamily="18" charset="-122"/>
            </a:endParaRPr>
          </a:p>
        </p:txBody>
      </p:sp>
      <p:sp>
        <p:nvSpPr>
          <p:cNvPr id="20" name="">
            <a:extLst>
              <a:ext uri="{FF2B5EF4-FFF2-40B4-BE49-F238E27FC236}">
                <a16:creationId xmlns:a16="http://schemas.microsoft.com/office/drawing/2014/main" id="{FD2FE604-7E4D-7316-A6DC-A7D6ED6D8C6F}"/>
              </a:ext>
            </a:extLst>
          </p:cNvPr>
          <p:cNvSpPr txBox="1">
            <a:spLocks/>
          </p:cNvSpPr>
          <p:nvPr/>
        </p:nvSpPr>
        <p:spPr>
          <a:xfrm>
            <a:off x="1274859" y="5366394"/>
            <a:ext cx="9642282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Theme color makes PPT more convenient to change. Adjust the spacing to adapt to Chinese typesetting, use the reference line in PPT……</a:t>
            </a:r>
          </a:p>
        </p:txBody>
      </p:sp>
      <p:sp>
        <p:nvSpPr>
          <p:cNvPr id="21" name="">
            <a:extLst>
              <a:ext uri="{FF2B5EF4-FFF2-40B4-BE49-F238E27FC236}">
                <a16:creationId xmlns:a16="http://schemas.microsoft.com/office/drawing/2014/main" id="{D256168A-894B-DCBC-04A1-8FC5F9FAD9C0}"/>
              </a:ext>
            </a:extLst>
          </p:cNvPr>
          <p:cNvSpPr/>
          <p:nvPr/>
        </p:nvSpPr>
        <p:spPr>
          <a:xfrm>
            <a:off x="5916000" y="5247533"/>
            <a:ext cx="360000" cy="36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83439"/>
      </p:ext>
    </p:extLst>
  </p:cSld>
  <p:clrMapOvr>
    <a:masterClrMapping/>
  </p:clrMapOvr>
</p:sld>
</file>

<file path=ppt/slides/slide1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>
            <a:extLst>
              <a:ext uri="{FF2B5EF4-FFF2-40B4-BE49-F238E27FC236}">
                <a16:creationId xmlns:a16="http://schemas.microsoft.com/office/drawing/2014/main" id="{93D0B32C-2743-6C76-B60B-FA2EE6F2C22D}"/>
              </a:ext>
            </a:extLst>
          </p:cNvPr>
          <p:cNvSpPr>
            <a:spLocks noChangeAspect="1"/>
          </p:cNvSpPr>
          <p:nvPr/>
        </p:nvSpPr>
        <p:spPr>
          <a:xfrm>
            <a:off x="930475" y="1542351"/>
            <a:ext cx="3312000" cy="3312000"/>
          </a:xfrm>
          <a:prstGeom prst="roundRect">
            <a:avLst>
              <a:gd name="adj" fmla="val 11000"/>
            </a:avLst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">
            <a:extLst>
              <a:ext uri="{FF2B5EF4-FFF2-40B4-BE49-F238E27FC236}">
                <a16:creationId xmlns:a16="http://schemas.microsoft.com/office/drawing/2014/main" id="{2109E69F-DD5B-F9AB-FD06-DE8B84901319}"/>
              </a:ext>
            </a:extLst>
          </p:cNvPr>
          <p:cNvSpPr>
            <a:spLocks noChangeAspect="1"/>
          </p:cNvSpPr>
          <p:nvPr/>
        </p:nvSpPr>
        <p:spPr>
          <a:xfrm rot="776818">
            <a:off x="982176" y="1578217"/>
            <a:ext cx="3240000" cy="3240000"/>
          </a:xfrm>
          <a:prstGeom prst="roundRect">
            <a:avLst>
              <a:gd name="adj" fmla="val 109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">
            <a:extLst>
              <a:ext uri="{FF2B5EF4-FFF2-40B4-BE49-F238E27FC236}">
                <a16:creationId xmlns:a16="http://schemas.microsoft.com/office/drawing/2014/main" id="{06692A03-AEDB-8AAC-32C1-9FF3C8004521}"/>
              </a:ext>
            </a:extLst>
          </p:cNvPr>
          <p:cNvSpPr txBox="1"/>
          <p:nvPr/>
        </p:nvSpPr>
        <p:spPr>
          <a:xfrm>
            <a:off x="1162176" y="2313360"/>
            <a:ext cx="2880000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500" i="0" u="none" strike="noStrike" kern="1200" cap="none" spc="0" normalizeH="0" baseline="0" noProof="0" dirty="0">
                <a:ln w="12700"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effectLst/>
                <a:uLnTx/>
                <a:uFillTx/>
                <a:latin typeface="+mj-lt"/>
                <a:cs typeface="OPPOSans H" panose="00020600040101010101" pitchFamily="18" charset="-122"/>
              </a:rPr>
              <a:t>03</a:t>
            </a:r>
            <a:endParaRPr kumimoji="0" lang="zh-CN" altLang="en-US" sz="11500" i="0" u="none" strike="noStrike" kern="1200" cap="none" spc="0" normalizeH="0" baseline="0" noProof="0" dirty="0">
              <a:ln w="12700"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</a:gradFill>
              <a:effectLst/>
              <a:uLnTx/>
              <a:uFillTx/>
              <a:latin typeface="+mj-lt"/>
              <a:cs typeface="OPPOSans H" panose="00020600040101010101" pitchFamily="18" charset="-122"/>
            </a:endParaRPr>
          </a:p>
        </p:txBody>
      </p:sp>
      <p:sp>
        <p:nvSpPr>
          <p:cNvPr id="2" name="">
            <a:extLst>
              <a:ext uri="{FF2B5EF4-FFF2-40B4-BE49-F238E27FC236}">
                <a16:creationId xmlns:a16="http://schemas.microsoft.com/office/drawing/2014/main" id="{25D7E651-883E-ECEF-8A33-2A17802F7C0F}"/>
              </a:ext>
            </a:extLst>
          </p:cNvPr>
          <p:cNvSpPr txBox="1"/>
          <p:nvPr/>
        </p:nvSpPr>
        <p:spPr>
          <a:xfrm>
            <a:off x="5021816" y="1754064"/>
            <a:ext cx="594000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OPPOSans H" panose="00020600040101010101" pitchFamily="18" charset="-122"/>
              </a:rPr>
              <a:t>运营方案调整</a:t>
            </a:r>
          </a:p>
        </p:txBody>
      </p:sp>
      <p:sp>
        <p:nvSpPr>
          <p:cNvPr id="3" name="">
            <a:extLst>
              <a:ext uri="{FF2B5EF4-FFF2-40B4-BE49-F238E27FC236}">
                <a16:creationId xmlns:a16="http://schemas.microsoft.com/office/drawing/2014/main" id="{D0C0BE8C-C0CD-C607-79E9-27D423EB1AE4}"/>
              </a:ext>
            </a:extLst>
          </p:cNvPr>
          <p:cNvSpPr txBox="1"/>
          <p:nvPr/>
        </p:nvSpPr>
        <p:spPr>
          <a:xfrm>
            <a:off x="5021816" y="2592929"/>
            <a:ext cx="59400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OPPOSans R" panose="00020600040101010101" pitchFamily="18" charset="-122"/>
              </a:rPr>
              <a:t>Adjustment of operation plan</a:t>
            </a:r>
          </a:p>
        </p:txBody>
      </p:sp>
      <p:sp>
        <p:nvSpPr>
          <p:cNvPr id="13" name="">
            <a:extLst>
              <a:ext uri="{FF2B5EF4-FFF2-40B4-BE49-F238E27FC236}">
                <a16:creationId xmlns:a16="http://schemas.microsoft.com/office/drawing/2014/main" id="{51985581-3097-105A-82FC-7073B6B4E1EC}"/>
              </a:ext>
            </a:extLst>
          </p:cNvPr>
          <p:cNvSpPr txBox="1"/>
          <p:nvPr/>
        </p:nvSpPr>
        <p:spPr>
          <a:xfrm>
            <a:off x="5021816" y="3380718"/>
            <a:ext cx="5940000" cy="822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OPPOSans R" panose="00020600040101010101" pitchFamily="18" charset="-122"/>
              </a:rPr>
              <a:t>Theme color makes PPT more convenient to change. Adjust the spacing to adapt to Chinese typesetting, use the reference line in PPT……</a:t>
            </a:r>
          </a:p>
        </p:txBody>
      </p:sp>
      <p:cxnSp>
        <p:nvCxnSpPr>
          <p:cNvPr id="16" name="">
            <a:extLst>
              <a:ext uri="{FF2B5EF4-FFF2-40B4-BE49-F238E27FC236}">
                <a16:creationId xmlns:a16="http://schemas.microsoft.com/office/drawing/2014/main" id="{B0C3AC35-FE51-4F15-E565-FCD9789748E8}"/>
              </a:ext>
            </a:extLst>
          </p:cNvPr>
          <p:cNvCxnSpPr>
            <a:cxnSpLocks/>
          </p:cNvCxnSpPr>
          <p:nvPr/>
        </p:nvCxnSpPr>
        <p:spPr>
          <a:xfrm>
            <a:off x="5021816" y="3108382"/>
            <a:ext cx="594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">
            <a:extLst>
              <a:ext uri="{FF2B5EF4-FFF2-40B4-BE49-F238E27FC236}">
                <a16:creationId xmlns:a16="http://schemas.microsoft.com/office/drawing/2014/main" id="{BF032001-1B31-2CB5-ACCB-40D0C7AE49D6}"/>
              </a:ext>
            </a:extLst>
          </p:cNvPr>
          <p:cNvGrpSpPr/>
          <p:nvPr/>
        </p:nvGrpSpPr>
        <p:grpSpPr>
          <a:xfrm flipH="1">
            <a:off x="9920296" y="4649793"/>
            <a:ext cx="1611704" cy="288000"/>
            <a:chOff x="1416000" y="566057"/>
            <a:chExt cx="1611704" cy="288000"/>
          </a:xfrm>
        </p:grpSpPr>
        <p:sp>
          <p:nvSpPr>
            <p:cNvPr id="24" name="">
              <a:extLst>
                <a:ext uri="{FF2B5EF4-FFF2-40B4-BE49-F238E27FC236}">
                  <a16:creationId xmlns:a16="http://schemas.microsoft.com/office/drawing/2014/main" id="{9EF6B4DD-6701-6FCC-CC5E-9EA8E0E8C5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6000" y="566057"/>
              <a:ext cx="288000" cy="288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">
              <a:extLst>
                <a:ext uri="{FF2B5EF4-FFF2-40B4-BE49-F238E27FC236}">
                  <a16:creationId xmlns:a16="http://schemas.microsoft.com/office/drawing/2014/main" id="{1A246372-1EFE-2F38-D26F-FE62F1013B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6926" y="566057"/>
              <a:ext cx="288000" cy="288000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">
              <a:extLst>
                <a:ext uri="{FF2B5EF4-FFF2-40B4-BE49-F238E27FC236}">
                  <a16:creationId xmlns:a16="http://schemas.microsoft.com/office/drawing/2014/main" id="{117EAD52-05B4-D9B9-62F1-ED0FFAD3AD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77852" y="566057"/>
              <a:ext cx="288000" cy="288000"/>
            </a:xfrm>
            <a:prstGeom prst="chevron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">
              <a:extLst>
                <a:ext uri="{FF2B5EF4-FFF2-40B4-BE49-F238E27FC236}">
                  <a16:creationId xmlns:a16="http://schemas.microsoft.com/office/drawing/2014/main" id="{84C700A8-A616-5035-998F-E83DC6A38A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8778" y="566057"/>
              <a:ext cx="288000" cy="288000"/>
            </a:xfrm>
            <a:prstGeom prst="chevron">
              <a:avLst/>
            </a:prstGeom>
            <a:noFill/>
            <a:ln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">
              <a:extLst>
                <a:ext uri="{FF2B5EF4-FFF2-40B4-BE49-F238E27FC236}">
                  <a16:creationId xmlns:a16="http://schemas.microsoft.com/office/drawing/2014/main" id="{27CBA6FF-77AA-D670-B6A4-C5CCEEDA7C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9704" y="566057"/>
              <a:ext cx="288000" cy="288000"/>
            </a:xfrm>
            <a:prstGeom prst="chevron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847030"/>
      </p:ext>
    </p:extLst>
  </p:cSld>
  <p:clrMapOvr>
    <a:masterClrMapping/>
  </p:clrMapOvr>
</p:sld>
</file>

<file path=ppt/slides/slide1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>
            <a:extLst>
              <a:ext uri="{FF2B5EF4-FFF2-40B4-BE49-F238E27FC236}">
                <a16:creationId xmlns:a16="http://schemas.microsoft.com/office/drawing/2014/main" id="{4B458279-FACF-5D6E-21A3-B262FDE7117A}"/>
              </a:ext>
            </a:extLst>
          </p:cNvPr>
          <p:cNvSpPr/>
          <p:nvPr/>
        </p:nvSpPr>
        <p:spPr>
          <a:xfrm>
            <a:off x="1620343" y="1489334"/>
            <a:ext cx="2182356" cy="4644766"/>
          </a:xfrm>
          <a:custGeom>
            <a:avLst/>
            <a:gdLst>
              <a:gd name="connsiteX0" fmla="*/ 4109456 w 4114890"/>
              <a:gd name="connsiteY0" fmla="*/ 7734676 h 8757829"/>
              <a:gd name="connsiteX1" fmla="*/ 4057061 w 4114890"/>
              <a:gd name="connsiteY1" fmla="*/ 8333474 h 8757829"/>
              <a:gd name="connsiteX2" fmla="*/ 3690298 w 4114890"/>
              <a:gd name="connsiteY2" fmla="*/ 8702732 h 8757829"/>
              <a:gd name="connsiteX3" fmla="*/ 3089005 w 4114890"/>
              <a:gd name="connsiteY3" fmla="*/ 8752632 h 8757829"/>
              <a:gd name="connsiteX4" fmla="*/ 1023153 w 4114890"/>
              <a:gd name="connsiteY4" fmla="*/ 8752632 h 8757829"/>
              <a:gd name="connsiteX5" fmla="*/ 424356 w 4114890"/>
              <a:gd name="connsiteY5" fmla="*/ 8702732 h 8757829"/>
              <a:gd name="connsiteX6" fmla="*/ 55097 w 4114890"/>
              <a:gd name="connsiteY6" fmla="*/ 8333474 h 8757829"/>
              <a:gd name="connsiteX7" fmla="*/ 5197 w 4114890"/>
              <a:gd name="connsiteY7" fmla="*/ 7734676 h 8757829"/>
              <a:gd name="connsiteX8" fmla="*/ 5197 w 4114890"/>
              <a:gd name="connsiteY8" fmla="*/ 1023153 h 8757829"/>
              <a:gd name="connsiteX9" fmla="*/ 55097 w 4114890"/>
              <a:gd name="connsiteY9" fmla="*/ 424356 h 8757829"/>
              <a:gd name="connsiteX10" fmla="*/ 424356 w 4114890"/>
              <a:gd name="connsiteY10" fmla="*/ 55097 h 8757829"/>
              <a:gd name="connsiteX11" fmla="*/ 1023153 w 4114890"/>
              <a:gd name="connsiteY11" fmla="*/ 5197 h 8757829"/>
              <a:gd name="connsiteX12" fmla="*/ 3089005 w 4114890"/>
              <a:gd name="connsiteY12" fmla="*/ 5197 h 8757829"/>
              <a:gd name="connsiteX13" fmla="*/ 3690298 w 4114890"/>
              <a:gd name="connsiteY13" fmla="*/ 55097 h 8757829"/>
              <a:gd name="connsiteX14" fmla="*/ 4057061 w 4114890"/>
              <a:gd name="connsiteY14" fmla="*/ 424356 h 8757829"/>
              <a:gd name="connsiteX15" fmla="*/ 4109456 w 4114890"/>
              <a:gd name="connsiteY15" fmla="*/ 1023153 h 875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14890" h="8757829">
                <a:moveTo>
                  <a:pt x="4109456" y="7734676"/>
                </a:moveTo>
                <a:cubicBezTo>
                  <a:pt x="4124950" y="7935798"/>
                  <a:pt x="4107260" y="8138091"/>
                  <a:pt x="4057061" y="8333474"/>
                </a:cubicBezTo>
                <a:cubicBezTo>
                  <a:pt x="3996857" y="8505629"/>
                  <a:pt x="3862053" y="8641356"/>
                  <a:pt x="3690298" y="8702732"/>
                </a:cubicBezTo>
                <a:cubicBezTo>
                  <a:pt x="3493667" y="8750412"/>
                  <a:pt x="3290800" y="8767228"/>
                  <a:pt x="3089005" y="8752632"/>
                </a:cubicBezTo>
                <a:lnTo>
                  <a:pt x="1023153" y="8752632"/>
                </a:lnTo>
                <a:cubicBezTo>
                  <a:pt x="822172" y="8767427"/>
                  <a:pt x="620115" y="8750587"/>
                  <a:pt x="424356" y="8702732"/>
                </a:cubicBezTo>
                <a:cubicBezTo>
                  <a:pt x="251455" y="8642304"/>
                  <a:pt x="115521" y="8506377"/>
                  <a:pt x="55097" y="8333474"/>
                </a:cubicBezTo>
                <a:cubicBezTo>
                  <a:pt x="7241" y="8137717"/>
                  <a:pt x="-9597" y="7935648"/>
                  <a:pt x="5197" y="7734676"/>
                </a:cubicBezTo>
                <a:lnTo>
                  <a:pt x="5197" y="1023153"/>
                </a:lnTo>
                <a:cubicBezTo>
                  <a:pt x="-9597" y="822172"/>
                  <a:pt x="7241" y="620115"/>
                  <a:pt x="55097" y="424356"/>
                </a:cubicBezTo>
                <a:cubicBezTo>
                  <a:pt x="115521" y="251455"/>
                  <a:pt x="251455" y="115521"/>
                  <a:pt x="424356" y="55097"/>
                </a:cubicBezTo>
                <a:cubicBezTo>
                  <a:pt x="620115" y="7241"/>
                  <a:pt x="822172" y="-9597"/>
                  <a:pt x="1023153" y="5197"/>
                </a:cubicBezTo>
                <a:lnTo>
                  <a:pt x="3089005" y="5197"/>
                </a:lnTo>
                <a:cubicBezTo>
                  <a:pt x="3290800" y="-9408"/>
                  <a:pt x="3493667" y="7426"/>
                  <a:pt x="3690298" y="55097"/>
                </a:cubicBezTo>
                <a:cubicBezTo>
                  <a:pt x="3862053" y="116471"/>
                  <a:pt x="3996857" y="252191"/>
                  <a:pt x="4057061" y="424356"/>
                </a:cubicBezTo>
                <a:cubicBezTo>
                  <a:pt x="4107260" y="619731"/>
                  <a:pt x="4124950" y="822032"/>
                  <a:pt x="4109456" y="1023153"/>
                </a:cubicBezTo>
                <a:close/>
              </a:path>
            </a:pathLst>
          </a:custGeom>
          <a:solidFill>
            <a:schemeClr val="tx1"/>
          </a:solidFill>
          <a:ln w="249331" cap="flat">
            <a:noFill/>
            <a:prstDash val="solid"/>
            <a:miter/>
          </a:ln>
        </p:spPr>
        <p:txBody>
          <a:bodyPr rtlCol="0" anchor="ctr"/>
          <a:lstStyle/>
          <a:p>
            <a:pPr/>
            <a:endParaRPr lang="zh-CN" altLang="en-US"/>
          </a:p>
        </p:txBody>
      </p:sp>
      <p:sp>
        <p:nvSpPr>
          <p:cNvPr id="8" name="">
            <a:extLst>
              <a:ext uri="{FF2B5EF4-FFF2-40B4-BE49-F238E27FC236}">
                <a16:creationId xmlns:a16="http://schemas.microsoft.com/office/drawing/2014/main" id="{5B958CB0-5507-0818-C621-EDE106737CEE}"/>
              </a:ext>
            </a:extLst>
          </p:cNvPr>
          <p:cNvSpPr txBox="1"/>
          <p:nvPr/>
        </p:nvSpPr>
        <p:spPr>
          <a:xfrm>
            <a:off x="660400" y="596700"/>
            <a:ext cx="2520000" cy="43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OPPOSans B" panose="00020600040101010101" pitchFamily="18" charset="-122"/>
              </a:rPr>
              <a:t>运营方案调整</a:t>
            </a:r>
          </a:p>
        </p:txBody>
      </p:sp>
      <p:sp>
        <p:nvSpPr>
          <p:cNvPr id="16" name="">
            <a:extLst>
              <a:ext uri="{FF2B5EF4-FFF2-40B4-BE49-F238E27FC236}">
                <a16:creationId xmlns:a16="http://schemas.microsoft.com/office/drawing/2014/main" id="{F0C13457-EC2D-FCA5-5335-D28A350AF47E}"/>
              </a:ext>
            </a:extLst>
          </p:cNvPr>
          <p:cNvSpPr>
            <a:spLocks noChangeAspect="1"/>
          </p:cNvSpPr>
          <p:nvPr/>
        </p:nvSpPr>
        <p:spPr>
          <a:xfrm>
            <a:off x="3024554" y="740700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">
            <a:extLst>
              <a:ext uri="{FF2B5EF4-FFF2-40B4-BE49-F238E27FC236}">
                <a16:creationId xmlns:a16="http://schemas.microsoft.com/office/drawing/2014/main" id="{446814B7-8F0F-D22A-6960-961BB7F54078}"/>
              </a:ext>
            </a:extLst>
          </p:cNvPr>
          <p:cNvSpPr/>
          <p:nvPr/>
        </p:nvSpPr>
        <p:spPr>
          <a:xfrm>
            <a:off x="-230426" y="596700"/>
            <a:ext cx="792000" cy="43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">
            <a:extLst>
              <a:ext uri="{FF2B5EF4-FFF2-40B4-BE49-F238E27FC236}">
                <a16:creationId xmlns:a16="http://schemas.microsoft.com/office/drawing/2014/main" id="{02CF5344-3429-B124-62A7-2EB348EDE316}"/>
              </a:ext>
            </a:extLst>
          </p:cNvPr>
          <p:cNvSpPr/>
          <p:nvPr/>
        </p:nvSpPr>
        <p:spPr>
          <a:xfrm>
            <a:off x="4296803" y="4855876"/>
            <a:ext cx="889014" cy="889014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  <a:effectLst>
            <a:outerShdw blurRad="317500" dist="127000" dir="2700000" algn="t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">
            <a:extLst>
              <a:ext uri="{FF2B5EF4-FFF2-40B4-BE49-F238E27FC236}">
                <a16:creationId xmlns:a16="http://schemas.microsoft.com/office/drawing/2014/main" id="{A690D3BC-CE21-3ADB-4D8A-041595F993C1}"/>
              </a:ext>
            </a:extLst>
          </p:cNvPr>
          <p:cNvSpPr>
            <a:spLocks noChangeAspect="1"/>
          </p:cNvSpPr>
          <p:nvPr/>
        </p:nvSpPr>
        <p:spPr>
          <a:xfrm>
            <a:off x="4525626" y="5100859"/>
            <a:ext cx="431368" cy="399045"/>
          </a:xfrm>
          <a:custGeom>
            <a:avLst/>
            <a:gdLst>
              <a:gd name="connsiteX0" fmla="*/ 2136435 w 5834559"/>
              <a:gd name="connsiteY0" fmla="*/ 643126 h 5397372"/>
              <a:gd name="connsiteX1" fmla="*/ 3716657 w 5834559"/>
              <a:gd name="connsiteY1" fmla="*/ 643126 h 5397372"/>
              <a:gd name="connsiteX2" fmla="*/ 3716657 w 5834559"/>
              <a:gd name="connsiteY2" fmla="*/ 1064855 h 5397372"/>
              <a:gd name="connsiteX3" fmla="*/ 2136435 w 5834559"/>
              <a:gd name="connsiteY3" fmla="*/ 1064855 h 5397372"/>
              <a:gd name="connsiteX4" fmla="*/ 693741 w 5834559"/>
              <a:gd name="connsiteY4" fmla="*/ 643126 h 5397372"/>
              <a:gd name="connsiteX5" fmla="*/ 1550121 w 5834559"/>
              <a:gd name="connsiteY5" fmla="*/ 643126 h 5397372"/>
              <a:gd name="connsiteX6" fmla="*/ 1550121 w 5834559"/>
              <a:gd name="connsiteY6" fmla="*/ 1064855 h 5397372"/>
              <a:gd name="connsiteX7" fmla="*/ 693741 w 5834559"/>
              <a:gd name="connsiteY7" fmla="*/ 1064855 h 5397372"/>
              <a:gd name="connsiteX8" fmla="*/ 421729 w 5834559"/>
              <a:gd name="connsiteY8" fmla="*/ 1336867 h 5397372"/>
              <a:gd name="connsiteX9" fmla="*/ 421729 w 5834559"/>
              <a:gd name="connsiteY9" fmla="*/ 2079805 h 5397372"/>
              <a:gd name="connsiteX10" fmla="*/ 5412133 w 5834559"/>
              <a:gd name="connsiteY10" fmla="*/ 2079805 h 5397372"/>
              <a:gd name="connsiteX11" fmla="*/ 5412133 w 5834559"/>
              <a:gd name="connsiteY11" fmla="*/ 1336867 h 5397372"/>
              <a:gd name="connsiteX12" fmla="*/ 5140113 w 5834559"/>
              <a:gd name="connsiteY12" fmla="*/ 1064855 h 5397372"/>
              <a:gd name="connsiteX13" fmla="*/ 4302971 w 5834559"/>
              <a:gd name="connsiteY13" fmla="*/ 1064855 h 5397372"/>
              <a:gd name="connsiteX14" fmla="*/ 4302971 w 5834559"/>
              <a:gd name="connsiteY14" fmla="*/ 643126 h 5397372"/>
              <a:gd name="connsiteX15" fmla="*/ 5140113 w 5834559"/>
              <a:gd name="connsiteY15" fmla="*/ 643126 h 5397372"/>
              <a:gd name="connsiteX16" fmla="*/ 5834559 w 5834559"/>
              <a:gd name="connsiteY16" fmla="*/ 1336867 h 5397372"/>
              <a:gd name="connsiteX17" fmla="*/ 5834559 w 5834559"/>
              <a:gd name="connsiteY17" fmla="*/ 4703631 h 5397372"/>
              <a:gd name="connsiteX18" fmla="*/ 5140818 w 5834559"/>
              <a:gd name="connsiteY18" fmla="*/ 5397372 h 5397372"/>
              <a:gd name="connsiteX19" fmla="*/ 693741 w 5834559"/>
              <a:gd name="connsiteY19" fmla="*/ 5397372 h 5397372"/>
              <a:gd name="connsiteX20" fmla="*/ 0 w 5834559"/>
              <a:gd name="connsiteY20" fmla="*/ 4703631 h 5397372"/>
              <a:gd name="connsiteX21" fmla="*/ 0 w 5834559"/>
              <a:gd name="connsiteY21" fmla="*/ 2501529 h 5397372"/>
              <a:gd name="connsiteX22" fmla="*/ 0 w 5834559"/>
              <a:gd name="connsiteY22" fmla="*/ 2079805 h 5397372"/>
              <a:gd name="connsiteX23" fmla="*/ 0 w 5834559"/>
              <a:gd name="connsiteY23" fmla="*/ 1336867 h 5397372"/>
              <a:gd name="connsiteX24" fmla="*/ 693741 w 5834559"/>
              <a:gd name="connsiteY24" fmla="*/ 643126 h 5397372"/>
              <a:gd name="connsiteX25" fmla="*/ 3997242 w 5834559"/>
              <a:gd name="connsiteY25" fmla="*/ 0 h 5397372"/>
              <a:gd name="connsiteX26" fmla="*/ 4208106 w 5834559"/>
              <a:gd name="connsiteY26" fmla="*/ 210864 h 5397372"/>
              <a:gd name="connsiteX27" fmla="*/ 4208106 w 5834559"/>
              <a:gd name="connsiteY27" fmla="*/ 1506961 h 5397372"/>
              <a:gd name="connsiteX28" fmla="*/ 3997242 w 5834559"/>
              <a:gd name="connsiteY28" fmla="*/ 1718528 h 5397372"/>
              <a:gd name="connsiteX29" fmla="*/ 3786378 w 5834559"/>
              <a:gd name="connsiteY29" fmla="*/ 1507664 h 5397372"/>
              <a:gd name="connsiteX30" fmla="*/ 3786378 w 5834559"/>
              <a:gd name="connsiteY30" fmla="*/ 210864 h 5397372"/>
              <a:gd name="connsiteX31" fmla="*/ 3997242 w 5834559"/>
              <a:gd name="connsiteY31" fmla="*/ 0 h 5397372"/>
              <a:gd name="connsiteX32" fmla="*/ 1836609 w 5834559"/>
              <a:gd name="connsiteY32" fmla="*/ 0 h 5397372"/>
              <a:gd name="connsiteX33" fmla="*/ 2047469 w 5834559"/>
              <a:gd name="connsiteY33" fmla="*/ 210864 h 5397372"/>
              <a:gd name="connsiteX34" fmla="*/ 2047469 w 5834559"/>
              <a:gd name="connsiteY34" fmla="*/ 1506961 h 5397372"/>
              <a:gd name="connsiteX35" fmla="*/ 1836609 w 5834559"/>
              <a:gd name="connsiteY35" fmla="*/ 1718528 h 5397372"/>
              <a:gd name="connsiteX36" fmla="*/ 1625745 w 5834559"/>
              <a:gd name="connsiteY36" fmla="*/ 1507664 h 5397372"/>
              <a:gd name="connsiteX37" fmla="*/ 1625745 w 5834559"/>
              <a:gd name="connsiteY37" fmla="*/ 210864 h 5397372"/>
              <a:gd name="connsiteX38" fmla="*/ 1836609 w 5834559"/>
              <a:gd name="connsiteY38" fmla="*/ 0 h 539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834559" h="5397372">
                <a:moveTo>
                  <a:pt x="2136435" y="643126"/>
                </a:moveTo>
                <a:lnTo>
                  <a:pt x="3716657" y="643126"/>
                </a:lnTo>
                <a:lnTo>
                  <a:pt x="3716657" y="1064855"/>
                </a:lnTo>
                <a:lnTo>
                  <a:pt x="2136435" y="1064855"/>
                </a:lnTo>
                <a:close/>
                <a:moveTo>
                  <a:pt x="693741" y="643126"/>
                </a:moveTo>
                <a:lnTo>
                  <a:pt x="1550121" y="643126"/>
                </a:lnTo>
                <a:lnTo>
                  <a:pt x="1550121" y="1064855"/>
                </a:lnTo>
                <a:lnTo>
                  <a:pt x="693741" y="1064855"/>
                </a:lnTo>
                <a:cubicBezTo>
                  <a:pt x="543320" y="1064855"/>
                  <a:pt x="421729" y="1187151"/>
                  <a:pt x="421729" y="1336867"/>
                </a:cubicBezTo>
                <a:lnTo>
                  <a:pt x="421729" y="2079805"/>
                </a:lnTo>
                <a:lnTo>
                  <a:pt x="5412133" y="2079805"/>
                </a:lnTo>
                <a:lnTo>
                  <a:pt x="5412133" y="1336867"/>
                </a:lnTo>
                <a:cubicBezTo>
                  <a:pt x="5412133" y="1186446"/>
                  <a:pt x="5289830" y="1064855"/>
                  <a:pt x="5140113" y="1064855"/>
                </a:cubicBezTo>
                <a:lnTo>
                  <a:pt x="4302971" y="1064855"/>
                </a:lnTo>
                <a:lnTo>
                  <a:pt x="4302971" y="643126"/>
                </a:lnTo>
                <a:lnTo>
                  <a:pt x="5140113" y="643126"/>
                </a:lnTo>
                <a:cubicBezTo>
                  <a:pt x="5523184" y="643126"/>
                  <a:pt x="5833854" y="953797"/>
                  <a:pt x="5834559" y="1336867"/>
                </a:cubicBezTo>
                <a:lnTo>
                  <a:pt x="5834559" y="4703631"/>
                </a:lnTo>
                <a:cubicBezTo>
                  <a:pt x="5834559" y="5085292"/>
                  <a:pt x="5522479" y="5397372"/>
                  <a:pt x="5140818" y="5397372"/>
                </a:cubicBezTo>
                <a:lnTo>
                  <a:pt x="693741" y="5397372"/>
                </a:lnTo>
                <a:cubicBezTo>
                  <a:pt x="312080" y="5397372"/>
                  <a:pt x="0" y="5085292"/>
                  <a:pt x="0" y="4703631"/>
                </a:cubicBezTo>
                <a:lnTo>
                  <a:pt x="0" y="2501529"/>
                </a:lnTo>
                <a:lnTo>
                  <a:pt x="0" y="2079805"/>
                </a:lnTo>
                <a:lnTo>
                  <a:pt x="0" y="1336867"/>
                </a:lnTo>
                <a:cubicBezTo>
                  <a:pt x="0" y="953797"/>
                  <a:pt x="310671" y="643126"/>
                  <a:pt x="693741" y="643126"/>
                </a:cubicBezTo>
                <a:close/>
                <a:moveTo>
                  <a:pt x="3997242" y="0"/>
                </a:moveTo>
                <a:cubicBezTo>
                  <a:pt x="4113920" y="0"/>
                  <a:pt x="4208106" y="94186"/>
                  <a:pt x="4208106" y="210864"/>
                </a:cubicBezTo>
                <a:lnTo>
                  <a:pt x="4208106" y="1506961"/>
                </a:lnTo>
                <a:cubicBezTo>
                  <a:pt x="4208106" y="1623639"/>
                  <a:pt x="4113920" y="1718528"/>
                  <a:pt x="3997242" y="1718528"/>
                </a:cubicBezTo>
                <a:cubicBezTo>
                  <a:pt x="3880564" y="1718528"/>
                  <a:pt x="3786378" y="1624342"/>
                  <a:pt x="3786378" y="1507664"/>
                </a:cubicBezTo>
                <a:lnTo>
                  <a:pt x="3786378" y="210864"/>
                </a:lnTo>
                <a:cubicBezTo>
                  <a:pt x="3786378" y="94186"/>
                  <a:pt x="3880564" y="0"/>
                  <a:pt x="3997242" y="0"/>
                </a:cubicBezTo>
                <a:close/>
                <a:moveTo>
                  <a:pt x="1836609" y="0"/>
                </a:moveTo>
                <a:cubicBezTo>
                  <a:pt x="1953287" y="0"/>
                  <a:pt x="2047469" y="94186"/>
                  <a:pt x="2047469" y="210864"/>
                </a:cubicBezTo>
                <a:lnTo>
                  <a:pt x="2047469" y="1506961"/>
                </a:lnTo>
                <a:cubicBezTo>
                  <a:pt x="2047469" y="1623639"/>
                  <a:pt x="1953287" y="1718528"/>
                  <a:pt x="1836609" y="1718528"/>
                </a:cubicBezTo>
                <a:cubicBezTo>
                  <a:pt x="1719932" y="1718528"/>
                  <a:pt x="1625745" y="1624342"/>
                  <a:pt x="1625745" y="1507664"/>
                </a:cubicBezTo>
                <a:lnTo>
                  <a:pt x="1625745" y="210864"/>
                </a:lnTo>
                <a:cubicBezTo>
                  <a:pt x="1625745" y="94186"/>
                  <a:pt x="1719932" y="0"/>
                  <a:pt x="1836609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endParaRPr lang="zh-CN" altLang="en-US"/>
          </a:p>
        </p:txBody>
      </p:sp>
      <p:sp>
        <p:nvSpPr>
          <p:cNvPr id="5" name="">
            <a:extLst>
              <a:ext uri="{FF2B5EF4-FFF2-40B4-BE49-F238E27FC236}">
                <a16:creationId xmlns:a16="http://schemas.microsoft.com/office/drawing/2014/main" id="{04D76A1C-F521-6CF5-25F7-B5A8AB53B4B6}"/>
              </a:ext>
            </a:extLst>
          </p:cNvPr>
          <p:cNvSpPr/>
          <p:nvPr/>
        </p:nvSpPr>
        <p:spPr>
          <a:xfrm>
            <a:off x="4296803" y="3330735"/>
            <a:ext cx="889014" cy="889014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  <a:effectLst>
            <a:outerShdw blurRad="317500" dist="127000" dir="2700000" algn="t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">
            <a:extLst>
              <a:ext uri="{FF2B5EF4-FFF2-40B4-BE49-F238E27FC236}">
                <a16:creationId xmlns:a16="http://schemas.microsoft.com/office/drawing/2014/main" id="{3F62083F-33E2-E69F-3555-EA7E7563243A}"/>
              </a:ext>
            </a:extLst>
          </p:cNvPr>
          <p:cNvSpPr>
            <a:spLocks noChangeAspect="1"/>
          </p:cNvSpPr>
          <p:nvPr/>
        </p:nvSpPr>
        <p:spPr>
          <a:xfrm>
            <a:off x="4549432" y="3575719"/>
            <a:ext cx="383756" cy="399045"/>
          </a:xfrm>
          <a:custGeom>
            <a:avLst/>
            <a:gdLst>
              <a:gd name="connsiteX0" fmla="*/ 198153 w 692417"/>
              <a:gd name="connsiteY0" fmla="*/ 663680 h 720001"/>
              <a:gd name="connsiteX1" fmla="*/ 239787 w 692417"/>
              <a:gd name="connsiteY1" fmla="*/ 663680 h 720001"/>
              <a:gd name="connsiteX2" fmla="*/ 295235 w 692417"/>
              <a:gd name="connsiteY2" fmla="*/ 663680 h 720001"/>
              <a:gd name="connsiteX3" fmla="*/ 397182 w 692417"/>
              <a:gd name="connsiteY3" fmla="*/ 663680 h 720001"/>
              <a:gd name="connsiteX4" fmla="*/ 452630 w 692417"/>
              <a:gd name="connsiteY4" fmla="*/ 663680 h 720001"/>
              <a:gd name="connsiteX5" fmla="*/ 494264 w 692417"/>
              <a:gd name="connsiteY5" fmla="*/ 663680 h 720001"/>
              <a:gd name="connsiteX6" fmla="*/ 522425 w 692417"/>
              <a:gd name="connsiteY6" fmla="*/ 691841 h 720001"/>
              <a:gd name="connsiteX7" fmla="*/ 494264 w 692417"/>
              <a:gd name="connsiteY7" fmla="*/ 720001 h 720001"/>
              <a:gd name="connsiteX8" fmla="*/ 452630 w 692417"/>
              <a:gd name="connsiteY8" fmla="*/ 720001 h 720001"/>
              <a:gd name="connsiteX9" fmla="*/ 397182 w 692417"/>
              <a:gd name="connsiteY9" fmla="*/ 720001 h 720001"/>
              <a:gd name="connsiteX10" fmla="*/ 295235 w 692417"/>
              <a:gd name="connsiteY10" fmla="*/ 720001 h 720001"/>
              <a:gd name="connsiteX11" fmla="*/ 239787 w 692417"/>
              <a:gd name="connsiteY11" fmla="*/ 720001 h 720001"/>
              <a:gd name="connsiteX12" fmla="*/ 198153 w 692417"/>
              <a:gd name="connsiteY12" fmla="*/ 720001 h 720001"/>
              <a:gd name="connsiteX13" fmla="*/ 169992 w 692417"/>
              <a:gd name="connsiteY13" fmla="*/ 691841 h 720001"/>
              <a:gd name="connsiteX14" fmla="*/ 198153 w 692417"/>
              <a:gd name="connsiteY14" fmla="*/ 663680 h 720001"/>
              <a:gd name="connsiteX15" fmla="*/ 154400 w 692417"/>
              <a:gd name="connsiteY15" fmla="*/ 572143 h 720001"/>
              <a:gd name="connsiteX16" fmla="*/ 154241 w 692417"/>
              <a:gd name="connsiteY16" fmla="*/ 572597 h 720001"/>
              <a:gd name="connsiteX17" fmla="*/ 160423 w 692417"/>
              <a:gd name="connsiteY17" fmla="*/ 572597 h 720001"/>
              <a:gd name="connsiteX18" fmla="*/ 346215 w 692417"/>
              <a:gd name="connsiteY18" fmla="*/ 0 h 720001"/>
              <a:gd name="connsiteX19" fmla="*/ 456041 w 692417"/>
              <a:gd name="connsiteY19" fmla="*/ 22341 h 720001"/>
              <a:gd name="connsiteX20" fmla="*/ 545873 w 692417"/>
              <a:gd name="connsiteY20" fmla="*/ 82980 h 720001"/>
              <a:gd name="connsiteX21" fmla="*/ 606513 w 692417"/>
              <a:gd name="connsiteY21" fmla="*/ 172812 h 720001"/>
              <a:gd name="connsiteX22" fmla="*/ 628853 w 692417"/>
              <a:gd name="connsiteY22" fmla="*/ 282638 h 720001"/>
              <a:gd name="connsiteX23" fmla="*/ 628853 w 692417"/>
              <a:gd name="connsiteY23" fmla="*/ 493091 h 720001"/>
              <a:gd name="connsiteX24" fmla="*/ 687990 w 692417"/>
              <a:gd name="connsiteY24" fmla="*/ 585551 h 720001"/>
              <a:gd name="connsiteX25" fmla="*/ 688929 w 692417"/>
              <a:gd name="connsiteY25" fmla="*/ 614275 h 720001"/>
              <a:gd name="connsiteX26" fmla="*/ 664336 w 692417"/>
              <a:gd name="connsiteY26" fmla="*/ 628918 h 720001"/>
              <a:gd name="connsiteX27" fmla="*/ 28189 w 692417"/>
              <a:gd name="connsiteY27" fmla="*/ 628918 h 720001"/>
              <a:gd name="connsiteX28" fmla="*/ 3596 w 692417"/>
              <a:gd name="connsiteY28" fmla="*/ 614462 h 720001"/>
              <a:gd name="connsiteX29" fmla="*/ 4159 w 692417"/>
              <a:gd name="connsiteY29" fmla="*/ 585927 h 720001"/>
              <a:gd name="connsiteX30" fmla="*/ 63578 w 692417"/>
              <a:gd name="connsiteY30" fmla="*/ 489336 h 720001"/>
              <a:gd name="connsiteX31" fmla="*/ 63578 w 692417"/>
              <a:gd name="connsiteY31" fmla="*/ 282638 h 720001"/>
              <a:gd name="connsiteX32" fmla="*/ 85919 w 692417"/>
              <a:gd name="connsiteY32" fmla="*/ 172812 h 720001"/>
              <a:gd name="connsiteX33" fmla="*/ 146558 w 692417"/>
              <a:gd name="connsiteY33" fmla="*/ 82980 h 720001"/>
              <a:gd name="connsiteX34" fmla="*/ 236389 w 692417"/>
              <a:gd name="connsiteY34" fmla="*/ 22341 h 720001"/>
              <a:gd name="connsiteX35" fmla="*/ 346215 w 692417"/>
              <a:gd name="connsiteY35" fmla="*/ 0 h 72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92417" h="720001">
                <a:moveTo>
                  <a:pt x="198153" y="663680"/>
                </a:moveTo>
                <a:lnTo>
                  <a:pt x="239787" y="663680"/>
                </a:lnTo>
                <a:lnTo>
                  <a:pt x="295235" y="663680"/>
                </a:lnTo>
                <a:lnTo>
                  <a:pt x="397182" y="663680"/>
                </a:lnTo>
                <a:lnTo>
                  <a:pt x="452630" y="663680"/>
                </a:lnTo>
                <a:lnTo>
                  <a:pt x="494264" y="663680"/>
                </a:lnTo>
                <a:cubicBezTo>
                  <a:pt x="509847" y="663680"/>
                  <a:pt x="522425" y="676259"/>
                  <a:pt x="522425" y="691841"/>
                </a:cubicBezTo>
                <a:cubicBezTo>
                  <a:pt x="522425" y="707423"/>
                  <a:pt x="509753" y="720001"/>
                  <a:pt x="494264" y="720001"/>
                </a:cubicBezTo>
                <a:lnTo>
                  <a:pt x="452630" y="720001"/>
                </a:lnTo>
                <a:lnTo>
                  <a:pt x="397182" y="720001"/>
                </a:lnTo>
                <a:lnTo>
                  <a:pt x="295235" y="720001"/>
                </a:lnTo>
                <a:lnTo>
                  <a:pt x="239787" y="720001"/>
                </a:lnTo>
                <a:lnTo>
                  <a:pt x="198153" y="720001"/>
                </a:lnTo>
                <a:cubicBezTo>
                  <a:pt x="182571" y="720001"/>
                  <a:pt x="169992" y="707423"/>
                  <a:pt x="169992" y="691841"/>
                </a:cubicBezTo>
                <a:cubicBezTo>
                  <a:pt x="169992" y="676259"/>
                  <a:pt x="182571" y="663680"/>
                  <a:pt x="198153" y="663680"/>
                </a:cubicBezTo>
                <a:close/>
                <a:moveTo>
                  <a:pt x="154400" y="572143"/>
                </a:moveTo>
                <a:lnTo>
                  <a:pt x="154241" y="572597"/>
                </a:lnTo>
                <a:lnTo>
                  <a:pt x="160423" y="572597"/>
                </a:lnTo>
                <a:close/>
                <a:moveTo>
                  <a:pt x="346215" y="0"/>
                </a:moveTo>
                <a:cubicBezTo>
                  <a:pt x="384232" y="0"/>
                  <a:pt x="421122" y="7510"/>
                  <a:pt x="456041" y="22341"/>
                </a:cubicBezTo>
                <a:cubicBezTo>
                  <a:pt x="489646" y="36609"/>
                  <a:pt x="519872" y="57072"/>
                  <a:pt x="545873" y="82980"/>
                </a:cubicBezTo>
                <a:cubicBezTo>
                  <a:pt x="571875" y="108981"/>
                  <a:pt x="592245" y="139207"/>
                  <a:pt x="606513" y="172812"/>
                </a:cubicBezTo>
                <a:cubicBezTo>
                  <a:pt x="621344" y="207637"/>
                  <a:pt x="628853" y="244621"/>
                  <a:pt x="628853" y="282638"/>
                </a:cubicBezTo>
                <a:lnTo>
                  <a:pt x="628853" y="493091"/>
                </a:lnTo>
                <a:lnTo>
                  <a:pt x="687990" y="585551"/>
                </a:lnTo>
                <a:cubicBezTo>
                  <a:pt x="693528" y="594187"/>
                  <a:pt x="693904" y="605263"/>
                  <a:pt x="688929" y="614275"/>
                </a:cubicBezTo>
                <a:cubicBezTo>
                  <a:pt x="684048" y="623286"/>
                  <a:pt x="674567" y="628918"/>
                  <a:pt x="664336" y="628918"/>
                </a:cubicBezTo>
                <a:lnTo>
                  <a:pt x="28189" y="628918"/>
                </a:lnTo>
                <a:cubicBezTo>
                  <a:pt x="17958" y="628918"/>
                  <a:pt x="8571" y="623380"/>
                  <a:pt x="3596" y="614462"/>
                </a:cubicBezTo>
                <a:cubicBezTo>
                  <a:pt x="-1380" y="605545"/>
                  <a:pt x="-1192" y="594656"/>
                  <a:pt x="4159" y="585927"/>
                </a:cubicBezTo>
                <a:lnTo>
                  <a:pt x="63578" y="489336"/>
                </a:lnTo>
                <a:lnTo>
                  <a:pt x="63578" y="282638"/>
                </a:lnTo>
                <a:cubicBezTo>
                  <a:pt x="63578" y="244621"/>
                  <a:pt x="71087" y="207731"/>
                  <a:pt x="85919" y="172812"/>
                </a:cubicBezTo>
                <a:cubicBezTo>
                  <a:pt x="100186" y="139207"/>
                  <a:pt x="120650" y="108981"/>
                  <a:pt x="146558" y="82980"/>
                </a:cubicBezTo>
                <a:cubicBezTo>
                  <a:pt x="172465" y="56978"/>
                  <a:pt x="202785" y="36609"/>
                  <a:pt x="236389" y="22341"/>
                </a:cubicBezTo>
                <a:cubicBezTo>
                  <a:pt x="271214" y="7510"/>
                  <a:pt x="308199" y="0"/>
                  <a:pt x="346215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endParaRPr lang="zh-CN" altLang="en-US"/>
          </a:p>
        </p:txBody>
      </p:sp>
      <p:sp>
        <p:nvSpPr>
          <p:cNvPr id="7" name="">
            <a:extLst>
              <a:ext uri="{FF2B5EF4-FFF2-40B4-BE49-F238E27FC236}">
                <a16:creationId xmlns:a16="http://schemas.microsoft.com/office/drawing/2014/main" id="{6B12AC7E-E035-44FD-9E24-E1AE23BF280A}"/>
              </a:ext>
            </a:extLst>
          </p:cNvPr>
          <p:cNvSpPr/>
          <p:nvPr/>
        </p:nvSpPr>
        <p:spPr>
          <a:xfrm>
            <a:off x="4296803" y="1799030"/>
            <a:ext cx="889014" cy="889014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  <a:effectLst>
            <a:outerShdw blurRad="317500" dist="127000" dir="2700000" algn="t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">
            <a:extLst>
              <a:ext uri="{FF2B5EF4-FFF2-40B4-BE49-F238E27FC236}">
                <a16:creationId xmlns:a16="http://schemas.microsoft.com/office/drawing/2014/main" id="{1ED0D8E7-7400-B6CB-D1AC-34B44C0E2CC6}"/>
              </a:ext>
            </a:extLst>
          </p:cNvPr>
          <p:cNvSpPr>
            <a:spLocks noChangeAspect="1"/>
          </p:cNvSpPr>
          <p:nvPr/>
        </p:nvSpPr>
        <p:spPr>
          <a:xfrm>
            <a:off x="4521236" y="2044014"/>
            <a:ext cx="440148" cy="399045"/>
          </a:xfrm>
          <a:custGeom>
            <a:avLst/>
            <a:gdLst>
              <a:gd name="connsiteX0" fmla="*/ 31770 w 794163"/>
              <a:gd name="connsiteY0" fmla="*/ 656460 h 720001"/>
              <a:gd name="connsiteX1" fmla="*/ 762297 w 794163"/>
              <a:gd name="connsiteY1" fmla="*/ 656460 h 720001"/>
              <a:gd name="connsiteX2" fmla="*/ 794163 w 794163"/>
              <a:gd name="connsiteY2" fmla="*/ 688230 h 720001"/>
              <a:gd name="connsiteX3" fmla="*/ 762392 w 794163"/>
              <a:gd name="connsiteY3" fmla="*/ 720001 h 720001"/>
              <a:gd name="connsiteX4" fmla="*/ 31770 w 794163"/>
              <a:gd name="connsiteY4" fmla="*/ 720001 h 720001"/>
              <a:gd name="connsiteX5" fmla="*/ 0 w 794163"/>
              <a:gd name="connsiteY5" fmla="*/ 688230 h 720001"/>
              <a:gd name="connsiteX6" fmla="*/ 31770 w 794163"/>
              <a:gd name="connsiteY6" fmla="*/ 656460 h 720001"/>
              <a:gd name="connsiteX7" fmla="*/ 613493 w 794163"/>
              <a:gd name="connsiteY7" fmla="*/ 317608 h 720001"/>
              <a:gd name="connsiteX8" fmla="*/ 710048 w 794163"/>
              <a:gd name="connsiteY8" fmla="*/ 317608 h 720001"/>
              <a:gd name="connsiteX9" fmla="*/ 767655 w 794163"/>
              <a:gd name="connsiteY9" fmla="*/ 375216 h 720001"/>
              <a:gd name="connsiteX10" fmla="*/ 767655 w 794163"/>
              <a:gd name="connsiteY10" fmla="*/ 524689 h 720001"/>
              <a:gd name="connsiteX11" fmla="*/ 710048 w 794163"/>
              <a:gd name="connsiteY11" fmla="*/ 582297 h 720001"/>
              <a:gd name="connsiteX12" fmla="*/ 613493 w 794163"/>
              <a:gd name="connsiteY12" fmla="*/ 582297 h 720001"/>
              <a:gd name="connsiteX13" fmla="*/ 555885 w 794163"/>
              <a:gd name="connsiteY13" fmla="*/ 524689 h 720001"/>
              <a:gd name="connsiteX14" fmla="*/ 555885 w 794163"/>
              <a:gd name="connsiteY14" fmla="*/ 375216 h 720001"/>
              <a:gd name="connsiteX15" fmla="*/ 613493 w 794163"/>
              <a:gd name="connsiteY15" fmla="*/ 317608 h 720001"/>
              <a:gd name="connsiteX16" fmla="*/ 84019 w 794163"/>
              <a:gd name="connsiteY16" fmla="*/ 211770 h 720001"/>
              <a:gd name="connsiteX17" fmla="*/ 180574 w 794163"/>
              <a:gd name="connsiteY17" fmla="*/ 211770 h 720001"/>
              <a:gd name="connsiteX18" fmla="*/ 238182 w 794163"/>
              <a:gd name="connsiteY18" fmla="*/ 269282 h 720001"/>
              <a:gd name="connsiteX19" fmla="*/ 238182 w 794163"/>
              <a:gd name="connsiteY19" fmla="*/ 524785 h 720001"/>
              <a:gd name="connsiteX20" fmla="*/ 180574 w 794163"/>
              <a:gd name="connsiteY20" fmla="*/ 582393 h 720001"/>
              <a:gd name="connsiteX21" fmla="*/ 84019 w 794163"/>
              <a:gd name="connsiteY21" fmla="*/ 582393 h 720001"/>
              <a:gd name="connsiteX22" fmla="*/ 26411 w 794163"/>
              <a:gd name="connsiteY22" fmla="*/ 524785 h 720001"/>
              <a:gd name="connsiteX23" fmla="*/ 26411 w 794163"/>
              <a:gd name="connsiteY23" fmla="*/ 269378 h 720001"/>
              <a:gd name="connsiteX24" fmla="*/ 84019 w 794163"/>
              <a:gd name="connsiteY24" fmla="*/ 211770 h 720001"/>
              <a:gd name="connsiteX25" fmla="*/ 348708 w 794163"/>
              <a:gd name="connsiteY25" fmla="*/ 0 h 720001"/>
              <a:gd name="connsiteX26" fmla="*/ 445359 w 794163"/>
              <a:gd name="connsiteY26" fmla="*/ 0 h 720001"/>
              <a:gd name="connsiteX27" fmla="*/ 502871 w 794163"/>
              <a:gd name="connsiteY27" fmla="*/ 57607 h 720001"/>
              <a:gd name="connsiteX28" fmla="*/ 502871 w 794163"/>
              <a:gd name="connsiteY28" fmla="*/ 524785 h 720001"/>
              <a:gd name="connsiteX29" fmla="*/ 445263 w 794163"/>
              <a:gd name="connsiteY29" fmla="*/ 582393 h 720001"/>
              <a:gd name="connsiteX30" fmla="*/ 348708 w 794163"/>
              <a:gd name="connsiteY30" fmla="*/ 582393 h 720001"/>
              <a:gd name="connsiteX31" fmla="*/ 291100 w 794163"/>
              <a:gd name="connsiteY31" fmla="*/ 524785 h 720001"/>
              <a:gd name="connsiteX32" fmla="*/ 291100 w 794163"/>
              <a:gd name="connsiteY32" fmla="*/ 57607 h 720001"/>
              <a:gd name="connsiteX33" fmla="*/ 348708 w 794163"/>
              <a:gd name="connsiteY33" fmla="*/ 0 h 72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94163" h="720001">
                <a:moveTo>
                  <a:pt x="31770" y="656460"/>
                </a:moveTo>
                <a:lnTo>
                  <a:pt x="762297" y="656460"/>
                </a:lnTo>
                <a:cubicBezTo>
                  <a:pt x="779904" y="656460"/>
                  <a:pt x="794067" y="670622"/>
                  <a:pt x="794163" y="688230"/>
                </a:cubicBezTo>
                <a:cubicBezTo>
                  <a:pt x="794163" y="705742"/>
                  <a:pt x="779904" y="720001"/>
                  <a:pt x="762392" y="720001"/>
                </a:cubicBezTo>
                <a:lnTo>
                  <a:pt x="31770" y="720001"/>
                </a:lnTo>
                <a:cubicBezTo>
                  <a:pt x="14258" y="720001"/>
                  <a:pt x="0" y="705742"/>
                  <a:pt x="0" y="688230"/>
                </a:cubicBezTo>
                <a:cubicBezTo>
                  <a:pt x="0" y="670718"/>
                  <a:pt x="14258" y="656460"/>
                  <a:pt x="31770" y="656460"/>
                </a:cubicBezTo>
                <a:close/>
                <a:moveTo>
                  <a:pt x="613493" y="317608"/>
                </a:moveTo>
                <a:lnTo>
                  <a:pt x="710048" y="317608"/>
                </a:lnTo>
                <a:cubicBezTo>
                  <a:pt x="741818" y="317608"/>
                  <a:pt x="767655" y="343445"/>
                  <a:pt x="767655" y="375216"/>
                </a:cubicBezTo>
                <a:lnTo>
                  <a:pt x="767655" y="524689"/>
                </a:lnTo>
                <a:cubicBezTo>
                  <a:pt x="767655" y="556364"/>
                  <a:pt x="741723" y="582297"/>
                  <a:pt x="710048" y="582297"/>
                </a:cubicBezTo>
                <a:lnTo>
                  <a:pt x="613493" y="582297"/>
                </a:lnTo>
                <a:cubicBezTo>
                  <a:pt x="581818" y="582297"/>
                  <a:pt x="555885" y="556364"/>
                  <a:pt x="555885" y="524689"/>
                </a:cubicBezTo>
                <a:lnTo>
                  <a:pt x="555885" y="375216"/>
                </a:lnTo>
                <a:cubicBezTo>
                  <a:pt x="555885" y="343349"/>
                  <a:pt x="581722" y="317608"/>
                  <a:pt x="613493" y="317608"/>
                </a:cubicBezTo>
                <a:close/>
                <a:moveTo>
                  <a:pt x="84019" y="211770"/>
                </a:moveTo>
                <a:lnTo>
                  <a:pt x="180574" y="211770"/>
                </a:lnTo>
                <a:cubicBezTo>
                  <a:pt x="212440" y="211770"/>
                  <a:pt x="238182" y="237512"/>
                  <a:pt x="238182" y="269282"/>
                </a:cubicBezTo>
                <a:lnTo>
                  <a:pt x="238182" y="524785"/>
                </a:lnTo>
                <a:cubicBezTo>
                  <a:pt x="238182" y="556460"/>
                  <a:pt x="212248" y="582393"/>
                  <a:pt x="180574" y="582393"/>
                </a:cubicBezTo>
                <a:lnTo>
                  <a:pt x="84019" y="582393"/>
                </a:lnTo>
                <a:cubicBezTo>
                  <a:pt x="52344" y="582393"/>
                  <a:pt x="26411" y="556460"/>
                  <a:pt x="26411" y="524785"/>
                </a:cubicBezTo>
                <a:lnTo>
                  <a:pt x="26411" y="269378"/>
                </a:lnTo>
                <a:cubicBezTo>
                  <a:pt x="26411" y="237512"/>
                  <a:pt x="52248" y="211770"/>
                  <a:pt x="84019" y="211770"/>
                </a:cubicBezTo>
                <a:close/>
                <a:moveTo>
                  <a:pt x="348708" y="0"/>
                </a:moveTo>
                <a:lnTo>
                  <a:pt x="445359" y="0"/>
                </a:lnTo>
                <a:cubicBezTo>
                  <a:pt x="477129" y="0"/>
                  <a:pt x="502871" y="25741"/>
                  <a:pt x="502871" y="57607"/>
                </a:cubicBezTo>
                <a:lnTo>
                  <a:pt x="502871" y="524785"/>
                </a:lnTo>
                <a:cubicBezTo>
                  <a:pt x="502871" y="556460"/>
                  <a:pt x="476937" y="582393"/>
                  <a:pt x="445263" y="582393"/>
                </a:cubicBezTo>
                <a:lnTo>
                  <a:pt x="348708" y="582393"/>
                </a:lnTo>
                <a:cubicBezTo>
                  <a:pt x="317033" y="582393"/>
                  <a:pt x="291100" y="556460"/>
                  <a:pt x="291100" y="524785"/>
                </a:cubicBezTo>
                <a:lnTo>
                  <a:pt x="291100" y="57607"/>
                </a:lnTo>
                <a:cubicBezTo>
                  <a:pt x="291100" y="25741"/>
                  <a:pt x="316937" y="0"/>
                  <a:pt x="348708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endParaRPr lang="zh-CN" altLang="en-US"/>
          </a:p>
        </p:txBody>
      </p:sp>
      <p:sp>
        <p:nvSpPr>
          <p:cNvPr id="10" name="">
            <a:extLst>
              <a:ext uri="{FF2B5EF4-FFF2-40B4-BE49-F238E27FC236}">
                <a16:creationId xmlns:a16="http://schemas.microsoft.com/office/drawing/2014/main" id="{FAC944E5-E895-CC5D-73F2-F1345F112534}"/>
              </a:ext>
            </a:extLst>
          </p:cNvPr>
          <p:cNvSpPr/>
          <p:nvPr/>
        </p:nvSpPr>
        <p:spPr>
          <a:xfrm>
            <a:off x="5375833" y="1724604"/>
            <a:ext cx="4320000" cy="421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cs typeface="Open Sans Light" panose="020B0306030504020204" pitchFamily="34" charset="0"/>
              </a:rPr>
              <a:t>内容智能流转</a:t>
            </a:r>
          </a:p>
        </p:txBody>
      </p:sp>
      <p:sp>
        <p:nvSpPr>
          <p:cNvPr id="11" name="">
            <a:extLst>
              <a:ext uri="{FF2B5EF4-FFF2-40B4-BE49-F238E27FC236}">
                <a16:creationId xmlns:a16="http://schemas.microsoft.com/office/drawing/2014/main" id="{7405EAD8-4F1A-608C-479F-9369A6DCD968}"/>
              </a:ext>
            </a:extLst>
          </p:cNvPr>
          <p:cNvSpPr/>
          <p:nvPr/>
        </p:nvSpPr>
        <p:spPr>
          <a:xfrm>
            <a:off x="5375833" y="2217185"/>
            <a:ext cx="5040000" cy="542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阿里巴巴普惠体 2.0 95 ExtraBold" panose="00020600040101010101" pitchFamily="18" charset="-122"/>
              </a:rPr>
              <a:t>通过海报、文章、视频、音频、直播等形式创造优质内容，经由内容智能中台分发到各个渠道，触达用户</a:t>
            </a:r>
          </a:p>
        </p:txBody>
      </p:sp>
      <p:sp>
        <p:nvSpPr>
          <p:cNvPr id="13" name="">
            <a:extLst>
              <a:ext uri="{FF2B5EF4-FFF2-40B4-BE49-F238E27FC236}">
                <a16:creationId xmlns:a16="http://schemas.microsoft.com/office/drawing/2014/main" id="{083BB45D-C661-AE0E-F621-76E45AD7AFB4}"/>
              </a:ext>
            </a:extLst>
          </p:cNvPr>
          <p:cNvSpPr/>
          <p:nvPr/>
        </p:nvSpPr>
        <p:spPr>
          <a:xfrm>
            <a:off x="5375833" y="3253027"/>
            <a:ext cx="4320000" cy="421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cs typeface="Open Sans Light" panose="020B0306030504020204" pitchFamily="34" charset="0"/>
              </a:rPr>
              <a:t>数字资产管理</a:t>
            </a:r>
          </a:p>
        </p:txBody>
      </p:sp>
      <p:sp>
        <p:nvSpPr>
          <p:cNvPr id="14" name="">
            <a:extLst>
              <a:ext uri="{FF2B5EF4-FFF2-40B4-BE49-F238E27FC236}">
                <a16:creationId xmlns:a16="http://schemas.microsoft.com/office/drawing/2014/main" id="{AA1E39F1-F06A-B6D7-8510-C059E795E13B}"/>
              </a:ext>
            </a:extLst>
          </p:cNvPr>
          <p:cNvSpPr/>
          <p:nvPr/>
        </p:nvSpPr>
        <p:spPr>
          <a:xfrm>
            <a:off x="5375833" y="3752173"/>
            <a:ext cx="5040000" cy="542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阿里巴巴普惠体 2.0 95 ExtraBold" panose="00020600040101010101" pitchFamily="18" charset="-122"/>
              </a:rPr>
              <a:t>基于全社交媒体平台进行全域流量整合营销，借助数据中台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阿里巴巴普惠体 2.0 95 ExtraBold" panose="00020600040101010101" pitchFamily="18" charset="-122"/>
              </a:rPr>
              <a:t>KolRank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阿里巴巴普惠体 2.0 95 ExtraBold" panose="00020600040101010101" pitchFamily="18" charset="-122"/>
              </a:rPr>
              <a:t>提供标准化产品及服务</a:t>
            </a:r>
          </a:p>
        </p:txBody>
      </p:sp>
      <p:sp>
        <p:nvSpPr>
          <p:cNvPr id="17" name="">
            <a:extLst>
              <a:ext uri="{FF2B5EF4-FFF2-40B4-BE49-F238E27FC236}">
                <a16:creationId xmlns:a16="http://schemas.microsoft.com/office/drawing/2014/main" id="{E356587D-4AA8-58E0-D837-235E26592EEB}"/>
              </a:ext>
            </a:extLst>
          </p:cNvPr>
          <p:cNvSpPr/>
          <p:nvPr/>
        </p:nvSpPr>
        <p:spPr>
          <a:xfrm>
            <a:off x="5375833" y="4781450"/>
            <a:ext cx="4320000" cy="421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cs typeface="Open Sans Light" panose="020B0306030504020204" pitchFamily="34" charset="0"/>
              </a:rPr>
              <a:t>品牌塑造传播</a:t>
            </a:r>
          </a:p>
        </p:txBody>
      </p:sp>
      <p:sp>
        <p:nvSpPr>
          <p:cNvPr id="18" name="">
            <a:extLst>
              <a:ext uri="{FF2B5EF4-FFF2-40B4-BE49-F238E27FC236}">
                <a16:creationId xmlns:a16="http://schemas.microsoft.com/office/drawing/2014/main" id="{3DFA3DF1-69F1-2B33-3F3C-0075EC9E0A63}"/>
              </a:ext>
            </a:extLst>
          </p:cNvPr>
          <p:cNvSpPr/>
          <p:nvPr/>
        </p:nvSpPr>
        <p:spPr>
          <a:xfrm>
            <a:off x="5375833" y="5274031"/>
            <a:ext cx="5040000" cy="542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阿里巴巴普惠体 2.0 95 ExtraBold" panose="00020600040101010101" pitchFamily="18" charset="-122"/>
              </a:rPr>
              <a:t>以优质内容作为营销输出核心，承载品牌内核，引发用户的情感共鸣和价值观认同</a:t>
            </a:r>
          </a:p>
        </p:txBody>
      </p:sp>
      <p:pic>
        <p:nvPicPr>
          <p:cNvPr id="21" name="" descr="水中的建筑&#10;&#10;描述已自动生成">
            <a:extLst>
              <a:ext uri="{FF2B5EF4-FFF2-40B4-BE49-F238E27FC236}">
                <a16:creationId xmlns:a16="http://schemas.microsoft.com/office/drawing/2014/main" id="{FCEEC0BE-AAE0-F816-9BAF-3D55A152201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138" t="1571" r="19329" b="7965"/>
          <a:stretch>
            <a:fillRect/>
          </a:stretch>
        </p:blipFill>
        <p:spPr>
          <a:xfrm>
            <a:off x="1695740" y="1567366"/>
            <a:ext cx="2038037" cy="4493995"/>
          </a:xfrm>
          <a:custGeom>
            <a:avLst/>
            <a:gdLst>
              <a:gd name="connsiteX0" fmla="*/ 471212 w 2038037"/>
              <a:gd name="connsiteY0" fmla="*/ 2796 h 4493995"/>
              <a:gd name="connsiteX1" fmla="*/ 506939 w 2038037"/>
              <a:gd name="connsiteY1" fmla="*/ 37200 h 4493995"/>
              <a:gd name="connsiteX2" fmla="*/ 628677 w 2038037"/>
              <a:gd name="connsiteY2" fmla="*/ 136442 h 4493995"/>
              <a:gd name="connsiteX3" fmla="*/ 1408061 w 2038037"/>
              <a:gd name="connsiteY3" fmla="*/ 136442 h 4493995"/>
              <a:gd name="connsiteX4" fmla="*/ 1415921 w 2038037"/>
              <a:gd name="connsiteY4" fmla="*/ 137242 h 4493995"/>
              <a:gd name="connsiteX5" fmla="*/ 1529798 w 2038037"/>
              <a:gd name="connsiteY5" fmla="*/ 37200 h 4493995"/>
              <a:gd name="connsiteX6" fmla="*/ 1564202 w 2038037"/>
              <a:gd name="connsiteY6" fmla="*/ 2796 h 4493995"/>
              <a:gd name="connsiteX7" fmla="*/ 1859283 w 2038037"/>
              <a:gd name="connsiteY7" fmla="*/ 26614 h 4493995"/>
              <a:gd name="connsiteX8" fmla="*/ 2008809 w 2038037"/>
              <a:gd name="connsiteY8" fmla="*/ 178785 h 4493995"/>
              <a:gd name="connsiteX9" fmla="*/ 2033950 w 2038037"/>
              <a:gd name="connsiteY9" fmla="*/ 473866 h 4493995"/>
              <a:gd name="connsiteX10" fmla="*/ 2033950 w 2038037"/>
              <a:gd name="connsiteY10" fmla="*/ 4016160 h 4493995"/>
              <a:gd name="connsiteX11" fmla="*/ 2014102 w 2038037"/>
              <a:gd name="connsiteY11" fmla="*/ 4316534 h 4493995"/>
              <a:gd name="connsiteX12" fmla="*/ 1864576 w 2038037"/>
              <a:gd name="connsiteY12" fmla="*/ 4467383 h 4493995"/>
              <a:gd name="connsiteX13" fmla="*/ 1569495 w 2038037"/>
              <a:gd name="connsiteY13" fmla="*/ 4491201 h 4493995"/>
              <a:gd name="connsiteX14" fmla="*/ 476505 w 2038037"/>
              <a:gd name="connsiteY14" fmla="*/ 4491201 h 4493995"/>
              <a:gd name="connsiteX15" fmla="*/ 181424 w 2038037"/>
              <a:gd name="connsiteY15" fmla="*/ 4467383 h 4493995"/>
              <a:gd name="connsiteX16" fmla="*/ 26606 w 2038037"/>
              <a:gd name="connsiteY16" fmla="*/ 4312565 h 4493995"/>
              <a:gd name="connsiteX17" fmla="*/ 2788 w 2038037"/>
              <a:gd name="connsiteY17" fmla="*/ 4016160 h 4493995"/>
              <a:gd name="connsiteX18" fmla="*/ 2788 w 2038037"/>
              <a:gd name="connsiteY18" fmla="*/ 473866 h 4493995"/>
              <a:gd name="connsiteX19" fmla="*/ 26606 w 2038037"/>
              <a:gd name="connsiteY19" fmla="*/ 178785 h 4493995"/>
              <a:gd name="connsiteX20" fmla="*/ 181424 w 2038037"/>
              <a:gd name="connsiteY20" fmla="*/ 26614 h 4493995"/>
              <a:gd name="connsiteX21" fmla="*/ 471212 w 2038037"/>
              <a:gd name="connsiteY21" fmla="*/ 2796 h 449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38037" h="4493995">
                <a:moveTo>
                  <a:pt x="471212" y="2796"/>
                </a:moveTo>
                <a:cubicBezTo>
                  <a:pt x="497677" y="2796"/>
                  <a:pt x="506939" y="16028"/>
                  <a:pt x="506939" y="37200"/>
                </a:cubicBezTo>
                <a:cubicBezTo>
                  <a:pt x="513555" y="99391"/>
                  <a:pt x="550606" y="136442"/>
                  <a:pt x="628677" y="136442"/>
                </a:cubicBezTo>
                <a:lnTo>
                  <a:pt x="1408061" y="136442"/>
                </a:lnTo>
                <a:cubicBezTo>
                  <a:pt x="1410667" y="136806"/>
                  <a:pt x="1413287" y="137072"/>
                  <a:pt x="1415921" y="137242"/>
                </a:cubicBezTo>
                <a:cubicBezTo>
                  <a:pt x="1474990" y="141062"/>
                  <a:pt x="1525974" y="96271"/>
                  <a:pt x="1529798" y="37200"/>
                </a:cubicBezTo>
                <a:cubicBezTo>
                  <a:pt x="1531121" y="16028"/>
                  <a:pt x="1537738" y="2796"/>
                  <a:pt x="1564202" y="2796"/>
                </a:cubicBezTo>
                <a:cubicBezTo>
                  <a:pt x="1663207" y="-4842"/>
                  <a:pt x="1762793" y="3196"/>
                  <a:pt x="1859283" y="26614"/>
                </a:cubicBezTo>
                <a:cubicBezTo>
                  <a:pt x="1930328" y="50932"/>
                  <a:pt x="1985745" y="107328"/>
                  <a:pt x="2008809" y="178785"/>
                </a:cubicBezTo>
                <a:cubicBezTo>
                  <a:pt x="2032521" y="275235"/>
                  <a:pt x="2041003" y="374797"/>
                  <a:pt x="2033950" y="473866"/>
                </a:cubicBezTo>
                <a:lnTo>
                  <a:pt x="2033950" y="4016160"/>
                </a:lnTo>
                <a:cubicBezTo>
                  <a:pt x="2043292" y="4116699"/>
                  <a:pt x="2036597" y="4218099"/>
                  <a:pt x="2014102" y="4316534"/>
                </a:cubicBezTo>
                <a:cubicBezTo>
                  <a:pt x="1990680" y="4387485"/>
                  <a:pt x="1935316" y="4443339"/>
                  <a:pt x="1864576" y="4467383"/>
                </a:cubicBezTo>
                <a:cubicBezTo>
                  <a:pt x="1768086" y="4490804"/>
                  <a:pt x="1668499" y="4498836"/>
                  <a:pt x="1569495" y="4491201"/>
                </a:cubicBezTo>
                <a:lnTo>
                  <a:pt x="476505" y="4491201"/>
                </a:lnTo>
                <a:cubicBezTo>
                  <a:pt x="377504" y="4498836"/>
                  <a:pt x="277918" y="4490804"/>
                  <a:pt x="181424" y="4467383"/>
                </a:cubicBezTo>
                <a:cubicBezTo>
                  <a:pt x="107751" y="4443961"/>
                  <a:pt x="50030" y="4386242"/>
                  <a:pt x="26606" y="4312565"/>
                </a:cubicBezTo>
                <a:cubicBezTo>
                  <a:pt x="3201" y="4215625"/>
                  <a:pt x="-4836" y="4115601"/>
                  <a:pt x="2788" y="4016160"/>
                </a:cubicBezTo>
                <a:lnTo>
                  <a:pt x="2788" y="473866"/>
                </a:lnTo>
                <a:cubicBezTo>
                  <a:pt x="-4697" y="374866"/>
                  <a:pt x="3340" y="275304"/>
                  <a:pt x="26606" y="178785"/>
                </a:cubicBezTo>
                <a:cubicBezTo>
                  <a:pt x="50754" y="106125"/>
                  <a:pt x="108359" y="49504"/>
                  <a:pt x="181424" y="26614"/>
                </a:cubicBezTo>
                <a:cubicBezTo>
                  <a:pt x="276208" y="3748"/>
                  <a:pt x="373965" y="-4287"/>
                  <a:pt x="471212" y="279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67162300"/>
      </p:ext>
    </p:extLst>
  </p:cSld>
  <p:clrMapOvr>
    <a:masterClrMapping/>
  </p:clrMapOvr>
</p:sld>
</file>

<file path=ppt/slides/slide1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" descr="河边的城市高楼&#10;&#10;描述已自动生成">
            <a:extLst>
              <a:ext uri="{FF2B5EF4-FFF2-40B4-BE49-F238E27FC236}">
                <a16:creationId xmlns:a16="http://schemas.microsoft.com/office/drawing/2014/main" id="{6FF2A385-C757-0119-CA62-A316617923D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8" t="68028" r="573" b="2686"/>
          <a:stretch>
            <a:fillRect/>
          </a:stretch>
        </p:blipFill>
        <p:spPr>
          <a:xfrm>
            <a:off x="660400" y="1653937"/>
            <a:ext cx="10858500" cy="2160000"/>
          </a:xfrm>
          <a:custGeom>
            <a:avLst/>
            <a:gdLst>
              <a:gd name="connsiteX0" fmla="*/ 165802 w 10858500"/>
              <a:gd name="connsiteY0" fmla="*/ 0 h 2160000"/>
              <a:gd name="connsiteX1" fmla="*/ 10692698 w 10858500"/>
              <a:gd name="connsiteY1" fmla="*/ 0 h 2160000"/>
              <a:gd name="connsiteX2" fmla="*/ 10858500 w 10858500"/>
              <a:gd name="connsiteY2" fmla="*/ 165802 h 2160000"/>
              <a:gd name="connsiteX3" fmla="*/ 10858500 w 10858500"/>
              <a:gd name="connsiteY3" fmla="*/ 1994198 h 2160000"/>
              <a:gd name="connsiteX4" fmla="*/ 10692698 w 10858500"/>
              <a:gd name="connsiteY4" fmla="*/ 2160000 h 2160000"/>
              <a:gd name="connsiteX5" fmla="*/ 165802 w 10858500"/>
              <a:gd name="connsiteY5" fmla="*/ 2160000 h 2160000"/>
              <a:gd name="connsiteX6" fmla="*/ 0 w 10858500"/>
              <a:gd name="connsiteY6" fmla="*/ 1994198 h 2160000"/>
              <a:gd name="connsiteX7" fmla="*/ 0 w 10858500"/>
              <a:gd name="connsiteY7" fmla="*/ 165802 h 2160000"/>
              <a:gd name="connsiteX8" fmla="*/ 165802 w 10858500"/>
              <a:gd name="connsiteY8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0" h="2160000">
                <a:moveTo>
                  <a:pt x="165802" y="0"/>
                </a:moveTo>
                <a:lnTo>
                  <a:pt x="10692698" y="0"/>
                </a:lnTo>
                <a:cubicBezTo>
                  <a:pt x="10784268" y="0"/>
                  <a:pt x="10858500" y="74232"/>
                  <a:pt x="10858500" y="165802"/>
                </a:cubicBezTo>
                <a:lnTo>
                  <a:pt x="10858500" y="1994198"/>
                </a:lnTo>
                <a:cubicBezTo>
                  <a:pt x="10858500" y="2085768"/>
                  <a:pt x="10784268" y="2160000"/>
                  <a:pt x="10692698" y="2160000"/>
                </a:cubicBezTo>
                <a:lnTo>
                  <a:pt x="165802" y="2160000"/>
                </a:lnTo>
                <a:cubicBezTo>
                  <a:pt x="74232" y="2160000"/>
                  <a:pt x="0" y="2085768"/>
                  <a:pt x="0" y="1994198"/>
                </a:cubicBezTo>
                <a:lnTo>
                  <a:pt x="0" y="165802"/>
                </a:lnTo>
                <a:cubicBezTo>
                  <a:pt x="0" y="74232"/>
                  <a:pt x="74232" y="0"/>
                  <a:pt x="165802" y="0"/>
                </a:cubicBezTo>
                <a:close/>
              </a:path>
            </a:pathLst>
          </a:custGeom>
        </p:spPr>
      </p:pic>
      <p:sp>
        <p:nvSpPr>
          <p:cNvPr id="8" name="">
            <a:extLst>
              <a:ext uri="{FF2B5EF4-FFF2-40B4-BE49-F238E27FC236}">
                <a16:creationId xmlns:a16="http://schemas.microsoft.com/office/drawing/2014/main" id="{5B958CB0-5507-0818-C621-EDE106737CEE}"/>
              </a:ext>
            </a:extLst>
          </p:cNvPr>
          <p:cNvSpPr txBox="1"/>
          <p:nvPr/>
        </p:nvSpPr>
        <p:spPr>
          <a:xfrm>
            <a:off x="660400" y="596700"/>
            <a:ext cx="2520000" cy="43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OPPOSans B" panose="00020600040101010101" pitchFamily="18" charset="-122"/>
              </a:rPr>
              <a:t>运营方案调整</a:t>
            </a:r>
          </a:p>
        </p:txBody>
      </p:sp>
      <p:sp>
        <p:nvSpPr>
          <p:cNvPr id="16" name="">
            <a:extLst>
              <a:ext uri="{FF2B5EF4-FFF2-40B4-BE49-F238E27FC236}">
                <a16:creationId xmlns:a16="http://schemas.microsoft.com/office/drawing/2014/main" id="{F0C13457-EC2D-FCA5-5335-D28A350AF47E}"/>
              </a:ext>
            </a:extLst>
          </p:cNvPr>
          <p:cNvSpPr>
            <a:spLocks noChangeAspect="1"/>
          </p:cNvSpPr>
          <p:nvPr/>
        </p:nvSpPr>
        <p:spPr>
          <a:xfrm>
            <a:off x="3024554" y="740700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">
            <a:extLst>
              <a:ext uri="{FF2B5EF4-FFF2-40B4-BE49-F238E27FC236}">
                <a16:creationId xmlns:a16="http://schemas.microsoft.com/office/drawing/2014/main" id="{446814B7-8F0F-D22A-6960-961BB7F54078}"/>
              </a:ext>
            </a:extLst>
          </p:cNvPr>
          <p:cNvSpPr/>
          <p:nvPr/>
        </p:nvSpPr>
        <p:spPr>
          <a:xfrm>
            <a:off x="-230426" y="596700"/>
            <a:ext cx="792000" cy="43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">
            <a:extLst>
              <a:ext uri="{FF2B5EF4-FFF2-40B4-BE49-F238E27FC236}">
                <a16:creationId xmlns:a16="http://schemas.microsoft.com/office/drawing/2014/main" id="{4E2D1B66-BCCE-A822-E372-6FCB2E9C5C28}"/>
              </a:ext>
            </a:extLst>
          </p:cNvPr>
          <p:cNvSpPr>
            <a:spLocks/>
          </p:cNvSpPr>
          <p:nvPr/>
        </p:nvSpPr>
        <p:spPr>
          <a:xfrm>
            <a:off x="660400" y="4076142"/>
            <a:ext cx="2520000" cy="1728000"/>
          </a:xfrm>
          <a:prstGeom prst="roundRect">
            <a:avLst>
              <a:gd name="adj" fmla="val 6182"/>
            </a:avLst>
          </a:prstGeom>
          <a:solidFill>
            <a:schemeClr val="bg1">
              <a:lumMod val="95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5" name="">
            <a:extLst>
              <a:ext uri="{FF2B5EF4-FFF2-40B4-BE49-F238E27FC236}">
                <a16:creationId xmlns:a16="http://schemas.microsoft.com/office/drawing/2014/main" id="{4CB5F13D-4F32-48DE-1F1B-BFF4069DE4B3}"/>
              </a:ext>
            </a:extLst>
          </p:cNvPr>
          <p:cNvSpPr>
            <a:spLocks/>
          </p:cNvSpPr>
          <p:nvPr/>
        </p:nvSpPr>
        <p:spPr>
          <a:xfrm>
            <a:off x="930400" y="5068573"/>
            <a:ext cx="1980000" cy="43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>
            <a:outerShdw blurRad="317500" dist="127000" dir="2700000" algn="tl" rotWithShape="0">
              <a:schemeClr val="tx1">
                <a:lumMod val="65000"/>
                <a:lumOff val="3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">
            <a:extLst>
              <a:ext uri="{FF2B5EF4-FFF2-40B4-BE49-F238E27FC236}">
                <a16:creationId xmlns:a16="http://schemas.microsoft.com/office/drawing/2014/main" id="{CA5D6CF8-0DEB-F33A-3495-5372DBEC5BE6}"/>
              </a:ext>
            </a:extLst>
          </p:cNvPr>
          <p:cNvSpPr txBox="1"/>
          <p:nvPr/>
        </p:nvSpPr>
        <p:spPr>
          <a:xfrm>
            <a:off x="1092400" y="5140573"/>
            <a:ext cx="1656000" cy="28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OPPOSans H" panose="00020600040101010101" pitchFamily="18" charset="-122"/>
                <a:sym typeface="微软雅黑"/>
                <a:rtl val="0"/>
              </a:rPr>
              <a:t>内容智能流转</a:t>
            </a:r>
          </a:p>
        </p:txBody>
      </p:sp>
      <p:sp>
        <p:nvSpPr>
          <p:cNvPr id="7" name="">
            <a:extLst>
              <a:ext uri="{FF2B5EF4-FFF2-40B4-BE49-F238E27FC236}">
                <a16:creationId xmlns:a16="http://schemas.microsoft.com/office/drawing/2014/main" id="{70F963B6-5FC4-6346-679A-9582CC8C3E04}"/>
              </a:ext>
            </a:extLst>
          </p:cNvPr>
          <p:cNvSpPr txBox="1">
            <a:spLocks/>
          </p:cNvSpPr>
          <p:nvPr/>
        </p:nvSpPr>
        <p:spPr>
          <a:xfrm>
            <a:off x="894400" y="4314109"/>
            <a:ext cx="2052000" cy="542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Aft>
                <a:spcPts val="100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阿里巴巴普惠体 2.0 95 ExtraBold" panose="00020600040101010101" pitchFamily="18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+mn-lt"/>
              </a:rPr>
              <a:t>通过文章、视频、音频、直播等形式创造优质内容</a:t>
            </a:r>
          </a:p>
        </p:txBody>
      </p:sp>
      <p:sp>
        <p:nvSpPr>
          <p:cNvPr id="9" name="">
            <a:extLst>
              <a:ext uri="{FF2B5EF4-FFF2-40B4-BE49-F238E27FC236}">
                <a16:creationId xmlns:a16="http://schemas.microsoft.com/office/drawing/2014/main" id="{6248B6A6-5EF6-32F1-6AAE-5D69F49BA594}"/>
              </a:ext>
            </a:extLst>
          </p:cNvPr>
          <p:cNvSpPr>
            <a:spLocks/>
          </p:cNvSpPr>
          <p:nvPr/>
        </p:nvSpPr>
        <p:spPr>
          <a:xfrm>
            <a:off x="3439900" y="4076142"/>
            <a:ext cx="2520000" cy="1728000"/>
          </a:xfrm>
          <a:prstGeom prst="roundRect">
            <a:avLst>
              <a:gd name="adj" fmla="val 6182"/>
            </a:avLst>
          </a:prstGeom>
          <a:solidFill>
            <a:schemeClr val="bg1">
              <a:lumMod val="95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10" name="">
            <a:extLst>
              <a:ext uri="{FF2B5EF4-FFF2-40B4-BE49-F238E27FC236}">
                <a16:creationId xmlns:a16="http://schemas.microsoft.com/office/drawing/2014/main" id="{0D1992FA-1080-8961-8AAB-E293692C4683}"/>
              </a:ext>
            </a:extLst>
          </p:cNvPr>
          <p:cNvSpPr>
            <a:spLocks/>
          </p:cNvSpPr>
          <p:nvPr/>
        </p:nvSpPr>
        <p:spPr>
          <a:xfrm>
            <a:off x="3709900" y="5068573"/>
            <a:ext cx="1980000" cy="43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>
            <a:outerShdw blurRad="317500" dist="127000" dir="2700000" algn="tl" rotWithShape="0">
              <a:schemeClr val="tx1">
                <a:lumMod val="65000"/>
                <a:lumOff val="3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">
            <a:extLst>
              <a:ext uri="{FF2B5EF4-FFF2-40B4-BE49-F238E27FC236}">
                <a16:creationId xmlns:a16="http://schemas.microsoft.com/office/drawing/2014/main" id="{2378E777-6D24-C647-6C9B-89C1114C9F00}"/>
              </a:ext>
            </a:extLst>
          </p:cNvPr>
          <p:cNvSpPr txBox="1"/>
          <p:nvPr/>
        </p:nvSpPr>
        <p:spPr>
          <a:xfrm>
            <a:off x="3871900" y="5140573"/>
            <a:ext cx="1656000" cy="28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OPPOSans H" panose="00020600040101010101" pitchFamily="18" charset="-122"/>
                <a:sym typeface="微软雅黑"/>
                <a:rtl val="0"/>
              </a:rPr>
              <a:t>数字资产管理</a:t>
            </a:r>
          </a:p>
        </p:txBody>
      </p:sp>
      <p:sp>
        <p:nvSpPr>
          <p:cNvPr id="12" name="">
            <a:extLst>
              <a:ext uri="{FF2B5EF4-FFF2-40B4-BE49-F238E27FC236}">
                <a16:creationId xmlns:a16="http://schemas.microsoft.com/office/drawing/2014/main" id="{8D7217D4-16A2-AE86-CC7D-8B993340A14C}"/>
              </a:ext>
            </a:extLst>
          </p:cNvPr>
          <p:cNvSpPr txBox="1">
            <a:spLocks/>
          </p:cNvSpPr>
          <p:nvPr/>
        </p:nvSpPr>
        <p:spPr>
          <a:xfrm>
            <a:off x="3673900" y="4314109"/>
            <a:ext cx="2052000" cy="542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Aft>
                <a:spcPts val="100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阿里巴巴普惠体 2.0 95 ExtraBold" panose="00020600040101010101" pitchFamily="18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+mn-lt"/>
              </a:rPr>
              <a:t>基于全社交媒体平台进行全域流量整合营销</a:t>
            </a:r>
          </a:p>
        </p:txBody>
      </p:sp>
      <p:sp>
        <p:nvSpPr>
          <p:cNvPr id="13" name="">
            <a:extLst>
              <a:ext uri="{FF2B5EF4-FFF2-40B4-BE49-F238E27FC236}">
                <a16:creationId xmlns:a16="http://schemas.microsoft.com/office/drawing/2014/main" id="{E6C09453-416E-BF85-DC67-2016A9D85F80}"/>
              </a:ext>
            </a:extLst>
          </p:cNvPr>
          <p:cNvSpPr>
            <a:spLocks/>
          </p:cNvSpPr>
          <p:nvPr/>
        </p:nvSpPr>
        <p:spPr>
          <a:xfrm>
            <a:off x="6219400" y="4076142"/>
            <a:ext cx="2520000" cy="1728000"/>
          </a:xfrm>
          <a:prstGeom prst="roundRect">
            <a:avLst>
              <a:gd name="adj" fmla="val 6182"/>
            </a:avLst>
          </a:prstGeom>
          <a:solidFill>
            <a:schemeClr val="bg1">
              <a:lumMod val="95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14" name="">
            <a:extLst>
              <a:ext uri="{FF2B5EF4-FFF2-40B4-BE49-F238E27FC236}">
                <a16:creationId xmlns:a16="http://schemas.microsoft.com/office/drawing/2014/main" id="{D28173DC-4525-4F10-BD43-8BDBD3FDA56A}"/>
              </a:ext>
            </a:extLst>
          </p:cNvPr>
          <p:cNvSpPr>
            <a:spLocks/>
          </p:cNvSpPr>
          <p:nvPr/>
        </p:nvSpPr>
        <p:spPr>
          <a:xfrm>
            <a:off x="6489400" y="5068573"/>
            <a:ext cx="1980000" cy="43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>
            <a:outerShdw blurRad="317500" dist="127000" dir="2700000" algn="tl" rotWithShape="0">
              <a:schemeClr val="tx1">
                <a:lumMod val="65000"/>
                <a:lumOff val="3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5" name="">
            <a:extLst>
              <a:ext uri="{FF2B5EF4-FFF2-40B4-BE49-F238E27FC236}">
                <a16:creationId xmlns:a16="http://schemas.microsoft.com/office/drawing/2014/main" id="{39740D29-748F-2CD8-2F71-C3977561AEAD}"/>
              </a:ext>
            </a:extLst>
          </p:cNvPr>
          <p:cNvSpPr txBox="1"/>
          <p:nvPr/>
        </p:nvSpPr>
        <p:spPr>
          <a:xfrm>
            <a:off x="6651400" y="5140573"/>
            <a:ext cx="1656000" cy="28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OPPOSans H" panose="00020600040101010101" pitchFamily="18" charset="-122"/>
                <a:sym typeface="微软雅黑"/>
                <a:rtl val="0"/>
              </a:rPr>
              <a:t>品牌塑造传播</a:t>
            </a:r>
          </a:p>
        </p:txBody>
      </p:sp>
      <p:sp>
        <p:nvSpPr>
          <p:cNvPr id="17" name="">
            <a:extLst>
              <a:ext uri="{FF2B5EF4-FFF2-40B4-BE49-F238E27FC236}">
                <a16:creationId xmlns:a16="http://schemas.microsoft.com/office/drawing/2014/main" id="{A47CBF28-C962-1918-5D33-E36FFA955D21}"/>
              </a:ext>
            </a:extLst>
          </p:cNvPr>
          <p:cNvSpPr txBox="1">
            <a:spLocks/>
          </p:cNvSpPr>
          <p:nvPr/>
        </p:nvSpPr>
        <p:spPr>
          <a:xfrm>
            <a:off x="6453400" y="4314109"/>
            <a:ext cx="2052000" cy="542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Aft>
                <a:spcPts val="100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阿里巴巴普惠体 2.0 95 ExtraBold" panose="00020600040101010101" pitchFamily="18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+mn-lt"/>
              </a:rPr>
              <a:t>以优质内容作为营销输出核心，承载品牌内核</a:t>
            </a:r>
          </a:p>
        </p:txBody>
      </p:sp>
      <p:sp>
        <p:nvSpPr>
          <p:cNvPr id="18" name="">
            <a:extLst>
              <a:ext uri="{FF2B5EF4-FFF2-40B4-BE49-F238E27FC236}">
                <a16:creationId xmlns:a16="http://schemas.microsoft.com/office/drawing/2014/main" id="{5CD72889-7B5B-2C99-91D1-DC61498FA6E2}"/>
              </a:ext>
            </a:extLst>
          </p:cNvPr>
          <p:cNvSpPr>
            <a:spLocks/>
          </p:cNvSpPr>
          <p:nvPr/>
        </p:nvSpPr>
        <p:spPr>
          <a:xfrm>
            <a:off x="8998900" y="4076142"/>
            <a:ext cx="2520000" cy="1728000"/>
          </a:xfrm>
          <a:prstGeom prst="roundRect">
            <a:avLst>
              <a:gd name="adj" fmla="val 6182"/>
            </a:avLst>
          </a:prstGeom>
          <a:solidFill>
            <a:schemeClr val="bg1">
              <a:lumMod val="95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19" name="">
            <a:extLst>
              <a:ext uri="{FF2B5EF4-FFF2-40B4-BE49-F238E27FC236}">
                <a16:creationId xmlns:a16="http://schemas.microsoft.com/office/drawing/2014/main" id="{8EDEC697-8514-8B6F-C870-A93C7E2312C8}"/>
              </a:ext>
            </a:extLst>
          </p:cNvPr>
          <p:cNvSpPr>
            <a:spLocks/>
          </p:cNvSpPr>
          <p:nvPr/>
        </p:nvSpPr>
        <p:spPr>
          <a:xfrm>
            <a:off x="9268900" y="5068573"/>
            <a:ext cx="1980000" cy="43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>
            <a:outerShdw blurRad="317500" dist="127000" dir="2700000" algn="tl" rotWithShape="0">
              <a:schemeClr val="tx1">
                <a:lumMod val="65000"/>
                <a:lumOff val="3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0" name="">
            <a:extLst>
              <a:ext uri="{FF2B5EF4-FFF2-40B4-BE49-F238E27FC236}">
                <a16:creationId xmlns:a16="http://schemas.microsoft.com/office/drawing/2014/main" id="{C3AC7ABE-B7D4-5435-6639-3C55EF6E1A0D}"/>
              </a:ext>
            </a:extLst>
          </p:cNvPr>
          <p:cNvSpPr txBox="1"/>
          <p:nvPr/>
        </p:nvSpPr>
        <p:spPr>
          <a:xfrm>
            <a:off x="9430900" y="5140573"/>
            <a:ext cx="165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OPPOSans H" panose="00020600040101010101" pitchFamily="18" charset="-122"/>
                <a:sym typeface="微软雅黑"/>
                <a:rtl val="0"/>
              </a:rPr>
              <a:t>全员营销获客</a:t>
            </a:r>
          </a:p>
        </p:txBody>
      </p:sp>
      <p:sp>
        <p:nvSpPr>
          <p:cNvPr id="21" name="">
            <a:extLst>
              <a:ext uri="{FF2B5EF4-FFF2-40B4-BE49-F238E27FC236}">
                <a16:creationId xmlns:a16="http://schemas.microsoft.com/office/drawing/2014/main" id="{5C4E3CB5-0D45-6C88-D384-68497445D781}"/>
              </a:ext>
            </a:extLst>
          </p:cNvPr>
          <p:cNvSpPr txBox="1">
            <a:spLocks/>
          </p:cNvSpPr>
          <p:nvPr/>
        </p:nvSpPr>
        <p:spPr>
          <a:xfrm>
            <a:off x="9232900" y="4314109"/>
            <a:ext cx="2052000" cy="542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Aft>
                <a:spcPts val="100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阿里巴巴普惠体 2.0 95 ExtraBold" panose="00020600040101010101" pitchFamily="18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+mn-lt"/>
              </a:rPr>
              <a:t>在不同流量平台开设个人账户，传递品牌声量</a:t>
            </a:r>
          </a:p>
        </p:txBody>
      </p:sp>
    </p:spTree>
    <p:extLst>
      <p:ext uri="{BB962C8B-B14F-4D97-AF65-F5344CB8AC3E}">
        <p14:creationId xmlns:p14="http://schemas.microsoft.com/office/powerpoint/2010/main" val="3453503423"/>
      </p:ext>
    </p:extLst>
  </p:cSld>
  <p:clrMapOvr>
    <a:masterClrMapping/>
  </p:clrMapOvr>
</p:sld>
</file>

<file path=ppt/slides/slide1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>
            <a:extLst>
              <a:ext uri="{FF2B5EF4-FFF2-40B4-BE49-F238E27FC236}">
                <a16:creationId xmlns:a16="http://schemas.microsoft.com/office/drawing/2014/main" id="{5B958CB0-5507-0818-C621-EDE106737CEE}"/>
              </a:ext>
            </a:extLst>
          </p:cNvPr>
          <p:cNvSpPr txBox="1"/>
          <p:nvPr/>
        </p:nvSpPr>
        <p:spPr>
          <a:xfrm>
            <a:off x="660400" y="596700"/>
            <a:ext cx="2520000" cy="43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OPPOSans B" panose="00020600040101010101" pitchFamily="18" charset="-122"/>
              </a:rPr>
              <a:t>运营方案调整</a:t>
            </a:r>
          </a:p>
        </p:txBody>
      </p:sp>
      <p:sp>
        <p:nvSpPr>
          <p:cNvPr id="16" name="">
            <a:extLst>
              <a:ext uri="{FF2B5EF4-FFF2-40B4-BE49-F238E27FC236}">
                <a16:creationId xmlns:a16="http://schemas.microsoft.com/office/drawing/2014/main" id="{F0C13457-EC2D-FCA5-5335-D28A350AF47E}"/>
              </a:ext>
            </a:extLst>
          </p:cNvPr>
          <p:cNvSpPr>
            <a:spLocks noChangeAspect="1"/>
          </p:cNvSpPr>
          <p:nvPr/>
        </p:nvSpPr>
        <p:spPr>
          <a:xfrm>
            <a:off x="3024554" y="740700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">
            <a:extLst>
              <a:ext uri="{FF2B5EF4-FFF2-40B4-BE49-F238E27FC236}">
                <a16:creationId xmlns:a16="http://schemas.microsoft.com/office/drawing/2014/main" id="{446814B7-8F0F-D22A-6960-961BB7F54078}"/>
              </a:ext>
            </a:extLst>
          </p:cNvPr>
          <p:cNvSpPr/>
          <p:nvPr/>
        </p:nvSpPr>
        <p:spPr>
          <a:xfrm>
            <a:off x="-230426" y="596700"/>
            <a:ext cx="792000" cy="43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">
            <a:extLst>
              <a:ext uri="{FF2B5EF4-FFF2-40B4-BE49-F238E27FC236}">
                <a16:creationId xmlns:a16="http://schemas.microsoft.com/office/drawing/2014/main" id="{26F46161-CFC3-96F4-D8EA-16865115E3C9}"/>
              </a:ext>
            </a:extLst>
          </p:cNvPr>
          <p:cNvSpPr/>
          <p:nvPr/>
        </p:nvSpPr>
        <p:spPr>
          <a:xfrm>
            <a:off x="660401" y="1743357"/>
            <a:ext cx="2160000" cy="43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">
            <a:extLst>
              <a:ext uri="{FF2B5EF4-FFF2-40B4-BE49-F238E27FC236}">
                <a16:creationId xmlns:a16="http://schemas.microsoft.com/office/drawing/2014/main" id="{ABDC3218-2F5F-3DE8-2F1A-3336AC4F3907}"/>
              </a:ext>
            </a:extLst>
          </p:cNvPr>
          <p:cNvSpPr>
            <a:spLocks noChangeAspect="1"/>
          </p:cNvSpPr>
          <p:nvPr/>
        </p:nvSpPr>
        <p:spPr>
          <a:xfrm flipV="1">
            <a:off x="4116000" y="1676053"/>
            <a:ext cx="3960000" cy="3960000"/>
          </a:xfrm>
          <a:prstGeom prst="ellipse">
            <a:avLst/>
          </a:prstGeom>
          <a:gradFill flip="none" rotWithShape="1">
            <a:gsLst>
              <a:gs pos="50000">
                <a:schemeClr val="bg1"/>
              </a:gs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">
            <a:extLst>
              <a:ext uri="{FF2B5EF4-FFF2-40B4-BE49-F238E27FC236}">
                <a16:creationId xmlns:a16="http://schemas.microsoft.com/office/drawing/2014/main" id="{4FC3062C-1EB2-688D-3873-FF3452FF82A0}"/>
              </a:ext>
            </a:extLst>
          </p:cNvPr>
          <p:cNvSpPr>
            <a:spLocks noChangeAspect="1"/>
          </p:cNvSpPr>
          <p:nvPr/>
        </p:nvSpPr>
        <p:spPr>
          <a:xfrm flipV="1">
            <a:off x="4476000" y="2036053"/>
            <a:ext cx="3240000" cy="3240000"/>
          </a:xfrm>
          <a:prstGeom prst="ellipse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">
            <a:extLst>
              <a:ext uri="{FF2B5EF4-FFF2-40B4-BE49-F238E27FC236}">
                <a16:creationId xmlns:a16="http://schemas.microsoft.com/office/drawing/2014/main" id="{FA89A600-E283-98E5-3E58-47628567B397}"/>
              </a:ext>
            </a:extLst>
          </p:cNvPr>
          <p:cNvSpPr>
            <a:spLocks noChangeAspect="1"/>
          </p:cNvSpPr>
          <p:nvPr/>
        </p:nvSpPr>
        <p:spPr>
          <a:xfrm flipV="1">
            <a:off x="4944000" y="2504053"/>
            <a:ext cx="2304000" cy="2304000"/>
          </a:xfrm>
          <a:prstGeom prst="ellipse">
            <a:avLst/>
          </a:prstGeom>
          <a:gradFill flip="none"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  <a:effectLst>
            <a:outerShdw blurRad="381000" dir="5400000" sx="102000" sy="102000" algn="t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">
            <a:extLst>
              <a:ext uri="{FF2B5EF4-FFF2-40B4-BE49-F238E27FC236}">
                <a16:creationId xmlns:a16="http://schemas.microsoft.com/office/drawing/2014/main" id="{CC7FF122-FF06-B2D3-C7E4-D6CE825CD982}"/>
              </a:ext>
            </a:extLst>
          </p:cNvPr>
          <p:cNvSpPr txBox="1"/>
          <p:nvPr/>
        </p:nvSpPr>
        <p:spPr>
          <a:xfrm>
            <a:off x="5196000" y="3871428"/>
            <a:ext cx="1800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OPPOSans B" panose="00020600040101010101" pitchFamily="18" charset="-122"/>
              </a:rPr>
              <a:t>爱设计</a:t>
            </a:r>
          </a:p>
        </p:txBody>
      </p:sp>
      <p:sp>
        <p:nvSpPr>
          <p:cNvPr id="9" name="">
            <a:extLst>
              <a:ext uri="{FF2B5EF4-FFF2-40B4-BE49-F238E27FC236}">
                <a16:creationId xmlns:a16="http://schemas.microsoft.com/office/drawing/2014/main" id="{BC11ED68-8490-1BD3-F66D-788B8C5EBB80}"/>
              </a:ext>
            </a:extLst>
          </p:cNvPr>
          <p:cNvSpPr txBox="1"/>
          <p:nvPr/>
        </p:nvSpPr>
        <p:spPr>
          <a:xfrm>
            <a:off x="840401" y="1763455"/>
            <a:ext cx="1800000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cs typeface="OPPOSans H" panose="00020600040101010101" pitchFamily="18" charset="-122"/>
              </a:rPr>
              <a:t>内容智能流转</a:t>
            </a:r>
          </a:p>
        </p:txBody>
      </p:sp>
      <p:sp>
        <p:nvSpPr>
          <p:cNvPr id="10" name="">
            <a:extLst>
              <a:ext uri="{FF2B5EF4-FFF2-40B4-BE49-F238E27FC236}">
                <a16:creationId xmlns:a16="http://schemas.microsoft.com/office/drawing/2014/main" id="{25960A77-9C06-0C65-0949-3FF95DF142CE}"/>
              </a:ext>
            </a:extLst>
          </p:cNvPr>
          <p:cNvSpPr txBox="1"/>
          <p:nvPr/>
        </p:nvSpPr>
        <p:spPr>
          <a:xfrm>
            <a:off x="660401" y="2275393"/>
            <a:ext cx="2880000" cy="542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Open Sans" panose="020B0606030504020204" pitchFamily="34" charset="0"/>
              </a:rPr>
              <a:t>通过海报、文章、视频、音频、直播等形式创造优质内容</a:t>
            </a:r>
          </a:p>
        </p:txBody>
      </p:sp>
      <p:sp>
        <p:nvSpPr>
          <p:cNvPr id="11" name="">
            <a:extLst>
              <a:ext uri="{FF2B5EF4-FFF2-40B4-BE49-F238E27FC236}">
                <a16:creationId xmlns:a16="http://schemas.microsoft.com/office/drawing/2014/main" id="{07AAB8A3-5F08-00E6-FF3C-9D996B447A25}"/>
              </a:ext>
            </a:extLst>
          </p:cNvPr>
          <p:cNvSpPr>
            <a:spLocks noChangeAspect="1"/>
          </p:cNvSpPr>
          <p:nvPr/>
        </p:nvSpPr>
        <p:spPr>
          <a:xfrm>
            <a:off x="5736000" y="3017886"/>
            <a:ext cx="720000" cy="678619"/>
          </a:xfrm>
          <a:custGeom>
            <a:avLst/>
            <a:gdLst>
              <a:gd name="connsiteX0" fmla="*/ 565749 w 763907"/>
              <a:gd name="connsiteY0" fmla="*/ 529546 h 720000"/>
              <a:gd name="connsiteX1" fmla="*/ 585849 w 763907"/>
              <a:gd name="connsiteY1" fmla="*/ 537865 h 720000"/>
              <a:gd name="connsiteX2" fmla="*/ 698960 w 763907"/>
              <a:gd name="connsiteY2" fmla="*/ 650977 h 720000"/>
              <a:gd name="connsiteX3" fmla="*/ 698960 w 763907"/>
              <a:gd name="connsiteY3" fmla="*/ 691178 h 720000"/>
              <a:gd name="connsiteX4" fmla="*/ 678860 w 763907"/>
              <a:gd name="connsiteY4" fmla="*/ 699521 h 720000"/>
              <a:gd name="connsiteX5" fmla="*/ 658760 w 763907"/>
              <a:gd name="connsiteY5" fmla="*/ 691178 h 720000"/>
              <a:gd name="connsiteX6" fmla="*/ 545648 w 763907"/>
              <a:gd name="connsiteY6" fmla="*/ 578066 h 720000"/>
              <a:gd name="connsiteX7" fmla="*/ 545648 w 763907"/>
              <a:gd name="connsiteY7" fmla="*/ 537865 h 720000"/>
              <a:gd name="connsiteX8" fmla="*/ 565749 w 763907"/>
              <a:gd name="connsiteY8" fmla="*/ 529546 h 720000"/>
              <a:gd name="connsiteX9" fmla="*/ 565749 w 763907"/>
              <a:gd name="connsiteY9" fmla="*/ 359807 h 720000"/>
              <a:gd name="connsiteX10" fmla="*/ 735464 w 763907"/>
              <a:gd name="connsiteY10" fmla="*/ 359807 h 720000"/>
              <a:gd name="connsiteX11" fmla="*/ 763907 w 763907"/>
              <a:gd name="connsiteY11" fmla="*/ 388251 h 720000"/>
              <a:gd name="connsiteX12" fmla="*/ 735464 w 763907"/>
              <a:gd name="connsiteY12" fmla="*/ 416695 h 720000"/>
              <a:gd name="connsiteX13" fmla="*/ 565749 w 763907"/>
              <a:gd name="connsiteY13" fmla="*/ 416695 h 720000"/>
              <a:gd name="connsiteX14" fmla="*/ 537305 w 763907"/>
              <a:gd name="connsiteY14" fmla="*/ 388251 h 720000"/>
              <a:gd name="connsiteX15" fmla="*/ 565749 w 763907"/>
              <a:gd name="connsiteY15" fmla="*/ 359807 h 720000"/>
              <a:gd name="connsiteX16" fmla="*/ 678860 w 763907"/>
              <a:gd name="connsiteY16" fmla="*/ 77005 h 720000"/>
              <a:gd name="connsiteX17" fmla="*/ 698960 w 763907"/>
              <a:gd name="connsiteY17" fmla="*/ 85325 h 720000"/>
              <a:gd name="connsiteX18" fmla="*/ 698960 w 763907"/>
              <a:gd name="connsiteY18" fmla="*/ 125525 h 720000"/>
              <a:gd name="connsiteX19" fmla="*/ 585849 w 763907"/>
              <a:gd name="connsiteY19" fmla="*/ 238636 h 720000"/>
              <a:gd name="connsiteX20" fmla="*/ 565749 w 763907"/>
              <a:gd name="connsiteY20" fmla="*/ 246980 h 720000"/>
              <a:gd name="connsiteX21" fmla="*/ 545648 w 763907"/>
              <a:gd name="connsiteY21" fmla="*/ 238636 h 720000"/>
              <a:gd name="connsiteX22" fmla="*/ 545648 w 763907"/>
              <a:gd name="connsiteY22" fmla="*/ 198436 h 720000"/>
              <a:gd name="connsiteX23" fmla="*/ 658760 w 763907"/>
              <a:gd name="connsiteY23" fmla="*/ 85325 h 720000"/>
              <a:gd name="connsiteX24" fmla="*/ 678860 w 763907"/>
              <a:gd name="connsiteY24" fmla="*/ 77005 h 720000"/>
              <a:gd name="connsiteX25" fmla="*/ 362802 w 763907"/>
              <a:gd name="connsiteY25" fmla="*/ 5 h 720000"/>
              <a:gd name="connsiteX26" fmla="*/ 422012 w 763907"/>
              <a:gd name="connsiteY26" fmla="*/ 16490 h 720000"/>
              <a:gd name="connsiteX27" fmla="*/ 481080 w 763907"/>
              <a:gd name="connsiteY27" fmla="*/ 119457 h 720000"/>
              <a:gd name="connsiteX28" fmla="*/ 481080 w 763907"/>
              <a:gd name="connsiteY28" fmla="*/ 600631 h 720000"/>
              <a:gd name="connsiteX29" fmla="*/ 422012 w 763907"/>
              <a:gd name="connsiteY29" fmla="*/ 703598 h 720000"/>
              <a:gd name="connsiteX30" fmla="*/ 361806 w 763907"/>
              <a:gd name="connsiteY30" fmla="*/ 720000 h 720000"/>
              <a:gd name="connsiteX31" fmla="*/ 303306 w 763907"/>
              <a:gd name="connsiteY31" fmla="*/ 704546 h 720000"/>
              <a:gd name="connsiteX32" fmla="*/ 60870 w 763907"/>
              <a:gd name="connsiteY32" fmla="*/ 568300 h 720000"/>
              <a:gd name="connsiteX33" fmla="*/ 0 w 763907"/>
              <a:gd name="connsiteY33" fmla="*/ 464291 h 720000"/>
              <a:gd name="connsiteX34" fmla="*/ 0 w 763907"/>
              <a:gd name="connsiteY34" fmla="*/ 255702 h 720000"/>
              <a:gd name="connsiteX35" fmla="*/ 60870 w 763907"/>
              <a:gd name="connsiteY35" fmla="*/ 151693 h 720000"/>
              <a:gd name="connsiteX36" fmla="*/ 303306 w 763907"/>
              <a:gd name="connsiteY36" fmla="*/ 15447 h 720000"/>
              <a:gd name="connsiteX37" fmla="*/ 362802 w 763907"/>
              <a:gd name="connsiteY37" fmla="*/ 5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3907" h="720000">
                <a:moveTo>
                  <a:pt x="565749" y="529546"/>
                </a:moveTo>
                <a:cubicBezTo>
                  <a:pt x="573025" y="529546"/>
                  <a:pt x="580302" y="532319"/>
                  <a:pt x="585849" y="537865"/>
                </a:cubicBezTo>
                <a:lnTo>
                  <a:pt x="698960" y="650977"/>
                </a:lnTo>
                <a:cubicBezTo>
                  <a:pt x="710054" y="662070"/>
                  <a:pt x="710054" y="680084"/>
                  <a:pt x="698960" y="691178"/>
                </a:cubicBezTo>
                <a:cubicBezTo>
                  <a:pt x="693461" y="696677"/>
                  <a:pt x="686161" y="699521"/>
                  <a:pt x="678860" y="699521"/>
                </a:cubicBezTo>
                <a:cubicBezTo>
                  <a:pt x="671560" y="699521"/>
                  <a:pt x="664259" y="696771"/>
                  <a:pt x="658760" y="691178"/>
                </a:cubicBezTo>
                <a:lnTo>
                  <a:pt x="545648" y="578066"/>
                </a:lnTo>
                <a:cubicBezTo>
                  <a:pt x="534555" y="566973"/>
                  <a:pt x="534555" y="548959"/>
                  <a:pt x="545648" y="537865"/>
                </a:cubicBezTo>
                <a:cubicBezTo>
                  <a:pt x="551195" y="532319"/>
                  <a:pt x="558471" y="529546"/>
                  <a:pt x="565749" y="529546"/>
                </a:cubicBezTo>
                <a:close/>
                <a:moveTo>
                  <a:pt x="565749" y="359807"/>
                </a:moveTo>
                <a:lnTo>
                  <a:pt x="735464" y="359807"/>
                </a:lnTo>
                <a:cubicBezTo>
                  <a:pt x="751202" y="359807"/>
                  <a:pt x="763907" y="372512"/>
                  <a:pt x="763907" y="388251"/>
                </a:cubicBezTo>
                <a:cubicBezTo>
                  <a:pt x="763907" y="403990"/>
                  <a:pt x="751107" y="416695"/>
                  <a:pt x="735464" y="416695"/>
                </a:cubicBezTo>
                <a:lnTo>
                  <a:pt x="565749" y="416695"/>
                </a:lnTo>
                <a:cubicBezTo>
                  <a:pt x="550010" y="416695"/>
                  <a:pt x="537305" y="403990"/>
                  <a:pt x="537305" y="388251"/>
                </a:cubicBezTo>
                <a:cubicBezTo>
                  <a:pt x="537305" y="372512"/>
                  <a:pt x="550010" y="359807"/>
                  <a:pt x="565749" y="359807"/>
                </a:cubicBezTo>
                <a:close/>
                <a:moveTo>
                  <a:pt x="678860" y="77005"/>
                </a:moveTo>
                <a:cubicBezTo>
                  <a:pt x="686137" y="77005"/>
                  <a:pt x="693414" y="79778"/>
                  <a:pt x="698960" y="85325"/>
                </a:cubicBezTo>
                <a:cubicBezTo>
                  <a:pt x="710054" y="96418"/>
                  <a:pt x="710054" y="114432"/>
                  <a:pt x="698960" y="125525"/>
                </a:cubicBezTo>
                <a:lnTo>
                  <a:pt x="585849" y="238636"/>
                </a:lnTo>
                <a:cubicBezTo>
                  <a:pt x="580350" y="244231"/>
                  <a:pt x="573049" y="246980"/>
                  <a:pt x="565749" y="246980"/>
                </a:cubicBezTo>
                <a:cubicBezTo>
                  <a:pt x="558448" y="246980"/>
                  <a:pt x="551147" y="244231"/>
                  <a:pt x="545648" y="238636"/>
                </a:cubicBezTo>
                <a:cubicBezTo>
                  <a:pt x="534555" y="227543"/>
                  <a:pt x="534555" y="209529"/>
                  <a:pt x="545648" y="198436"/>
                </a:cubicBezTo>
                <a:lnTo>
                  <a:pt x="658760" y="85325"/>
                </a:lnTo>
                <a:cubicBezTo>
                  <a:pt x="664306" y="79778"/>
                  <a:pt x="671583" y="77005"/>
                  <a:pt x="678860" y="77005"/>
                </a:cubicBezTo>
                <a:close/>
                <a:moveTo>
                  <a:pt x="362802" y="5"/>
                </a:moveTo>
                <a:cubicBezTo>
                  <a:pt x="383186" y="183"/>
                  <a:pt x="403524" y="5682"/>
                  <a:pt x="422012" y="16490"/>
                </a:cubicBezTo>
                <a:cubicBezTo>
                  <a:pt x="458989" y="38108"/>
                  <a:pt x="481080" y="76601"/>
                  <a:pt x="481080" y="119457"/>
                </a:cubicBezTo>
                <a:lnTo>
                  <a:pt x="481080" y="600631"/>
                </a:lnTo>
                <a:cubicBezTo>
                  <a:pt x="481080" y="643486"/>
                  <a:pt x="458989" y="681980"/>
                  <a:pt x="422012" y="703598"/>
                </a:cubicBezTo>
                <a:cubicBezTo>
                  <a:pt x="403240" y="714501"/>
                  <a:pt x="382475" y="720000"/>
                  <a:pt x="361806" y="720000"/>
                </a:cubicBezTo>
                <a:cubicBezTo>
                  <a:pt x="341706" y="720000"/>
                  <a:pt x="321700" y="714881"/>
                  <a:pt x="303306" y="704546"/>
                </a:cubicBezTo>
                <a:lnTo>
                  <a:pt x="60870" y="568300"/>
                </a:lnTo>
                <a:cubicBezTo>
                  <a:pt x="23324" y="547157"/>
                  <a:pt x="0" y="507336"/>
                  <a:pt x="0" y="464291"/>
                </a:cubicBezTo>
                <a:lnTo>
                  <a:pt x="0" y="255702"/>
                </a:lnTo>
                <a:cubicBezTo>
                  <a:pt x="0" y="212657"/>
                  <a:pt x="23324" y="172742"/>
                  <a:pt x="60870" y="151693"/>
                </a:cubicBezTo>
                <a:lnTo>
                  <a:pt x="303306" y="15447"/>
                </a:lnTo>
                <a:cubicBezTo>
                  <a:pt x="321984" y="4970"/>
                  <a:pt x="342417" y="-173"/>
                  <a:pt x="362802" y="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endParaRPr lang="zh-CN" altLang="en-US" sz="1980" dirty="0">
              <a:latin typeface="OPPOSans R" panose="00020600040101010101" pitchFamily="18" charset="-122"/>
            </a:endParaRPr>
          </a:p>
        </p:txBody>
      </p:sp>
      <p:sp>
        <p:nvSpPr>
          <p:cNvPr id="12" name="">
            <a:extLst>
              <a:ext uri="{FF2B5EF4-FFF2-40B4-BE49-F238E27FC236}">
                <a16:creationId xmlns:a16="http://schemas.microsoft.com/office/drawing/2014/main" id="{D59CFE82-8376-EB8B-32E5-4C672B227C4D}"/>
              </a:ext>
            </a:extLst>
          </p:cNvPr>
          <p:cNvSpPr/>
          <p:nvPr/>
        </p:nvSpPr>
        <p:spPr>
          <a:xfrm>
            <a:off x="660401" y="3166640"/>
            <a:ext cx="2160000" cy="43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">
            <a:extLst>
              <a:ext uri="{FF2B5EF4-FFF2-40B4-BE49-F238E27FC236}">
                <a16:creationId xmlns:a16="http://schemas.microsoft.com/office/drawing/2014/main" id="{24DEECD8-839C-36A8-5880-80F7E09B0005}"/>
              </a:ext>
            </a:extLst>
          </p:cNvPr>
          <p:cNvSpPr txBox="1"/>
          <p:nvPr/>
        </p:nvSpPr>
        <p:spPr>
          <a:xfrm>
            <a:off x="840401" y="3186738"/>
            <a:ext cx="1800000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cs typeface="OPPOSans H" panose="00020600040101010101" pitchFamily="18" charset="-122"/>
              </a:rPr>
              <a:t>数字资产管理</a:t>
            </a:r>
          </a:p>
        </p:txBody>
      </p:sp>
      <p:sp>
        <p:nvSpPr>
          <p:cNvPr id="14" name="">
            <a:extLst>
              <a:ext uri="{FF2B5EF4-FFF2-40B4-BE49-F238E27FC236}">
                <a16:creationId xmlns:a16="http://schemas.microsoft.com/office/drawing/2014/main" id="{F1F6854F-8BA5-47AB-51E3-F94926725BBB}"/>
              </a:ext>
            </a:extLst>
          </p:cNvPr>
          <p:cNvSpPr txBox="1"/>
          <p:nvPr/>
        </p:nvSpPr>
        <p:spPr>
          <a:xfrm>
            <a:off x="660401" y="3698678"/>
            <a:ext cx="2880000" cy="542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Open Sans" panose="020B0606030504020204" pitchFamily="34" charset="0"/>
              </a:rPr>
              <a:t>基于全社交媒体平台进行全域流量整合营销</a:t>
            </a:r>
          </a:p>
        </p:txBody>
      </p:sp>
      <p:sp>
        <p:nvSpPr>
          <p:cNvPr id="15" name="">
            <a:extLst>
              <a:ext uri="{FF2B5EF4-FFF2-40B4-BE49-F238E27FC236}">
                <a16:creationId xmlns:a16="http://schemas.microsoft.com/office/drawing/2014/main" id="{DC513CDE-2300-E02D-05D5-7C5FAAD4844A}"/>
              </a:ext>
            </a:extLst>
          </p:cNvPr>
          <p:cNvSpPr/>
          <p:nvPr/>
        </p:nvSpPr>
        <p:spPr>
          <a:xfrm>
            <a:off x="660401" y="4589925"/>
            <a:ext cx="2160000" cy="43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">
            <a:extLst>
              <a:ext uri="{FF2B5EF4-FFF2-40B4-BE49-F238E27FC236}">
                <a16:creationId xmlns:a16="http://schemas.microsoft.com/office/drawing/2014/main" id="{F5BE25F1-C1AF-87D9-C39A-2095FD2703CE}"/>
              </a:ext>
            </a:extLst>
          </p:cNvPr>
          <p:cNvSpPr txBox="1"/>
          <p:nvPr/>
        </p:nvSpPr>
        <p:spPr>
          <a:xfrm>
            <a:off x="840401" y="4610023"/>
            <a:ext cx="1800000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cs typeface="OPPOSans H" panose="00020600040101010101" pitchFamily="18" charset="-122"/>
              </a:rPr>
              <a:t>品牌塑造传播</a:t>
            </a:r>
          </a:p>
        </p:txBody>
      </p:sp>
      <p:sp>
        <p:nvSpPr>
          <p:cNvPr id="18" name="">
            <a:extLst>
              <a:ext uri="{FF2B5EF4-FFF2-40B4-BE49-F238E27FC236}">
                <a16:creationId xmlns:a16="http://schemas.microsoft.com/office/drawing/2014/main" id="{6F4D54A2-1303-58B3-C386-F04B3111F0A5}"/>
              </a:ext>
            </a:extLst>
          </p:cNvPr>
          <p:cNvSpPr txBox="1"/>
          <p:nvPr/>
        </p:nvSpPr>
        <p:spPr>
          <a:xfrm>
            <a:off x="660401" y="5121962"/>
            <a:ext cx="2880000" cy="542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Open Sans" panose="020B0606030504020204" pitchFamily="34" charset="0"/>
              </a:rPr>
              <a:t>以优质内容作为营销输出核心，承载品牌内核</a:t>
            </a:r>
          </a:p>
        </p:txBody>
      </p:sp>
      <p:sp>
        <p:nvSpPr>
          <p:cNvPr id="19" name="">
            <a:extLst>
              <a:ext uri="{FF2B5EF4-FFF2-40B4-BE49-F238E27FC236}">
                <a16:creationId xmlns:a16="http://schemas.microsoft.com/office/drawing/2014/main" id="{F36DE5F1-D88F-D6E7-20E6-471C5F8B2209}"/>
              </a:ext>
            </a:extLst>
          </p:cNvPr>
          <p:cNvSpPr/>
          <p:nvPr/>
        </p:nvSpPr>
        <p:spPr>
          <a:xfrm>
            <a:off x="9358900" y="1743357"/>
            <a:ext cx="2160000" cy="43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">
            <a:extLst>
              <a:ext uri="{FF2B5EF4-FFF2-40B4-BE49-F238E27FC236}">
                <a16:creationId xmlns:a16="http://schemas.microsoft.com/office/drawing/2014/main" id="{CEDF0AE6-857C-9BCA-C365-C104996BB8C1}"/>
              </a:ext>
            </a:extLst>
          </p:cNvPr>
          <p:cNvSpPr txBox="1"/>
          <p:nvPr/>
        </p:nvSpPr>
        <p:spPr>
          <a:xfrm>
            <a:off x="9538900" y="1763455"/>
            <a:ext cx="1800000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cs typeface="OPPOSans H" panose="00020600040101010101" pitchFamily="18" charset="-122"/>
              </a:rPr>
              <a:t>品牌塑造传播</a:t>
            </a:r>
          </a:p>
        </p:txBody>
      </p:sp>
      <p:sp>
        <p:nvSpPr>
          <p:cNvPr id="21" name="">
            <a:extLst>
              <a:ext uri="{FF2B5EF4-FFF2-40B4-BE49-F238E27FC236}">
                <a16:creationId xmlns:a16="http://schemas.microsoft.com/office/drawing/2014/main" id="{0B68706E-D06D-C673-50D6-BE0A881A7822}"/>
              </a:ext>
            </a:extLst>
          </p:cNvPr>
          <p:cNvSpPr txBox="1"/>
          <p:nvPr/>
        </p:nvSpPr>
        <p:spPr>
          <a:xfrm>
            <a:off x="8638900" y="2275393"/>
            <a:ext cx="2880000" cy="542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Open Sans" panose="020B0606030504020204" pitchFamily="34" charset="0"/>
              </a:rPr>
              <a:t>承载品牌内核，引发用户的情感共鸣和价值观认同</a:t>
            </a:r>
          </a:p>
        </p:txBody>
      </p:sp>
      <p:sp>
        <p:nvSpPr>
          <p:cNvPr id="22" name="">
            <a:extLst>
              <a:ext uri="{FF2B5EF4-FFF2-40B4-BE49-F238E27FC236}">
                <a16:creationId xmlns:a16="http://schemas.microsoft.com/office/drawing/2014/main" id="{9DC3E5F2-3B22-3B34-C78F-BE35ECB13F39}"/>
              </a:ext>
            </a:extLst>
          </p:cNvPr>
          <p:cNvSpPr/>
          <p:nvPr/>
        </p:nvSpPr>
        <p:spPr>
          <a:xfrm>
            <a:off x="9358900" y="3166640"/>
            <a:ext cx="2160000" cy="43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">
            <a:extLst>
              <a:ext uri="{FF2B5EF4-FFF2-40B4-BE49-F238E27FC236}">
                <a16:creationId xmlns:a16="http://schemas.microsoft.com/office/drawing/2014/main" id="{9118F265-934C-5D08-9451-94A66E238190}"/>
              </a:ext>
            </a:extLst>
          </p:cNvPr>
          <p:cNvSpPr txBox="1"/>
          <p:nvPr/>
        </p:nvSpPr>
        <p:spPr>
          <a:xfrm>
            <a:off x="9538900" y="3186738"/>
            <a:ext cx="1800000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cs typeface="OPPOSans H" panose="00020600040101010101" pitchFamily="18" charset="-122"/>
              </a:rPr>
              <a:t>全员营销获客</a:t>
            </a:r>
          </a:p>
        </p:txBody>
      </p:sp>
      <p:sp>
        <p:nvSpPr>
          <p:cNvPr id="24" name="">
            <a:extLst>
              <a:ext uri="{FF2B5EF4-FFF2-40B4-BE49-F238E27FC236}">
                <a16:creationId xmlns:a16="http://schemas.microsoft.com/office/drawing/2014/main" id="{04BF07AF-EEC1-6BCE-F162-CC57A1DF5036}"/>
              </a:ext>
            </a:extLst>
          </p:cNvPr>
          <p:cNvSpPr txBox="1"/>
          <p:nvPr/>
        </p:nvSpPr>
        <p:spPr>
          <a:xfrm>
            <a:off x="8638900" y="3698678"/>
            <a:ext cx="2880000" cy="542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Open Sans" panose="020B0606030504020204" pitchFamily="34" charset="0"/>
              </a:rPr>
              <a:t>在不同流量平台开设个人账户，传递品牌声量，对平台用户种草、拉新</a:t>
            </a:r>
          </a:p>
        </p:txBody>
      </p:sp>
      <p:sp>
        <p:nvSpPr>
          <p:cNvPr id="25" name="">
            <a:extLst>
              <a:ext uri="{FF2B5EF4-FFF2-40B4-BE49-F238E27FC236}">
                <a16:creationId xmlns:a16="http://schemas.microsoft.com/office/drawing/2014/main" id="{0A220C8B-59D7-DF03-8FDB-039F635A5021}"/>
              </a:ext>
            </a:extLst>
          </p:cNvPr>
          <p:cNvSpPr/>
          <p:nvPr/>
        </p:nvSpPr>
        <p:spPr>
          <a:xfrm>
            <a:off x="9358900" y="4589925"/>
            <a:ext cx="2160000" cy="43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">
            <a:extLst>
              <a:ext uri="{FF2B5EF4-FFF2-40B4-BE49-F238E27FC236}">
                <a16:creationId xmlns:a16="http://schemas.microsoft.com/office/drawing/2014/main" id="{D4A88FDF-2ABB-BB31-231B-7BE738862187}"/>
              </a:ext>
            </a:extLst>
          </p:cNvPr>
          <p:cNvSpPr txBox="1"/>
          <p:nvPr/>
        </p:nvSpPr>
        <p:spPr>
          <a:xfrm>
            <a:off x="9538900" y="4610023"/>
            <a:ext cx="1800000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cs typeface="OPPOSans H" panose="00020600040101010101" pitchFamily="18" charset="-122"/>
              </a:rPr>
              <a:t>数字资产管理</a:t>
            </a:r>
          </a:p>
        </p:txBody>
      </p:sp>
      <p:sp>
        <p:nvSpPr>
          <p:cNvPr id="27" name="">
            <a:extLst>
              <a:ext uri="{FF2B5EF4-FFF2-40B4-BE49-F238E27FC236}">
                <a16:creationId xmlns:a16="http://schemas.microsoft.com/office/drawing/2014/main" id="{B6088D07-B1BA-36FF-7DA3-46BBE46678FB}"/>
              </a:ext>
            </a:extLst>
          </p:cNvPr>
          <p:cNvSpPr txBox="1"/>
          <p:nvPr/>
        </p:nvSpPr>
        <p:spPr>
          <a:xfrm>
            <a:off x="8638900" y="5121962"/>
            <a:ext cx="2880000" cy="542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Open Sans" panose="020B0606030504020204" pitchFamily="34" charset="0"/>
              </a:rPr>
              <a:t>借助数据中台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Open Sans" panose="020B0606030504020204" pitchFamily="34" charset="0"/>
              </a:rPr>
              <a:t>KolRank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Open Sans" panose="020B0606030504020204" pitchFamily="34" charset="0"/>
              </a:rPr>
              <a:t>提供标准化产品及服务</a:t>
            </a:r>
          </a:p>
        </p:txBody>
      </p:sp>
    </p:spTree>
    <p:extLst>
      <p:ext uri="{BB962C8B-B14F-4D97-AF65-F5344CB8AC3E}">
        <p14:creationId xmlns:p14="http://schemas.microsoft.com/office/powerpoint/2010/main" val="1335715748"/>
      </p:ext>
    </p:extLst>
  </p:cSld>
  <p:clrMapOvr>
    <a:masterClrMapping/>
  </p:clrMapOvr>
</p:sld>
</file>

<file path=ppt/slides/slide1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>
            <a:extLst>
              <a:ext uri="{FF2B5EF4-FFF2-40B4-BE49-F238E27FC236}">
                <a16:creationId xmlns:a16="http://schemas.microsoft.com/office/drawing/2014/main" id="{93D0B32C-2743-6C76-B60B-FA2EE6F2C22D}"/>
              </a:ext>
            </a:extLst>
          </p:cNvPr>
          <p:cNvSpPr>
            <a:spLocks noChangeAspect="1"/>
          </p:cNvSpPr>
          <p:nvPr/>
        </p:nvSpPr>
        <p:spPr>
          <a:xfrm>
            <a:off x="930475" y="1542351"/>
            <a:ext cx="3312000" cy="3312000"/>
          </a:xfrm>
          <a:prstGeom prst="roundRect">
            <a:avLst>
              <a:gd name="adj" fmla="val 11000"/>
            </a:avLst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">
            <a:extLst>
              <a:ext uri="{FF2B5EF4-FFF2-40B4-BE49-F238E27FC236}">
                <a16:creationId xmlns:a16="http://schemas.microsoft.com/office/drawing/2014/main" id="{2109E69F-DD5B-F9AB-FD06-DE8B84901319}"/>
              </a:ext>
            </a:extLst>
          </p:cNvPr>
          <p:cNvSpPr>
            <a:spLocks noChangeAspect="1"/>
          </p:cNvSpPr>
          <p:nvPr/>
        </p:nvSpPr>
        <p:spPr>
          <a:xfrm rot="776818">
            <a:off x="982176" y="1578217"/>
            <a:ext cx="3240000" cy="3240000"/>
          </a:xfrm>
          <a:prstGeom prst="roundRect">
            <a:avLst>
              <a:gd name="adj" fmla="val 109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">
            <a:extLst>
              <a:ext uri="{FF2B5EF4-FFF2-40B4-BE49-F238E27FC236}">
                <a16:creationId xmlns:a16="http://schemas.microsoft.com/office/drawing/2014/main" id="{06692A03-AEDB-8AAC-32C1-9FF3C8004521}"/>
              </a:ext>
            </a:extLst>
          </p:cNvPr>
          <p:cNvSpPr txBox="1"/>
          <p:nvPr/>
        </p:nvSpPr>
        <p:spPr>
          <a:xfrm>
            <a:off x="1162176" y="2313360"/>
            <a:ext cx="2880000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500" i="0" u="none" strike="noStrike" kern="1200" cap="none" spc="0" normalizeH="0" baseline="0" noProof="0" dirty="0">
                <a:ln w="12700"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effectLst/>
                <a:uLnTx/>
                <a:uFillTx/>
                <a:latin typeface="+mj-lt"/>
                <a:cs typeface="OPPOSans H" panose="00020600040101010101" pitchFamily="18" charset="-122"/>
              </a:rPr>
              <a:t>04</a:t>
            </a:r>
            <a:endParaRPr kumimoji="0" lang="zh-CN" altLang="en-US" sz="11500" i="0" u="none" strike="noStrike" kern="1200" cap="none" spc="0" normalizeH="0" baseline="0" noProof="0" dirty="0">
              <a:ln w="12700"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</a:gradFill>
              <a:effectLst/>
              <a:uLnTx/>
              <a:uFillTx/>
              <a:latin typeface="+mj-lt"/>
              <a:cs typeface="OPPOSans H" panose="00020600040101010101" pitchFamily="18" charset="-122"/>
            </a:endParaRPr>
          </a:p>
        </p:txBody>
      </p:sp>
      <p:sp>
        <p:nvSpPr>
          <p:cNvPr id="2" name="">
            <a:extLst>
              <a:ext uri="{FF2B5EF4-FFF2-40B4-BE49-F238E27FC236}">
                <a16:creationId xmlns:a16="http://schemas.microsoft.com/office/drawing/2014/main" id="{25D7E651-883E-ECEF-8A33-2A17802F7C0F}"/>
              </a:ext>
            </a:extLst>
          </p:cNvPr>
          <p:cNvSpPr txBox="1"/>
          <p:nvPr/>
        </p:nvSpPr>
        <p:spPr>
          <a:xfrm>
            <a:off x="5021816" y="1754064"/>
            <a:ext cx="594000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OPPOSans H" panose="00020600040101010101" pitchFamily="18" charset="-122"/>
              </a:rPr>
              <a:t>整体目标制定</a:t>
            </a:r>
          </a:p>
        </p:txBody>
      </p:sp>
      <p:sp>
        <p:nvSpPr>
          <p:cNvPr id="3" name="">
            <a:extLst>
              <a:ext uri="{FF2B5EF4-FFF2-40B4-BE49-F238E27FC236}">
                <a16:creationId xmlns:a16="http://schemas.microsoft.com/office/drawing/2014/main" id="{D0C0BE8C-C0CD-C607-79E9-27D423EB1AE4}"/>
              </a:ext>
            </a:extLst>
          </p:cNvPr>
          <p:cNvSpPr txBox="1"/>
          <p:nvPr/>
        </p:nvSpPr>
        <p:spPr>
          <a:xfrm>
            <a:off x="5021816" y="2592929"/>
            <a:ext cx="59400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OPPOSans R" panose="00020600040101010101" pitchFamily="18" charset="-122"/>
              </a:rPr>
              <a:t>Overall goal setting</a:t>
            </a:r>
          </a:p>
        </p:txBody>
      </p:sp>
      <p:sp>
        <p:nvSpPr>
          <p:cNvPr id="13" name="">
            <a:extLst>
              <a:ext uri="{FF2B5EF4-FFF2-40B4-BE49-F238E27FC236}">
                <a16:creationId xmlns:a16="http://schemas.microsoft.com/office/drawing/2014/main" id="{51985581-3097-105A-82FC-7073B6B4E1EC}"/>
              </a:ext>
            </a:extLst>
          </p:cNvPr>
          <p:cNvSpPr txBox="1"/>
          <p:nvPr/>
        </p:nvSpPr>
        <p:spPr>
          <a:xfrm>
            <a:off x="5021816" y="3380718"/>
            <a:ext cx="5940000" cy="822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OPPOSans R" panose="00020600040101010101" pitchFamily="18" charset="-122"/>
              </a:rPr>
              <a:t>Theme color makes PPT more convenient to change. Adjust the spacing to adapt to Chinese typesetting, use the reference line in PPT……</a:t>
            </a:r>
          </a:p>
        </p:txBody>
      </p:sp>
      <p:cxnSp>
        <p:nvCxnSpPr>
          <p:cNvPr id="16" name="">
            <a:extLst>
              <a:ext uri="{FF2B5EF4-FFF2-40B4-BE49-F238E27FC236}">
                <a16:creationId xmlns:a16="http://schemas.microsoft.com/office/drawing/2014/main" id="{B0C3AC35-FE51-4F15-E565-FCD9789748E8}"/>
              </a:ext>
            </a:extLst>
          </p:cNvPr>
          <p:cNvCxnSpPr>
            <a:cxnSpLocks/>
          </p:cNvCxnSpPr>
          <p:nvPr/>
        </p:nvCxnSpPr>
        <p:spPr>
          <a:xfrm>
            <a:off x="5021816" y="3108382"/>
            <a:ext cx="594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">
            <a:extLst>
              <a:ext uri="{FF2B5EF4-FFF2-40B4-BE49-F238E27FC236}">
                <a16:creationId xmlns:a16="http://schemas.microsoft.com/office/drawing/2014/main" id="{BF032001-1B31-2CB5-ACCB-40D0C7AE49D6}"/>
              </a:ext>
            </a:extLst>
          </p:cNvPr>
          <p:cNvGrpSpPr/>
          <p:nvPr/>
        </p:nvGrpSpPr>
        <p:grpSpPr>
          <a:xfrm flipH="1">
            <a:off x="9920296" y="4649793"/>
            <a:ext cx="1611704" cy="288000"/>
            <a:chOff x="1416000" y="566057"/>
            <a:chExt cx="1611704" cy="288000"/>
          </a:xfrm>
        </p:grpSpPr>
        <p:sp>
          <p:nvSpPr>
            <p:cNvPr id="24" name="">
              <a:extLst>
                <a:ext uri="{FF2B5EF4-FFF2-40B4-BE49-F238E27FC236}">
                  <a16:creationId xmlns:a16="http://schemas.microsoft.com/office/drawing/2014/main" id="{9EF6B4DD-6701-6FCC-CC5E-9EA8E0E8C5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6000" y="566057"/>
              <a:ext cx="288000" cy="288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">
              <a:extLst>
                <a:ext uri="{FF2B5EF4-FFF2-40B4-BE49-F238E27FC236}">
                  <a16:creationId xmlns:a16="http://schemas.microsoft.com/office/drawing/2014/main" id="{1A246372-1EFE-2F38-D26F-FE62F1013B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6926" y="566057"/>
              <a:ext cx="288000" cy="288000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">
              <a:extLst>
                <a:ext uri="{FF2B5EF4-FFF2-40B4-BE49-F238E27FC236}">
                  <a16:creationId xmlns:a16="http://schemas.microsoft.com/office/drawing/2014/main" id="{117EAD52-05B4-D9B9-62F1-ED0FFAD3AD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77852" y="566057"/>
              <a:ext cx="288000" cy="288000"/>
            </a:xfrm>
            <a:prstGeom prst="chevron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">
              <a:extLst>
                <a:ext uri="{FF2B5EF4-FFF2-40B4-BE49-F238E27FC236}">
                  <a16:creationId xmlns:a16="http://schemas.microsoft.com/office/drawing/2014/main" id="{84C700A8-A616-5035-998F-E83DC6A38A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8778" y="566057"/>
              <a:ext cx="288000" cy="288000"/>
            </a:xfrm>
            <a:prstGeom prst="chevron">
              <a:avLst/>
            </a:prstGeom>
            <a:noFill/>
            <a:ln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">
              <a:extLst>
                <a:ext uri="{FF2B5EF4-FFF2-40B4-BE49-F238E27FC236}">
                  <a16:creationId xmlns:a16="http://schemas.microsoft.com/office/drawing/2014/main" id="{27CBA6FF-77AA-D670-B6A4-C5CCEEDA7C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9704" y="566057"/>
              <a:ext cx="288000" cy="288000"/>
            </a:xfrm>
            <a:prstGeom prst="chevron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2037486"/>
      </p:ext>
    </p:extLst>
  </p:cSld>
  <p:clrMapOvr>
    <a:masterClrMapping/>
  </p:clrMapOvr>
</p:sld>
</file>

<file path=ppt/slides/slide1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>
            <a:extLst>
              <a:ext uri="{FF2B5EF4-FFF2-40B4-BE49-F238E27FC236}">
                <a16:creationId xmlns:a16="http://schemas.microsoft.com/office/drawing/2014/main" id="{5B958CB0-5507-0818-C621-EDE106737CEE}"/>
              </a:ext>
            </a:extLst>
          </p:cNvPr>
          <p:cNvSpPr txBox="1"/>
          <p:nvPr/>
        </p:nvSpPr>
        <p:spPr>
          <a:xfrm>
            <a:off x="660400" y="596700"/>
            <a:ext cx="2520000" cy="43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OPPOSans B" panose="00020600040101010101" pitchFamily="18" charset="-122"/>
              </a:rPr>
              <a:t>整体目标制定</a:t>
            </a:r>
          </a:p>
        </p:txBody>
      </p:sp>
      <p:sp>
        <p:nvSpPr>
          <p:cNvPr id="16" name="">
            <a:extLst>
              <a:ext uri="{FF2B5EF4-FFF2-40B4-BE49-F238E27FC236}">
                <a16:creationId xmlns:a16="http://schemas.microsoft.com/office/drawing/2014/main" id="{F0C13457-EC2D-FCA5-5335-D28A350AF47E}"/>
              </a:ext>
            </a:extLst>
          </p:cNvPr>
          <p:cNvSpPr>
            <a:spLocks noChangeAspect="1"/>
          </p:cNvSpPr>
          <p:nvPr/>
        </p:nvSpPr>
        <p:spPr>
          <a:xfrm>
            <a:off x="3024554" y="740700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">
            <a:extLst>
              <a:ext uri="{FF2B5EF4-FFF2-40B4-BE49-F238E27FC236}">
                <a16:creationId xmlns:a16="http://schemas.microsoft.com/office/drawing/2014/main" id="{446814B7-8F0F-D22A-6960-961BB7F54078}"/>
              </a:ext>
            </a:extLst>
          </p:cNvPr>
          <p:cNvSpPr/>
          <p:nvPr/>
        </p:nvSpPr>
        <p:spPr>
          <a:xfrm>
            <a:off x="-230426" y="596700"/>
            <a:ext cx="792000" cy="43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">
            <a:extLst>
              <a:ext uri="{FF2B5EF4-FFF2-40B4-BE49-F238E27FC236}">
                <a16:creationId xmlns:a16="http://schemas.microsoft.com/office/drawing/2014/main" id="{816F2256-5C2F-DF89-2A6C-E1C06D0AF82E}"/>
              </a:ext>
            </a:extLst>
          </p:cNvPr>
          <p:cNvSpPr/>
          <p:nvPr/>
        </p:nvSpPr>
        <p:spPr>
          <a:xfrm>
            <a:off x="1" y="3614200"/>
            <a:ext cx="12192000" cy="36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">
            <a:extLst>
              <a:ext uri="{FF2B5EF4-FFF2-40B4-BE49-F238E27FC236}">
                <a16:creationId xmlns:a16="http://schemas.microsoft.com/office/drawing/2014/main" id="{F3AF37EF-C11D-57ED-E555-1A4E8FA4A178}"/>
              </a:ext>
            </a:extLst>
          </p:cNvPr>
          <p:cNvSpPr txBox="1"/>
          <p:nvPr/>
        </p:nvSpPr>
        <p:spPr>
          <a:xfrm>
            <a:off x="906894" y="4331398"/>
            <a:ext cx="21540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OPPOSans B" panose="00020600040101010101" pitchFamily="18" charset="-122"/>
              </a:rPr>
              <a:t>内容智能流转</a:t>
            </a:r>
          </a:p>
        </p:txBody>
      </p:sp>
      <p:sp>
        <p:nvSpPr>
          <p:cNvPr id="5" name="">
            <a:extLst>
              <a:ext uri="{FF2B5EF4-FFF2-40B4-BE49-F238E27FC236}">
                <a16:creationId xmlns:a16="http://schemas.microsoft.com/office/drawing/2014/main" id="{4C069E20-F4EB-F194-4144-4D8F183BAEF8}"/>
              </a:ext>
            </a:extLst>
          </p:cNvPr>
          <p:cNvSpPr txBox="1"/>
          <p:nvPr/>
        </p:nvSpPr>
        <p:spPr>
          <a:xfrm>
            <a:off x="723900" y="4792935"/>
            <a:ext cx="2520000" cy="10215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OPPOSans B" panose="00020600040101010101" pitchFamily="18" charset="-122"/>
              </a:rPr>
              <a:t>通过海报、文章、视频、音频、直播等形式创造优质内容，经由内容智能中台分发到各个渠道，触达用户</a:t>
            </a:r>
          </a:p>
        </p:txBody>
      </p:sp>
      <p:cxnSp>
        <p:nvCxnSpPr>
          <p:cNvPr id="10" name="">
            <a:extLst>
              <a:ext uri="{FF2B5EF4-FFF2-40B4-BE49-F238E27FC236}">
                <a16:creationId xmlns:a16="http://schemas.microsoft.com/office/drawing/2014/main" id="{99B4CE76-72D3-721B-5294-E2B07C1F3960}"/>
              </a:ext>
            </a:extLst>
          </p:cNvPr>
          <p:cNvCxnSpPr>
            <a:cxnSpLocks/>
          </p:cNvCxnSpPr>
          <p:nvPr/>
        </p:nvCxnSpPr>
        <p:spPr>
          <a:xfrm flipV="1">
            <a:off x="1983900" y="2471465"/>
            <a:ext cx="0" cy="800735"/>
          </a:xfrm>
          <a:prstGeom prst="straightConnector1">
            <a:avLst/>
          </a:prstGeom>
          <a:ln w="2540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>
            <a:extLst>
              <a:ext uri="{FF2B5EF4-FFF2-40B4-BE49-F238E27FC236}">
                <a16:creationId xmlns:a16="http://schemas.microsoft.com/office/drawing/2014/main" id="{5027C845-62D5-1762-6BD5-3CCB8A10A7FE}"/>
              </a:ext>
            </a:extLst>
          </p:cNvPr>
          <p:cNvSpPr txBox="1"/>
          <p:nvPr/>
        </p:nvSpPr>
        <p:spPr>
          <a:xfrm>
            <a:off x="906894" y="1966711"/>
            <a:ext cx="2154012" cy="43088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OPPOSans B" panose="00020600040101010101" pitchFamily="18" charset="-122"/>
              </a:rPr>
              <a:t>01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cs typeface="OPPOSans B" panose="00020600040101010101" pitchFamily="18" charset="-122"/>
            </a:endParaRPr>
          </a:p>
        </p:txBody>
      </p:sp>
      <p:sp>
        <p:nvSpPr>
          <p:cNvPr id="12" name="">
            <a:extLst>
              <a:ext uri="{FF2B5EF4-FFF2-40B4-BE49-F238E27FC236}">
                <a16:creationId xmlns:a16="http://schemas.microsoft.com/office/drawing/2014/main" id="{25B92598-4650-AF73-276B-09D781ADAEDA}"/>
              </a:ext>
            </a:extLst>
          </p:cNvPr>
          <p:cNvSpPr txBox="1"/>
          <p:nvPr/>
        </p:nvSpPr>
        <p:spPr>
          <a:xfrm>
            <a:off x="6429228" y="4331398"/>
            <a:ext cx="21540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OPPOSans B" panose="00020600040101010101" pitchFamily="18" charset="-122"/>
              </a:rPr>
              <a:t>品牌塑造传播</a:t>
            </a:r>
          </a:p>
        </p:txBody>
      </p:sp>
      <p:sp>
        <p:nvSpPr>
          <p:cNvPr id="13" name="">
            <a:extLst>
              <a:ext uri="{FF2B5EF4-FFF2-40B4-BE49-F238E27FC236}">
                <a16:creationId xmlns:a16="http://schemas.microsoft.com/office/drawing/2014/main" id="{921143A6-DD9B-3377-2A3B-BDE13A5A13E9}"/>
              </a:ext>
            </a:extLst>
          </p:cNvPr>
          <p:cNvSpPr txBox="1"/>
          <p:nvPr/>
        </p:nvSpPr>
        <p:spPr>
          <a:xfrm>
            <a:off x="6246234" y="4792935"/>
            <a:ext cx="2520000" cy="7630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OPPOSans B" panose="00020600040101010101" pitchFamily="18" charset="-122"/>
              </a:rPr>
              <a:t>以优质内容作为营销输出核心，承载品牌内核，引发用户的情感共鸣和价值观认同</a:t>
            </a:r>
          </a:p>
        </p:txBody>
      </p:sp>
      <p:cxnSp>
        <p:nvCxnSpPr>
          <p:cNvPr id="17" name="">
            <a:extLst>
              <a:ext uri="{FF2B5EF4-FFF2-40B4-BE49-F238E27FC236}">
                <a16:creationId xmlns:a16="http://schemas.microsoft.com/office/drawing/2014/main" id="{DCDB5FA8-4868-F586-3674-BAC549AC8FF7}"/>
              </a:ext>
            </a:extLst>
          </p:cNvPr>
          <p:cNvCxnSpPr>
            <a:cxnSpLocks/>
          </p:cNvCxnSpPr>
          <p:nvPr/>
        </p:nvCxnSpPr>
        <p:spPr>
          <a:xfrm flipV="1">
            <a:off x="7506234" y="2471465"/>
            <a:ext cx="0" cy="800735"/>
          </a:xfrm>
          <a:prstGeom prst="straightConnector1">
            <a:avLst/>
          </a:prstGeom>
          <a:ln w="2540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>
            <a:extLst>
              <a:ext uri="{FF2B5EF4-FFF2-40B4-BE49-F238E27FC236}">
                <a16:creationId xmlns:a16="http://schemas.microsoft.com/office/drawing/2014/main" id="{2448319E-55F1-5E18-DA0C-0C6FDAAF51F2}"/>
              </a:ext>
            </a:extLst>
          </p:cNvPr>
          <p:cNvSpPr txBox="1"/>
          <p:nvPr/>
        </p:nvSpPr>
        <p:spPr>
          <a:xfrm>
            <a:off x="6429228" y="1966711"/>
            <a:ext cx="2154012" cy="43088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OPPOSans B" panose="00020600040101010101" pitchFamily="18" charset="-122"/>
              </a:rPr>
              <a:t>03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cs typeface="OPPOSans B" panose="00020600040101010101" pitchFamily="18" charset="-122"/>
            </a:endParaRPr>
          </a:p>
        </p:txBody>
      </p:sp>
      <p:sp>
        <p:nvSpPr>
          <p:cNvPr id="19" name="">
            <a:extLst>
              <a:ext uri="{FF2B5EF4-FFF2-40B4-BE49-F238E27FC236}">
                <a16:creationId xmlns:a16="http://schemas.microsoft.com/office/drawing/2014/main" id="{72A3124E-D52F-E982-7B27-EF0E7ED75C0B}"/>
              </a:ext>
            </a:extLst>
          </p:cNvPr>
          <p:cNvSpPr txBox="1"/>
          <p:nvPr/>
        </p:nvSpPr>
        <p:spPr>
          <a:xfrm>
            <a:off x="3485067" y="1708436"/>
            <a:ext cx="2520000" cy="76302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OPPOSans B" panose="00020600040101010101" pitchFamily="18" charset="-122"/>
              </a:rPr>
              <a:t>基于全社交媒体平台进行全域流量整合营销，借助数据中台</a:t>
            </a:r>
            <a:r>
              <a:rPr kumimoji="0" lang="en-US" altLang="zh-CN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OPPOSans B" panose="00020600040101010101" pitchFamily="18" charset="-122"/>
              </a:rPr>
              <a:t>KolRank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OPPOSans B" panose="00020600040101010101" pitchFamily="18" charset="-122"/>
              </a:rPr>
              <a:t>提供标准化产品及服务</a:t>
            </a:r>
          </a:p>
        </p:txBody>
      </p:sp>
      <p:sp>
        <p:nvSpPr>
          <p:cNvPr id="20" name="">
            <a:extLst>
              <a:ext uri="{FF2B5EF4-FFF2-40B4-BE49-F238E27FC236}">
                <a16:creationId xmlns:a16="http://schemas.microsoft.com/office/drawing/2014/main" id="{017BC114-408B-47AB-09BE-D48EC1E01BD8}"/>
              </a:ext>
            </a:extLst>
          </p:cNvPr>
          <p:cNvSpPr txBox="1"/>
          <p:nvPr/>
        </p:nvSpPr>
        <p:spPr>
          <a:xfrm>
            <a:off x="3668061" y="2552913"/>
            <a:ext cx="2154012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OPPOSans B" panose="00020600040101010101" pitchFamily="18" charset="-122"/>
              </a:rPr>
              <a:t>数字资产管理</a:t>
            </a:r>
          </a:p>
        </p:txBody>
      </p:sp>
      <p:cxnSp>
        <p:nvCxnSpPr>
          <p:cNvPr id="24" name="">
            <a:extLst>
              <a:ext uri="{FF2B5EF4-FFF2-40B4-BE49-F238E27FC236}">
                <a16:creationId xmlns:a16="http://schemas.microsoft.com/office/drawing/2014/main" id="{7466035D-1BDE-10B5-B362-57AAE281F734}"/>
              </a:ext>
            </a:extLst>
          </p:cNvPr>
          <p:cNvCxnSpPr>
            <a:cxnSpLocks/>
          </p:cNvCxnSpPr>
          <p:nvPr/>
        </p:nvCxnSpPr>
        <p:spPr>
          <a:xfrm flipH="1">
            <a:off x="4740248" y="3992200"/>
            <a:ext cx="9638" cy="800735"/>
          </a:xfrm>
          <a:prstGeom prst="straightConnector1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>
            <a:extLst>
              <a:ext uri="{FF2B5EF4-FFF2-40B4-BE49-F238E27FC236}">
                <a16:creationId xmlns:a16="http://schemas.microsoft.com/office/drawing/2014/main" id="{70EA2ED1-6DA7-814C-2E71-D69BC6FDD9CC}"/>
              </a:ext>
            </a:extLst>
          </p:cNvPr>
          <p:cNvSpPr txBox="1"/>
          <p:nvPr/>
        </p:nvSpPr>
        <p:spPr>
          <a:xfrm>
            <a:off x="3668061" y="4866802"/>
            <a:ext cx="2154012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cs typeface="OPPOSans B" panose="00020600040101010101" pitchFamily="18" charset="-122"/>
              </a:rPr>
              <a:t>02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cs typeface="OPPOSans B" panose="00020600040101010101" pitchFamily="18" charset="-122"/>
            </a:endParaRPr>
          </a:p>
        </p:txBody>
      </p:sp>
      <p:sp>
        <p:nvSpPr>
          <p:cNvPr id="26" name="">
            <a:extLst>
              <a:ext uri="{FF2B5EF4-FFF2-40B4-BE49-F238E27FC236}">
                <a16:creationId xmlns:a16="http://schemas.microsoft.com/office/drawing/2014/main" id="{0CE09613-B1FB-2CD3-AEE8-9EB263282EFC}"/>
              </a:ext>
            </a:extLst>
          </p:cNvPr>
          <p:cNvSpPr txBox="1"/>
          <p:nvPr/>
        </p:nvSpPr>
        <p:spPr>
          <a:xfrm>
            <a:off x="9181894" y="2552913"/>
            <a:ext cx="2154012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OPPOSans B" panose="00020600040101010101" pitchFamily="18" charset="-122"/>
              </a:rPr>
              <a:t>全员营销获客</a:t>
            </a:r>
          </a:p>
        </p:txBody>
      </p:sp>
      <p:sp>
        <p:nvSpPr>
          <p:cNvPr id="27" name="">
            <a:extLst>
              <a:ext uri="{FF2B5EF4-FFF2-40B4-BE49-F238E27FC236}">
                <a16:creationId xmlns:a16="http://schemas.microsoft.com/office/drawing/2014/main" id="{8CA299BF-7ED7-13A1-32CC-8626D6D0EB67}"/>
              </a:ext>
            </a:extLst>
          </p:cNvPr>
          <p:cNvSpPr txBox="1"/>
          <p:nvPr/>
        </p:nvSpPr>
        <p:spPr>
          <a:xfrm>
            <a:off x="8998900" y="1717797"/>
            <a:ext cx="2520000" cy="75366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 algn="ctr">
              <a:lnSpc>
                <a:spcPct val="120000"/>
              </a:lnSpc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OPPOSans B" panose="00020600040101010101" pitchFamily="18" charset="-122"/>
              </a:rPr>
              <a:t>在不同流量平台开设个人账户，传递品牌声量，对平台用户种草、拉新以建立企业私域流量池</a:t>
            </a:r>
          </a:p>
        </p:txBody>
      </p:sp>
      <p:cxnSp>
        <p:nvCxnSpPr>
          <p:cNvPr id="31" name="">
            <a:extLst>
              <a:ext uri="{FF2B5EF4-FFF2-40B4-BE49-F238E27FC236}">
                <a16:creationId xmlns:a16="http://schemas.microsoft.com/office/drawing/2014/main" id="{4819E7BE-8919-979E-0085-B2D0263B1F3C}"/>
              </a:ext>
            </a:extLst>
          </p:cNvPr>
          <p:cNvCxnSpPr>
            <a:cxnSpLocks/>
          </p:cNvCxnSpPr>
          <p:nvPr/>
        </p:nvCxnSpPr>
        <p:spPr>
          <a:xfrm flipH="1">
            <a:off x="10254081" y="3992200"/>
            <a:ext cx="9638" cy="800735"/>
          </a:xfrm>
          <a:prstGeom prst="straightConnector1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">
            <a:extLst>
              <a:ext uri="{FF2B5EF4-FFF2-40B4-BE49-F238E27FC236}">
                <a16:creationId xmlns:a16="http://schemas.microsoft.com/office/drawing/2014/main" id="{A11C589E-A211-F6CA-0B10-BA57190AC8CB}"/>
              </a:ext>
            </a:extLst>
          </p:cNvPr>
          <p:cNvSpPr txBox="1"/>
          <p:nvPr/>
        </p:nvSpPr>
        <p:spPr>
          <a:xfrm>
            <a:off x="9181894" y="4866802"/>
            <a:ext cx="2154012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cs typeface="OPPOSans B" panose="00020600040101010101" pitchFamily="18" charset="-122"/>
              </a:rPr>
              <a:t>04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cs typeface="OPPOSans B" panose="00020600040101010101" pitchFamily="18" charset="-122"/>
            </a:endParaRPr>
          </a:p>
        </p:txBody>
      </p:sp>
      <p:sp>
        <p:nvSpPr>
          <p:cNvPr id="6" name="">
            <a:extLst>
              <a:ext uri="{FF2B5EF4-FFF2-40B4-BE49-F238E27FC236}">
                <a16:creationId xmlns:a16="http://schemas.microsoft.com/office/drawing/2014/main" id="{5CBEA0F0-B3EC-82BC-EADB-A6B0BBA93763}"/>
              </a:ext>
            </a:extLst>
          </p:cNvPr>
          <p:cNvSpPr>
            <a:spLocks noChangeAspect="1"/>
          </p:cNvSpPr>
          <p:nvPr/>
        </p:nvSpPr>
        <p:spPr>
          <a:xfrm>
            <a:off x="1623900" y="3272200"/>
            <a:ext cx="720000" cy="720000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  <a:effectLst>
            <a:outerShdw blurRad="317500" dist="127000" dir="2700000" algn="t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">
            <a:extLst>
              <a:ext uri="{FF2B5EF4-FFF2-40B4-BE49-F238E27FC236}">
                <a16:creationId xmlns:a16="http://schemas.microsoft.com/office/drawing/2014/main" id="{DC7DEF69-BCB4-B312-3F33-BF33C801B6A1}"/>
              </a:ext>
            </a:extLst>
          </p:cNvPr>
          <p:cNvSpPr/>
          <p:nvPr/>
        </p:nvSpPr>
        <p:spPr>
          <a:xfrm>
            <a:off x="1822447" y="3470748"/>
            <a:ext cx="322907" cy="322906"/>
          </a:xfrm>
          <a:custGeom>
            <a:avLst/>
            <a:gdLst>
              <a:gd name="connsiteX0" fmla="*/ 457070 w 720001"/>
              <a:gd name="connsiteY0" fmla="*/ 57166 h 720001"/>
              <a:gd name="connsiteX1" fmla="*/ 457070 w 720001"/>
              <a:gd name="connsiteY1" fmla="*/ 263017 h 720001"/>
              <a:gd name="connsiteX2" fmla="*/ 662921 w 720001"/>
              <a:gd name="connsiteY2" fmla="*/ 263017 h 720001"/>
              <a:gd name="connsiteX3" fmla="*/ 647393 w 720001"/>
              <a:gd name="connsiteY3" fmla="*/ 212704 h 720001"/>
              <a:gd name="connsiteX4" fmla="*/ 591008 w 720001"/>
              <a:gd name="connsiteY4" fmla="*/ 129080 h 720001"/>
              <a:gd name="connsiteX5" fmla="*/ 507383 w 720001"/>
              <a:gd name="connsiteY5" fmla="*/ 72694 h 720001"/>
              <a:gd name="connsiteX6" fmla="*/ 457070 w 720001"/>
              <a:gd name="connsiteY6" fmla="*/ 57166 h 720001"/>
              <a:gd name="connsiteX7" fmla="*/ 405022 w 720001"/>
              <a:gd name="connsiteY7" fmla="*/ 0 h 720001"/>
              <a:gd name="connsiteX8" fmla="*/ 720001 w 720001"/>
              <a:gd name="connsiteY8" fmla="*/ 314979 h 720001"/>
              <a:gd name="connsiteX9" fmla="*/ 405022 w 720001"/>
              <a:gd name="connsiteY9" fmla="*/ 314979 h 720001"/>
              <a:gd name="connsiteX10" fmla="*/ 360000 w 720001"/>
              <a:gd name="connsiteY10" fmla="*/ 0 h 720001"/>
              <a:gd name="connsiteX11" fmla="*/ 360000 w 720001"/>
              <a:gd name="connsiteY11" fmla="*/ 360000 h 720001"/>
              <a:gd name="connsiteX12" fmla="*/ 720000 w 720001"/>
              <a:gd name="connsiteY12" fmla="*/ 360000 h 720001"/>
              <a:gd name="connsiteX13" fmla="*/ 360000 w 720001"/>
              <a:gd name="connsiteY13" fmla="*/ 720001 h 720001"/>
              <a:gd name="connsiteX14" fmla="*/ 0 w 720001"/>
              <a:gd name="connsiteY14" fmla="*/ 360000 h 720001"/>
              <a:gd name="connsiteX15" fmla="*/ 360000 w 720001"/>
              <a:gd name="connsiteY15" fmla="*/ 0 h 72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0001" h="720001">
                <a:moveTo>
                  <a:pt x="457070" y="57166"/>
                </a:moveTo>
                <a:lnTo>
                  <a:pt x="457070" y="263017"/>
                </a:lnTo>
                <a:lnTo>
                  <a:pt x="662921" y="263017"/>
                </a:lnTo>
                <a:cubicBezTo>
                  <a:pt x="659451" y="245755"/>
                  <a:pt x="654246" y="229012"/>
                  <a:pt x="647393" y="212704"/>
                </a:cubicBezTo>
                <a:cubicBezTo>
                  <a:pt x="634121" y="181388"/>
                  <a:pt x="615210" y="153282"/>
                  <a:pt x="591008" y="129080"/>
                </a:cubicBezTo>
                <a:cubicBezTo>
                  <a:pt x="566806" y="104878"/>
                  <a:pt x="538699" y="85967"/>
                  <a:pt x="507383" y="72694"/>
                </a:cubicBezTo>
                <a:cubicBezTo>
                  <a:pt x="491075" y="65755"/>
                  <a:pt x="474246" y="60637"/>
                  <a:pt x="457070" y="57166"/>
                </a:cubicBezTo>
                <a:close/>
                <a:moveTo>
                  <a:pt x="405022" y="0"/>
                </a:moveTo>
                <a:cubicBezTo>
                  <a:pt x="578950" y="0"/>
                  <a:pt x="720001" y="141051"/>
                  <a:pt x="720001" y="314979"/>
                </a:cubicBezTo>
                <a:lnTo>
                  <a:pt x="405022" y="314979"/>
                </a:lnTo>
                <a:close/>
                <a:moveTo>
                  <a:pt x="360000" y="0"/>
                </a:moveTo>
                <a:lnTo>
                  <a:pt x="360000" y="360000"/>
                </a:lnTo>
                <a:lnTo>
                  <a:pt x="720000" y="360000"/>
                </a:lnTo>
                <a:cubicBezTo>
                  <a:pt x="720000" y="558825"/>
                  <a:pt x="558824" y="720001"/>
                  <a:pt x="360000" y="720001"/>
                </a:cubicBezTo>
                <a:cubicBezTo>
                  <a:pt x="161176" y="720001"/>
                  <a:pt x="0" y="558825"/>
                  <a:pt x="0" y="360000"/>
                </a:cubicBezTo>
                <a:cubicBezTo>
                  <a:pt x="0" y="161176"/>
                  <a:pt x="161176" y="0"/>
                  <a:pt x="360000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endParaRPr lang="zh-CN" altLang="en-US"/>
          </a:p>
        </p:txBody>
      </p:sp>
      <p:sp>
        <p:nvSpPr>
          <p:cNvPr id="14" name="">
            <a:extLst>
              <a:ext uri="{FF2B5EF4-FFF2-40B4-BE49-F238E27FC236}">
                <a16:creationId xmlns:a16="http://schemas.microsoft.com/office/drawing/2014/main" id="{F479149F-1021-F9E0-6965-5176AB3C10B1}"/>
              </a:ext>
            </a:extLst>
          </p:cNvPr>
          <p:cNvSpPr>
            <a:spLocks noChangeAspect="1"/>
          </p:cNvSpPr>
          <p:nvPr/>
        </p:nvSpPr>
        <p:spPr>
          <a:xfrm>
            <a:off x="7146234" y="3272200"/>
            <a:ext cx="720000" cy="720000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  <a:effectLst>
            <a:outerShdw blurRad="317500" dist="127000" dir="2700000" algn="t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">
            <a:extLst>
              <a:ext uri="{FF2B5EF4-FFF2-40B4-BE49-F238E27FC236}">
                <a16:creationId xmlns:a16="http://schemas.microsoft.com/office/drawing/2014/main" id="{1F768A89-8A42-CB9B-7C41-EB6EC7709EA6}"/>
              </a:ext>
            </a:extLst>
          </p:cNvPr>
          <p:cNvSpPr/>
          <p:nvPr/>
        </p:nvSpPr>
        <p:spPr>
          <a:xfrm>
            <a:off x="7344781" y="3470748"/>
            <a:ext cx="322907" cy="322906"/>
          </a:xfrm>
          <a:custGeom>
            <a:avLst/>
            <a:gdLst>
              <a:gd name="connsiteX0" fmla="*/ 438553 w 720000"/>
              <a:gd name="connsiteY0" fmla="*/ 189601 h 720000"/>
              <a:gd name="connsiteX1" fmla="*/ 503636 w 720000"/>
              <a:gd name="connsiteY1" fmla="*/ 216365 h 720000"/>
              <a:gd name="connsiteX2" fmla="*/ 503636 w 720000"/>
              <a:gd name="connsiteY2" fmla="*/ 346445 h 720000"/>
              <a:gd name="connsiteX3" fmla="*/ 362260 w 720000"/>
              <a:gd name="connsiteY3" fmla="*/ 487907 h 720000"/>
              <a:gd name="connsiteX4" fmla="*/ 191861 w 720000"/>
              <a:gd name="connsiteY4" fmla="*/ 528226 h 720000"/>
              <a:gd name="connsiteX5" fmla="*/ 232180 w 720000"/>
              <a:gd name="connsiteY5" fmla="*/ 357827 h 720000"/>
              <a:gd name="connsiteX6" fmla="*/ 373556 w 720000"/>
              <a:gd name="connsiteY6" fmla="*/ 216452 h 720000"/>
              <a:gd name="connsiteX7" fmla="*/ 438553 w 720000"/>
              <a:gd name="connsiteY7" fmla="*/ 189601 h 720000"/>
              <a:gd name="connsiteX8" fmla="*/ 438553 w 720000"/>
              <a:gd name="connsiteY8" fmla="*/ 141636 h 720000"/>
              <a:gd name="connsiteX9" fmla="*/ 339581 w 720000"/>
              <a:gd name="connsiteY9" fmla="*/ 182476 h 720000"/>
              <a:gd name="connsiteX10" fmla="*/ 198205 w 720000"/>
              <a:gd name="connsiteY10" fmla="*/ 323852 h 720000"/>
              <a:gd name="connsiteX11" fmla="*/ 141637 w 720000"/>
              <a:gd name="connsiteY11" fmla="*/ 578364 h 720000"/>
              <a:gd name="connsiteX12" fmla="*/ 396149 w 720000"/>
              <a:gd name="connsiteY12" fmla="*/ 521796 h 720000"/>
              <a:gd name="connsiteX13" fmla="*/ 537524 w 720000"/>
              <a:gd name="connsiteY13" fmla="*/ 380420 h 720000"/>
              <a:gd name="connsiteX14" fmla="*/ 537524 w 720000"/>
              <a:gd name="connsiteY14" fmla="*/ 182476 h 720000"/>
              <a:gd name="connsiteX15" fmla="*/ 438553 w 720000"/>
              <a:gd name="connsiteY15" fmla="*/ 141636 h 720000"/>
              <a:gd name="connsiteX16" fmla="*/ 120000 w 720000"/>
              <a:gd name="connsiteY16" fmla="*/ 0 h 720000"/>
              <a:gd name="connsiteX17" fmla="*/ 600000 w 720000"/>
              <a:gd name="connsiteY17" fmla="*/ 0 h 720000"/>
              <a:gd name="connsiteX18" fmla="*/ 720000 w 720000"/>
              <a:gd name="connsiteY18" fmla="*/ 120000 h 720000"/>
              <a:gd name="connsiteX19" fmla="*/ 720000 w 720000"/>
              <a:gd name="connsiteY19" fmla="*/ 600000 h 720000"/>
              <a:gd name="connsiteX20" fmla="*/ 600000 w 720000"/>
              <a:gd name="connsiteY20" fmla="*/ 720000 h 720000"/>
              <a:gd name="connsiteX21" fmla="*/ 120000 w 720000"/>
              <a:gd name="connsiteY21" fmla="*/ 720000 h 720000"/>
              <a:gd name="connsiteX22" fmla="*/ 0 w 720000"/>
              <a:gd name="connsiteY22" fmla="*/ 600000 h 720000"/>
              <a:gd name="connsiteX23" fmla="*/ 0 w 720000"/>
              <a:gd name="connsiteY23" fmla="*/ 120000 h 720000"/>
              <a:gd name="connsiteX24" fmla="*/ 120000 w 720000"/>
              <a:gd name="connsiteY2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20000" h="720000">
                <a:moveTo>
                  <a:pt x="438553" y="189601"/>
                </a:moveTo>
                <a:cubicBezTo>
                  <a:pt x="463230" y="189601"/>
                  <a:pt x="486344" y="199073"/>
                  <a:pt x="503636" y="216365"/>
                </a:cubicBezTo>
                <a:cubicBezTo>
                  <a:pt x="539523" y="252252"/>
                  <a:pt x="539523" y="310557"/>
                  <a:pt x="503636" y="346445"/>
                </a:cubicBezTo>
                <a:lnTo>
                  <a:pt x="362260" y="487907"/>
                </a:lnTo>
                <a:cubicBezTo>
                  <a:pt x="342622" y="507545"/>
                  <a:pt x="266503" y="522665"/>
                  <a:pt x="191861" y="528226"/>
                </a:cubicBezTo>
                <a:cubicBezTo>
                  <a:pt x="197336" y="453584"/>
                  <a:pt x="212456" y="377465"/>
                  <a:pt x="232180" y="357827"/>
                </a:cubicBezTo>
                <a:lnTo>
                  <a:pt x="373556" y="216452"/>
                </a:lnTo>
                <a:cubicBezTo>
                  <a:pt x="390761" y="199073"/>
                  <a:pt x="413875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02666" y="141636"/>
                  <a:pt x="366778" y="155278"/>
                  <a:pt x="339581" y="182476"/>
                </a:cubicBezTo>
                <a:lnTo>
                  <a:pt x="198205" y="323852"/>
                </a:lnTo>
                <a:cubicBezTo>
                  <a:pt x="143723" y="378335"/>
                  <a:pt x="141637" y="578364"/>
                  <a:pt x="141637" y="578364"/>
                </a:cubicBezTo>
                <a:cubicBezTo>
                  <a:pt x="141637" y="578364"/>
                  <a:pt x="341753" y="576278"/>
                  <a:pt x="396149" y="521796"/>
                </a:cubicBezTo>
                <a:lnTo>
                  <a:pt x="537524" y="380420"/>
                </a:lnTo>
                <a:cubicBezTo>
                  <a:pt x="592007" y="325938"/>
                  <a:pt x="592007" y="236872"/>
                  <a:pt x="537524" y="182476"/>
                </a:cubicBezTo>
                <a:cubicBezTo>
                  <a:pt x="510327" y="155191"/>
                  <a:pt x="474440" y="141636"/>
                  <a:pt x="438553" y="141636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endParaRPr lang="zh-CN" altLang="en-US"/>
          </a:p>
        </p:txBody>
      </p:sp>
      <p:sp>
        <p:nvSpPr>
          <p:cNvPr id="21" name="">
            <a:extLst>
              <a:ext uri="{FF2B5EF4-FFF2-40B4-BE49-F238E27FC236}">
                <a16:creationId xmlns:a16="http://schemas.microsoft.com/office/drawing/2014/main" id="{8019A07A-8BB4-A5FB-F75B-1F0C6F2F23AC}"/>
              </a:ext>
            </a:extLst>
          </p:cNvPr>
          <p:cNvSpPr>
            <a:spLocks noChangeAspect="1"/>
          </p:cNvSpPr>
          <p:nvPr/>
        </p:nvSpPr>
        <p:spPr>
          <a:xfrm>
            <a:off x="4385067" y="3272200"/>
            <a:ext cx="720000" cy="720000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  <a:effectLst>
            <a:outerShdw blurRad="317500" dist="127000" dir="2700000" algn="t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">
            <a:extLst>
              <a:ext uri="{FF2B5EF4-FFF2-40B4-BE49-F238E27FC236}">
                <a16:creationId xmlns:a16="http://schemas.microsoft.com/office/drawing/2014/main" id="{EA816A69-6989-E693-7C4A-620689AFC064}"/>
              </a:ext>
            </a:extLst>
          </p:cNvPr>
          <p:cNvSpPr/>
          <p:nvPr/>
        </p:nvSpPr>
        <p:spPr>
          <a:xfrm>
            <a:off x="4583614" y="3482845"/>
            <a:ext cx="322907" cy="298710"/>
          </a:xfrm>
          <a:custGeom>
            <a:avLst/>
            <a:gdLst>
              <a:gd name="connsiteX0" fmla="*/ 2136435 w 5834559"/>
              <a:gd name="connsiteY0" fmla="*/ 643126 h 5397372"/>
              <a:gd name="connsiteX1" fmla="*/ 3716657 w 5834559"/>
              <a:gd name="connsiteY1" fmla="*/ 643126 h 5397372"/>
              <a:gd name="connsiteX2" fmla="*/ 3716657 w 5834559"/>
              <a:gd name="connsiteY2" fmla="*/ 1064855 h 5397372"/>
              <a:gd name="connsiteX3" fmla="*/ 2136435 w 5834559"/>
              <a:gd name="connsiteY3" fmla="*/ 1064855 h 5397372"/>
              <a:gd name="connsiteX4" fmla="*/ 693741 w 5834559"/>
              <a:gd name="connsiteY4" fmla="*/ 643126 h 5397372"/>
              <a:gd name="connsiteX5" fmla="*/ 1550121 w 5834559"/>
              <a:gd name="connsiteY5" fmla="*/ 643126 h 5397372"/>
              <a:gd name="connsiteX6" fmla="*/ 1550121 w 5834559"/>
              <a:gd name="connsiteY6" fmla="*/ 1064855 h 5397372"/>
              <a:gd name="connsiteX7" fmla="*/ 693741 w 5834559"/>
              <a:gd name="connsiteY7" fmla="*/ 1064855 h 5397372"/>
              <a:gd name="connsiteX8" fmla="*/ 421729 w 5834559"/>
              <a:gd name="connsiteY8" fmla="*/ 1336867 h 5397372"/>
              <a:gd name="connsiteX9" fmla="*/ 421729 w 5834559"/>
              <a:gd name="connsiteY9" fmla="*/ 2079805 h 5397372"/>
              <a:gd name="connsiteX10" fmla="*/ 5412133 w 5834559"/>
              <a:gd name="connsiteY10" fmla="*/ 2079805 h 5397372"/>
              <a:gd name="connsiteX11" fmla="*/ 5412133 w 5834559"/>
              <a:gd name="connsiteY11" fmla="*/ 1336867 h 5397372"/>
              <a:gd name="connsiteX12" fmla="*/ 5140113 w 5834559"/>
              <a:gd name="connsiteY12" fmla="*/ 1064855 h 5397372"/>
              <a:gd name="connsiteX13" fmla="*/ 4302971 w 5834559"/>
              <a:gd name="connsiteY13" fmla="*/ 1064855 h 5397372"/>
              <a:gd name="connsiteX14" fmla="*/ 4302971 w 5834559"/>
              <a:gd name="connsiteY14" fmla="*/ 643126 h 5397372"/>
              <a:gd name="connsiteX15" fmla="*/ 5140113 w 5834559"/>
              <a:gd name="connsiteY15" fmla="*/ 643126 h 5397372"/>
              <a:gd name="connsiteX16" fmla="*/ 5834559 w 5834559"/>
              <a:gd name="connsiteY16" fmla="*/ 1336867 h 5397372"/>
              <a:gd name="connsiteX17" fmla="*/ 5834559 w 5834559"/>
              <a:gd name="connsiteY17" fmla="*/ 4703631 h 5397372"/>
              <a:gd name="connsiteX18" fmla="*/ 5140818 w 5834559"/>
              <a:gd name="connsiteY18" fmla="*/ 5397372 h 5397372"/>
              <a:gd name="connsiteX19" fmla="*/ 693741 w 5834559"/>
              <a:gd name="connsiteY19" fmla="*/ 5397372 h 5397372"/>
              <a:gd name="connsiteX20" fmla="*/ 0 w 5834559"/>
              <a:gd name="connsiteY20" fmla="*/ 4703631 h 5397372"/>
              <a:gd name="connsiteX21" fmla="*/ 0 w 5834559"/>
              <a:gd name="connsiteY21" fmla="*/ 2501529 h 5397372"/>
              <a:gd name="connsiteX22" fmla="*/ 0 w 5834559"/>
              <a:gd name="connsiteY22" fmla="*/ 2079805 h 5397372"/>
              <a:gd name="connsiteX23" fmla="*/ 0 w 5834559"/>
              <a:gd name="connsiteY23" fmla="*/ 1336867 h 5397372"/>
              <a:gd name="connsiteX24" fmla="*/ 693741 w 5834559"/>
              <a:gd name="connsiteY24" fmla="*/ 643126 h 5397372"/>
              <a:gd name="connsiteX25" fmla="*/ 3997242 w 5834559"/>
              <a:gd name="connsiteY25" fmla="*/ 0 h 5397372"/>
              <a:gd name="connsiteX26" fmla="*/ 4208106 w 5834559"/>
              <a:gd name="connsiteY26" fmla="*/ 210864 h 5397372"/>
              <a:gd name="connsiteX27" fmla="*/ 4208106 w 5834559"/>
              <a:gd name="connsiteY27" fmla="*/ 1506961 h 5397372"/>
              <a:gd name="connsiteX28" fmla="*/ 3997242 w 5834559"/>
              <a:gd name="connsiteY28" fmla="*/ 1718528 h 5397372"/>
              <a:gd name="connsiteX29" fmla="*/ 3786378 w 5834559"/>
              <a:gd name="connsiteY29" fmla="*/ 1507664 h 5397372"/>
              <a:gd name="connsiteX30" fmla="*/ 3786378 w 5834559"/>
              <a:gd name="connsiteY30" fmla="*/ 210864 h 5397372"/>
              <a:gd name="connsiteX31" fmla="*/ 3997242 w 5834559"/>
              <a:gd name="connsiteY31" fmla="*/ 0 h 5397372"/>
              <a:gd name="connsiteX32" fmla="*/ 1836609 w 5834559"/>
              <a:gd name="connsiteY32" fmla="*/ 0 h 5397372"/>
              <a:gd name="connsiteX33" fmla="*/ 2047469 w 5834559"/>
              <a:gd name="connsiteY33" fmla="*/ 210864 h 5397372"/>
              <a:gd name="connsiteX34" fmla="*/ 2047469 w 5834559"/>
              <a:gd name="connsiteY34" fmla="*/ 1506961 h 5397372"/>
              <a:gd name="connsiteX35" fmla="*/ 1836609 w 5834559"/>
              <a:gd name="connsiteY35" fmla="*/ 1718528 h 5397372"/>
              <a:gd name="connsiteX36" fmla="*/ 1625745 w 5834559"/>
              <a:gd name="connsiteY36" fmla="*/ 1507664 h 5397372"/>
              <a:gd name="connsiteX37" fmla="*/ 1625745 w 5834559"/>
              <a:gd name="connsiteY37" fmla="*/ 210864 h 5397372"/>
              <a:gd name="connsiteX38" fmla="*/ 1836609 w 5834559"/>
              <a:gd name="connsiteY38" fmla="*/ 0 h 539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834559" h="5397372">
                <a:moveTo>
                  <a:pt x="2136435" y="643126"/>
                </a:moveTo>
                <a:lnTo>
                  <a:pt x="3716657" y="643126"/>
                </a:lnTo>
                <a:lnTo>
                  <a:pt x="3716657" y="1064855"/>
                </a:lnTo>
                <a:lnTo>
                  <a:pt x="2136435" y="1064855"/>
                </a:lnTo>
                <a:close/>
                <a:moveTo>
                  <a:pt x="693741" y="643126"/>
                </a:moveTo>
                <a:lnTo>
                  <a:pt x="1550121" y="643126"/>
                </a:lnTo>
                <a:lnTo>
                  <a:pt x="1550121" y="1064855"/>
                </a:lnTo>
                <a:lnTo>
                  <a:pt x="693741" y="1064855"/>
                </a:lnTo>
                <a:cubicBezTo>
                  <a:pt x="543320" y="1064855"/>
                  <a:pt x="421729" y="1187151"/>
                  <a:pt x="421729" y="1336867"/>
                </a:cubicBezTo>
                <a:lnTo>
                  <a:pt x="421729" y="2079805"/>
                </a:lnTo>
                <a:lnTo>
                  <a:pt x="5412133" y="2079805"/>
                </a:lnTo>
                <a:lnTo>
                  <a:pt x="5412133" y="1336867"/>
                </a:lnTo>
                <a:cubicBezTo>
                  <a:pt x="5412133" y="1186446"/>
                  <a:pt x="5289830" y="1064855"/>
                  <a:pt x="5140113" y="1064855"/>
                </a:cubicBezTo>
                <a:lnTo>
                  <a:pt x="4302971" y="1064855"/>
                </a:lnTo>
                <a:lnTo>
                  <a:pt x="4302971" y="643126"/>
                </a:lnTo>
                <a:lnTo>
                  <a:pt x="5140113" y="643126"/>
                </a:lnTo>
                <a:cubicBezTo>
                  <a:pt x="5523184" y="643126"/>
                  <a:pt x="5833854" y="953797"/>
                  <a:pt x="5834559" y="1336867"/>
                </a:cubicBezTo>
                <a:lnTo>
                  <a:pt x="5834559" y="4703631"/>
                </a:lnTo>
                <a:cubicBezTo>
                  <a:pt x="5834559" y="5085292"/>
                  <a:pt x="5522479" y="5397372"/>
                  <a:pt x="5140818" y="5397372"/>
                </a:cubicBezTo>
                <a:lnTo>
                  <a:pt x="693741" y="5397372"/>
                </a:lnTo>
                <a:cubicBezTo>
                  <a:pt x="312080" y="5397372"/>
                  <a:pt x="0" y="5085292"/>
                  <a:pt x="0" y="4703631"/>
                </a:cubicBezTo>
                <a:lnTo>
                  <a:pt x="0" y="2501529"/>
                </a:lnTo>
                <a:lnTo>
                  <a:pt x="0" y="2079805"/>
                </a:lnTo>
                <a:lnTo>
                  <a:pt x="0" y="1336867"/>
                </a:lnTo>
                <a:cubicBezTo>
                  <a:pt x="0" y="953797"/>
                  <a:pt x="310671" y="643126"/>
                  <a:pt x="693741" y="643126"/>
                </a:cubicBezTo>
                <a:close/>
                <a:moveTo>
                  <a:pt x="3997242" y="0"/>
                </a:moveTo>
                <a:cubicBezTo>
                  <a:pt x="4113920" y="0"/>
                  <a:pt x="4208106" y="94186"/>
                  <a:pt x="4208106" y="210864"/>
                </a:cubicBezTo>
                <a:lnTo>
                  <a:pt x="4208106" y="1506961"/>
                </a:lnTo>
                <a:cubicBezTo>
                  <a:pt x="4208106" y="1623639"/>
                  <a:pt x="4113920" y="1718528"/>
                  <a:pt x="3997242" y="1718528"/>
                </a:cubicBezTo>
                <a:cubicBezTo>
                  <a:pt x="3880564" y="1718528"/>
                  <a:pt x="3786378" y="1624342"/>
                  <a:pt x="3786378" y="1507664"/>
                </a:cubicBezTo>
                <a:lnTo>
                  <a:pt x="3786378" y="210864"/>
                </a:lnTo>
                <a:cubicBezTo>
                  <a:pt x="3786378" y="94186"/>
                  <a:pt x="3880564" y="0"/>
                  <a:pt x="3997242" y="0"/>
                </a:cubicBezTo>
                <a:close/>
                <a:moveTo>
                  <a:pt x="1836609" y="0"/>
                </a:moveTo>
                <a:cubicBezTo>
                  <a:pt x="1953287" y="0"/>
                  <a:pt x="2047469" y="94186"/>
                  <a:pt x="2047469" y="210864"/>
                </a:cubicBezTo>
                <a:lnTo>
                  <a:pt x="2047469" y="1506961"/>
                </a:lnTo>
                <a:cubicBezTo>
                  <a:pt x="2047469" y="1623639"/>
                  <a:pt x="1953287" y="1718528"/>
                  <a:pt x="1836609" y="1718528"/>
                </a:cubicBezTo>
                <a:cubicBezTo>
                  <a:pt x="1719932" y="1718528"/>
                  <a:pt x="1625745" y="1624342"/>
                  <a:pt x="1625745" y="1507664"/>
                </a:cubicBezTo>
                <a:lnTo>
                  <a:pt x="1625745" y="210864"/>
                </a:lnTo>
                <a:cubicBezTo>
                  <a:pt x="1625745" y="94186"/>
                  <a:pt x="1719932" y="0"/>
                  <a:pt x="1836609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endParaRPr lang="zh-CN" altLang="en-US"/>
          </a:p>
        </p:txBody>
      </p:sp>
      <p:sp>
        <p:nvSpPr>
          <p:cNvPr id="28" name="">
            <a:extLst>
              <a:ext uri="{FF2B5EF4-FFF2-40B4-BE49-F238E27FC236}">
                <a16:creationId xmlns:a16="http://schemas.microsoft.com/office/drawing/2014/main" id="{0763B3C8-D2B5-3A31-584A-A3E298BECEA9}"/>
              </a:ext>
            </a:extLst>
          </p:cNvPr>
          <p:cNvSpPr>
            <a:spLocks noChangeAspect="1"/>
          </p:cNvSpPr>
          <p:nvPr/>
        </p:nvSpPr>
        <p:spPr>
          <a:xfrm>
            <a:off x="9898900" y="3272200"/>
            <a:ext cx="720000" cy="720000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  <a:effectLst>
            <a:outerShdw blurRad="317500" dist="127000" dir="2700000" algn="t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">
            <a:extLst>
              <a:ext uri="{FF2B5EF4-FFF2-40B4-BE49-F238E27FC236}">
                <a16:creationId xmlns:a16="http://schemas.microsoft.com/office/drawing/2014/main" id="{D003D32E-D9B6-7BF7-C4AC-0A3D37FFBFB4}"/>
              </a:ext>
            </a:extLst>
          </p:cNvPr>
          <p:cNvSpPr>
            <a:spLocks noChangeAspect="1"/>
          </p:cNvSpPr>
          <p:nvPr/>
        </p:nvSpPr>
        <p:spPr>
          <a:xfrm>
            <a:off x="10073858" y="3470200"/>
            <a:ext cx="370082" cy="324000"/>
          </a:xfrm>
          <a:custGeom>
            <a:avLst/>
            <a:gdLst>
              <a:gd name="connsiteX0" fmla="*/ 411293 w 822401"/>
              <a:gd name="connsiteY0" fmla="*/ 234366 h 720000"/>
              <a:gd name="connsiteX1" fmla="*/ 536928 w 822401"/>
              <a:gd name="connsiteY1" fmla="*/ 360000 h 720000"/>
              <a:gd name="connsiteX2" fmla="*/ 411293 w 822401"/>
              <a:gd name="connsiteY2" fmla="*/ 485635 h 720000"/>
              <a:gd name="connsiteX3" fmla="*/ 285659 w 822401"/>
              <a:gd name="connsiteY3" fmla="*/ 360000 h 720000"/>
              <a:gd name="connsiteX4" fmla="*/ 411293 w 822401"/>
              <a:gd name="connsiteY4" fmla="*/ 234366 h 720000"/>
              <a:gd name="connsiteX5" fmla="*/ 411293 w 822401"/>
              <a:gd name="connsiteY5" fmla="*/ 178938 h 720000"/>
              <a:gd name="connsiteX6" fmla="*/ 230231 w 822401"/>
              <a:gd name="connsiteY6" fmla="*/ 360000 h 720000"/>
              <a:gd name="connsiteX7" fmla="*/ 411293 w 822401"/>
              <a:gd name="connsiteY7" fmla="*/ 541063 h 720000"/>
              <a:gd name="connsiteX8" fmla="*/ 592355 w 822401"/>
              <a:gd name="connsiteY8" fmla="*/ 360000 h 720000"/>
              <a:gd name="connsiteX9" fmla="*/ 411293 w 822401"/>
              <a:gd name="connsiteY9" fmla="*/ 178938 h 720000"/>
              <a:gd name="connsiteX10" fmla="*/ 219884 w 822401"/>
              <a:gd name="connsiteY10" fmla="*/ 0 h 720000"/>
              <a:gd name="connsiteX11" fmla="*/ 602517 w 822401"/>
              <a:gd name="connsiteY11" fmla="*/ 0 h 720000"/>
              <a:gd name="connsiteX12" fmla="*/ 627275 w 822401"/>
              <a:gd name="connsiteY12" fmla="*/ 14319 h 720000"/>
              <a:gd name="connsiteX13" fmla="*/ 818591 w 822401"/>
              <a:gd name="connsiteY13" fmla="*/ 345682 h 720000"/>
              <a:gd name="connsiteX14" fmla="*/ 818591 w 822401"/>
              <a:gd name="connsiteY14" fmla="*/ 374319 h 720000"/>
              <a:gd name="connsiteX15" fmla="*/ 627367 w 822401"/>
              <a:gd name="connsiteY15" fmla="*/ 705682 h 720000"/>
              <a:gd name="connsiteX16" fmla="*/ 602609 w 822401"/>
              <a:gd name="connsiteY16" fmla="*/ 720000 h 720000"/>
              <a:gd name="connsiteX17" fmla="*/ 219977 w 822401"/>
              <a:gd name="connsiteY17" fmla="*/ 720000 h 720000"/>
              <a:gd name="connsiteX18" fmla="*/ 195219 w 822401"/>
              <a:gd name="connsiteY18" fmla="*/ 705682 h 720000"/>
              <a:gd name="connsiteX19" fmla="*/ 3811 w 822401"/>
              <a:gd name="connsiteY19" fmla="*/ 374319 h 720000"/>
              <a:gd name="connsiteX20" fmla="*/ 3811 w 822401"/>
              <a:gd name="connsiteY20" fmla="*/ 345682 h 720000"/>
              <a:gd name="connsiteX21" fmla="*/ 195127 w 822401"/>
              <a:gd name="connsiteY21" fmla="*/ 14319 h 720000"/>
              <a:gd name="connsiteX22" fmla="*/ 219884 w 822401"/>
              <a:gd name="connsiteY22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22401" h="720000">
                <a:moveTo>
                  <a:pt x="411293" y="234366"/>
                </a:moveTo>
                <a:cubicBezTo>
                  <a:pt x="480577" y="234366"/>
                  <a:pt x="536928" y="290716"/>
                  <a:pt x="536928" y="360000"/>
                </a:cubicBezTo>
                <a:cubicBezTo>
                  <a:pt x="536928" y="429284"/>
                  <a:pt x="480577" y="485635"/>
                  <a:pt x="411293" y="485635"/>
                </a:cubicBezTo>
                <a:cubicBezTo>
                  <a:pt x="342009" y="485635"/>
                  <a:pt x="285659" y="429284"/>
                  <a:pt x="285659" y="360000"/>
                </a:cubicBezTo>
                <a:cubicBezTo>
                  <a:pt x="285659" y="290716"/>
                  <a:pt x="342009" y="234366"/>
                  <a:pt x="411293" y="234366"/>
                </a:cubicBezTo>
                <a:close/>
                <a:moveTo>
                  <a:pt x="411293" y="178938"/>
                </a:moveTo>
                <a:cubicBezTo>
                  <a:pt x="311432" y="178938"/>
                  <a:pt x="230231" y="260139"/>
                  <a:pt x="230231" y="360000"/>
                </a:cubicBezTo>
                <a:cubicBezTo>
                  <a:pt x="230231" y="459862"/>
                  <a:pt x="311432" y="541063"/>
                  <a:pt x="411293" y="541063"/>
                </a:cubicBezTo>
                <a:cubicBezTo>
                  <a:pt x="511154" y="541063"/>
                  <a:pt x="592355" y="459862"/>
                  <a:pt x="592355" y="360000"/>
                </a:cubicBezTo>
                <a:cubicBezTo>
                  <a:pt x="592355" y="260139"/>
                  <a:pt x="511154" y="178938"/>
                  <a:pt x="411293" y="178938"/>
                </a:cubicBezTo>
                <a:close/>
                <a:moveTo>
                  <a:pt x="219884" y="0"/>
                </a:moveTo>
                <a:lnTo>
                  <a:pt x="602517" y="0"/>
                </a:lnTo>
                <a:cubicBezTo>
                  <a:pt x="612679" y="0"/>
                  <a:pt x="622194" y="5451"/>
                  <a:pt x="627275" y="14319"/>
                </a:cubicBezTo>
                <a:lnTo>
                  <a:pt x="818591" y="345682"/>
                </a:lnTo>
                <a:cubicBezTo>
                  <a:pt x="823672" y="354550"/>
                  <a:pt x="823672" y="365451"/>
                  <a:pt x="818591" y="374319"/>
                </a:cubicBezTo>
                <a:lnTo>
                  <a:pt x="627367" y="705682"/>
                </a:lnTo>
                <a:cubicBezTo>
                  <a:pt x="622286" y="714550"/>
                  <a:pt x="612771" y="720000"/>
                  <a:pt x="602609" y="720000"/>
                </a:cubicBezTo>
                <a:lnTo>
                  <a:pt x="219977" y="720000"/>
                </a:lnTo>
                <a:cubicBezTo>
                  <a:pt x="209815" y="720000"/>
                  <a:pt x="200300" y="714550"/>
                  <a:pt x="195219" y="705682"/>
                </a:cubicBezTo>
                <a:lnTo>
                  <a:pt x="3811" y="374319"/>
                </a:lnTo>
                <a:cubicBezTo>
                  <a:pt x="-1270" y="365543"/>
                  <a:pt x="-1270" y="354550"/>
                  <a:pt x="3811" y="345682"/>
                </a:cubicBezTo>
                <a:lnTo>
                  <a:pt x="195127" y="14319"/>
                </a:lnTo>
                <a:cubicBezTo>
                  <a:pt x="200208" y="5451"/>
                  <a:pt x="209723" y="0"/>
                  <a:pt x="21988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endParaRPr lang="zh-CN" altLang="en-US" dirty="0">
              <a:latin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7296324"/>
      </p:ext>
    </p:extLst>
  </p:cSld>
  <p:clrMapOvr>
    <a:masterClrMapping/>
  </p:clrMapOvr>
</p:sld>
</file>

<file path=ppt/slides/slide1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>
            <a:extLst>
              <a:ext uri="{FF2B5EF4-FFF2-40B4-BE49-F238E27FC236}">
                <a16:creationId xmlns:a16="http://schemas.microsoft.com/office/drawing/2014/main" id="{5B958CB0-5507-0818-C621-EDE106737CEE}"/>
              </a:ext>
            </a:extLst>
          </p:cNvPr>
          <p:cNvSpPr txBox="1"/>
          <p:nvPr/>
        </p:nvSpPr>
        <p:spPr>
          <a:xfrm>
            <a:off x="660400" y="596700"/>
            <a:ext cx="2520000" cy="43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OPPOSans B" panose="00020600040101010101" pitchFamily="18" charset="-122"/>
              </a:rPr>
              <a:t>整体目标制定</a:t>
            </a:r>
          </a:p>
        </p:txBody>
      </p:sp>
      <p:sp>
        <p:nvSpPr>
          <p:cNvPr id="16" name="">
            <a:extLst>
              <a:ext uri="{FF2B5EF4-FFF2-40B4-BE49-F238E27FC236}">
                <a16:creationId xmlns:a16="http://schemas.microsoft.com/office/drawing/2014/main" id="{F0C13457-EC2D-FCA5-5335-D28A350AF47E}"/>
              </a:ext>
            </a:extLst>
          </p:cNvPr>
          <p:cNvSpPr>
            <a:spLocks noChangeAspect="1"/>
          </p:cNvSpPr>
          <p:nvPr/>
        </p:nvSpPr>
        <p:spPr>
          <a:xfrm>
            <a:off x="3024554" y="740700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">
            <a:extLst>
              <a:ext uri="{FF2B5EF4-FFF2-40B4-BE49-F238E27FC236}">
                <a16:creationId xmlns:a16="http://schemas.microsoft.com/office/drawing/2014/main" id="{446814B7-8F0F-D22A-6960-961BB7F54078}"/>
              </a:ext>
            </a:extLst>
          </p:cNvPr>
          <p:cNvSpPr/>
          <p:nvPr/>
        </p:nvSpPr>
        <p:spPr>
          <a:xfrm>
            <a:off x="-230426" y="596700"/>
            <a:ext cx="792000" cy="43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">
            <a:extLst>
              <a:ext uri="{FF2B5EF4-FFF2-40B4-BE49-F238E27FC236}">
                <a16:creationId xmlns:a16="http://schemas.microsoft.com/office/drawing/2014/main" id="{BDF2957F-D678-89C0-9729-CB38C81C66CD}"/>
              </a:ext>
            </a:extLst>
          </p:cNvPr>
          <p:cNvSpPr/>
          <p:nvPr/>
        </p:nvSpPr>
        <p:spPr>
          <a:xfrm>
            <a:off x="660400" y="4787453"/>
            <a:ext cx="889014" cy="889014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  <a:effectLst>
            <a:outerShdw blurRad="317500" dist="127000" dir="2700000" algn="t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">
            <a:extLst>
              <a:ext uri="{FF2B5EF4-FFF2-40B4-BE49-F238E27FC236}">
                <a16:creationId xmlns:a16="http://schemas.microsoft.com/office/drawing/2014/main" id="{1A06537D-EF7E-BF07-48C5-76C06E50204A}"/>
              </a:ext>
            </a:extLst>
          </p:cNvPr>
          <p:cNvSpPr>
            <a:spLocks noChangeAspect="1"/>
          </p:cNvSpPr>
          <p:nvPr/>
        </p:nvSpPr>
        <p:spPr>
          <a:xfrm>
            <a:off x="889223" y="5032436"/>
            <a:ext cx="431368" cy="399045"/>
          </a:xfrm>
          <a:custGeom>
            <a:avLst/>
            <a:gdLst>
              <a:gd name="connsiteX0" fmla="*/ 2136435 w 5834559"/>
              <a:gd name="connsiteY0" fmla="*/ 643126 h 5397372"/>
              <a:gd name="connsiteX1" fmla="*/ 3716657 w 5834559"/>
              <a:gd name="connsiteY1" fmla="*/ 643126 h 5397372"/>
              <a:gd name="connsiteX2" fmla="*/ 3716657 w 5834559"/>
              <a:gd name="connsiteY2" fmla="*/ 1064855 h 5397372"/>
              <a:gd name="connsiteX3" fmla="*/ 2136435 w 5834559"/>
              <a:gd name="connsiteY3" fmla="*/ 1064855 h 5397372"/>
              <a:gd name="connsiteX4" fmla="*/ 693741 w 5834559"/>
              <a:gd name="connsiteY4" fmla="*/ 643126 h 5397372"/>
              <a:gd name="connsiteX5" fmla="*/ 1550121 w 5834559"/>
              <a:gd name="connsiteY5" fmla="*/ 643126 h 5397372"/>
              <a:gd name="connsiteX6" fmla="*/ 1550121 w 5834559"/>
              <a:gd name="connsiteY6" fmla="*/ 1064855 h 5397372"/>
              <a:gd name="connsiteX7" fmla="*/ 693741 w 5834559"/>
              <a:gd name="connsiteY7" fmla="*/ 1064855 h 5397372"/>
              <a:gd name="connsiteX8" fmla="*/ 421729 w 5834559"/>
              <a:gd name="connsiteY8" fmla="*/ 1336867 h 5397372"/>
              <a:gd name="connsiteX9" fmla="*/ 421729 w 5834559"/>
              <a:gd name="connsiteY9" fmla="*/ 2079805 h 5397372"/>
              <a:gd name="connsiteX10" fmla="*/ 5412133 w 5834559"/>
              <a:gd name="connsiteY10" fmla="*/ 2079805 h 5397372"/>
              <a:gd name="connsiteX11" fmla="*/ 5412133 w 5834559"/>
              <a:gd name="connsiteY11" fmla="*/ 1336867 h 5397372"/>
              <a:gd name="connsiteX12" fmla="*/ 5140113 w 5834559"/>
              <a:gd name="connsiteY12" fmla="*/ 1064855 h 5397372"/>
              <a:gd name="connsiteX13" fmla="*/ 4302971 w 5834559"/>
              <a:gd name="connsiteY13" fmla="*/ 1064855 h 5397372"/>
              <a:gd name="connsiteX14" fmla="*/ 4302971 w 5834559"/>
              <a:gd name="connsiteY14" fmla="*/ 643126 h 5397372"/>
              <a:gd name="connsiteX15" fmla="*/ 5140113 w 5834559"/>
              <a:gd name="connsiteY15" fmla="*/ 643126 h 5397372"/>
              <a:gd name="connsiteX16" fmla="*/ 5834559 w 5834559"/>
              <a:gd name="connsiteY16" fmla="*/ 1336867 h 5397372"/>
              <a:gd name="connsiteX17" fmla="*/ 5834559 w 5834559"/>
              <a:gd name="connsiteY17" fmla="*/ 4703631 h 5397372"/>
              <a:gd name="connsiteX18" fmla="*/ 5140818 w 5834559"/>
              <a:gd name="connsiteY18" fmla="*/ 5397372 h 5397372"/>
              <a:gd name="connsiteX19" fmla="*/ 693741 w 5834559"/>
              <a:gd name="connsiteY19" fmla="*/ 5397372 h 5397372"/>
              <a:gd name="connsiteX20" fmla="*/ 0 w 5834559"/>
              <a:gd name="connsiteY20" fmla="*/ 4703631 h 5397372"/>
              <a:gd name="connsiteX21" fmla="*/ 0 w 5834559"/>
              <a:gd name="connsiteY21" fmla="*/ 2501529 h 5397372"/>
              <a:gd name="connsiteX22" fmla="*/ 0 w 5834559"/>
              <a:gd name="connsiteY22" fmla="*/ 2079805 h 5397372"/>
              <a:gd name="connsiteX23" fmla="*/ 0 w 5834559"/>
              <a:gd name="connsiteY23" fmla="*/ 1336867 h 5397372"/>
              <a:gd name="connsiteX24" fmla="*/ 693741 w 5834559"/>
              <a:gd name="connsiteY24" fmla="*/ 643126 h 5397372"/>
              <a:gd name="connsiteX25" fmla="*/ 3997242 w 5834559"/>
              <a:gd name="connsiteY25" fmla="*/ 0 h 5397372"/>
              <a:gd name="connsiteX26" fmla="*/ 4208106 w 5834559"/>
              <a:gd name="connsiteY26" fmla="*/ 210864 h 5397372"/>
              <a:gd name="connsiteX27" fmla="*/ 4208106 w 5834559"/>
              <a:gd name="connsiteY27" fmla="*/ 1506961 h 5397372"/>
              <a:gd name="connsiteX28" fmla="*/ 3997242 w 5834559"/>
              <a:gd name="connsiteY28" fmla="*/ 1718528 h 5397372"/>
              <a:gd name="connsiteX29" fmla="*/ 3786378 w 5834559"/>
              <a:gd name="connsiteY29" fmla="*/ 1507664 h 5397372"/>
              <a:gd name="connsiteX30" fmla="*/ 3786378 w 5834559"/>
              <a:gd name="connsiteY30" fmla="*/ 210864 h 5397372"/>
              <a:gd name="connsiteX31" fmla="*/ 3997242 w 5834559"/>
              <a:gd name="connsiteY31" fmla="*/ 0 h 5397372"/>
              <a:gd name="connsiteX32" fmla="*/ 1836609 w 5834559"/>
              <a:gd name="connsiteY32" fmla="*/ 0 h 5397372"/>
              <a:gd name="connsiteX33" fmla="*/ 2047469 w 5834559"/>
              <a:gd name="connsiteY33" fmla="*/ 210864 h 5397372"/>
              <a:gd name="connsiteX34" fmla="*/ 2047469 w 5834559"/>
              <a:gd name="connsiteY34" fmla="*/ 1506961 h 5397372"/>
              <a:gd name="connsiteX35" fmla="*/ 1836609 w 5834559"/>
              <a:gd name="connsiteY35" fmla="*/ 1718528 h 5397372"/>
              <a:gd name="connsiteX36" fmla="*/ 1625745 w 5834559"/>
              <a:gd name="connsiteY36" fmla="*/ 1507664 h 5397372"/>
              <a:gd name="connsiteX37" fmla="*/ 1625745 w 5834559"/>
              <a:gd name="connsiteY37" fmla="*/ 210864 h 5397372"/>
              <a:gd name="connsiteX38" fmla="*/ 1836609 w 5834559"/>
              <a:gd name="connsiteY38" fmla="*/ 0 h 539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834559" h="5397372">
                <a:moveTo>
                  <a:pt x="2136435" y="643126"/>
                </a:moveTo>
                <a:lnTo>
                  <a:pt x="3716657" y="643126"/>
                </a:lnTo>
                <a:lnTo>
                  <a:pt x="3716657" y="1064855"/>
                </a:lnTo>
                <a:lnTo>
                  <a:pt x="2136435" y="1064855"/>
                </a:lnTo>
                <a:close/>
                <a:moveTo>
                  <a:pt x="693741" y="643126"/>
                </a:moveTo>
                <a:lnTo>
                  <a:pt x="1550121" y="643126"/>
                </a:lnTo>
                <a:lnTo>
                  <a:pt x="1550121" y="1064855"/>
                </a:lnTo>
                <a:lnTo>
                  <a:pt x="693741" y="1064855"/>
                </a:lnTo>
                <a:cubicBezTo>
                  <a:pt x="543320" y="1064855"/>
                  <a:pt x="421729" y="1187151"/>
                  <a:pt x="421729" y="1336867"/>
                </a:cubicBezTo>
                <a:lnTo>
                  <a:pt x="421729" y="2079805"/>
                </a:lnTo>
                <a:lnTo>
                  <a:pt x="5412133" y="2079805"/>
                </a:lnTo>
                <a:lnTo>
                  <a:pt x="5412133" y="1336867"/>
                </a:lnTo>
                <a:cubicBezTo>
                  <a:pt x="5412133" y="1186446"/>
                  <a:pt x="5289830" y="1064855"/>
                  <a:pt x="5140113" y="1064855"/>
                </a:cubicBezTo>
                <a:lnTo>
                  <a:pt x="4302971" y="1064855"/>
                </a:lnTo>
                <a:lnTo>
                  <a:pt x="4302971" y="643126"/>
                </a:lnTo>
                <a:lnTo>
                  <a:pt x="5140113" y="643126"/>
                </a:lnTo>
                <a:cubicBezTo>
                  <a:pt x="5523184" y="643126"/>
                  <a:pt x="5833854" y="953797"/>
                  <a:pt x="5834559" y="1336867"/>
                </a:cubicBezTo>
                <a:lnTo>
                  <a:pt x="5834559" y="4703631"/>
                </a:lnTo>
                <a:cubicBezTo>
                  <a:pt x="5834559" y="5085292"/>
                  <a:pt x="5522479" y="5397372"/>
                  <a:pt x="5140818" y="5397372"/>
                </a:cubicBezTo>
                <a:lnTo>
                  <a:pt x="693741" y="5397372"/>
                </a:lnTo>
                <a:cubicBezTo>
                  <a:pt x="312080" y="5397372"/>
                  <a:pt x="0" y="5085292"/>
                  <a:pt x="0" y="4703631"/>
                </a:cubicBezTo>
                <a:lnTo>
                  <a:pt x="0" y="2501529"/>
                </a:lnTo>
                <a:lnTo>
                  <a:pt x="0" y="2079805"/>
                </a:lnTo>
                <a:lnTo>
                  <a:pt x="0" y="1336867"/>
                </a:lnTo>
                <a:cubicBezTo>
                  <a:pt x="0" y="953797"/>
                  <a:pt x="310671" y="643126"/>
                  <a:pt x="693741" y="643126"/>
                </a:cubicBezTo>
                <a:close/>
                <a:moveTo>
                  <a:pt x="3997242" y="0"/>
                </a:moveTo>
                <a:cubicBezTo>
                  <a:pt x="4113920" y="0"/>
                  <a:pt x="4208106" y="94186"/>
                  <a:pt x="4208106" y="210864"/>
                </a:cubicBezTo>
                <a:lnTo>
                  <a:pt x="4208106" y="1506961"/>
                </a:lnTo>
                <a:cubicBezTo>
                  <a:pt x="4208106" y="1623639"/>
                  <a:pt x="4113920" y="1718528"/>
                  <a:pt x="3997242" y="1718528"/>
                </a:cubicBezTo>
                <a:cubicBezTo>
                  <a:pt x="3880564" y="1718528"/>
                  <a:pt x="3786378" y="1624342"/>
                  <a:pt x="3786378" y="1507664"/>
                </a:cubicBezTo>
                <a:lnTo>
                  <a:pt x="3786378" y="210864"/>
                </a:lnTo>
                <a:cubicBezTo>
                  <a:pt x="3786378" y="94186"/>
                  <a:pt x="3880564" y="0"/>
                  <a:pt x="3997242" y="0"/>
                </a:cubicBezTo>
                <a:close/>
                <a:moveTo>
                  <a:pt x="1836609" y="0"/>
                </a:moveTo>
                <a:cubicBezTo>
                  <a:pt x="1953287" y="0"/>
                  <a:pt x="2047469" y="94186"/>
                  <a:pt x="2047469" y="210864"/>
                </a:cubicBezTo>
                <a:lnTo>
                  <a:pt x="2047469" y="1506961"/>
                </a:lnTo>
                <a:cubicBezTo>
                  <a:pt x="2047469" y="1623639"/>
                  <a:pt x="1953287" y="1718528"/>
                  <a:pt x="1836609" y="1718528"/>
                </a:cubicBezTo>
                <a:cubicBezTo>
                  <a:pt x="1719932" y="1718528"/>
                  <a:pt x="1625745" y="1624342"/>
                  <a:pt x="1625745" y="1507664"/>
                </a:cubicBezTo>
                <a:lnTo>
                  <a:pt x="1625745" y="210864"/>
                </a:lnTo>
                <a:cubicBezTo>
                  <a:pt x="1625745" y="94186"/>
                  <a:pt x="1719932" y="0"/>
                  <a:pt x="1836609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endParaRPr lang="zh-CN" altLang="en-US"/>
          </a:p>
        </p:txBody>
      </p:sp>
      <p:sp>
        <p:nvSpPr>
          <p:cNvPr id="5" name="">
            <a:extLst>
              <a:ext uri="{FF2B5EF4-FFF2-40B4-BE49-F238E27FC236}">
                <a16:creationId xmlns:a16="http://schemas.microsoft.com/office/drawing/2014/main" id="{ED7285A7-556F-26A8-0A84-99C0F2F951B8}"/>
              </a:ext>
            </a:extLst>
          </p:cNvPr>
          <p:cNvSpPr/>
          <p:nvPr/>
        </p:nvSpPr>
        <p:spPr>
          <a:xfrm>
            <a:off x="660400" y="3262312"/>
            <a:ext cx="889014" cy="889014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  <a:effectLst>
            <a:outerShdw blurRad="317500" dist="127000" dir="2700000" algn="t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">
            <a:extLst>
              <a:ext uri="{FF2B5EF4-FFF2-40B4-BE49-F238E27FC236}">
                <a16:creationId xmlns:a16="http://schemas.microsoft.com/office/drawing/2014/main" id="{629A428D-6624-5DCA-F909-CBD65B360097}"/>
              </a:ext>
            </a:extLst>
          </p:cNvPr>
          <p:cNvSpPr>
            <a:spLocks noChangeAspect="1"/>
          </p:cNvSpPr>
          <p:nvPr/>
        </p:nvSpPr>
        <p:spPr>
          <a:xfrm>
            <a:off x="913029" y="3507296"/>
            <a:ext cx="383756" cy="399045"/>
          </a:xfrm>
          <a:custGeom>
            <a:avLst/>
            <a:gdLst>
              <a:gd name="connsiteX0" fmla="*/ 198153 w 692417"/>
              <a:gd name="connsiteY0" fmla="*/ 663680 h 720001"/>
              <a:gd name="connsiteX1" fmla="*/ 239787 w 692417"/>
              <a:gd name="connsiteY1" fmla="*/ 663680 h 720001"/>
              <a:gd name="connsiteX2" fmla="*/ 295235 w 692417"/>
              <a:gd name="connsiteY2" fmla="*/ 663680 h 720001"/>
              <a:gd name="connsiteX3" fmla="*/ 397182 w 692417"/>
              <a:gd name="connsiteY3" fmla="*/ 663680 h 720001"/>
              <a:gd name="connsiteX4" fmla="*/ 452630 w 692417"/>
              <a:gd name="connsiteY4" fmla="*/ 663680 h 720001"/>
              <a:gd name="connsiteX5" fmla="*/ 494264 w 692417"/>
              <a:gd name="connsiteY5" fmla="*/ 663680 h 720001"/>
              <a:gd name="connsiteX6" fmla="*/ 522425 w 692417"/>
              <a:gd name="connsiteY6" fmla="*/ 691841 h 720001"/>
              <a:gd name="connsiteX7" fmla="*/ 494264 w 692417"/>
              <a:gd name="connsiteY7" fmla="*/ 720001 h 720001"/>
              <a:gd name="connsiteX8" fmla="*/ 452630 w 692417"/>
              <a:gd name="connsiteY8" fmla="*/ 720001 h 720001"/>
              <a:gd name="connsiteX9" fmla="*/ 397182 w 692417"/>
              <a:gd name="connsiteY9" fmla="*/ 720001 h 720001"/>
              <a:gd name="connsiteX10" fmla="*/ 295235 w 692417"/>
              <a:gd name="connsiteY10" fmla="*/ 720001 h 720001"/>
              <a:gd name="connsiteX11" fmla="*/ 239787 w 692417"/>
              <a:gd name="connsiteY11" fmla="*/ 720001 h 720001"/>
              <a:gd name="connsiteX12" fmla="*/ 198153 w 692417"/>
              <a:gd name="connsiteY12" fmla="*/ 720001 h 720001"/>
              <a:gd name="connsiteX13" fmla="*/ 169992 w 692417"/>
              <a:gd name="connsiteY13" fmla="*/ 691841 h 720001"/>
              <a:gd name="connsiteX14" fmla="*/ 198153 w 692417"/>
              <a:gd name="connsiteY14" fmla="*/ 663680 h 720001"/>
              <a:gd name="connsiteX15" fmla="*/ 154400 w 692417"/>
              <a:gd name="connsiteY15" fmla="*/ 572143 h 720001"/>
              <a:gd name="connsiteX16" fmla="*/ 154241 w 692417"/>
              <a:gd name="connsiteY16" fmla="*/ 572597 h 720001"/>
              <a:gd name="connsiteX17" fmla="*/ 160423 w 692417"/>
              <a:gd name="connsiteY17" fmla="*/ 572597 h 720001"/>
              <a:gd name="connsiteX18" fmla="*/ 346215 w 692417"/>
              <a:gd name="connsiteY18" fmla="*/ 0 h 720001"/>
              <a:gd name="connsiteX19" fmla="*/ 456041 w 692417"/>
              <a:gd name="connsiteY19" fmla="*/ 22341 h 720001"/>
              <a:gd name="connsiteX20" fmla="*/ 545873 w 692417"/>
              <a:gd name="connsiteY20" fmla="*/ 82980 h 720001"/>
              <a:gd name="connsiteX21" fmla="*/ 606513 w 692417"/>
              <a:gd name="connsiteY21" fmla="*/ 172812 h 720001"/>
              <a:gd name="connsiteX22" fmla="*/ 628853 w 692417"/>
              <a:gd name="connsiteY22" fmla="*/ 282638 h 720001"/>
              <a:gd name="connsiteX23" fmla="*/ 628853 w 692417"/>
              <a:gd name="connsiteY23" fmla="*/ 493091 h 720001"/>
              <a:gd name="connsiteX24" fmla="*/ 687990 w 692417"/>
              <a:gd name="connsiteY24" fmla="*/ 585551 h 720001"/>
              <a:gd name="connsiteX25" fmla="*/ 688929 w 692417"/>
              <a:gd name="connsiteY25" fmla="*/ 614275 h 720001"/>
              <a:gd name="connsiteX26" fmla="*/ 664336 w 692417"/>
              <a:gd name="connsiteY26" fmla="*/ 628918 h 720001"/>
              <a:gd name="connsiteX27" fmla="*/ 28189 w 692417"/>
              <a:gd name="connsiteY27" fmla="*/ 628918 h 720001"/>
              <a:gd name="connsiteX28" fmla="*/ 3596 w 692417"/>
              <a:gd name="connsiteY28" fmla="*/ 614462 h 720001"/>
              <a:gd name="connsiteX29" fmla="*/ 4159 w 692417"/>
              <a:gd name="connsiteY29" fmla="*/ 585927 h 720001"/>
              <a:gd name="connsiteX30" fmla="*/ 63578 w 692417"/>
              <a:gd name="connsiteY30" fmla="*/ 489336 h 720001"/>
              <a:gd name="connsiteX31" fmla="*/ 63578 w 692417"/>
              <a:gd name="connsiteY31" fmla="*/ 282638 h 720001"/>
              <a:gd name="connsiteX32" fmla="*/ 85919 w 692417"/>
              <a:gd name="connsiteY32" fmla="*/ 172812 h 720001"/>
              <a:gd name="connsiteX33" fmla="*/ 146558 w 692417"/>
              <a:gd name="connsiteY33" fmla="*/ 82980 h 720001"/>
              <a:gd name="connsiteX34" fmla="*/ 236389 w 692417"/>
              <a:gd name="connsiteY34" fmla="*/ 22341 h 720001"/>
              <a:gd name="connsiteX35" fmla="*/ 346215 w 692417"/>
              <a:gd name="connsiteY35" fmla="*/ 0 h 72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92417" h="720001">
                <a:moveTo>
                  <a:pt x="198153" y="663680"/>
                </a:moveTo>
                <a:lnTo>
                  <a:pt x="239787" y="663680"/>
                </a:lnTo>
                <a:lnTo>
                  <a:pt x="295235" y="663680"/>
                </a:lnTo>
                <a:lnTo>
                  <a:pt x="397182" y="663680"/>
                </a:lnTo>
                <a:lnTo>
                  <a:pt x="452630" y="663680"/>
                </a:lnTo>
                <a:lnTo>
                  <a:pt x="494264" y="663680"/>
                </a:lnTo>
                <a:cubicBezTo>
                  <a:pt x="509847" y="663680"/>
                  <a:pt x="522425" y="676259"/>
                  <a:pt x="522425" y="691841"/>
                </a:cubicBezTo>
                <a:cubicBezTo>
                  <a:pt x="522425" y="707423"/>
                  <a:pt x="509753" y="720001"/>
                  <a:pt x="494264" y="720001"/>
                </a:cubicBezTo>
                <a:lnTo>
                  <a:pt x="452630" y="720001"/>
                </a:lnTo>
                <a:lnTo>
                  <a:pt x="397182" y="720001"/>
                </a:lnTo>
                <a:lnTo>
                  <a:pt x="295235" y="720001"/>
                </a:lnTo>
                <a:lnTo>
                  <a:pt x="239787" y="720001"/>
                </a:lnTo>
                <a:lnTo>
                  <a:pt x="198153" y="720001"/>
                </a:lnTo>
                <a:cubicBezTo>
                  <a:pt x="182571" y="720001"/>
                  <a:pt x="169992" y="707423"/>
                  <a:pt x="169992" y="691841"/>
                </a:cubicBezTo>
                <a:cubicBezTo>
                  <a:pt x="169992" y="676259"/>
                  <a:pt x="182571" y="663680"/>
                  <a:pt x="198153" y="663680"/>
                </a:cubicBezTo>
                <a:close/>
                <a:moveTo>
                  <a:pt x="154400" y="572143"/>
                </a:moveTo>
                <a:lnTo>
                  <a:pt x="154241" y="572597"/>
                </a:lnTo>
                <a:lnTo>
                  <a:pt x="160423" y="572597"/>
                </a:lnTo>
                <a:close/>
                <a:moveTo>
                  <a:pt x="346215" y="0"/>
                </a:moveTo>
                <a:cubicBezTo>
                  <a:pt x="384232" y="0"/>
                  <a:pt x="421122" y="7510"/>
                  <a:pt x="456041" y="22341"/>
                </a:cubicBezTo>
                <a:cubicBezTo>
                  <a:pt x="489646" y="36609"/>
                  <a:pt x="519872" y="57072"/>
                  <a:pt x="545873" y="82980"/>
                </a:cubicBezTo>
                <a:cubicBezTo>
                  <a:pt x="571875" y="108981"/>
                  <a:pt x="592245" y="139207"/>
                  <a:pt x="606513" y="172812"/>
                </a:cubicBezTo>
                <a:cubicBezTo>
                  <a:pt x="621344" y="207637"/>
                  <a:pt x="628853" y="244621"/>
                  <a:pt x="628853" y="282638"/>
                </a:cubicBezTo>
                <a:lnTo>
                  <a:pt x="628853" y="493091"/>
                </a:lnTo>
                <a:lnTo>
                  <a:pt x="687990" y="585551"/>
                </a:lnTo>
                <a:cubicBezTo>
                  <a:pt x="693528" y="594187"/>
                  <a:pt x="693904" y="605263"/>
                  <a:pt x="688929" y="614275"/>
                </a:cubicBezTo>
                <a:cubicBezTo>
                  <a:pt x="684048" y="623286"/>
                  <a:pt x="674567" y="628918"/>
                  <a:pt x="664336" y="628918"/>
                </a:cubicBezTo>
                <a:lnTo>
                  <a:pt x="28189" y="628918"/>
                </a:lnTo>
                <a:cubicBezTo>
                  <a:pt x="17958" y="628918"/>
                  <a:pt x="8571" y="623380"/>
                  <a:pt x="3596" y="614462"/>
                </a:cubicBezTo>
                <a:cubicBezTo>
                  <a:pt x="-1380" y="605545"/>
                  <a:pt x="-1192" y="594656"/>
                  <a:pt x="4159" y="585927"/>
                </a:cubicBezTo>
                <a:lnTo>
                  <a:pt x="63578" y="489336"/>
                </a:lnTo>
                <a:lnTo>
                  <a:pt x="63578" y="282638"/>
                </a:lnTo>
                <a:cubicBezTo>
                  <a:pt x="63578" y="244621"/>
                  <a:pt x="71087" y="207731"/>
                  <a:pt x="85919" y="172812"/>
                </a:cubicBezTo>
                <a:cubicBezTo>
                  <a:pt x="100186" y="139207"/>
                  <a:pt x="120650" y="108981"/>
                  <a:pt x="146558" y="82980"/>
                </a:cubicBezTo>
                <a:cubicBezTo>
                  <a:pt x="172465" y="56978"/>
                  <a:pt x="202785" y="36609"/>
                  <a:pt x="236389" y="22341"/>
                </a:cubicBezTo>
                <a:cubicBezTo>
                  <a:pt x="271214" y="7510"/>
                  <a:pt x="308199" y="0"/>
                  <a:pt x="346215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endParaRPr lang="zh-CN" altLang="en-US"/>
          </a:p>
        </p:txBody>
      </p:sp>
      <p:sp>
        <p:nvSpPr>
          <p:cNvPr id="7" name="">
            <a:extLst>
              <a:ext uri="{FF2B5EF4-FFF2-40B4-BE49-F238E27FC236}">
                <a16:creationId xmlns:a16="http://schemas.microsoft.com/office/drawing/2014/main" id="{337A9E3F-62F1-5D43-3456-D5BD5FA5CB0D}"/>
              </a:ext>
            </a:extLst>
          </p:cNvPr>
          <p:cNvSpPr/>
          <p:nvPr/>
        </p:nvSpPr>
        <p:spPr>
          <a:xfrm>
            <a:off x="660400" y="1730607"/>
            <a:ext cx="889014" cy="889014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  <a:effectLst>
            <a:outerShdw blurRad="317500" dist="127000" dir="2700000" algn="t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">
            <a:extLst>
              <a:ext uri="{FF2B5EF4-FFF2-40B4-BE49-F238E27FC236}">
                <a16:creationId xmlns:a16="http://schemas.microsoft.com/office/drawing/2014/main" id="{D5239DDD-16F9-2D91-1BF3-5E8E27686BF2}"/>
              </a:ext>
            </a:extLst>
          </p:cNvPr>
          <p:cNvSpPr>
            <a:spLocks noChangeAspect="1"/>
          </p:cNvSpPr>
          <p:nvPr/>
        </p:nvSpPr>
        <p:spPr>
          <a:xfrm>
            <a:off x="884833" y="1975591"/>
            <a:ext cx="440148" cy="399045"/>
          </a:xfrm>
          <a:custGeom>
            <a:avLst/>
            <a:gdLst>
              <a:gd name="connsiteX0" fmla="*/ 31770 w 794163"/>
              <a:gd name="connsiteY0" fmla="*/ 656460 h 720001"/>
              <a:gd name="connsiteX1" fmla="*/ 762297 w 794163"/>
              <a:gd name="connsiteY1" fmla="*/ 656460 h 720001"/>
              <a:gd name="connsiteX2" fmla="*/ 794163 w 794163"/>
              <a:gd name="connsiteY2" fmla="*/ 688230 h 720001"/>
              <a:gd name="connsiteX3" fmla="*/ 762392 w 794163"/>
              <a:gd name="connsiteY3" fmla="*/ 720001 h 720001"/>
              <a:gd name="connsiteX4" fmla="*/ 31770 w 794163"/>
              <a:gd name="connsiteY4" fmla="*/ 720001 h 720001"/>
              <a:gd name="connsiteX5" fmla="*/ 0 w 794163"/>
              <a:gd name="connsiteY5" fmla="*/ 688230 h 720001"/>
              <a:gd name="connsiteX6" fmla="*/ 31770 w 794163"/>
              <a:gd name="connsiteY6" fmla="*/ 656460 h 720001"/>
              <a:gd name="connsiteX7" fmla="*/ 613493 w 794163"/>
              <a:gd name="connsiteY7" fmla="*/ 317608 h 720001"/>
              <a:gd name="connsiteX8" fmla="*/ 710048 w 794163"/>
              <a:gd name="connsiteY8" fmla="*/ 317608 h 720001"/>
              <a:gd name="connsiteX9" fmla="*/ 767655 w 794163"/>
              <a:gd name="connsiteY9" fmla="*/ 375216 h 720001"/>
              <a:gd name="connsiteX10" fmla="*/ 767655 w 794163"/>
              <a:gd name="connsiteY10" fmla="*/ 524689 h 720001"/>
              <a:gd name="connsiteX11" fmla="*/ 710048 w 794163"/>
              <a:gd name="connsiteY11" fmla="*/ 582297 h 720001"/>
              <a:gd name="connsiteX12" fmla="*/ 613493 w 794163"/>
              <a:gd name="connsiteY12" fmla="*/ 582297 h 720001"/>
              <a:gd name="connsiteX13" fmla="*/ 555885 w 794163"/>
              <a:gd name="connsiteY13" fmla="*/ 524689 h 720001"/>
              <a:gd name="connsiteX14" fmla="*/ 555885 w 794163"/>
              <a:gd name="connsiteY14" fmla="*/ 375216 h 720001"/>
              <a:gd name="connsiteX15" fmla="*/ 613493 w 794163"/>
              <a:gd name="connsiteY15" fmla="*/ 317608 h 720001"/>
              <a:gd name="connsiteX16" fmla="*/ 84019 w 794163"/>
              <a:gd name="connsiteY16" fmla="*/ 211770 h 720001"/>
              <a:gd name="connsiteX17" fmla="*/ 180574 w 794163"/>
              <a:gd name="connsiteY17" fmla="*/ 211770 h 720001"/>
              <a:gd name="connsiteX18" fmla="*/ 238182 w 794163"/>
              <a:gd name="connsiteY18" fmla="*/ 269282 h 720001"/>
              <a:gd name="connsiteX19" fmla="*/ 238182 w 794163"/>
              <a:gd name="connsiteY19" fmla="*/ 524785 h 720001"/>
              <a:gd name="connsiteX20" fmla="*/ 180574 w 794163"/>
              <a:gd name="connsiteY20" fmla="*/ 582393 h 720001"/>
              <a:gd name="connsiteX21" fmla="*/ 84019 w 794163"/>
              <a:gd name="connsiteY21" fmla="*/ 582393 h 720001"/>
              <a:gd name="connsiteX22" fmla="*/ 26411 w 794163"/>
              <a:gd name="connsiteY22" fmla="*/ 524785 h 720001"/>
              <a:gd name="connsiteX23" fmla="*/ 26411 w 794163"/>
              <a:gd name="connsiteY23" fmla="*/ 269378 h 720001"/>
              <a:gd name="connsiteX24" fmla="*/ 84019 w 794163"/>
              <a:gd name="connsiteY24" fmla="*/ 211770 h 720001"/>
              <a:gd name="connsiteX25" fmla="*/ 348708 w 794163"/>
              <a:gd name="connsiteY25" fmla="*/ 0 h 720001"/>
              <a:gd name="connsiteX26" fmla="*/ 445359 w 794163"/>
              <a:gd name="connsiteY26" fmla="*/ 0 h 720001"/>
              <a:gd name="connsiteX27" fmla="*/ 502871 w 794163"/>
              <a:gd name="connsiteY27" fmla="*/ 57607 h 720001"/>
              <a:gd name="connsiteX28" fmla="*/ 502871 w 794163"/>
              <a:gd name="connsiteY28" fmla="*/ 524785 h 720001"/>
              <a:gd name="connsiteX29" fmla="*/ 445263 w 794163"/>
              <a:gd name="connsiteY29" fmla="*/ 582393 h 720001"/>
              <a:gd name="connsiteX30" fmla="*/ 348708 w 794163"/>
              <a:gd name="connsiteY30" fmla="*/ 582393 h 720001"/>
              <a:gd name="connsiteX31" fmla="*/ 291100 w 794163"/>
              <a:gd name="connsiteY31" fmla="*/ 524785 h 720001"/>
              <a:gd name="connsiteX32" fmla="*/ 291100 w 794163"/>
              <a:gd name="connsiteY32" fmla="*/ 57607 h 720001"/>
              <a:gd name="connsiteX33" fmla="*/ 348708 w 794163"/>
              <a:gd name="connsiteY33" fmla="*/ 0 h 72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94163" h="720001">
                <a:moveTo>
                  <a:pt x="31770" y="656460"/>
                </a:moveTo>
                <a:lnTo>
                  <a:pt x="762297" y="656460"/>
                </a:lnTo>
                <a:cubicBezTo>
                  <a:pt x="779904" y="656460"/>
                  <a:pt x="794067" y="670622"/>
                  <a:pt x="794163" y="688230"/>
                </a:cubicBezTo>
                <a:cubicBezTo>
                  <a:pt x="794163" y="705742"/>
                  <a:pt x="779904" y="720001"/>
                  <a:pt x="762392" y="720001"/>
                </a:cubicBezTo>
                <a:lnTo>
                  <a:pt x="31770" y="720001"/>
                </a:lnTo>
                <a:cubicBezTo>
                  <a:pt x="14258" y="720001"/>
                  <a:pt x="0" y="705742"/>
                  <a:pt x="0" y="688230"/>
                </a:cubicBezTo>
                <a:cubicBezTo>
                  <a:pt x="0" y="670718"/>
                  <a:pt x="14258" y="656460"/>
                  <a:pt x="31770" y="656460"/>
                </a:cubicBezTo>
                <a:close/>
                <a:moveTo>
                  <a:pt x="613493" y="317608"/>
                </a:moveTo>
                <a:lnTo>
                  <a:pt x="710048" y="317608"/>
                </a:lnTo>
                <a:cubicBezTo>
                  <a:pt x="741818" y="317608"/>
                  <a:pt x="767655" y="343445"/>
                  <a:pt x="767655" y="375216"/>
                </a:cubicBezTo>
                <a:lnTo>
                  <a:pt x="767655" y="524689"/>
                </a:lnTo>
                <a:cubicBezTo>
                  <a:pt x="767655" y="556364"/>
                  <a:pt x="741723" y="582297"/>
                  <a:pt x="710048" y="582297"/>
                </a:cubicBezTo>
                <a:lnTo>
                  <a:pt x="613493" y="582297"/>
                </a:lnTo>
                <a:cubicBezTo>
                  <a:pt x="581818" y="582297"/>
                  <a:pt x="555885" y="556364"/>
                  <a:pt x="555885" y="524689"/>
                </a:cubicBezTo>
                <a:lnTo>
                  <a:pt x="555885" y="375216"/>
                </a:lnTo>
                <a:cubicBezTo>
                  <a:pt x="555885" y="343349"/>
                  <a:pt x="581722" y="317608"/>
                  <a:pt x="613493" y="317608"/>
                </a:cubicBezTo>
                <a:close/>
                <a:moveTo>
                  <a:pt x="84019" y="211770"/>
                </a:moveTo>
                <a:lnTo>
                  <a:pt x="180574" y="211770"/>
                </a:lnTo>
                <a:cubicBezTo>
                  <a:pt x="212440" y="211770"/>
                  <a:pt x="238182" y="237512"/>
                  <a:pt x="238182" y="269282"/>
                </a:cubicBezTo>
                <a:lnTo>
                  <a:pt x="238182" y="524785"/>
                </a:lnTo>
                <a:cubicBezTo>
                  <a:pt x="238182" y="556460"/>
                  <a:pt x="212248" y="582393"/>
                  <a:pt x="180574" y="582393"/>
                </a:cubicBezTo>
                <a:lnTo>
                  <a:pt x="84019" y="582393"/>
                </a:lnTo>
                <a:cubicBezTo>
                  <a:pt x="52344" y="582393"/>
                  <a:pt x="26411" y="556460"/>
                  <a:pt x="26411" y="524785"/>
                </a:cubicBezTo>
                <a:lnTo>
                  <a:pt x="26411" y="269378"/>
                </a:lnTo>
                <a:cubicBezTo>
                  <a:pt x="26411" y="237512"/>
                  <a:pt x="52248" y="211770"/>
                  <a:pt x="84019" y="211770"/>
                </a:cubicBezTo>
                <a:close/>
                <a:moveTo>
                  <a:pt x="348708" y="0"/>
                </a:moveTo>
                <a:lnTo>
                  <a:pt x="445359" y="0"/>
                </a:lnTo>
                <a:cubicBezTo>
                  <a:pt x="477129" y="0"/>
                  <a:pt x="502871" y="25741"/>
                  <a:pt x="502871" y="57607"/>
                </a:cubicBezTo>
                <a:lnTo>
                  <a:pt x="502871" y="524785"/>
                </a:lnTo>
                <a:cubicBezTo>
                  <a:pt x="502871" y="556460"/>
                  <a:pt x="476937" y="582393"/>
                  <a:pt x="445263" y="582393"/>
                </a:cubicBezTo>
                <a:lnTo>
                  <a:pt x="348708" y="582393"/>
                </a:lnTo>
                <a:cubicBezTo>
                  <a:pt x="317033" y="582393"/>
                  <a:pt x="291100" y="556460"/>
                  <a:pt x="291100" y="524785"/>
                </a:cubicBezTo>
                <a:lnTo>
                  <a:pt x="291100" y="57607"/>
                </a:lnTo>
                <a:cubicBezTo>
                  <a:pt x="291100" y="25741"/>
                  <a:pt x="316937" y="0"/>
                  <a:pt x="348708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endParaRPr lang="zh-CN" altLang="en-US"/>
          </a:p>
        </p:txBody>
      </p:sp>
      <p:sp>
        <p:nvSpPr>
          <p:cNvPr id="10" name="">
            <a:extLst>
              <a:ext uri="{FF2B5EF4-FFF2-40B4-BE49-F238E27FC236}">
                <a16:creationId xmlns:a16="http://schemas.microsoft.com/office/drawing/2014/main" id="{524B6701-75E7-236A-F73A-89E8ED65B5FA}"/>
              </a:ext>
            </a:extLst>
          </p:cNvPr>
          <p:cNvSpPr/>
          <p:nvPr/>
        </p:nvSpPr>
        <p:spPr>
          <a:xfrm>
            <a:off x="1739430" y="1687986"/>
            <a:ext cx="3960000" cy="4056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cs typeface="Open Sans Light" panose="020B0306030504020204" pitchFamily="34" charset="0"/>
              </a:rPr>
              <a:t>内容智能流转</a:t>
            </a:r>
          </a:p>
        </p:txBody>
      </p:sp>
      <p:sp>
        <p:nvSpPr>
          <p:cNvPr id="11" name="">
            <a:extLst>
              <a:ext uri="{FF2B5EF4-FFF2-40B4-BE49-F238E27FC236}">
                <a16:creationId xmlns:a16="http://schemas.microsoft.com/office/drawing/2014/main" id="{02EB7DEE-A673-87AC-3AE4-C516BB707056}"/>
              </a:ext>
            </a:extLst>
          </p:cNvPr>
          <p:cNvSpPr/>
          <p:nvPr/>
        </p:nvSpPr>
        <p:spPr>
          <a:xfrm>
            <a:off x="1739430" y="2180568"/>
            <a:ext cx="3960000" cy="542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阿里巴巴普惠体 2.0 95 ExtraBold" panose="00020600040101010101" pitchFamily="18" charset="-122"/>
              </a:rPr>
              <a:t>通过文章、视频、音频、直播等形式创造优质内容，经由内容智能中台分发到各个渠道，触达用户</a:t>
            </a:r>
          </a:p>
        </p:txBody>
      </p:sp>
      <p:sp>
        <p:nvSpPr>
          <p:cNvPr id="12" name="">
            <a:extLst>
              <a:ext uri="{FF2B5EF4-FFF2-40B4-BE49-F238E27FC236}">
                <a16:creationId xmlns:a16="http://schemas.microsoft.com/office/drawing/2014/main" id="{12502F1E-677D-0958-BBFB-73600DBDD2E1}"/>
              </a:ext>
            </a:extLst>
          </p:cNvPr>
          <p:cNvSpPr/>
          <p:nvPr/>
        </p:nvSpPr>
        <p:spPr>
          <a:xfrm>
            <a:off x="1739430" y="3216409"/>
            <a:ext cx="3960000" cy="4056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cs typeface="Open Sans Light" panose="020B0306030504020204" pitchFamily="34" charset="0"/>
              </a:rPr>
              <a:t>数字资产管理</a:t>
            </a:r>
          </a:p>
        </p:txBody>
      </p:sp>
      <p:sp>
        <p:nvSpPr>
          <p:cNvPr id="13" name="">
            <a:extLst>
              <a:ext uri="{FF2B5EF4-FFF2-40B4-BE49-F238E27FC236}">
                <a16:creationId xmlns:a16="http://schemas.microsoft.com/office/drawing/2014/main" id="{E6673F65-7140-8DDB-0F6F-3C323F52F639}"/>
              </a:ext>
            </a:extLst>
          </p:cNvPr>
          <p:cNvSpPr/>
          <p:nvPr/>
        </p:nvSpPr>
        <p:spPr>
          <a:xfrm>
            <a:off x="1739430" y="3715556"/>
            <a:ext cx="3960000" cy="542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阿里巴巴普惠体 2.0 95 ExtraBold" panose="00020600040101010101" pitchFamily="18" charset="-122"/>
              </a:rPr>
              <a:t>基于全社交媒体平台进行全域流量整合营销，借助数据中台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阿里巴巴普惠体 2.0 95 ExtraBold" panose="00020600040101010101" pitchFamily="18" charset="-122"/>
              </a:rPr>
              <a:t>KolRank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阿里巴巴普惠体 2.0 95 ExtraBold" panose="00020600040101010101" pitchFamily="18" charset="-122"/>
              </a:rPr>
              <a:t>提供标准化产品及服务</a:t>
            </a:r>
          </a:p>
        </p:txBody>
      </p:sp>
      <p:sp>
        <p:nvSpPr>
          <p:cNvPr id="14" name="">
            <a:extLst>
              <a:ext uri="{FF2B5EF4-FFF2-40B4-BE49-F238E27FC236}">
                <a16:creationId xmlns:a16="http://schemas.microsoft.com/office/drawing/2014/main" id="{A906919F-CBD2-BA9C-9CBA-0050A7342EBC}"/>
              </a:ext>
            </a:extLst>
          </p:cNvPr>
          <p:cNvSpPr/>
          <p:nvPr/>
        </p:nvSpPr>
        <p:spPr>
          <a:xfrm>
            <a:off x="1739430" y="4744832"/>
            <a:ext cx="3960000" cy="4056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cs typeface="Open Sans Light" panose="020B0306030504020204" pitchFamily="34" charset="0"/>
              </a:rPr>
              <a:t>品牌塑造传播</a:t>
            </a:r>
          </a:p>
        </p:txBody>
      </p:sp>
      <p:sp>
        <p:nvSpPr>
          <p:cNvPr id="15" name="">
            <a:extLst>
              <a:ext uri="{FF2B5EF4-FFF2-40B4-BE49-F238E27FC236}">
                <a16:creationId xmlns:a16="http://schemas.microsoft.com/office/drawing/2014/main" id="{906FC083-2DA3-2A66-F1AF-D3EE59064ACE}"/>
              </a:ext>
            </a:extLst>
          </p:cNvPr>
          <p:cNvSpPr/>
          <p:nvPr/>
        </p:nvSpPr>
        <p:spPr>
          <a:xfrm>
            <a:off x="1739430" y="5237414"/>
            <a:ext cx="3960000" cy="542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阿里巴巴普惠体 2.0 95 ExtraBold" panose="00020600040101010101" pitchFamily="18" charset="-122"/>
              </a:rPr>
              <a:t>以优质内容作为营销输出核心，承载品牌内核，引发用户的情感共鸣和价值观认同</a:t>
            </a:r>
          </a:p>
        </p:txBody>
      </p:sp>
      <p:sp>
        <p:nvSpPr>
          <p:cNvPr id="17" name="">
            <a:extLst>
              <a:ext uri="{FF2B5EF4-FFF2-40B4-BE49-F238E27FC236}">
                <a16:creationId xmlns:a16="http://schemas.microsoft.com/office/drawing/2014/main" id="{ACA98011-E9AC-031B-0E2A-4A138AD53660}"/>
              </a:ext>
            </a:extLst>
          </p:cNvPr>
          <p:cNvSpPr/>
          <p:nvPr/>
        </p:nvSpPr>
        <p:spPr>
          <a:xfrm>
            <a:off x="6479870" y="4787453"/>
            <a:ext cx="889014" cy="889014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  <a:effectLst>
            <a:outerShdw blurRad="317500" dist="127000" dir="2700000" algn="t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">
            <a:extLst>
              <a:ext uri="{FF2B5EF4-FFF2-40B4-BE49-F238E27FC236}">
                <a16:creationId xmlns:a16="http://schemas.microsoft.com/office/drawing/2014/main" id="{BDA2ABBA-733C-FC75-8386-83773CB2B333}"/>
              </a:ext>
            </a:extLst>
          </p:cNvPr>
          <p:cNvSpPr>
            <a:spLocks noChangeAspect="1"/>
          </p:cNvSpPr>
          <p:nvPr/>
        </p:nvSpPr>
        <p:spPr>
          <a:xfrm>
            <a:off x="6708693" y="5032436"/>
            <a:ext cx="431368" cy="399045"/>
          </a:xfrm>
          <a:custGeom>
            <a:avLst/>
            <a:gdLst>
              <a:gd name="connsiteX0" fmla="*/ 2136435 w 5834559"/>
              <a:gd name="connsiteY0" fmla="*/ 643126 h 5397372"/>
              <a:gd name="connsiteX1" fmla="*/ 3716657 w 5834559"/>
              <a:gd name="connsiteY1" fmla="*/ 643126 h 5397372"/>
              <a:gd name="connsiteX2" fmla="*/ 3716657 w 5834559"/>
              <a:gd name="connsiteY2" fmla="*/ 1064855 h 5397372"/>
              <a:gd name="connsiteX3" fmla="*/ 2136435 w 5834559"/>
              <a:gd name="connsiteY3" fmla="*/ 1064855 h 5397372"/>
              <a:gd name="connsiteX4" fmla="*/ 693741 w 5834559"/>
              <a:gd name="connsiteY4" fmla="*/ 643126 h 5397372"/>
              <a:gd name="connsiteX5" fmla="*/ 1550121 w 5834559"/>
              <a:gd name="connsiteY5" fmla="*/ 643126 h 5397372"/>
              <a:gd name="connsiteX6" fmla="*/ 1550121 w 5834559"/>
              <a:gd name="connsiteY6" fmla="*/ 1064855 h 5397372"/>
              <a:gd name="connsiteX7" fmla="*/ 693741 w 5834559"/>
              <a:gd name="connsiteY7" fmla="*/ 1064855 h 5397372"/>
              <a:gd name="connsiteX8" fmla="*/ 421729 w 5834559"/>
              <a:gd name="connsiteY8" fmla="*/ 1336867 h 5397372"/>
              <a:gd name="connsiteX9" fmla="*/ 421729 w 5834559"/>
              <a:gd name="connsiteY9" fmla="*/ 2079805 h 5397372"/>
              <a:gd name="connsiteX10" fmla="*/ 5412133 w 5834559"/>
              <a:gd name="connsiteY10" fmla="*/ 2079805 h 5397372"/>
              <a:gd name="connsiteX11" fmla="*/ 5412133 w 5834559"/>
              <a:gd name="connsiteY11" fmla="*/ 1336867 h 5397372"/>
              <a:gd name="connsiteX12" fmla="*/ 5140113 w 5834559"/>
              <a:gd name="connsiteY12" fmla="*/ 1064855 h 5397372"/>
              <a:gd name="connsiteX13" fmla="*/ 4302971 w 5834559"/>
              <a:gd name="connsiteY13" fmla="*/ 1064855 h 5397372"/>
              <a:gd name="connsiteX14" fmla="*/ 4302971 w 5834559"/>
              <a:gd name="connsiteY14" fmla="*/ 643126 h 5397372"/>
              <a:gd name="connsiteX15" fmla="*/ 5140113 w 5834559"/>
              <a:gd name="connsiteY15" fmla="*/ 643126 h 5397372"/>
              <a:gd name="connsiteX16" fmla="*/ 5834559 w 5834559"/>
              <a:gd name="connsiteY16" fmla="*/ 1336867 h 5397372"/>
              <a:gd name="connsiteX17" fmla="*/ 5834559 w 5834559"/>
              <a:gd name="connsiteY17" fmla="*/ 4703631 h 5397372"/>
              <a:gd name="connsiteX18" fmla="*/ 5140818 w 5834559"/>
              <a:gd name="connsiteY18" fmla="*/ 5397372 h 5397372"/>
              <a:gd name="connsiteX19" fmla="*/ 693741 w 5834559"/>
              <a:gd name="connsiteY19" fmla="*/ 5397372 h 5397372"/>
              <a:gd name="connsiteX20" fmla="*/ 0 w 5834559"/>
              <a:gd name="connsiteY20" fmla="*/ 4703631 h 5397372"/>
              <a:gd name="connsiteX21" fmla="*/ 0 w 5834559"/>
              <a:gd name="connsiteY21" fmla="*/ 2501529 h 5397372"/>
              <a:gd name="connsiteX22" fmla="*/ 0 w 5834559"/>
              <a:gd name="connsiteY22" fmla="*/ 2079805 h 5397372"/>
              <a:gd name="connsiteX23" fmla="*/ 0 w 5834559"/>
              <a:gd name="connsiteY23" fmla="*/ 1336867 h 5397372"/>
              <a:gd name="connsiteX24" fmla="*/ 693741 w 5834559"/>
              <a:gd name="connsiteY24" fmla="*/ 643126 h 5397372"/>
              <a:gd name="connsiteX25" fmla="*/ 3997242 w 5834559"/>
              <a:gd name="connsiteY25" fmla="*/ 0 h 5397372"/>
              <a:gd name="connsiteX26" fmla="*/ 4208106 w 5834559"/>
              <a:gd name="connsiteY26" fmla="*/ 210864 h 5397372"/>
              <a:gd name="connsiteX27" fmla="*/ 4208106 w 5834559"/>
              <a:gd name="connsiteY27" fmla="*/ 1506961 h 5397372"/>
              <a:gd name="connsiteX28" fmla="*/ 3997242 w 5834559"/>
              <a:gd name="connsiteY28" fmla="*/ 1718528 h 5397372"/>
              <a:gd name="connsiteX29" fmla="*/ 3786378 w 5834559"/>
              <a:gd name="connsiteY29" fmla="*/ 1507664 h 5397372"/>
              <a:gd name="connsiteX30" fmla="*/ 3786378 w 5834559"/>
              <a:gd name="connsiteY30" fmla="*/ 210864 h 5397372"/>
              <a:gd name="connsiteX31" fmla="*/ 3997242 w 5834559"/>
              <a:gd name="connsiteY31" fmla="*/ 0 h 5397372"/>
              <a:gd name="connsiteX32" fmla="*/ 1836609 w 5834559"/>
              <a:gd name="connsiteY32" fmla="*/ 0 h 5397372"/>
              <a:gd name="connsiteX33" fmla="*/ 2047469 w 5834559"/>
              <a:gd name="connsiteY33" fmla="*/ 210864 h 5397372"/>
              <a:gd name="connsiteX34" fmla="*/ 2047469 w 5834559"/>
              <a:gd name="connsiteY34" fmla="*/ 1506961 h 5397372"/>
              <a:gd name="connsiteX35" fmla="*/ 1836609 w 5834559"/>
              <a:gd name="connsiteY35" fmla="*/ 1718528 h 5397372"/>
              <a:gd name="connsiteX36" fmla="*/ 1625745 w 5834559"/>
              <a:gd name="connsiteY36" fmla="*/ 1507664 h 5397372"/>
              <a:gd name="connsiteX37" fmla="*/ 1625745 w 5834559"/>
              <a:gd name="connsiteY37" fmla="*/ 210864 h 5397372"/>
              <a:gd name="connsiteX38" fmla="*/ 1836609 w 5834559"/>
              <a:gd name="connsiteY38" fmla="*/ 0 h 539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834559" h="5397372">
                <a:moveTo>
                  <a:pt x="2136435" y="643126"/>
                </a:moveTo>
                <a:lnTo>
                  <a:pt x="3716657" y="643126"/>
                </a:lnTo>
                <a:lnTo>
                  <a:pt x="3716657" y="1064855"/>
                </a:lnTo>
                <a:lnTo>
                  <a:pt x="2136435" y="1064855"/>
                </a:lnTo>
                <a:close/>
                <a:moveTo>
                  <a:pt x="693741" y="643126"/>
                </a:moveTo>
                <a:lnTo>
                  <a:pt x="1550121" y="643126"/>
                </a:lnTo>
                <a:lnTo>
                  <a:pt x="1550121" y="1064855"/>
                </a:lnTo>
                <a:lnTo>
                  <a:pt x="693741" y="1064855"/>
                </a:lnTo>
                <a:cubicBezTo>
                  <a:pt x="543320" y="1064855"/>
                  <a:pt x="421729" y="1187151"/>
                  <a:pt x="421729" y="1336867"/>
                </a:cubicBezTo>
                <a:lnTo>
                  <a:pt x="421729" y="2079805"/>
                </a:lnTo>
                <a:lnTo>
                  <a:pt x="5412133" y="2079805"/>
                </a:lnTo>
                <a:lnTo>
                  <a:pt x="5412133" y="1336867"/>
                </a:lnTo>
                <a:cubicBezTo>
                  <a:pt x="5412133" y="1186446"/>
                  <a:pt x="5289830" y="1064855"/>
                  <a:pt x="5140113" y="1064855"/>
                </a:cubicBezTo>
                <a:lnTo>
                  <a:pt x="4302971" y="1064855"/>
                </a:lnTo>
                <a:lnTo>
                  <a:pt x="4302971" y="643126"/>
                </a:lnTo>
                <a:lnTo>
                  <a:pt x="5140113" y="643126"/>
                </a:lnTo>
                <a:cubicBezTo>
                  <a:pt x="5523184" y="643126"/>
                  <a:pt x="5833854" y="953797"/>
                  <a:pt x="5834559" y="1336867"/>
                </a:cubicBezTo>
                <a:lnTo>
                  <a:pt x="5834559" y="4703631"/>
                </a:lnTo>
                <a:cubicBezTo>
                  <a:pt x="5834559" y="5085292"/>
                  <a:pt x="5522479" y="5397372"/>
                  <a:pt x="5140818" y="5397372"/>
                </a:cubicBezTo>
                <a:lnTo>
                  <a:pt x="693741" y="5397372"/>
                </a:lnTo>
                <a:cubicBezTo>
                  <a:pt x="312080" y="5397372"/>
                  <a:pt x="0" y="5085292"/>
                  <a:pt x="0" y="4703631"/>
                </a:cubicBezTo>
                <a:lnTo>
                  <a:pt x="0" y="2501529"/>
                </a:lnTo>
                <a:lnTo>
                  <a:pt x="0" y="2079805"/>
                </a:lnTo>
                <a:lnTo>
                  <a:pt x="0" y="1336867"/>
                </a:lnTo>
                <a:cubicBezTo>
                  <a:pt x="0" y="953797"/>
                  <a:pt x="310671" y="643126"/>
                  <a:pt x="693741" y="643126"/>
                </a:cubicBezTo>
                <a:close/>
                <a:moveTo>
                  <a:pt x="3997242" y="0"/>
                </a:moveTo>
                <a:cubicBezTo>
                  <a:pt x="4113920" y="0"/>
                  <a:pt x="4208106" y="94186"/>
                  <a:pt x="4208106" y="210864"/>
                </a:cubicBezTo>
                <a:lnTo>
                  <a:pt x="4208106" y="1506961"/>
                </a:lnTo>
                <a:cubicBezTo>
                  <a:pt x="4208106" y="1623639"/>
                  <a:pt x="4113920" y="1718528"/>
                  <a:pt x="3997242" y="1718528"/>
                </a:cubicBezTo>
                <a:cubicBezTo>
                  <a:pt x="3880564" y="1718528"/>
                  <a:pt x="3786378" y="1624342"/>
                  <a:pt x="3786378" y="1507664"/>
                </a:cubicBezTo>
                <a:lnTo>
                  <a:pt x="3786378" y="210864"/>
                </a:lnTo>
                <a:cubicBezTo>
                  <a:pt x="3786378" y="94186"/>
                  <a:pt x="3880564" y="0"/>
                  <a:pt x="3997242" y="0"/>
                </a:cubicBezTo>
                <a:close/>
                <a:moveTo>
                  <a:pt x="1836609" y="0"/>
                </a:moveTo>
                <a:cubicBezTo>
                  <a:pt x="1953287" y="0"/>
                  <a:pt x="2047469" y="94186"/>
                  <a:pt x="2047469" y="210864"/>
                </a:cubicBezTo>
                <a:lnTo>
                  <a:pt x="2047469" y="1506961"/>
                </a:lnTo>
                <a:cubicBezTo>
                  <a:pt x="2047469" y="1623639"/>
                  <a:pt x="1953287" y="1718528"/>
                  <a:pt x="1836609" y="1718528"/>
                </a:cubicBezTo>
                <a:cubicBezTo>
                  <a:pt x="1719932" y="1718528"/>
                  <a:pt x="1625745" y="1624342"/>
                  <a:pt x="1625745" y="1507664"/>
                </a:cubicBezTo>
                <a:lnTo>
                  <a:pt x="1625745" y="210864"/>
                </a:lnTo>
                <a:cubicBezTo>
                  <a:pt x="1625745" y="94186"/>
                  <a:pt x="1719932" y="0"/>
                  <a:pt x="1836609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endParaRPr lang="zh-CN" altLang="en-US"/>
          </a:p>
        </p:txBody>
      </p:sp>
      <p:sp>
        <p:nvSpPr>
          <p:cNvPr id="19" name="">
            <a:extLst>
              <a:ext uri="{FF2B5EF4-FFF2-40B4-BE49-F238E27FC236}">
                <a16:creationId xmlns:a16="http://schemas.microsoft.com/office/drawing/2014/main" id="{2C0E0566-7BF1-56B4-C971-1A0A7252CB04}"/>
              </a:ext>
            </a:extLst>
          </p:cNvPr>
          <p:cNvSpPr/>
          <p:nvPr/>
        </p:nvSpPr>
        <p:spPr>
          <a:xfrm>
            <a:off x="6479870" y="3262312"/>
            <a:ext cx="889014" cy="889014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  <a:effectLst>
            <a:outerShdw blurRad="317500" dist="127000" dir="2700000" algn="t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">
            <a:extLst>
              <a:ext uri="{FF2B5EF4-FFF2-40B4-BE49-F238E27FC236}">
                <a16:creationId xmlns:a16="http://schemas.microsoft.com/office/drawing/2014/main" id="{9620006F-F6B3-9F09-2B81-027F5F2A6ECF}"/>
              </a:ext>
            </a:extLst>
          </p:cNvPr>
          <p:cNvSpPr>
            <a:spLocks noChangeAspect="1"/>
          </p:cNvSpPr>
          <p:nvPr/>
        </p:nvSpPr>
        <p:spPr>
          <a:xfrm>
            <a:off x="6732499" y="3507296"/>
            <a:ext cx="383756" cy="399045"/>
          </a:xfrm>
          <a:custGeom>
            <a:avLst/>
            <a:gdLst>
              <a:gd name="connsiteX0" fmla="*/ 198153 w 692417"/>
              <a:gd name="connsiteY0" fmla="*/ 663680 h 720001"/>
              <a:gd name="connsiteX1" fmla="*/ 239787 w 692417"/>
              <a:gd name="connsiteY1" fmla="*/ 663680 h 720001"/>
              <a:gd name="connsiteX2" fmla="*/ 295235 w 692417"/>
              <a:gd name="connsiteY2" fmla="*/ 663680 h 720001"/>
              <a:gd name="connsiteX3" fmla="*/ 397182 w 692417"/>
              <a:gd name="connsiteY3" fmla="*/ 663680 h 720001"/>
              <a:gd name="connsiteX4" fmla="*/ 452630 w 692417"/>
              <a:gd name="connsiteY4" fmla="*/ 663680 h 720001"/>
              <a:gd name="connsiteX5" fmla="*/ 494264 w 692417"/>
              <a:gd name="connsiteY5" fmla="*/ 663680 h 720001"/>
              <a:gd name="connsiteX6" fmla="*/ 522425 w 692417"/>
              <a:gd name="connsiteY6" fmla="*/ 691841 h 720001"/>
              <a:gd name="connsiteX7" fmla="*/ 494264 w 692417"/>
              <a:gd name="connsiteY7" fmla="*/ 720001 h 720001"/>
              <a:gd name="connsiteX8" fmla="*/ 452630 w 692417"/>
              <a:gd name="connsiteY8" fmla="*/ 720001 h 720001"/>
              <a:gd name="connsiteX9" fmla="*/ 397182 w 692417"/>
              <a:gd name="connsiteY9" fmla="*/ 720001 h 720001"/>
              <a:gd name="connsiteX10" fmla="*/ 295235 w 692417"/>
              <a:gd name="connsiteY10" fmla="*/ 720001 h 720001"/>
              <a:gd name="connsiteX11" fmla="*/ 239787 w 692417"/>
              <a:gd name="connsiteY11" fmla="*/ 720001 h 720001"/>
              <a:gd name="connsiteX12" fmla="*/ 198153 w 692417"/>
              <a:gd name="connsiteY12" fmla="*/ 720001 h 720001"/>
              <a:gd name="connsiteX13" fmla="*/ 169992 w 692417"/>
              <a:gd name="connsiteY13" fmla="*/ 691841 h 720001"/>
              <a:gd name="connsiteX14" fmla="*/ 198153 w 692417"/>
              <a:gd name="connsiteY14" fmla="*/ 663680 h 720001"/>
              <a:gd name="connsiteX15" fmla="*/ 154400 w 692417"/>
              <a:gd name="connsiteY15" fmla="*/ 572143 h 720001"/>
              <a:gd name="connsiteX16" fmla="*/ 154241 w 692417"/>
              <a:gd name="connsiteY16" fmla="*/ 572597 h 720001"/>
              <a:gd name="connsiteX17" fmla="*/ 160423 w 692417"/>
              <a:gd name="connsiteY17" fmla="*/ 572597 h 720001"/>
              <a:gd name="connsiteX18" fmla="*/ 346215 w 692417"/>
              <a:gd name="connsiteY18" fmla="*/ 0 h 720001"/>
              <a:gd name="connsiteX19" fmla="*/ 456041 w 692417"/>
              <a:gd name="connsiteY19" fmla="*/ 22341 h 720001"/>
              <a:gd name="connsiteX20" fmla="*/ 545873 w 692417"/>
              <a:gd name="connsiteY20" fmla="*/ 82980 h 720001"/>
              <a:gd name="connsiteX21" fmla="*/ 606513 w 692417"/>
              <a:gd name="connsiteY21" fmla="*/ 172812 h 720001"/>
              <a:gd name="connsiteX22" fmla="*/ 628853 w 692417"/>
              <a:gd name="connsiteY22" fmla="*/ 282638 h 720001"/>
              <a:gd name="connsiteX23" fmla="*/ 628853 w 692417"/>
              <a:gd name="connsiteY23" fmla="*/ 493091 h 720001"/>
              <a:gd name="connsiteX24" fmla="*/ 687990 w 692417"/>
              <a:gd name="connsiteY24" fmla="*/ 585551 h 720001"/>
              <a:gd name="connsiteX25" fmla="*/ 688929 w 692417"/>
              <a:gd name="connsiteY25" fmla="*/ 614275 h 720001"/>
              <a:gd name="connsiteX26" fmla="*/ 664336 w 692417"/>
              <a:gd name="connsiteY26" fmla="*/ 628918 h 720001"/>
              <a:gd name="connsiteX27" fmla="*/ 28189 w 692417"/>
              <a:gd name="connsiteY27" fmla="*/ 628918 h 720001"/>
              <a:gd name="connsiteX28" fmla="*/ 3596 w 692417"/>
              <a:gd name="connsiteY28" fmla="*/ 614462 h 720001"/>
              <a:gd name="connsiteX29" fmla="*/ 4159 w 692417"/>
              <a:gd name="connsiteY29" fmla="*/ 585927 h 720001"/>
              <a:gd name="connsiteX30" fmla="*/ 63578 w 692417"/>
              <a:gd name="connsiteY30" fmla="*/ 489336 h 720001"/>
              <a:gd name="connsiteX31" fmla="*/ 63578 w 692417"/>
              <a:gd name="connsiteY31" fmla="*/ 282638 h 720001"/>
              <a:gd name="connsiteX32" fmla="*/ 85919 w 692417"/>
              <a:gd name="connsiteY32" fmla="*/ 172812 h 720001"/>
              <a:gd name="connsiteX33" fmla="*/ 146558 w 692417"/>
              <a:gd name="connsiteY33" fmla="*/ 82980 h 720001"/>
              <a:gd name="connsiteX34" fmla="*/ 236389 w 692417"/>
              <a:gd name="connsiteY34" fmla="*/ 22341 h 720001"/>
              <a:gd name="connsiteX35" fmla="*/ 346215 w 692417"/>
              <a:gd name="connsiteY35" fmla="*/ 0 h 72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92417" h="720001">
                <a:moveTo>
                  <a:pt x="198153" y="663680"/>
                </a:moveTo>
                <a:lnTo>
                  <a:pt x="239787" y="663680"/>
                </a:lnTo>
                <a:lnTo>
                  <a:pt x="295235" y="663680"/>
                </a:lnTo>
                <a:lnTo>
                  <a:pt x="397182" y="663680"/>
                </a:lnTo>
                <a:lnTo>
                  <a:pt x="452630" y="663680"/>
                </a:lnTo>
                <a:lnTo>
                  <a:pt x="494264" y="663680"/>
                </a:lnTo>
                <a:cubicBezTo>
                  <a:pt x="509847" y="663680"/>
                  <a:pt x="522425" y="676259"/>
                  <a:pt x="522425" y="691841"/>
                </a:cubicBezTo>
                <a:cubicBezTo>
                  <a:pt x="522425" y="707423"/>
                  <a:pt x="509753" y="720001"/>
                  <a:pt x="494264" y="720001"/>
                </a:cubicBezTo>
                <a:lnTo>
                  <a:pt x="452630" y="720001"/>
                </a:lnTo>
                <a:lnTo>
                  <a:pt x="397182" y="720001"/>
                </a:lnTo>
                <a:lnTo>
                  <a:pt x="295235" y="720001"/>
                </a:lnTo>
                <a:lnTo>
                  <a:pt x="239787" y="720001"/>
                </a:lnTo>
                <a:lnTo>
                  <a:pt x="198153" y="720001"/>
                </a:lnTo>
                <a:cubicBezTo>
                  <a:pt x="182571" y="720001"/>
                  <a:pt x="169992" y="707423"/>
                  <a:pt x="169992" y="691841"/>
                </a:cubicBezTo>
                <a:cubicBezTo>
                  <a:pt x="169992" y="676259"/>
                  <a:pt x="182571" y="663680"/>
                  <a:pt x="198153" y="663680"/>
                </a:cubicBezTo>
                <a:close/>
                <a:moveTo>
                  <a:pt x="154400" y="572143"/>
                </a:moveTo>
                <a:lnTo>
                  <a:pt x="154241" y="572597"/>
                </a:lnTo>
                <a:lnTo>
                  <a:pt x="160423" y="572597"/>
                </a:lnTo>
                <a:close/>
                <a:moveTo>
                  <a:pt x="346215" y="0"/>
                </a:moveTo>
                <a:cubicBezTo>
                  <a:pt x="384232" y="0"/>
                  <a:pt x="421122" y="7510"/>
                  <a:pt x="456041" y="22341"/>
                </a:cubicBezTo>
                <a:cubicBezTo>
                  <a:pt x="489646" y="36609"/>
                  <a:pt x="519872" y="57072"/>
                  <a:pt x="545873" y="82980"/>
                </a:cubicBezTo>
                <a:cubicBezTo>
                  <a:pt x="571875" y="108981"/>
                  <a:pt x="592245" y="139207"/>
                  <a:pt x="606513" y="172812"/>
                </a:cubicBezTo>
                <a:cubicBezTo>
                  <a:pt x="621344" y="207637"/>
                  <a:pt x="628853" y="244621"/>
                  <a:pt x="628853" y="282638"/>
                </a:cubicBezTo>
                <a:lnTo>
                  <a:pt x="628853" y="493091"/>
                </a:lnTo>
                <a:lnTo>
                  <a:pt x="687990" y="585551"/>
                </a:lnTo>
                <a:cubicBezTo>
                  <a:pt x="693528" y="594187"/>
                  <a:pt x="693904" y="605263"/>
                  <a:pt x="688929" y="614275"/>
                </a:cubicBezTo>
                <a:cubicBezTo>
                  <a:pt x="684048" y="623286"/>
                  <a:pt x="674567" y="628918"/>
                  <a:pt x="664336" y="628918"/>
                </a:cubicBezTo>
                <a:lnTo>
                  <a:pt x="28189" y="628918"/>
                </a:lnTo>
                <a:cubicBezTo>
                  <a:pt x="17958" y="628918"/>
                  <a:pt x="8571" y="623380"/>
                  <a:pt x="3596" y="614462"/>
                </a:cubicBezTo>
                <a:cubicBezTo>
                  <a:pt x="-1380" y="605545"/>
                  <a:pt x="-1192" y="594656"/>
                  <a:pt x="4159" y="585927"/>
                </a:cubicBezTo>
                <a:lnTo>
                  <a:pt x="63578" y="489336"/>
                </a:lnTo>
                <a:lnTo>
                  <a:pt x="63578" y="282638"/>
                </a:lnTo>
                <a:cubicBezTo>
                  <a:pt x="63578" y="244621"/>
                  <a:pt x="71087" y="207731"/>
                  <a:pt x="85919" y="172812"/>
                </a:cubicBezTo>
                <a:cubicBezTo>
                  <a:pt x="100186" y="139207"/>
                  <a:pt x="120650" y="108981"/>
                  <a:pt x="146558" y="82980"/>
                </a:cubicBezTo>
                <a:cubicBezTo>
                  <a:pt x="172465" y="56978"/>
                  <a:pt x="202785" y="36609"/>
                  <a:pt x="236389" y="22341"/>
                </a:cubicBezTo>
                <a:cubicBezTo>
                  <a:pt x="271214" y="7510"/>
                  <a:pt x="308199" y="0"/>
                  <a:pt x="346215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endParaRPr lang="zh-CN" altLang="en-US"/>
          </a:p>
        </p:txBody>
      </p:sp>
      <p:sp>
        <p:nvSpPr>
          <p:cNvPr id="21" name="">
            <a:extLst>
              <a:ext uri="{FF2B5EF4-FFF2-40B4-BE49-F238E27FC236}">
                <a16:creationId xmlns:a16="http://schemas.microsoft.com/office/drawing/2014/main" id="{5772B6D6-DB98-85EF-FF3F-DAD9389F6C79}"/>
              </a:ext>
            </a:extLst>
          </p:cNvPr>
          <p:cNvSpPr/>
          <p:nvPr/>
        </p:nvSpPr>
        <p:spPr>
          <a:xfrm>
            <a:off x="6479870" y="1730607"/>
            <a:ext cx="889014" cy="889014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  <a:effectLst>
            <a:outerShdw blurRad="317500" dist="127000" dir="2700000" algn="t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">
            <a:extLst>
              <a:ext uri="{FF2B5EF4-FFF2-40B4-BE49-F238E27FC236}">
                <a16:creationId xmlns:a16="http://schemas.microsoft.com/office/drawing/2014/main" id="{D618393C-BB98-59C2-59D3-71563AF19201}"/>
              </a:ext>
            </a:extLst>
          </p:cNvPr>
          <p:cNvSpPr>
            <a:spLocks noChangeAspect="1"/>
          </p:cNvSpPr>
          <p:nvPr/>
        </p:nvSpPr>
        <p:spPr>
          <a:xfrm>
            <a:off x="6704303" y="1975591"/>
            <a:ext cx="440148" cy="399045"/>
          </a:xfrm>
          <a:custGeom>
            <a:avLst/>
            <a:gdLst>
              <a:gd name="connsiteX0" fmla="*/ 31770 w 794163"/>
              <a:gd name="connsiteY0" fmla="*/ 656460 h 720001"/>
              <a:gd name="connsiteX1" fmla="*/ 762297 w 794163"/>
              <a:gd name="connsiteY1" fmla="*/ 656460 h 720001"/>
              <a:gd name="connsiteX2" fmla="*/ 794163 w 794163"/>
              <a:gd name="connsiteY2" fmla="*/ 688230 h 720001"/>
              <a:gd name="connsiteX3" fmla="*/ 762392 w 794163"/>
              <a:gd name="connsiteY3" fmla="*/ 720001 h 720001"/>
              <a:gd name="connsiteX4" fmla="*/ 31770 w 794163"/>
              <a:gd name="connsiteY4" fmla="*/ 720001 h 720001"/>
              <a:gd name="connsiteX5" fmla="*/ 0 w 794163"/>
              <a:gd name="connsiteY5" fmla="*/ 688230 h 720001"/>
              <a:gd name="connsiteX6" fmla="*/ 31770 w 794163"/>
              <a:gd name="connsiteY6" fmla="*/ 656460 h 720001"/>
              <a:gd name="connsiteX7" fmla="*/ 613493 w 794163"/>
              <a:gd name="connsiteY7" fmla="*/ 317608 h 720001"/>
              <a:gd name="connsiteX8" fmla="*/ 710048 w 794163"/>
              <a:gd name="connsiteY8" fmla="*/ 317608 h 720001"/>
              <a:gd name="connsiteX9" fmla="*/ 767655 w 794163"/>
              <a:gd name="connsiteY9" fmla="*/ 375216 h 720001"/>
              <a:gd name="connsiteX10" fmla="*/ 767655 w 794163"/>
              <a:gd name="connsiteY10" fmla="*/ 524689 h 720001"/>
              <a:gd name="connsiteX11" fmla="*/ 710048 w 794163"/>
              <a:gd name="connsiteY11" fmla="*/ 582297 h 720001"/>
              <a:gd name="connsiteX12" fmla="*/ 613493 w 794163"/>
              <a:gd name="connsiteY12" fmla="*/ 582297 h 720001"/>
              <a:gd name="connsiteX13" fmla="*/ 555885 w 794163"/>
              <a:gd name="connsiteY13" fmla="*/ 524689 h 720001"/>
              <a:gd name="connsiteX14" fmla="*/ 555885 w 794163"/>
              <a:gd name="connsiteY14" fmla="*/ 375216 h 720001"/>
              <a:gd name="connsiteX15" fmla="*/ 613493 w 794163"/>
              <a:gd name="connsiteY15" fmla="*/ 317608 h 720001"/>
              <a:gd name="connsiteX16" fmla="*/ 84019 w 794163"/>
              <a:gd name="connsiteY16" fmla="*/ 211770 h 720001"/>
              <a:gd name="connsiteX17" fmla="*/ 180574 w 794163"/>
              <a:gd name="connsiteY17" fmla="*/ 211770 h 720001"/>
              <a:gd name="connsiteX18" fmla="*/ 238182 w 794163"/>
              <a:gd name="connsiteY18" fmla="*/ 269282 h 720001"/>
              <a:gd name="connsiteX19" fmla="*/ 238182 w 794163"/>
              <a:gd name="connsiteY19" fmla="*/ 524785 h 720001"/>
              <a:gd name="connsiteX20" fmla="*/ 180574 w 794163"/>
              <a:gd name="connsiteY20" fmla="*/ 582393 h 720001"/>
              <a:gd name="connsiteX21" fmla="*/ 84019 w 794163"/>
              <a:gd name="connsiteY21" fmla="*/ 582393 h 720001"/>
              <a:gd name="connsiteX22" fmla="*/ 26411 w 794163"/>
              <a:gd name="connsiteY22" fmla="*/ 524785 h 720001"/>
              <a:gd name="connsiteX23" fmla="*/ 26411 w 794163"/>
              <a:gd name="connsiteY23" fmla="*/ 269378 h 720001"/>
              <a:gd name="connsiteX24" fmla="*/ 84019 w 794163"/>
              <a:gd name="connsiteY24" fmla="*/ 211770 h 720001"/>
              <a:gd name="connsiteX25" fmla="*/ 348708 w 794163"/>
              <a:gd name="connsiteY25" fmla="*/ 0 h 720001"/>
              <a:gd name="connsiteX26" fmla="*/ 445359 w 794163"/>
              <a:gd name="connsiteY26" fmla="*/ 0 h 720001"/>
              <a:gd name="connsiteX27" fmla="*/ 502871 w 794163"/>
              <a:gd name="connsiteY27" fmla="*/ 57607 h 720001"/>
              <a:gd name="connsiteX28" fmla="*/ 502871 w 794163"/>
              <a:gd name="connsiteY28" fmla="*/ 524785 h 720001"/>
              <a:gd name="connsiteX29" fmla="*/ 445263 w 794163"/>
              <a:gd name="connsiteY29" fmla="*/ 582393 h 720001"/>
              <a:gd name="connsiteX30" fmla="*/ 348708 w 794163"/>
              <a:gd name="connsiteY30" fmla="*/ 582393 h 720001"/>
              <a:gd name="connsiteX31" fmla="*/ 291100 w 794163"/>
              <a:gd name="connsiteY31" fmla="*/ 524785 h 720001"/>
              <a:gd name="connsiteX32" fmla="*/ 291100 w 794163"/>
              <a:gd name="connsiteY32" fmla="*/ 57607 h 720001"/>
              <a:gd name="connsiteX33" fmla="*/ 348708 w 794163"/>
              <a:gd name="connsiteY33" fmla="*/ 0 h 72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94163" h="720001">
                <a:moveTo>
                  <a:pt x="31770" y="656460"/>
                </a:moveTo>
                <a:lnTo>
                  <a:pt x="762297" y="656460"/>
                </a:lnTo>
                <a:cubicBezTo>
                  <a:pt x="779904" y="656460"/>
                  <a:pt x="794067" y="670622"/>
                  <a:pt x="794163" y="688230"/>
                </a:cubicBezTo>
                <a:cubicBezTo>
                  <a:pt x="794163" y="705742"/>
                  <a:pt x="779904" y="720001"/>
                  <a:pt x="762392" y="720001"/>
                </a:cubicBezTo>
                <a:lnTo>
                  <a:pt x="31770" y="720001"/>
                </a:lnTo>
                <a:cubicBezTo>
                  <a:pt x="14258" y="720001"/>
                  <a:pt x="0" y="705742"/>
                  <a:pt x="0" y="688230"/>
                </a:cubicBezTo>
                <a:cubicBezTo>
                  <a:pt x="0" y="670718"/>
                  <a:pt x="14258" y="656460"/>
                  <a:pt x="31770" y="656460"/>
                </a:cubicBezTo>
                <a:close/>
                <a:moveTo>
                  <a:pt x="613493" y="317608"/>
                </a:moveTo>
                <a:lnTo>
                  <a:pt x="710048" y="317608"/>
                </a:lnTo>
                <a:cubicBezTo>
                  <a:pt x="741818" y="317608"/>
                  <a:pt x="767655" y="343445"/>
                  <a:pt x="767655" y="375216"/>
                </a:cubicBezTo>
                <a:lnTo>
                  <a:pt x="767655" y="524689"/>
                </a:lnTo>
                <a:cubicBezTo>
                  <a:pt x="767655" y="556364"/>
                  <a:pt x="741723" y="582297"/>
                  <a:pt x="710048" y="582297"/>
                </a:cubicBezTo>
                <a:lnTo>
                  <a:pt x="613493" y="582297"/>
                </a:lnTo>
                <a:cubicBezTo>
                  <a:pt x="581818" y="582297"/>
                  <a:pt x="555885" y="556364"/>
                  <a:pt x="555885" y="524689"/>
                </a:cubicBezTo>
                <a:lnTo>
                  <a:pt x="555885" y="375216"/>
                </a:lnTo>
                <a:cubicBezTo>
                  <a:pt x="555885" y="343349"/>
                  <a:pt x="581722" y="317608"/>
                  <a:pt x="613493" y="317608"/>
                </a:cubicBezTo>
                <a:close/>
                <a:moveTo>
                  <a:pt x="84019" y="211770"/>
                </a:moveTo>
                <a:lnTo>
                  <a:pt x="180574" y="211770"/>
                </a:lnTo>
                <a:cubicBezTo>
                  <a:pt x="212440" y="211770"/>
                  <a:pt x="238182" y="237512"/>
                  <a:pt x="238182" y="269282"/>
                </a:cubicBezTo>
                <a:lnTo>
                  <a:pt x="238182" y="524785"/>
                </a:lnTo>
                <a:cubicBezTo>
                  <a:pt x="238182" y="556460"/>
                  <a:pt x="212248" y="582393"/>
                  <a:pt x="180574" y="582393"/>
                </a:cubicBezTo>
                <a:lnTo>
                  <a:pt x="84019" y="582393"/>
                </a:lnTo>
                <a:cubicBezTo>
                  <a:pt x="52344" y="582393"/>
                  <a:pt x="26411" y="556460"/>
                  <a:pt x="26411" y="524785"/>
                </a:cubicBezTo>
                <a:lnTo>
                  <a:pt x="26411" y="269378"/>
                </a:lnTo>
                <a:cubicBezTo>
                  <a:pt x="26411" y="237512"/>
                  <a:pt x="52248" y="211770"/>
                  <a:pt x="84019" y="211770"/>
                </a:cubicBezTo>
                <a:close/>
                <a:moveTo>
                  <a:pt x="348708" y="0"/>
                </a:moveTo>
                <a:lnTo>
                  <a:pt x="445359" y="0"/>
                </a:lnTo>
                <a:cubicBezTo>
                  <a:pt x="477129" y="0"/>
                  <a:pt x="502871" y="25741"/>
                  <a:pt x="502871" y="57607"/>
                </a:cubicBezTo>
                <a:lnTo>
                  <a:pt x="502871" y="524785"/>
                </a:lnTo>
                <a:cubicBezTo>
                  <a:pt x="502871" y="556460"/>
                  <a:pt x="476937" y="582393"/>
                  <a:pt x="445263" y="582393"/>
                </a:cubicBezTo>
                <a:lnTo>
                  <a:pt x="348708" y="582393"/>
                </a:lnTo>
                <a:cubicBezTo>
                  <a:pt x="317033" y="582393"/>
                  <a:pt x="291100" y="556460"/>
                  <a:pt x="291100" y="524785"/>
                </a:cubicBezTo>
                <a:lnTo>
                  <a:pt x="291100" y="57607"/>
                </a:lnTo>
                <a:cubicBezTo>
                  <a:pt x="291100" y="25741"/>
                  <a:pt x="316937" y="0"/>
                  <a:pt x="348708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endParaRPr lang="zh-CN" altLang="en-US"/>
          </a:p>
        </p:txBody>
      </p:sp>
      <p:sp>
        <p:nvSpPr>
          <p:cNvPr id="23" name="">
            <a:extLst>
              <a:ext uri="{FF2B5EF4-FFF2-40B4-BE49-F238E27FC236}">
                <a16:creationId xmlns:a16="http://schemas.microsoft.com/office/drawing/2014/main" id="{99BD0FEB-A88A-8C78-3D09-65727BAECC61}"/>
              </a:ext>
            </a:extLst>
          </p:cNvPr>
          <p:cNvSpPr/>
          <p:nvPr/>
        </p:nvSpPr>
        <p:spPr>
          <a:xfrm>
            <a:off x="7558900" y="1687986"/>
            <a:ext cx="3960000" cy="4056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cs typeface="Open Sans Light" panose="020B0306030504020204" pitchFamily="34" charset="0"/>
              </a:rPr>
              <a:t>品牌塑造传播</a:t>
            </a:r>
          </a:p>
        </p:txBody>
      </p:sp>
      <p:sp>
        <p:nvSpPr>
          <p:cNvPr id="24" name="">
            <a:extLst>
              <a:ext uri="{FF2B5EF4-FFF2-40B4-BE49-F238E27FC236}">
                <a16:creationId xmlns:a16="http://schemas.microsoft.com/office/drawing/2014/main" id="{6BBADB03-040E-FB59-A518-A1A7601A98FD}"/>
              </a:ext>
            </a:extLst>
          </p:cNvPr>
          <p:cNvSpPr/>
          <p:nvPr/>
        </p:nvSpPr>
        <p:spPr>
          <a:xfrm>
            <a:off x="7558900" y="2180568"/>
            <a:ext cx="3960000" cy="542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阿里巴巴普惠体 2.0 95 ExtraBold" panose="00020600040101010101" pitchFamily="18" charset="-122"/>
              </a:rPr>
              <a:t>以优质内容作为营销输出核心，承载品牌内核，引发用户的情感共鸣和价值观认同</a:t>
            </a:r>
          </a:p>
        </p:txBody>
      </p:sp>
      <p:sp>
        <p:nvSpPr>
          <p:cNvPr id="25" name="">
            <a:extLst>
              <a:ext uri="{FF2B5EF4-FFF2-40B4-BE49-F238E27FC236}">
                <a16:creationId xmlns:a16="http://schemas.microsoft.com/office/drawing/2014/main" id="{5A575962-7E1C-6856-DB71-7330959B722E}"/>
              </a:ext>
            </a:extLst>
          </p:cNvPr>
          <p:cNvSpPr/>
          <p:nvPr/>
        </p:nvSpPr>
        <p:spPr>
          <a:xfrm>
            <a:off x="7558900" y="3216409"/>
            <a:ext cx="3960000" cy="4056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cs typeface="Open Sans Light" panose="020B0306030504020204" pitchFamily="34" charset="0"/>
              </a:rPr>
              <a:t>全员营销获客</a:t>
            </a:r>
          </a:p>
        </p:txBody>
      </p:sp>
      <p:sp>
        <p:nvSpPr>
          <p:cNvPr id="26" name="">
            <a:extLst>
              <a:ext uri="{FF2B5EF4-FFF2-40B4-BE49-F238E27FC236}">
                <a16:creationId xmlns:a16="http://schemas.microsoft.com/office/drawing/2014/main" id="{71FCD188-3148-D495-E904-80879323429C}"/>
              </a:ext>
            </a:extLst>
          </p:cNvPr>
          <p:cNvSpPr/>
          <p:nvPr/>
        </p:nvSpPr>
        <p:spPr>
          <a:xfrm>
            <a:off x="7558900" y="3715556"/>
            <a:ext cx="3960000" cy="542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阿里巴巴普惠体 2.0 95 ExtraBold" panose="00020600040101010101" pitchFamily="18" charset="-122"/>
              </a:rPr>
              <a:t>在不同流量平台开设个人账户，传递品牌声量，对平台用户种草、拉新以建立企业私域流量池</a:t>
            </a:r>
          </a:p>
        </p:txBody>
      </p:sp>
      <p:sp>
        <p:nvSpPr>
          <p:cNvPr id="27" name="">
            <a:extLst>
              <a:ext uri="{FF2B5EF4-FFF2-40B4-BE49-F238E27FC236}">
                <a16:creationId xmlns:a16="http://schemas.microsoft.com/office/drawing/2014/main" id="{29CABDC7-A4E0-B6CF-20E0-2C2FB931BB5C}"/>
              </a:ext>
            </a:extLst>
          </p:cNvPr>
          <p:cNvSpPr/>
          <p:nvPr/>
        </p:nvSpPr>
        <p:spPr>
          <a:xfrm>
            <a:off x="7558900" y="4744832"/>
            <a:ext cx="3960000" cy="4056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cs typeface="Open Sans Light" panose="020B0306030504020204" pitchFamily="34" charset="0"/>
              </a:rPr>
              <a:t>数字资产管理</a:t>
            </a:r>
          </a:p>
        </p:txBody>
      </p:sp>
      <p:sp>
        <p:nvSpPr>
          <p:cNvPr id="28" name="">
            <a:extLst>
              <a:ext uri="{FF2B5EF4-FFF2-40B4-BE49-F238E27FC236}">
                <a16:creationId xmlns:a16="http://schemas.microsoft.com/office/drawing/2014/main" id="{C897DB78-CFBD-090A-EC6C-742444063B8B}"/>
              </a:ext>
            </a:extLst>
          </p:cNvPr>
          <p:cNvSpPr/>
          <p:nvPr/>
        </p:nvSpPr>
        <p:spPr>
          <a:xfrm>
            <a:off x="7558900" y="5237414"/>
            <a:ext cx="3960000" cy="542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阿里巴巴普惠体 2.0 95 ExtraBold" panose="00020600040101010101" pitchFamily="18" charset="-122"/>
              </a:rPr>
              <a:t>基于全社交媒体平台进行全域流量整合营销，借助数据中台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阿里巴巴普惠体 2.0 95 ExtraBold" panose="00020600040101010101" pitchFamily="18" charset="-122"/>
              </a:rPr>
              <a:t>KolRank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阿里巴巴普惠体 2.0 95 ExtraBold" panose="00020600040101010101" pitchFamily="18" charset="-122"/>
              </a:rPr>
              <a:t>提供标准化产品及服务</a:t>
            </a:r>
          </a:p>
        </p:txBody>
      </p:sp>
    </p:spTree>
    <p:extLst>
      <p:ext uri="{BB962C8B-B14F-4D97-AF65-F5344CB8AC3E}">
        <p14:creationId xmlns:p14="http://schemas.microsoft.com/office/powerpoint/2010/main" val="1870501857"/>
      </p:ext>
    </p:extLst>
  </p:cSld>
  <p:clrMapOvr>
    <a:masterClrMapping/>
  </p:clrMapOvr>
</p:sld>
</file>

<file path=ppt/slides/slide1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>
            <a:extLst>
              <a:ext uri="{FF2B5EF4-FFF2-40B4-BE49-F238E27FC236}">
                <a16:creationId xmlns:a16="http://schemas.microsoft.com/office/drawing/2014/main" id="{5B958CB0-5507-0818-C621-EDE106737CEE}"/>
              </a:ext>
            </a:extLst>
          </p:cNvPr>
          <p:cNvSpPr txBox="1"/>
          <p:nvPr/>
        </p:nvSpPr>
        <p:spPr>
          <a:xfrm>
            <a:off x="660400" y="596700"/>
            <a:ext cx="2520000" cy="43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OPPOSans B" panose="00020600040101010101" pitchFamily="18" charset="-122"/>
              </a:rPr>
              <a:t>整体目标制定</a:t>
            </a:r>
          </a:p>
        </p:txBody>
      </p:sp>
      <p:sp>
        <p:nvSpPr>
          <p:cNvPr id="16" name="">
            <a:extLst>
              <a:ext uri="{FF2B5EF4-FFF2-40B4-BE49-F238E27FC236}">
                <a16:creationId xmlns:a16="http://schemas.microsoft.com/office/drawing/2014/main" id="{F0C13457-EC2D-FCA5-5335-D28A350AF47E}"/>
              </a:ext>
            </a:extLst>
          </p:cNvPr>
          <p:cNvSpPr>
            <a:spLocks noChangeAspect="1"/>
          </p:cNvSpPr>
          <p:nvPr/>
        </p:nvSpPr>
        <p:spPr>
          <a:xfrm>
            <a:off x="3024554" y="740700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">
            <a:extLst>
              <a:ext uri="{FF2B5EF4-FFF2-40B4-BE49-F238E27FC236}">
                <a16:creationId xmlns:a16="http://schemas.microsoft.com/office/drawing/2014/main" id="{446814B7-8F0F-D22A-6960-961BB7F54078}"/>
              </a:ext>
            </a:extLst>
          </p:cNvPr>
          <p:cNvSpPr/>
          <p:nvPr/>
        </p:nvSpPr>
        <p:spPr>
          <a:xfrm>
            <a:off x="-230426" y="596700"/>
            <a:ext cx="792000" cy="43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">
            <a:extLst>
              <a:ext uri="{FF2B5EF4-FFF2-40B4-BE49-F238E27FC236}">
                <a16:creationId xmlns:a16="http://schemas.microsoft.com/office/drawing/2014/main" id="{E8F3729D-DF2F-E709-66E6-BB6C8EA3BEFF}"/>
              </a:ext>
            </a:extLst>
          </p:cNvPr>
          <p:cNvSpPr/>
          <p:nvPr/>
        </p:nvSpPr>
        <p:spPr>
          <a:xfrm>
            <a:off x="3439899" y="2238227"/>
            <a:ext cx="2520000" cy="3490044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spcBef>
                <a:spcPts val="1000"/>
              </a:spcBef>
            </a:pP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4" name="">
            <a:extLst>
              <a:ext uri="{FF2B5EF4-FFF2-40B4-BE49-F238E27FC236}">
                <a16:creationId xmlns:a16="http://schemas.microsoft.com/office/drawing/2014/main" id="{EA018DF5-83AB-822F-DCD2-F563AC6474CF}"/>
              </a:ext>
            </a:extLst>
          </p:cNvPr>
          <p:cNvSpPr txBox="1"/>
          <p:nvPr/>
        </p:nvSpPr>
        <p:spPr>
          <a:xfrm>
            <a:off x="3518251" y="3409174"/>
            <a:ext cx="2376000" cy="187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OPPOSans M"/>
                <a:sym typeface="+mn-lt"/>
              </a:rPr>
              <a:t>Digital asset Management</a:t>
            </a:r>
          </a:p>
        </p:txBody>
      </p:sp>
      <p:sp>
        <p:nvSpPr>
          <p:cNvPr id="5" name="">
            <a:extLst>
              <a:ext uri="{FF2B5EF4-FFF2-40B4-BE49-F238E27FC236}">
                <a16:creationId xmlns:a16="http://schemas.microsoft.com/office/drawing/2014/main" id="{2F85EF50-189A-D87F-C425-CC478C4970EC}"/>
              </a:ext>
            </a:extLst>
          </p:cNvPr>
          <p:cNvSpPr txBox="1"/>
          <p:nvPr/>
        </p:nvSpPr>
        <p:spPr>
          <a:xfrm>
            <a:off x="3518251" y="2957838"/>
            <a:ext cx="2376000" cy="4494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OPPOSans M"/>
                <a:sym typeface="+mn-lt"/>
              </a:rPr>
              <a:t>数字资产管理</a:t>
            </a:r>
          </a:p>
        </p:txBody>
      </p:sp>
      <p:sp>
        <p:nvSpPr>
          <p:cNvPr id="6" name="">
            <a:extLst>
              <a:ext uri="{FF2B5EF4-FFF2-40B4-BE49-F238E27FC236}">
                <a16:creationId xmlns:a16="http://schemas.microsoft.com/office/drawing/2014/main" id="{46EE58CE-30F8-71F2-1C22-952F1B2733AC}"/>
              </a:ext>
            </a:extLst>
          </p:cNvPr>
          <p:cNvSpPr/>
          <p:nvPr/>
        </p:nvSpPr>
        <p:spPr>
          <a:xfrm>
            <a:off x="660400" y="2238227"/>
            <a:ext cx="2520000" cy="3490044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spcBef>
                <a:spcPts val="1000"/>
              </a:spcBef>
            </a:pP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7" name="">
            <a:extLst>
              <a:ext uri="{FF2B5EF4-FFF2-40B4-BE49-F238E27FC236}">
                <a16:creationId xmlns:a16="http://schemas.microsoft.com/office/drawing/2014/main" id="{540DFEBF-B2FF-80E0-3153-4898ABD1FE24}"/>
              </a:ext>
            </a:extLst>
          </p:cNvPr>
          <p:cNvSpPr txBox="1"/>
          <p:nvPr/>
        </p:nvSpPr>
        <p:spPr>
          <a:xfrm>
            <a:off x="738752" y="3409174"/>
            <a:ext cx="2376000" cy="187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OPPOSans M"/>
                <a:sym typeface="+mn-lt"/>
              </a:rPr>
              <a:t>Intelligent flow of content</a:t>
            </a:r>
          </a:p>
        </p:txBody>
      </p:sp>
      <p:sp>
        <p:nvSpPr>
          <p:cNvPr id="9" name="">
            <a:extLst>
              <a:ext uri="{FF2B5EF4-FFF2-40B4-BE49-F238E27FC236}">
                <a16:creationId xmlns:a16="http://schemas.microsoft.com/office/drawing/2014/main" id="{403976A4-51FE-876B-631A-F2897101B388}"/>
              </a:ext>
            </a:extLst>
          </p:cNvPr>
          <p:cNvSpPr txBox="1"/>
          <p:nvPr/>
        </p:nvSpPr>
        <p:spPr>
          <a:xfrm>
            <a:off x="738752" y="2957838"/>
            <a:ext cx="2376000" cy="4494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OPPOSans M"/>
                <a:sym typeface="+mn-lt"/>
              </a:rPr>
              <a:t>内容智能流转</a:t>
            </a:r>
          </a:p>
        </p:txBody>
      </p:sp>
      <p:sp>
        <p:nvSpPr>
          <p:cNvPr id="10" name="">
            <a:extLst>
              <a:ext uri="{FF2B5EF4-FFF2-40B4-BE49-F238E27FC236}">
                <a16:creationId xmlns:a16="http://schemas.microsoft.com/office/drawing/2014/main" id="{5118AB35-7362-623E-4D9B-F62CCDC937C0}"/>
              </a:ext>
            </a:extLst>
          </p:cNvPr>
          <p:cNvSpPr/>
          <p:nvPr/>
        </p:nvSpPr>
        <p:spPr>
          <a:xfrm>
            <a:off x="9005250" y="2238227"/>
            <a:ext cx="2520000" cy="3490044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spcBef>
                <a:spcPts val="1000"/>
              </a:spcBef>
            </a:pP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1" name="">
            <a:extLst>
              <a:ext uri="{FF2B5EF4-FFF2-40B4-BE49-F238E27FC236}">
                <a16:creationId xmlns:a16="http://schemas.microsoft.com/office/drawing/2014/main" id="{97D04597-3CF0-2848-610C-860BBC2DD28C}"/>
              </a:ext>
            </a:extLst>
          </p:cNvPr>
          <p:cNvSpPr txBox="1"/>
          <p:nvPr/>
        </p:nvSpPr>
        <p:spPr>
          <a:xfrm>
            <a:off x="9077250" y="3409174"/>
            <a:ext cx="2376000" cy="187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OPPOSans M"/>
                <a:sym typeface="+mn-lt"/>
              </a:rPr>
              <a:t>Full marketing to get customers</a:t>
            </a:r>
          </a:p>
        </p:txBody>
      </p:sp>
      <p:sp>
        <p:nvSpPr>
          <p:cNvPr id="12" name="">
            <a:extLst>
              <a:ext uri="{FF2B5EF4-FFF2-40B4-BE49-F238E27FC236}">
                <a16:creationId xmlns:a16="http://schemas.microsoft.com/office/drawing/2014/main" id="{0B1210F9-7F22-0996-3ACB-044E76E9D7C5}"/>
              </a:ext>
            </a:extLst>
          </p:cNvPr>
          <p:cNvSpPr txBox="1"/>
          <p:nvPr/>
        </p:nvSpPr>
        <p:spPr>
          <a:xfrm>
            <a:off x="9077250" y="2957838"/>
            <a:ext cx="2376000" cy="4494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OPPOSans M"/>
                <a:sym typeface="+mn-lt"/>
              </a:rPr>
              <a:t>全员营销获客</a:t>
            </a:r>
          </a:p>
        </p:txBody>
      </p:sp>
      <p:sp>
        <p:nvSpPr>
          <p:cNvPr id="13" name="">
            <a:extLst>
              <a:ext uri="{FF2B5EF4-FFF2-40B4-BE49-F238E27FC236}">
                <a16:creationId xmlns:a16="http://schemas.microsoft.com/office/drawing/2014/main" id="{C584B8C3-B0F8-CD89-C400-95705A18A1EC}"/>
              </a:ext>
            </a:extLst>
          </p:cNvPr>
          <p:cNvSpPr/>
          <p:nvPr/>
        </p:nvSpPr>
        <p:spPr>
          <a:xfrm>
            <a:off x="6225752" y="2238227"/>
            <a:ext cx="2520000" cy="3490044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">
            <a:extLst>
              <a:ext uri="{FF2B5EF4-FFF2-40B4-BE49-F238E27FC236}">
                <a16:creationId xmlns:a16="http://schemas.microsoft.com/office/drawing/2014/main" id="{2863E2BD-FC5C-AA51-FFBB-942FED38109D}"/>
              </a:ext>
            </a:extLst>
          </p:cNvPr>
          <p:cNvSpPr txBox="1"/>
          <p:nvPr/>
        </p:nvSpPr>
        <p:spPr>
          <a:xfrm>
            <a:off x="6297752" y="3409174"/>
            <a:ext cx="2376000" cy="187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OPPOSans M"/>
                <a:sym typeface="+mn-lt"/>
              </a:rPr>
              <a:t>Brand building and communication</a:t>
            </a:r>
          </a:p>
        </p:txBody>
      </p:sp>
      <p:sp>
        <p:nvSpPr>
          <p:cNvPr id="17" name="">
            <a:extLst>
              <a:ext uri="{FF2B5EF4-FFF2-40B4-BE49-F238E27FC236}">
                <a16:creationId xmlns:a16="http://schemas.microsoft.com/office/drawing/2014/main" id="{8A2139A1-720D-5215-2971-84B386363B13}"/>
              </a:ext>
            </a:extLst>
          </p:cNvPr>
          <p:cNvSpPr txBox="1"/>
          <p:nvPr/>
        </p:nvSpPr>
        <p:spPr>
          <a:xfrm>
            <a:off x="6297752" y="2957838"/>
            <a:ext cx="2376000" cy="4494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OPPOSans M"/>
                <a:sym typeface="+mn-lt"/>
              </a:rPr>
              <a:t>品牌塑造传播</a:t>
            </a:r>
          </a:p>
        </p:txBody>
      </p:sp>
      <p:sp>
        <p:nvSpPr>
          <p:cNvPr id="21" name="">
            <a:extLst>
              <a:ext uri="{FF2B5EF4-FFF2-40B4-BE49-F238E27FC236}">
                <a16:creationId xmlns:a16="http://schemas.microsoft.com/office/drawing/2014/main" id="{F171954D-4950-80CF-1E43-B1316C9C7203}"/>
              </a:ext>
            </a:extLst>
          </p:cNvPr>
          <p:cNvSpPr txBox="1"/>
          <p:nvPr/>
        </p:nvSpPr>
        <p:spPr>
          <a:xfrm>
            <a:off x="846752" y="4034308"/>
            <a:ext cx="2160000" cy="12639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通过海报、文章、视频、音频、直播等形式创造优质内容，经由内容智能中台分发到各个渠道，触达用户</a:t>
            </a:r>
          </a:p>
        </p:txBody>
      </p:sp>
      <p:sp>
        <p:nvSpPr>
          <p:cNvPr id="22" name="">
            <a:extLst>
              <a:ext uri="{FF2B5EF4-FFF2-40B4-BE49-F238E27FC236}">
                <a16:creationId xmlns:a16="http://schemas.microsoft.com/office/drawing/2014/main" id="{28B2C07B-E3B2-68E4-1B25-91FA2D7520E8}"/>
              </a:ext>
            </a:extLst>
          </p:cNvPr>
          <p:cNvSpPr txBox="1"/>
          <p:nvPr/>
        </p:nvSpPr>
        <p:spPr>
          <a:xfrm>
            <a:off x="6405752" y="4034308"/>
            <a:ext cx="2160000" cy="12639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以优质内容作为营销输出核心，承载品牌内核，引发用户的情感共鸣和价值观认同</a:t>
            </a:r>
          </a:p>
        </p:txBody>
      </p:sp>
      <p:sp>
        <p:nvSpPr>
          <p:cNvPr id="23" name="">
            <a:extLst>
              <a:ext uri="{FF2B5EF4-FFF2-40B4-BE49-F238E27FC236}">
                <a16:creationId xmlns:a16="http://schemas.microsoft.com/office/drawing/2014/main" id="{7BF12DEB-E869-F221-B695-A5DD5B7E4948}"/>
              </a:ext>
            </a:extLst>
          </p:cNvPr>
          <p:cNvSpPr txBox="1"/>
          <p:nvPr/>
        </p:nvSpPr>
        <p:spPr>
          <a:xfrm>
            <a:off x="9185250" y="4034308"/>
            <a:ext cx="2160000" cy="12639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在不同流量平台开设个人账户，传递品牌声量，对平台用户种草、拉新以建立企业私域流量池</a:t>
            </a:r>
          </a:p>
        </p:txBody>
      </p:sp>
      <p:sp>
        <p:nvSpPr>
          <p:cNvPr id="24" name="">
            <a:extLst>
              <a:ext uri="{FF2B5EF4-FFF2-40B4-BE49-F238E27FC236}">
                <a16:creationId xmlns:a16="http://schemas.microsoft.com/office/drawing/2014/main" id="{2055E58C-2F6D-33D7-BC2C-3EF51B246B29}"/>
              </a:ext>
            </a:extLst>
          </p:cNvPr>
          <p:cNvSpPr txBox="1"/>
          <p:nvPr/>
        </p:nvSpPr>
        <p:spPr>
          <a:xfrm>
            <a:off x="3626251" y="4034308"/>
            <a:ext cx="2160000" cy="12639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基于全社交媒体平台进行全域流量整合营销，借助数据中台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KolRank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提供标准化产品及服务</a:t>
            </a:r>
          </a:p>
        </p:txBody>
      </p:sp>
      <p:sp>
        <p:nvSpPr>
          <p:cNvPr id="33" name="">
            <a:extLst>
              <a:ext uri="{FF2B5EF4-FFF2-40B4-BE49-F238E27FC236}">
                <a16:creationId xmlns:a16="http://schemas.microsoft.com/office/drawing/2014/main" id="{5CBED7A8-6EA5-901C-666D-261978E668AC}"/>
              </a:ext>
            </a:extLst>
          </p:cNvPr>
          <p:cNvSpPr/>
          <p:nvPr/>
        </p:nvSpPr>
        <p:spPr>
          <a:xfrm>
            <a:off x="1710752" y="3772500"/>
            <a:ext cx="432000" cy="7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">
            <a:extLst>
              <a:ext uri="{FF2B5EF4-FFF2-40B4-BE49-F238E27FC236}">
                <a16:creationId xmlns:a16="http://schemas.microsoft.com/office/drawing/2014/main" id="{65525B3B-4F23-9949-8DAB-7EA54E48B23A}"/>
              </a:ext>
            </a:extLst>
          </p:cNvPr>
          <p:cNvSpPr/>
          <p:nvPr/>
        </p:nvSpPr>
        <p:spPr>
          <a:xfrm>
            <a:off x="4490251" y="3772500"/>
            <a:ext cx="432000" cy="7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">
            <a:extLst>
              <a:ext uri="{FF2B5EF4-FFF2-40B4-BE49-F238E27FC236}">
                <a16:creationId xmlns:a16="http://schemas.microsoft.com/office/drawing/2014/main" id="{7DBBB16E-5BAE-8A44-CEA3-0CFE2DDAD1BD}"/>
              </a:ext>
            </a:extLst>
          </p:cNvPr>
          <p:cNvSpPr/>
          <p:nvPr/>
        </p:nvSpPr>
        <p:spPr>
          <a:xfrm>
            <a:off x="7269752" y="3772500"/>
            <a:ext cx="432000" cy="7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">
            <a:extLst>
              <a:ext uri="{FF2B5EF4-FFF2-40B4-BE49-F238E27FC236}">
                <a16:creationId xmlns:a16="http://schemas.microsoft.com/office/drawing/2014/main" id="{18FAA7F2-E803-348E-35B5-19A1730AA3DF}"/>
              </a:ext>
            </a:extLst>
          </p:cNvPr>
          <p:cNvSpPr/>
          <p:nvPr/>
        </p:nvSpPr>
        <p:spPr>
          <a:xfrm>
            <a:off x="10049250" y="3772500"/>
            <a:ext cx="432000" cy="7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">
            <a:extLst>
              <a:ext uri="{FF2B5EF4-FFF2-40B4-BE49-F238E27FC236}">
                <a16:creationId xmlns:a16="http://schemas.microsoft.com/office/drawing/2014/main" id="{EB6702BA-62C1-BEE1-1628-59EF1BEB6AFA}"/>
              </a:ext>
            </a:extLst>
          </p:cNvPr>
          <p:cNvSpPr>
            <a:spLocks noChangeAspect="1"/>
          </p:cNvSpPr>
          <p:nvPr/>
        </p:nvSpPr>
        <p:spPr>
          <a:xfrm>
            <a:off x="1422752" y="1739329"/>
            <a:ext cx="1008000" cy="1008000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  <a:effectLst>
            <a:outerShdw blurRad="317500" dist="127000" dir="2700000" algn="t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">
            <a:extLst>
              <a:ext uri="{FF2B5EF4-FFF2-40B4-BE49-F238E27FC236}">
                <a16:creationId xmlns:a16="http://schemas.microsoft.com/office/drawing/2014/main" id="{100590C2-32AE-AB3F-D46B-026C085F06CA}"/>
              </a:ext>
            </a:extLst>
          </p:cNvPr>
          <p:cNvSpPr>
            <a:spLocks noChangeAspect="1"/>
          </p:cNvSpPr>
          <p:nvPr/>
        </p:nvSpPr>
        <p:spPr>
          <a:xfrm>
            <a:off x="1683069" y="1999647"/>
            <a:ext cx="487366" cy="487366"/>
          </a:xfrm>
          <a:custGeom>
            <a:avLst/>
            <a:gdLst>
              <a:gd name="connsiteX0" fmla="*/ 438553 w 720000"/>
              <a:gd name="connsiteY0" fmla="*/ 189601 h 720000"/>
              <a:gd name="connsiteX1" fmla="*/ 503636 w 720000"/>
              <a:gd name="connsiteY1" fmla="*/ 216365 h 720000"/>
              <a:gd name="connsiteX2" fmla="*/ 503636 w 720000"/>
              <a:gd name="connsiteY2" fmla="*/ 346445 h 720000"/>
              <a:gd name="connsiteX3" fmla="*/ 362260 w 720000"/>
              <a:gd name="connsiteY3" fmla="*/ 487907 h 720000"/>
              <a:gd name="connsiteX4" fmla="*/ 191861 w 720000"/>
              <a:gd name="connsiteY4" fmla="*/ 528226 h 720000"/>
              <a:gd name="connsiteX5" fmla="*/ 232180 w 720000"/>
              <a:gd name="connsiteY5" fmla="*/ 357827 h 720000"/>
              <a:gd name="connsiteX6" fmla="*/ 373556 w 720000"/>
              <a:gd name="connsiteY6" fmla="*/ 216452 h 720000"/>
              <a:gd name="connsiteX7" fmla="*/ 438553 w 720000"/>
              <a:gd name="connsiteY7" fmla="*/ 189601 h 720000"/>
              <a:gd name="connsiteX8" fmla="*/ 438553 w 720000"/>
              <a:gd name="connsiteY8" fmla="*/ 141636 h 720000"/>
              <a:gd name="connsiteX9" fmla="*/ 339581 w 720000"/>
              <a:gd name="connsiteY9" fmla="*/ 182476 h 720000"/>
              <a:gd name="connsiteX10" fmla="*/ 198205 w 720000"/>
              <a:gd name="connsiteY10" fmla="*/ 323852 h 720000"/>
              <a:gd name="connsiteX11" fmla="*/ 141637 w 720000"/>
              <a:gd name="connsiteY11" fmla="*/ 578364 h 720000"/>
              <a:gd name="connsiteX12" fmla="*/ 396149 w 720000"/>
              <a:gd name="connsiteY12" fmla="*/ 521796 h 720000"/>
              <a:gd name="connsiteX13" fmla="*/ 537524 w 720000"/>
              <a:gd name="connsiteY13" fmla="*/ 380420 h 720000"/>
              <a:gd name="connsiteX14" fmla="*/ 537524 w 720000"/>
              <a:gd name="connsiteY14" fmla="*/ 182476 h 720000"/>
              <a:gd name="connsiteX15" fmla="*/ 438553 w 720000"/>
              <a:gd name="connsiteY15" fmla="*/ 141636 h 720000"/>
              <a:gd name="connsiteX16" fmla="*/ 120000 w 720000"/>
              <a:gd name="connsiteY16" fmla="*/ 0 h 720000"/>
              <a:gd name="connsiteX17" fmla="*/ 600000 w 720000"/>
              <a:gd name="connsiteY17" fmla="*/ 0 h 720000"/>
              <a:gd name="connsiteX18" fmla="*/ 720000 w 720000"/>
              <a:gd name="connsiteY18" fmla="*/ 120000 h 720000"/>
              <a:gd name="connsiteX19" fmla="*/ 720000 w 720000"/>
              <a:gd name="connsiteY19" fmla="*/ 600000 h 720000"/>
              <a:gd name="connsiteX20" fmla="*/ 600000 w 720000"/>
              <a:gd name="connsiteY20" fmla="*/ 720000 h 720000"/>
              <a:gd name="connsiteX21" fmla="*/ 120000 w 720000"/>
              <a:gd name="connsiteY21" fmla="*/ 720000 h 720000"/>
              <a:gd name="connsiteX22" fmla="*/ 0 w 720000"/>
              <a:gd name="connsiteY22" fmla="*/ 600000 h 720000"/>
              <a:gd name="connsiteX23" fmla="*/ 0 w 720000"/>
              <a:gd name="connsiteY23" fmla="*/ 120000 h 720000"/>
              <a:gd name="connsiteX24" fmla="*/ 120000 w 720000"/>
              <a:gd name="connsiteY2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20000" h="720000">
                <a:moveTo>
                  <a:pt x="438553" y="189601"/>
                </a:moveTo>
                <a:cubicBezTo>
                  <a:pt x="463230" y="189601"/>
                  <a:pt x="486344" y="199073"/>
                  <a:pt x="503636" y="216365"/>
                </a:cubicBezTo>
                <a:cubicBezTo>
                  <a:pt x="539523" y="252252"/>
                  <a:pt x="539523" y="310557"/>
                  <a:pt x="503636" y="346445"/>
                </a:cubicBezTo>
                <a:lnTo>
                  <a:pt x="362260" y="487907"/>
                </a:lnTo>
                <a:cubicBezTo>
                  <a:pt x="342622" y="507545"/>
                  <a:pt x="266503" y="522665"/>
                  <a:pt x="191861" y="528226"/>
                </a:cubicBezTo>
                <a:cubicBezTo>
                  <a:pt x="197336" y="453584"/>
                  <a:pt x="212456" y="377465"/>
                  <a:pt x="232180" y="357827"/>
                </a:cubicBezTo>
                <a:lnTo>
                  <a:pt x="373556" y="216452"/>
                </a:lnTo>
                <a:cubicBezTo>
                  <a:pt x="390761" y="199073"/>
                  <a:pt x="413875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02666" y="141636"/>
                  <a:pt x="366778" y="155278"/>
                  <a:pt x="339581" y="182476"/>
                </a:cubicBezTo>
                <a:lnTo>
                  <a:pt x="198205" y="323852"/>
                </a:lnTo>
                <a:cubicBezTo>
                  <a:pt x="143723" y="378335"/>
                  <a:pt x="141637" y="578364"/>
                  <a:pt x="141637" y="578364"/>
                </a:cubicBezTo>
                <a:cubicBezTo>
                  <a:pt x="141637" y="578364"/>
                  <a:pt x="341753" y="576278"/>
                  <a:pt x="396149" y="521796"/>
                </a:cubicBezTo>
                <a:lnTo>
                  <a:pt x="537524" y="380420"/>
                </a:lnTo>
                <a:cubicBezTo>
                  <a:pt x="592007" y="325938"/>
                  <a:pt x="592007" y="236872"/>
                  <a:pt x="537524" y="182476"/>
                </a:cubicBezTo>
                <a:cubicBezTo>
                  <a:pt x="510327" y="155191"/>
                  <a:pt x="474440" y="141636"/>
                  <a:pt x="438553" y="141636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">
            <a:extLst>
              <a:ext uri="{FF2B5EF4-FFF2-40B4-BE49-F238E27FC236}">
                <a16:creationId xmlns:a16="http://schemas.microsoft.com/office/drawing/2014/main" id="{DEE64D11-6FA3-5737-7BD4-8A2FAD0324F3}"/>
              </a:ext>
            </a:extLst>
          </p:cNvPr>
          <p:cNvSpPr>
            <a:spLocks noChangeAspect="1"/>
          </p:cNvSpPr>
          <p:nvPr/>
        </p:nvSpPr>
        <p:spPr>
          <a:xfrm>
            <a:off x="4202251" y="1739329"/>
            <a:ext cx="1008000" cy="1008000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  <a:effectLst>
            <a:outerShdw blurRad="317500" dist="127000" dir="2700000" algn="t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">
            <a:extLst>
              <a:ext uri="{FF2B5EF4-FFF2-40B4-BE49-F238E27FC236}">
                <a16:creationId xmlns:a16="http://schemas.microsoft.com/office/drawing/2014/main" id="{C46811CC-54AD-834E-380A-E8F74E1DFA0C}"/>
              </a:ext>
            </a:extLst>
          </p:cNvPr>
          <p:cNvSpPr>
            <a:spLocks noChangeAspect="1"/>
          </p:cNvSpPr>
          <p:nvPr/>
        </p:nvSpPr>
        <p:spPr>
          <a:xfrm>
            <a:off x="6981752" y="1739329"/>
            <a:ext cx="1008000" cy="1008000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  <a:effectLst>
            <a:outerShdw blurRad="317500" dist="127000" dir="2700000" algn="t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">
            <a:extLst>
              <a:ext uri="{FF2B5EF4-FFF2-40B4-BE49-F238E27FC236}">
                <a16:creationId xmlns:a16="http://schemas.microsoft.com/office/drawing/2014/main" id="{8FC75C07-E0BC-7847-D4F2-8A3D4AE8B093}"/>
              </a:ext>
            </a:extLst>
          </p:cNvPr>
          <p:cNvSpPr>
            <a:spLocks noChangeAspect="1"/>
          </p:cNvSpPr>
          <p:nvPr/>
        </p:nvSpPr>
        <p:spPr>
          <a:xfrm>
            <a:off x="9761250" y="1739329"/>
            <a:ext cx="1008000" cy="1008000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  <a:effectLst>
            <a:outerShdw blurRad="317500" dist="127000" dir="2700000" algn="t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">
            <a:extLst>
              <a:ext uri="{FF2B5EF4-FFF2-40B4-BE49-F238E27FC236}">
                <a16:creationId xmlns:a16="http://schemas.microsoft.com/office/drawing/2014/main" id="{79826858-F8F1-5361-6041-50060C3F55EE}"/>
              </a:ext>
            </a:extLst>
          </p:cNvPr>
          <p:cNvSpPr>
            <a:spLocks noChangeAspect="1"/>
          </p:cNvSpPr>
          <p:nvPr/>
        </p:nvSpPr>
        <p:spPr>
          <a:xfrm>
            <a:off x="7242069" y="2007508"/>
            <a:ext cx="487366" cy="471642"/>
          </a:xfrm>
          <a:custGeom>
            <a:avLst/>
            <a:gdLst>
              <a:gd name="connsiteX0" fmla="*/ 311954 w 744004"/>
              <a:gd name="connsiteY0" fmla="*/ 337123 h 720001"/>
              <a:gd name="connsiteX1" fmla="*/ 168770 w 744004"/>
              <a:gd name="connsiteY1" fmla="*/ 337123 h 720001"/>
              <a:gd name="connsiteX2" fmla="*/ 49673 w 744004"/>
              <a:gd name="connsiteY2" fmla="*/ 287618 h 720001"/>
              <a:gd name="connsiteX3" fmla="*/ 167 w 744004"/>
              <a:gd name="connsiteY3" fmla="*/ 168520 h 720001"/>
              <a:gd name="connsiteX4" fmla="*/ 49590 w 744004"/>
              <a:gd name="connsiteY4" fmla="*/ 49507 h 720001"/>
              <a:gd name="connsiteX5" fmla="*/ 168687 w 744004"/>
              <a:gd name="connsiteY5" fmla="*/ 0 h 720001"/>
              <a:gd name="connsiteX6" fmla="*/ 287784 w 744004"/>
              <a:gd name="connsiteY6" fmla="*/ 49507 h 720001"/>
              <a:gd name="connsiteX7" fmla="*/ 337290 w 744004"/>
              <a:gd name="connsiteY7" fmla="*/ 168604 h 720001"/>
              <a:gd name="connsiteX8" fmla="*/ 337290 w 744004"/>
              <a:gd name="connsiteY8" fmla="*/ 311787 h 720001"/>
              <a:gd name="connsiteX9" fmla="*/ 311954 w 744004"/>
              <a:gd name="connsiteY9" fmla="*/ 337123 h 720001"/>
              <a:gd name="connsiteX10" fmla="*/ 575401 w 744004"/>
              <a:gd name="connsiteY10" fmla="*/ 337207 h 720001"/>
              <a:gd name="connsiteX11" fmla="*/ 432218 w 744004"/>
              <a:gd name="connsiteY11" fmla="*/ 337207 h 720001"/>
              <a:gd name="connsiteX12" fmla="*/ 406882 w 744004"/>
              <a:gd name="connsiteY12" fmla="*/ 311870 h 720001"/>
              <a:gd name="connsiteX13" fmla="*/ 406882 w 744004"/>
              <a:gd name="connsiteY13" fmla="*/ 168687 h 720001"/>
              <a:gd name="connsiteX14" fmla="*/ 456387 w 744004"/>
              <a:gd name="connsiteY14" fmla="*/ 49590 h 720001"/>
              <a:gd name="connsiteX15" fmla="*/ 575401 w 744004"/>
              <a:gd name="connsiteY15" fmla="*/ 0 h 720001"/>
              <a:gd name="connsiteX16" fmla="*/ 694498 w 744004"/>
              <a:gd name="connsiteY16" fmla="*/ 49507 h 720001"/>
              <a:gd name="connsiteX17" fmla="*/ 744004 w 744004"/>
              <a:gd name="connsiteY17" fmla="*/ 168604 h 720001"/>
              <a:gd name="connsiteX18" fmla="*/ 694498 w 744004"/>
              <a:gd name="connsiteY18" fmla="*/ 287701 h 720001"/>
              <a:gd name="connsiteX19" fmla="*/ 575401 w 744004"/>
              <a:gd name="connsiteY19" fmla="*/ 337207 h 720001"/>
              <a:gd name="connsiteX20" fmla="*/ 168604 w 744004"/>
              <a:gd name="connsiteY20" fmla="*/ 720001 h 720001"/>
              <a:gd name="connsiteX21" fmla="*/ 49507 w 744004"/>
              <a:gd name="connsiteY21" fmla="*/ 670495 h 720001"/>
              <a:gd name="connsiteX22" fmla="*/ 0 w 744004"/>
              <a:gd name="connsiteY22" fmla="*/ 551398 h 720001"/>
              <a:gd name="connsiteX23" fmla="*/ 49507 w 744004"/>
              <a:gd name="connsiteY23" fmla="*/ 432301 h 720001"/>
              <a:gd name="connsiteX24" fmla="*/ 168687 w 744004"/>
              <a:gd name="connsiteY24" fmla="*/ 382879 h 720001"/>
              <a:gd name="connsiteX25" fmla="*/ 311871 w 744004"/>
              <a:gd name="connsiteY25" fmla="*/ 382879 h 720001"/>
              <a:gd name="connsiteX26" fmla="*/ 337207 w 744004"/>
              <a:gd name="connsiteY26" fmla="*/ 408215 h 720001"/>
              <a:gd name="connsiteX27" fmla="*/ 337207 w 744004"/>
              <a:gd name="connsiteY27" fmla="*/ 551398 h 720001"/>
              <a:gd name="connsiteX28" fmla="*/ 287701 w 744004"/>
              <a:gd name="connsiteY28" fmla="*/ 670495 h 720001"/>
              <a:gd name="connsiteX29" fmla="*/ 168604 w 744004"/>
              <a:gd name="connsiteY29" fmla="*/ 720001 h 720001"/>
              <a:gd name="connsiteX30" fmla="*/ 575401 w 744004"/>
              <a:gd name="connsiteY30" fmla="*/ 720001 h 720001"/>
              <a:gd name="connsiteX31" fmla="*/ 456304 w 744004"/>
              <a:gd name="connsiteY31" fmla="*/ 670495 h 720001"/>
              <a:gd name="connsiteX32" fmla="*/ 406798 w 744004"/>
              <a:gd name="connsiteY32" fmla="*/ 551398 h 720001"/>
              <a:gd name="connsiteX33" fmla="*/ 406798 w 744004"/>
              <a:gd name="connsiteY33" fmla="*/ 408215 h 720001"/>
              <a:gd name="connsiteX34" fmla="*/ 432218 w 744004"/>
              <a:gd name="connsiteY34" fmla="*/ 382879 h 720001"/>
              <a:gd name="connsiteX35" fmla="*/ 575401 w 744004"/>
              <a:gd name="connsiteY35" fmla="*/ 382879 h 720001"/>
              <a:gd name="connsiteX36" fmla="*/ 694498 w 744004"/>
              <a:gd name="connsiteY36" fmla="*/ 432385 h 720001"/>
              <a:gd name="connsiteX37" fmla="*/ 744004 w 744004"/>
              <a:gd name="connsiteY37" fmla="*/ 551398 h 720001"/>
              <a:gd name="connsiteX38" fmla="*/ 694498 w 744004"/>
              <a:gd name="connsiteY38" fmla="*/ 670495 h 720001"/>
              <a:gd name="connsiteX39" fmla="*/ 575401 w 744004"/>
              <a:gd name="connsiteY39" fmla="*/ 720001 h 72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44004" h="720001">
                <a:moveTo>
                  <a:pt x="311954" y="337123"/>
                </a:moveTo>
                <a:lnTo>
                  <a:pt x="168770" y="337123"/>
                </a:lnTo>
                <a:cubicBezTo>
                  <a:pt x="123932" y="337123"/>
                  <a:pt x="81594" y="319538"/>
                  <a:pt x="49673" y="287618"/>
                </a:cubicBezTo>
                <a:cubicBezTo>
                  <a:pt x="17753" y="255697"/>
                  <a:pt x="167" y="213442"/>
                  <a:pt x="167" y="168520"/>
                </a:cubicBezTo>
                <a:cubicBezTo>
                  <a:pt x="167" y="123598"/>
                  <a:pt x="17669" y="81427"/>
                  <a:pt x="49590" y="49507"/>
                </a:cubicBezTo>
                <a:cubicBezTo>
                  <a:pt x="81510" y="17586"/>
                  <a:pt x="123848" y="0"/>
                  <a:pt x="168687" y="0"/>
                </a:cubicBezTo>
                <a:cubicBezTo>
                  <a:pt x="213526" y="0"/>
                  <a:pt x="255864" y="17586"/>
                  <a:pt x="287784" y="49507"/>
                </a:cubicBezTo>
                <a:cubicBezTo>
                  <a:pt x="319705" y="81427"/>
                  <a:pt x="337290" y="123682"/>
                  <a:pt x="337290" y="168604"/>
                </a:cubicBezTo>
                <a:lnTo>
                  <a:pt x="337290" y="311787"/>
                </a:lnTo>
                <a:cubicBezTo>
                  <a:pt x="337290" y="325789"/>
                  <a:pt x="325956" y="337123"/>
                  <a:pt x="311954" y="337123"/>
                </a:cubicBezTo>
                <a:close/>
                <a:moveTo>
                  <a:pt x="575401" y="337207"/>
                </a:moveTo>
                <a:lnTo>
                  <a:pt x="432218" y="337207"/>
                </a:lnTo>
                <a:cubicBezTo>
                  <a:pt x="418216" y="337207"/>
                  <a:pt x="406882" y="325872"/>
                  <a:pt x="406882" y="311870"/>
                </a:cubicBezTo>
                <a:lnTo>
                  <a:pt x="406882" y="168687"/>
                </a:lnTo>
                <a:cubicBezTo>
                  <a:pt x="406882" y="123849"/>
                  <a:pt x="424467" y="81510"/>
                  <a:pt x="456387" y="49590"/>
                </a:cubicBezTo>
                <a:cubicBezTo>
                  <a:pt x="488308" y="17669"/>
                  <a:pt x="530563" y="0"/>
                  <a:pt x="575401" y="0"/>
                </a:cubicBezTo>
                <a:cubicBezTo>
                  <a:pt x="620240" y="0"/>
                  <a:pt x="662578" y="17586"/>
                  <a:pt x="694498" y="49507"/>
                </a:cubicBezTo>
                <a:cubicBezTo>
                  <a:pt x="726419" y="81427"/>
                  <a:pt x="744004" y="123765"/>
                  <a:pt x="744004" y="168604"/>
                </a:cubicBezTo>
                <a:cubicBezTo>
                  <a:pt x="744004" y="213442"/>
                  <a:pt x="726419" y="255780"/>
                  <a:pt x="694498" y="287701"/>
                </a:cubicBezTo>
                <a:cubicBezTo>
                  <a:pt x="662578" y="319621"/>
                  <a:pt x="620323" y="337207"/>
                  <a:pt x="575401" y="337207"/>
                </a:cubicBezTo>
                <a:close/>
                <a:moveTo>
                  <a:pt x="168604" y="720001"/>
                </a:moveTo>
                <a:cubicBezTo>
                  <a:pt x="123682" y="720001"/>
                  <a:pt x="81427" y="702416"/>
                  <a:pt x="49507" y="670495"/>
                </a:cubicBezTo>
                <a:cubicBezTo>
                  <a:pt x="17586" y="638575"/>
                  <a:pt x="0" y="596320"/>
                  <a:pt x="0" y="551398"/>
                </a:cubicBezTo>
                <a:cubicBezTo>
                  <a:pt x="0" y="506476"/>
                  <a:pt x="17586" y="464221"/>
                  <a:pt x="49507" y="432301"/>
                </a:cubicBezTo>
                <a:cubicBezTo>
                  <a:pt x="81510" y="400464"/>
                  <a:pt x="123848" y="382879"/>
                  <a:pt x="168687" y="382879"/>
                </a:cubicBezTo>
                <a:lnTo>
                  <a:pt x="311871" y="382879"/>
                </a:lnTo>
                <a:cubicBezTo>
                  <a:pt x="325872" y="382879"/>
                  <a:pt x="337207" y="394297"/>
                  <a:pt x="337207" y="408215"/>
                </a:cubicBezTo>
                <a:lnTo>
                  <a:pt x="337207" y="551398"/>
                </a:lnTo>
                <a:cubicBezTo>
                  <a:pt x="337207" y="596237"/>
                  <a:pt x="319621" y="638575"/>
                  <a:pt x="287701" y="670495"/>
                </a:cubicBezTo>
                <a:cubicBezTo>
                  <a:pt x="255781" y="702416"/>
                  <a:pt x="213526" y="720001"/>
                  <a:pt x="168604" y="720001"/>
                </a:cubicBezTo>
                <a:close/>
                <a:moveTo>
                  <a:pt x="575401" y="720001"/>
                </a:moveTo>
                <a:cubicBezTo>
                  <a:pt x="530563" y="720001"/>
                  <a:pt x="488224" y="702416"/>
                  <a:pt x="456304" y="670495"/>
                </a:cubicBezTo>
                <a:cubicBezTo>
                  <a:pt x="424383" y="638575"/>
                  <a:pt x="406798" y="596320"/>
                  <a:pt x="406798" y="551398"/>
                </a:cubicBezTo>
                <a:lnTo>
                  <a:pt x="406798" y="408215"/>
                </a:lnTo>
                <a:cubicBezTo>
                  <a:pt x="406882" y="394213"/>
                  <a:pt x="418216" y="382879"/>
                  <a:pt x="432218" y="382879"/>
                </a:cubicBezTo>
                <a:lnTo>
                  <a:pt x="575401" y="382879"/>
                </a:lnTo>
                <a:cubicBezTo>
                  <a:pt x="620240" y="382879"/>
                  <a:pt x="662578" y="400464"/>
                  <a:pt x="694498" y="432385"/>
                </a:cubicBezTo>
                <a:cubicBezTo>
                  <a:pt x="726419" y="464305"/>
                  <a:pt x="744004" y="506560"/>
                  <a:pt x="744004" y="551398"/>
                </a:cubicBezTo>
                <a:cubicBezTo>
                  <a:pt x="744004" y="596237"/>
                  <a:pt x="726419" y="638575"/>
                  <a:pt x="694498" y="670495"/>
                </a:cubicBezTo>
                <a:cubicBezTo>
                  <a:pt x="662578" y="702416"/>
                  <a:pt x="620323" y="720001"/>
                  <a:pt x="575401" y="72000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">
            <a:extLst>
              <a:ext uri="{FF2B5EF4-FFF2-40B4-BE49-F238E27FC236}">
                <a16:creationId xmlns:a16="http://schemas.microsoft.com/office/drawing/2014/main" id="{1FF52387-E515-B7F1-E665-13828D1274EF}"/>
              </a:ext>
            </a:extLst>
          </p:cNvPr>
          <p:cNvSpPr>
            <a:spLocks noChangeAspect="1"/>
          </p:cNvSpPr>
          <p:nvPr/>
        </p:nvSpPr>
        <p:spPr>
          <a:xfrm>
            <a:off x="10040294" y="1999647"/>
            <a:ext cx="449913" cy="487366"/>
          </a:xfrm>
          <a:custGeom>
            <a:avLst/>
            <a:gdLst>
              <a:gd name="connsiteX0" fmla="*/ 332293 w 664672"/>
              <a:gd name="connsiteY0" fmla="*/ 387672 h 720001"/>
              <a:gd name="connsiteX1" fmla="*/ 660804 w 664672"/>
              <a:gd name="connsiteY1" fmla="*/ 598902 h 720001"/>
              <a:gd name="connsiteX2" fmla="*/ 563560 w 664672"/>
              <a:gd name="connsiteY2" fmla="*/ 720001 h 720001"/>
              <a:gd name="connsiteX3" fmla="*/ 101112 w 664672"/>
              <a:gd name="connsiteY3" fmla="*/ 720001 h 720001"/>
              <a:gd name="connsiteX4" fmla="*/ 3868 w 664672"/>
              <a:gd name="connsiteY4" fmla="*/ 598902 h 720001"/>
              <a:gd name="connsiteX5" fmla="*/ 332293 w 664672"/>
              <a:gd name="connsiteY5" fmla="*/ 387672 h 720001"/>
              <a:gd name="connsiteX6" fmla="*/ 332293 w 664672"/>
              <a:gd name="connsiteY6" fmla="*/ 0 h 720001"/>
              <a:gd name="connsiteX7" fmla="*/ 509517 w 664672"/>
              <a:gd name="connsiteY7" fmla="*/ 177224 h 720001"/>
              <a:gd name="connsiteX8" fmla="*/ 332293 w 664672"/>
              <a:gd name="connsiteY8" fmla="*/ 354448 h 720001"/>
              <a:gd name="connsiteX9" fmla="*/ 155069 w 664672"/>
              <a:gd name="connsiteY9" fmla="*/ 177224 h 720001"/>
              <a:gd name="connsiteX10" fmla="*/ 332293 w 664672"/>
              <a:gd name="connsiteY10" fmla="*/ 0 h 72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64672" h="720001">
                <a:moveTo>
                  <a:pt x="332293" y="387672"/>
                </a:moveTo>
                <a:cubicBezTo>
                  <a:pt x="550549" y="387672"/>
                  <a:pt x="628448" y="491162"/>
                  <a:pt x="660804" y="598902"/>
                </a:cubicBezTo>
                <a:cubicBezTo>
                  <a:pt x="679021" y="659624"/>
                  <a:pt x="630616" y="720001"/>
                  <a:pt x="563560" y="720001"/>
                </a:cubicBezTo>
                <a:lnTo>
                  <a:pt x="101112" y="720001"/>
                </a:lnTo>
                <a:cubicBezTo>
                  <a:pt x="34057" y="720001"/>
                  <a:pt x="-14348" y="659624"/>
                  <a:pt x="3868" y="598902"/>
                </a:cubicBezTo>
                <a:cubicBezTo>
                  <a:pt x="36138" y="491162"/>
                  <a:pt x="114037" y="387672"/>
                  <a:pt x="332293" y="387672"/>
                </a:cubicBezTo>
                <a:close/>
                <a:moveTo>
                  <a:pt x="332293" y="0"/>
                </a:moveTo>
                <a:cubicBezTo>
                  <a:pt x="430230" y="0"/>
                  <a:pt x="509604" y="79287"/>
                  <a:pt x="509517" y="177224"/>
                </a:cubicBezTo>
                <a:cubicBezTo>
                  <a:pt x="509517" y="275074"/>
                  <a:pt x="430144" y="354448"/>
                  <a:pt x="332293" y="354448"/>
                </a:cubicBezTo>
                <a:cubicBezTo>
                  <a:pt x="234442" y="354448"/>
                  <a:pt x="155069" y="275074"/>
                  <a:pt x="155069" y="177224"/>
                </a:cubicBezTo>
                <a:cubicBezTo>
                  <a:pt x="155069" y="79287"/>
                  <a:pt x="234442" y="0"/>
                  <a:pt x="332293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">
            <a:extLst>
              <a:ext uri="{FF2B5EF4-FFF2-40B4-BE49-F238E27FC236}">
                <a16:creationId xmlns:a16="http://schemas.microsoft.com/office/drawing/2014/main" id="{AF3B7DDF-57D8-80E7-D878-712B50EFE0DA}"/>
              </a:ext>
            </a:extLst>
          </p:cNvPr>
          <p:cNvSpPr>
            <a:spLocks noChangeAspect="1"/>
          </p:cNvSpPr>
          <p:nvPr/>
        </p:nvSpPr>
        <p:spPr>
          <a:xfrm>
            <a:off x="4447338" y="2008595"/>
            <a:ext cx="517827" cy="469469"/>
          </a:xfrm>
          <a:custGeom>
            <a:avLst/>
            <a:gdLst>
              <a:gd name="connsiteX0" fmla="*/ 31770 w 794163"/>
              <a:gd name="connsiteY0" fmla="*/ 656460 h 720001"/>
              <a:gd name="connsiteX1" fmla="*/ 762297 w 794163"/>
              <a:gd name="connsiteY1" fmla="*/ 656460 h 720001"/>
              <a:gd name="connsiteX2" fmla="*/ 794163 w 794163"/>
              <a:gd name="connsiteY2" fmla="*/ 688230 h 720001"/>
              <a:gd name="connsiteX3" fmla="*/ 762392 w 794163"/>
              <a:gd name="connsiteY3" fmla="*/ 720001 h 720001"/>
              <a:gd name="connsiteX4" fmla="*/ 31770 w 794163"/>
              <a:gd name="connsiteY4" fmla="*/ 720001 h 720001"/>
              <a:gd name="connsiteX5" fmla="*/ 0 w 794163"/>
              <a:gd name="connsiteY5" fmla="*/ 688230 h 720001"/>
              <a:gd name="connsiteX6" fmla="*/ 31770 w 794163"/>
              <a:gd name="connsiteY6" fmla="*/ 656460 h 720001"/>
              <a:gd name="connsiteX7" fmla="*/ 613493 w 794163"/>
              <a:gd name="connsiteY7" fmla="*/ 317608 h 720001"/>
              <a:gd name="connsiteX8" fmla="*/ 710048 w 794163"/>
              <a:gd name="connsiteY8" fmla="*/ 317608 h 720001"/>
              <a:gd name="connsiteX9" fmla="*/ 767655 w 794163"/>
              <a:gd name="connsiteY9" fmla="*/ 375216 h 720001"/>
              <a:gd name="connsiteX10" fmla="*/ 767655 w 794163"/>
              <a:gd name="connsiteY10" fmla="*/ 524689 h 720001"/>
              <a:gd name="connsiteX11" fmla="*/ 710048 w 794163"/>
              <a:gd name="connsiteY11" fmla="*/ 582297 h 720001"/>
              <a:gd name="connsiteX12" fmla="*/ 613493 w 794163"/>
              <a:gd name="connsiteY12" fmla="*/ 582297 h 720001"/>
              <a:gd name="connsiteX13" fmla="*/ 555885 w 794163"/>
              <a:gd name="connsiteY13" fmla="*/ 524689 h 720001"/>
              <a:gd name="connsiteX14" fmla="*/ 555885 w 794163"/>
              <a:gd name="connsiteY14" fmla="*/ 375216 h 720001"/>
              <a:gd name="connsiteX15" fmla="*/ 613493 w 794163"/>
              <a:gd name="connsiteY15" fmla="*/ 317608 h 720001"/>
              <a:gd name="connsiteX16" fmla="*/ 84019 w 794163"/>
              <a:gd name="connsiteY16" fmla="*/ 211770 h 720001"/>
              <a:gd name="connsiteX17" fmla="*/ 180574 w 794163"/>
              <a:gd name="connsiteY17" fmla="*/ 211770 h 720001"/>
              <a:gd name="connsiteX18" fmla="*/ 238182 w 794163"/>
              <a:gd name="connsiteY18" fmla="*/ 269282 h 720001"/>
              <a:gd name="connsiteX19" fmla="*/ 238182 w 794163"/>
              <a:gd name="connsiteY19" fmla="*/ 524785 h 720001"/>
              <a:gd name="connsiteX20" fmla="*/ 180574 w 794163"/>
              <a:gd name="connsiteY20" fmla="*/ 582393 h 720001"/>
              <a:gd name="connsiteX21" fmla="*/ 84019 w 794163"/>
              <a:gd name="connsiteY21" fmla="*/ 582393 h 720001"/>
              <a:gd name="connsiteX22" fmla="*/ 26411 w 794163"/>
              <a:gd name="connsiteY22" fmla="*/ 524785 h 720001"/>
              <a:gd name="connsiteX23" fmla="*/ 26411 w 794163"/>
              <a:gd name="connsiteY23" fmla="*/ 269378 h 720001"/>
              <a:gd name="connsiteX24" fmla="*/ 84019 w 794163"/>
              <a:gd name="connsiteY24" fmla="*/ 211770 h 720001"/>
              <a:gd name="connsiteX25" fmla="*/ 348708 w 794163"/>
              <a:gd name="connsiteY25" fmla="*/ 0 h 720001"/>
              <a:gd name="connsiteX26" fmla="*/ 445359 w 794163"/>
              <a:gd name="connsiteY26" fmla="*/ 0 h 720001"/>
              <a:gd name="connsiteX27" fmla="*/ 502871 w 794163"/>
              <a:gd name="connsiteY27" fmla="*/ 57607 h 720001"/>
              <a:gd name="connsiteX28" fmla="*/ 502871 w 794163"/>
              <a:gd name="connsiteY28" fmla="*/ 524785 h 720001"/>
              <a:gd name="connsiteX29" fmla="*/ 445263 w 794163"/>
              <a:gd name="connsiteY29" fmla="*/ 582393 h 720001"/>
              <a:gd name="connsiteX30" fmla="*/ 348708 w 794163"/>
              <a:gd name="connsiteY30" fmla="*/ 582393 h 720001"/>
              <a:gd name="connsiteX31" fmla="*/ 291100 w 794163"/>
              <a:gd name="connsiteY31" fmla="*/ 524785 h 720001"/>
              <a:gd name="connsiteX32" fmla="*/ 291100 w 794163"/>
              <a:gd name="connsiteY32" fmla="*/ 57607 h 720001"/>
              <a:gd name="connsiteX33" fmla="*/ 348708 w 794163"/>
              <a:gd name="connsiteY33" fmla="*/ 0 h 72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94163" h="720001">
                <a:moveTo>
                  <a:pt x="31770" y="656460"/>
                </a:moveTo>
                <a:lnTo>
                  <a:pt x="762297" y="656460"/>
                </a:lnTo>
                <a:cubicBezTo>
                  <a:pt x="779904" y="656460"/>
                  <a:pt x="794067" y="670622"/>
                  <a:pt x="794163" y="688230"/>
                </a:cubicBezTo>
                <a:cubicBezTo>
                  <a:pt x="794163" y="705742"/>
                  <a:pt x="779904" y="720001"/>
                  <a:pt x="762392" y="720001"/>
                </a:cubicBezTo>
                <a:lnTo>
                  <a:pt x="31770" y="720001"/>
                </a:lnTo>
                <a:cubicBezTo>
                  <a:pt x="14258" y="720001"/>
                  <a:pt x="0" y="705742"/>
                  <a:pt x="0" y="688230"/>
                </a:cubicBezTo>
                <a:cubicBezTo>
                  <a:pt x="0" y="670718"/>
                  <a:pt x="14258" y="656460"/>
                  <a:pt x="31770" y="656460"/>
                </a:cubicBezTo>
                <a:close/>
                <a:moveTo>
                  <a:pt x="613493" y="317608"/>
                </a:moveTo>
                <a:lnTo>
                  <a:pt x="710048" y="317608"/>
                </a:lnTo>
                <a:cubicBezTo>
                  <a:pt x="741818" y="317608"/>
                  <a:pt x="767655" y="343445"/>
                  <a:pt x="767655" y="375216"/>
                </a:cubicBezTo>
                <a:lnTo>
                  <a:pt x="767655" y="524689"/>
                </a:lnTo>
                <a:cubicBezTo>
                  <a:pt x="767655" y="556364"/>
                  <a:pt x="741723" y="582297"/>
                  <a:pt x="710048" y="582297"/>
                </a:cubicBezTo>
                <a:lnTo>
                  <a:pt x="613493" y="582297"/>
                </a:lnTo>
                <a:cubicBezTo>
                  <a:pt x="581818" y="582297"/>
                  <a:pt x="555885" y="556364"/>
                  <a:pt x="555885" y="524689"/>
                </a:cubicBezTo>
                <a:lnTo>
                  <a:pt x="555885" y="375216"/>
                </a:lnTo>
                <a:cubicBezTo>
                  <a:pt x="555885" y="343349"/>
                  <a:pt x="581722" y="317608"/>
                  <a:pt x="613493" y="317608"/>
                </a:cubicBezTo>
                <a:close/>
                <a:moveTo>
                  <a:pt x="84019" y="211770"/>
                </a:moveTo>
                <a:lnTo>
                  <a:pt x="180574" y="211770"/>
                </a:lnTo>
                <a:cubicBezTo>
                  <a:pt x="212440" y="211770"/>
                  <a:pt x="238182" y="237512"/>
                  <a:pt x="238182" y="269282"/>
                </a:cubicBezTo>
                <a:lnTo>
                  <a:pt x="238182" y="524785"/>
                </a:lnTo>
                <a:cubicBezTo>
                  <a:pt x="238182" y="556460"/>
                  <a:pt x="212248" y="582393"/>
                  <a:pt x="180574" y="582393"/>
                </a:cubicBezTo>
                <a:lnTo>
                  <a:pt x="84019" y="582393"/>
                </a:lnTo>
                <a:cubicBezTo>
                  <a:pt x="52344" y="582393"/>
                  <a:pt x="26411" y="556460"/>
                  <a:pt x="26411" y="524785"/>
                </a:cubicBezTo>
                <a:lnTo>
                  <a:pt x="26411" y="269378"/>
                </a:lnTo>
                <a:cubicBezTo>
                  <a:pt x="26411" y="237512"/>
                  <a:pt x="52248" y="211770"/>
                  <a:pt x="84019" y="211770"/>
                </a:cubicBezTo>
                <a:close/>
                <a:moveTo>
                  <a:pt x="348708" y="0"/>
                </a:moveTo>
                <a:lnTo>
                  <a:pt x="445359" y="0"/>
                </a:lnTo>
                <a:cubicBezTo>
                  <a:pt x="477129" y="0"/>
                  <a:pt x="502871" y="25741"/>
                  <a:pt x="502871" y="57607"/>
                </a:cubicBezTo>
                <a:lnTo>
                  <a:pt x="502871" y="524785"/>
                </a:lnTo>
                <a:cubicBezTo>
                  <a:pt x="502871" y="556460"/>
                  <a:pt x="476937" y="582393"/>
                  <a:pt x="445263" y="582393"/>
                </a:cubicBezTo>
                <a:lnTo>
                  <a:pt x="348708" y="582393"/>
                </a:lnTo>
                <a:cubicBezTo>
                  <a:pt x="317033" y="582393"/>
                  <a:pt x="291100" y="556460"/>
                  <a:pt x="291100" y="524785"/>
                </a:cubicBezTo>
                <a:lnTo>
                  <a:pt x="291100" y="57607"/>
                </a:lnTo>
                <a:cubicBezTo>
                  <a:pt x="291100" y="25741"/>
                  <a:pt x="316937" y="0"/>
                  <a:pt x="348708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90741"/>
      </p:ext>
    </p:extLst>
  </p:cSld>
  <p:clrMapOvr>
    <a:masterClrMapping/>
  </p:clrMapOvr>
</p:sld>
</file>

<file path=ppt/slides/slide19.xml><?xml version="1.0" encoding="utf-8"?>
<p:sld xmlns:a16="http://schemas.microsoft.com/office/drawing/2014/main" xmlns:a14="http://schemas.microsoft.com/office/drawing/2010/main" xmlns:lc="http://schemas.openxmlformats.org/drawingml/2006/lockedCanvas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 descr="水中的建筑&#10;&#10;描述已自动生成">
            <a:extLst>
              <a:ext uri="{FF2B5EF4-FFF2-40B4-BE49-F238E27FC236}">
                <a16:creationId xmlns:a16="http://schemas.microsoft.com/office/drawing/2014/main" id="{9AEF1F05-FC57-BE4F-7EE6-EDEE9C17E99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18" t="17457" r="668" b="16862"/>
          <a:stretch>
            <a:fillRect/>
          </a:stretch>
        </p:blipFill>
        <p:spPr>
          <a:xfrm>
            <a:off x="6715477" y="-597989"/>
            <a:ext cx="7036890" cy="7036890"/>
          </a:xfrm>
          <a:custGeom>
            <a:avLst/>
            <a:gdLst>
              <a:gd name="connsiteX0" fmla="*/ 3518445 w 7036890"/>
              <a:gd name="connsiteY0" fmla="*/ 0 h 7036890"/>
              <a:gd name="connsiteX1" fmla="*/ 7036890 w 7036890"/>
              <a:gd name="connsiteY1" fmla="*/ 3518445 h 7036890"/>
              <a:gd name="connsiteX2" fmla="*/ 3518445 w 7036890"/>
              <a:gd name="connsiteY2" fmla="*/ 7036890 h 7036890"/>
              <a:gd name="connsiteX3" fmla="*/ 0 w 7036890"/>
              <a:gd name="connsiteY3" fmla="*/ 3518445 h 7036890"/>
              <a:gd name="connsiteX4" fmla="*/ 3518445 w 7036890"/>
              <a:gd name="connsiteY4" fmla="*/ 0 h 703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6890" h="7036890">
                <a:moveTo>
                  <a:pt x="3518445" y="0"/>
                </a:moveTo>
                <a:cubicBezTo>
                  <a:pt x="5461629" y="0"/>
                  <a:pt x="7036890" y="1575261"/>
                  <a:pt x="7036890" y="3518445"/>
                </a:cubicBezTo>
                <a:cubicBezTo>
                  <a:pt x="7036890" y="5461629"/>
                  <a:pt x="5461629" y="7036890"/>
                  <a:pt x="3518445" y="7036890"/>
                </a:cubicBezTo>
                <a:cubicBezTo>
                  <a:pt x="1575261" y="7036890"/>
                  <a:pt x="0" y="5461629"/>
                  <a:pt x="0" y="3518445"/>
                </a:cubicBezTo>
                <a:cubicBezTo>
                  <a:pt x="0" y="1575261"/>
                  <a:pt x="1575261" y="0"/>
                  <a:pt x="3518445" y="0"/>
                </a:cubicBezTo>
                <a:close/>
              </a:path>
            </a:pathLst>
          </a:custGeom>
        </p:spPr>
      </p:pic>
      <p:sp>
        <p:nvSpPr>
          <p:cNvPr id="51" name="">
            <a:extLst>
              <a:ext uri="{FF2B5EF4-FFF2-40B4-BE49-F238E27FC236}">
                <a16:creationId xmlns:a16="http://schemas.microsoft.com/office/drawing/2014/main" id="{51189161-B10C-C548-A9B0-AB1E49209F12}"/>
              </a:ext>
            </a:extLst>
          </p:cNvPr>
          <p:cNvSpPr/>
          <p:nvPr/>
        </p:nvSpPr>
        <p:spPr>
          <a:xfrm>
            <a:off x="660400" y="5484756"/>
            <a:ext cx="1440000" cy="25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">
            <a:extLst>
              <a:ext uri="{FF2B5EF4-FFF2-40B4-BE49-F238E27FC236}">
                <a16:creationId xmlns:a16="http://schemas.microsoft.com/office/drawing/2014/main" id="{71354F0E-E839-8C74-5901-0377532596D4}"/>
              </a:ext>
            </a:extLst>
          </p:cNvPr>
          <p:cNvSpPr/>
          <p:nvPr/>
        </p:nvSpPr>
        <p:spPr>
          <a:xfrm>
            <a:off x="660400" y="1392206"/>
            <a:ext cx="4536000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/>
            <a:r>
              <a:rPr kumimoji="1"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OPPOSans H" panose="00020600040101010101" pitchFamily="18" charset="-122"/>
              </a:rPr>
              <a:t>深化</a:t>
            </a:r>
            <a:r>
              <a:rPr kumimoji="1" lang="zh-CN" altLang="en-US" sz="3600" dirty="0">
                <a:solidFill>
                  <a:schemeClr val="accent1"/>
                </a:solidFill>
                <a:latin typeface="+mj-lt"/>
                <a:ea typeface="+mj-ea"/>
                <a:cs typeface="OPPOSans H" panose="00020600040101010101" pitchFamily="18" charset="-122"/>
              </a:rPr>
              <a:t>大数据产业发展</a:t>
            </a:r>
          </a:p>
        </p:txBody>
      </p:sp>
      <p:sp>
        <p:nvSpPr>
          <p:cNvPr id="55" name="">
            <a:extLst>
              <a:ext uri="{FF2B5EF4-FFF2-40B4-BE49-F238E27FC236}">
                <a16:creationId xmlns:a16="http://schemas.microsoft.com/office/drawing/2014/main" id="{11BBC01E-6918-B542-A5B1-1AAB01BDABE1}"/>
              </a:ext>
            </a:extLst>
          </p:cNvPr>
          <p:cNvSpPr/>
          <p:nvPr/>
        </p:nvSpPr>
        <p:spPr>
          <a:xfrm>
            <a:off x="660400" y="1948674"/>
            <a:ext cx="45360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/>
            <a:r>
              <a:rPr kumimoji="1"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OPPOSans H" panose="00020600040101010101" pitchFamily="18" charset="-122"/>
              </a:rPr>
              <a:t>Deepen the development of the big data industry</a:t>
            </a:r>
          </a:p>
        </p:txBody>
      </p:sp>
      <p:sp>
        <p:nvSpPr>
          <p:cNvPr id="57" name="">
            <a:extLst>
              <a:ext uri="{FF2B5EF4-FFF2-40B4-BE49-F238E27FC236}">
                <a16:creationId xmlns:a16="http://schemas.microsoft.com/office/drawing/2014/main" id="{A7C62B1A-2329-6829-FE25-90861F404522}"/>
              </a:ext>
            </a:extLst>
          </p:cNvPr>
          <p:cNvSpPr>
            <a:spLocks noChangeAspect="1"/>
          </p:cNvSpPr>
          <p:nvPr/>
        </p:nvSpPr>
        <p:spPr>
          <a:xfrm>
            <a:off x="5817266" y="1550592"/>
            <a:ext cx="2160000" cy="2160000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  <a:effectLst>
            <a:outerShdw blurRad="317500" dist="127000" dir="2700000" algn="t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">
            <a:extLst>
              <a:ext uri="{FF2B5EF4-FFF2-40B4-BE49-F238E27FC236}">
                <a16:creationId xmlns:a16="http://schemas.microsoft.com/office/drawing/2014/main" id="{49D86678-D184-BD4A-4F78-C055747272EE}"/>
              </a:ext>
            </a:extLst>
          </p:cNvPr>
          <p:cNvSpPr txBox="1"/>
          <p:nvPr/>
        </p:nvSpPr>
        <p:spPr>
          <a:xfrm>
            <a:off x="6069266" y="2659665"/>
            <a:ext cx="1656000" cy="5243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OPPOSans M"/>
                <a:sym typeface="+mn-lt"/>
              </a:rPr>
              <a:t>数字资产</a:t>
            </a:r>
          </a:p>
        </p:txBody>
      </p:sp>
      <p:sp>
        <p:nvSpPr>
          <p:cNvPr id="59" name="">
            <a:extLst>
              <a:ext uri="{FF2B5EF4-FFF2-40B4-BE49-F238E27FC236}">
                <a16:creationId xmlns:a16="http://schemas.microsoft.com/office/drawing/2014/main" id="{3940E90A-499C-E5D6-8357-D8F38F85DB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9308" y="2057522"/>
            <a:ext cx="575916" cy="576000"/>
          </a:xfrm>
          <a:custGeom>
            <a:avLst/>
            <a:gdLst>
              <a:gd name="connsiteX0" fmla="*/ 669168 w 1599855"/>
              <a:gd name="connsiteY0" fmla="*/ 111621 h 1600088"/>
              <a:gd name="connsiteX1" fmla="*/ 886086 w 1599855"/>
              <a:gd name="connsiteY1" fmla="*/ 155339 h 1600088"/>
              <a:gd name="connsiteX2" fmla="*/ 1063377 w 1599855"/>
              <a:gd name="connsiteY2" fmla="*/ 274960 h 1600088"/>
              <a:gd name="connsiteX3" fmla="*/ 1182998 w 1599855"/>
              <a:gd name="connsiteY3" fmla="*/ 452251 h 1600088"/>
              <a:gd name="connsiteX4" fmla="*/ 1226716 w 1599855"/>
              <a:gd name="connsiteY4" fmla="*/ 669168 h 1600088"/>
              <a:gd name="connsiteX5" fmla="*/ 1182998 w 1599855"/>
              <a:gd name="connsiteY5" fmla="*/ 886085 h 1600088"/>
              <a:gd name="connsiteX6" fmla="*/ 1063377 w 1599855"/>
              <a:gd name="connsiteY6" fmla="*/ 1063377 h 1600088"/>
              <a:gd name="connsiteX7" fmla="*/ 886086 w 1599855"/>
              <a:gd name="connsiteY7" fmla="*/ 1182998 h 1600088"/>
              <a:gd name="connsiteX8" fmla="*/ 669168 w 1599855"/>
              <a:gd name="connsiteY8" fmla="*/ 1226716 h 1600088"/>
              <a:gd name="connsiteX9" fmla="*/ 452251 w 1599855"/>
              <a:gd name="connsiteY9" fmla="*/ 1182998 h 1600088"/>
              <a:gd name="connsiteX10" fmla="*/ 274960 w 1599855"/>
              <a:gd name="connsiteY10" fmla="*/ 1063377 h 1600088"/>
              <a:gd name="connsiteX11" fmla="*/ 155339 w 1599855"/>
              <a:gd name="connsiteY11" fmla="*/ 886085 h 1600088"/>
              <a:gd name="connsiteX12" fmla="*/ 111621 w 1599855"/>
              <a:gd name="connsiteY12" fmla="*/ 669168 h 1600088"/>
              <a:gd name="connsiteX13" fmla="*/ 155339 w 1599855"/>
              <a:gd name="connsiteY13" fmla="*/ 452251 h 1600088"/>
              <a:gd name="connsiteX14" fmla="*/ 274960 w 1599855"/>
              <a:gd name="connsiteY14" fmla="*/ 274960 h 1600088"/>
              <a:gd name="connsiteX15" fmla="*/ 452251 w 1599855"/>
              <a:gd name="connsiteY15" fmla="*/ 155339 h 1600088"/>
              <a:gd name="connsiteX16" fmla="*/ 669168 w 1599855"/>
              <a:gd name="connsiteY16" fmla="*/ 111621 h 1600088"/>
              <a:gd name="connsiteX17" fmla="*/ 669168 w 1599855"/>
              <a:gd name="connsiteY17" fmla="*/ 0 h 1600088"/>
              <a:gd name="connsiteX18" fmla="*/ 0 w 1599855"/>
              <a:gd name="connsiteY18" fmla="*/ 669168 h 1600088"/>
              <a:gd name="connsiteX19" fmla="*/ 669168 w 1599855"/>
              <a:gd name="connsiteY19" fmla="*/ 1338337 h 1600088"/>
              <a:gd name="connsiteX20" fmla="*/ 1338337 w 1599855"/>
              <a:gd name="connsiteY20" fmla="*/ 669168 h 1600088"/>
              <a:gd name="connsiteX21" fmla="*/ 669168 w 1599855"/>
              <a:gd name="connsiteY21" fmla="*/ 0 h 1600088"/>
              <a:gd name="connsiteX22" fmla="*/ 1544278 w 1599855"/>
              <a:gd name="connsiteY22" fmla="*/ 1600088 h 1600088"/>
              <a:gd name="connsiteX23" fmla="*/ 1504838 w 1599855"/>
              <a:gd name="connsiteY23" fmla="*/ 1583717 h 1600088"/>
              <a:gd name="connsiteX24" fmla="*/ 1247366 w 1599855"/>
              <a:gd name="connsiteY24" fmla="*/ 1326431 h 1600088"/>
              <a:gd name="connsiteX25" fmla="*/ 1247366 w 1599855"/>
              <a:gd name="connsiteY25" fmla="*/ 1247552 h 1600088"/>
              <a:gd name="connsiteX26" fmla="*/ 1326245 w 1599855"/>
              <a:gd name="connsiteY26" fmla="*/ 1247552 h 1600088"/>
              <a:gd name="connsiteX27" fmla="*/ 1583531 w 1599855"/>
              <a:gd name="connsiteY27" fmla="*/ 1504838 h 1600088"/>
              <a:gd name="connsiteX28" fmla="*/ 1583531 w 1599855"/>
              <a:gd name="connsiteY28" fmla="*/ 1583717 h 1600088"/>
              <a:gd name="connsiteX29" fmla="*/ 1544278 w 1599855"/>
              <a:gd name="connsiteY29" fmla="*/ 1600088 h 160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99855" h="1600088">
                <a:moveTo>
                  <a:pt x="669168" y="111621"/>
                </a:moveTo>
                <a:cubicBezTo>
                  <a:pt x="744513" y="111621"/>
                  <a:pt x="817438" y="126318"/>
                  <a:pt x="886086" y="155339"/>
                </a:cubicBezTo>
                <a:cubicBezTo>
                  <a:pt x="952500" y="183431"/>
                  <a:pt x="1012031" y="223614"/>
                  <a:pt x="1063377" y="274960"/>
                </a:cubicBezTo>
                <a:cubicBezTo>
                  <a:pt x="1114537" y="326120"/>
                  <a:pt x="1154906" y="385837"/>
                  <a:pt x="1182998" y="452251"/>
                </a:cubicBezTo>
                <a:cubicBezTo>
                  <a:pt x="1212019" y="520898"/>
                  <a:pt x="1226716" y="594010"/>
                  <a:pt x="1226716" y="669168"/>
                </a:cubicBezTo>
                <a:cubicBezTo>
                  <a:pt x="1226716" y="744327"/>
                  <a:pt x="1212019" y="817438"/>
                  <a:pt x="1182998" y="886085"/>
                </a:cubicBezTo>
                <a:cubicBezTo>
                  <a:pt x="1154906" y="952500"/>
                  <a:pt x="1114723" y="1012031"/>
                  <a:pt x="1063377" y="1063377"/>
                </a:cubicBezTo>
                <a:cubicBezTo>
                  <a:pt x="1012217" y="1114537"/>
                  <a:pt x="952500" y="1154906"/>
                  <a:pt x="886086" y="1182998"/>
                </a:cubicBezTo>
                <a:cubicBezTo>
                  <a:pt x="817438" y="1212019"/>
                  <a:pt x="744327" y="1226716"/>
                  <a:pt x="669168" y="1226716"/>
                </a:cubicBezTo>
                <a:cubicBezTo>
                  <a:pt x="594010" y="1226716"/>
                  <a:pt x="520898" y="1212019"/>
                  <a:pt x="452251" y="1182998"/>
                </a:cubicBezTo>
                <a:cubicBezTo>
                  <a:pt x="385837" y="1154906"/>
                  <a:pt x="326306" y="1114723"/>
                  <a:pt x="274960" y="1063377"/>
                </a:cubicBezTo>
                <a:cubicBezTo>
                  <a:pt x="223800" y="1012217"/>
                  <a:pt x="183431" y="952500"/>
                  <a:pt x="155339" y="886085"/>
                </a:cubicBezTo>
                <a:cubicBezTo>
                  <a:pt x="126318" y="817438"/>
                  <a:pt x="111621" y="744327"/>
                  <a:pt x="111621" y="669168"/>
                </a:cubicBezTo>
                <a:cubicBezTo>
                  <a:pt x="111621" y="594010"/>
                  <a:pt x="126318" y="520898"/>
                  <a:pt x="155339" y="452251"/>
                </a:cubicBezTo>
                <a:cubicBezTo>
                  <a:pt x="183431" y="385837"/>
                  <a:pt x="223614" y="326306"/>
                  <a:pt x="274960" y="274960"/>
                </a:cubicBezTo>
                <a:cubicBezTo>
                  <a:pt x="326306" y="223614"/>
                  <a:pt x="385837" y="183431"/>
                  <a:pt x="452251" y="155339"/>
                </a:cubicBezTo>
                <a:cubicBezTo>
                  <a:pt x="520898" y="126318"/>
                  <a:pt x="593824" y="111621"/>
                  <a:pt x="669168" y="111621"/>
                </a:cubicBezTo>
                <a:moveTo>
                  <a:pt x="669168" y="0"/>
                </a:moveTo>
                <a:cubicBezTo>
                  <a:pt x="299517" y="0"/>
                  <a:pt x="0" y="299517"/>
                  <a:pt x="0" y="669168"/>
                </a:cubicBezTo>
                <a:cubicBezTo>
                  <a:pt x="0" y="1038820"/>
                  <a:pt x="299517" y="1338337"/>
                  <a:pt x="669168" y="1338337"/>
                </a:cubicBezTo>
                <a:cubicBezTo>
                  <a:pt x="1038820" y="1338337"/>
                  <a:pt x="1338337" y="1038820"/>
                  <a:pt x="1338337" y="669168"/>
                </a:cubicBezTo>
                <a:cubicBezTo>
                  <a:pt x="1338337" y="299703"/>
                  <a:pt x="1038820" y="0"/>
                  <a:pt x="669168" y="0"/>
                </a:cubicBezTo>
                <a:close/>
                <a:moveTo>
                  <a:pt x="1544278" y="1600088"/>
                </a:moveTo>
                <a:cubicBezTo>
                  <a:pt x="1529953" y="1600088"/>
                  <a:pt x="1515628" y="1594693"/>
                  <a:pt x="1504838" y="1583717"/>
                </a:cubicBezTo>
                <a:lnTo>
                  <a:pt x="1247366" y="1326431"/>
                </a:lnTo>
                <a:cubicBezTo>
                  <a:pt x="1225600" y="1304665"/>
                  <a:pt x="1225600" y="1269318"/>
                  <a:pt x="1247366" y="1247552"/>
                </a:cubicBezTo>
                <a:cubicBezTo>
                  <a:pt x="1269132" y="1225786"/>
                  <a:pt x="1304479" y="1225786"/>
                  <a:pt x="1326245" y="1247552"/>
                </a:cubicBezTo>
                <a:lnTo>
                  <a:pt x="1583531" y="1504838"/>
                </a:lnTo>
                <a:cubicBezTo>
                  <a:pt x="1605297" y="1526605"/>
                  <a:pt x="1605297" y="1561951"/>
                  <a:pt x="1583531" y="1583717"/>
                </a:cubicBezTo>
                <a:cubicBezTo>
                  <a:pt x="1572927" y="1594693"/>
                  <a:pt x="1558603" y="1600088"/>
                  <a:pt x="1544278" y="16000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:lc="http://schemas.openxmlformats.org/drawingml/2006/lockedCanvas" xmlns:p14="http://schemas.microsoft.com/office/powerpoint/2010/main" xmlns:a16="http://schemas.microsoft.com/office/drawing/2014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lc="http://schemas.openxmlformats.org/drawingml/2006/lockedCanvas" xmlns:p14="http://schemas.microsoft.com/office/powerpoint/2010/main" xmlns:a16="http://schemas.microsoft.com/office/drawing/2014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endParaRPr lang="en-US" dirty="0"/>
          </a:p>
        </p:txBody>
      </p:sp>
      <p:sp>
        <p:nvSpPr>
          <p:cNvPr id="60" name="">
            <a:extLst>
              <a:ext uri="{FF2B5EF4-FFF2-40B4-BE49-F238E27FC236}">
                <a16:creationId xmlns:a16="http://schemas.microsoft.com/office/drawing/2014/main" id="{24D91EF0-C930-FEA0-A05E-B11B98E9799D}"/>
              </a:ext>
            </a:extLst>
          </p:cNvPr>
          <p:cNvSpPr>
            <a:spLocks noChangeAspect="1"/>
          </p:cNvSpPr>
          <p:nvPr/>
        </p:nvSpPr>
        <p:spPr>
          <a:xfrm>
            <a:off x="2258140" y="5538756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">
            <a:extLst>
              <a:ext uri="{FF2B5EF4-FFF2-40B4-BE49-F238E27FC236}">
                <a16:creationId xmlns:a16="http://schemas.microsoft.com/office/drawing/2014/main" id="{00E73C70-F7DA-D9DA-0FF7-FED7F36B596C}"/>
              </a:ext>
            </a:extLst>
          </p:cNvPr>
          <p:cNvSpPr txBox="1"/>
          <p:nvPr/>
        </p:nvSpPr>
        <p:spPr>
          <a:xfrm>
            <a:off x="660401" y="3745348"/>
            <a:ext cx="4536000" cy="880662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Theme color makes PPT more convenient to change. Adjust the spacing to adapt to Chinese typesetting, use the reference line in PPT……</a:t>
            </a:r>
          </a:p>
        </p:txBody>
      </p:sp>
      <p:sp>
        <p:nvSpPr>
          <p:cNvPr id="2" name="">
            <a:extLst>
              <a:ext uri="{FF2B5EF4-FFF2-40B4-BE49-F238E27FC236}">
                <a16:creationId xmlns:a16="http://schemas.microsoft.com/office/drawing/2014/main" id="{3A85B67A-D725-F91A-1007-780B8B7ED363}"/>
              </a:ext>
            </a:extLst>
          </p:cNvPr>
          <p:cNvSpPr txBox="1"/>
          <p:nvPr/>
        </p:nvSpPr>
        <p:spPr>
          <a:xfrm>
            <a:off x="660401" y="2534893"/>
            <a:ext cx="4536000" cy="1098856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鼓励大数据技术创新与产品开发，推动各行各业和社会治理大数据应用，加强人工智能与大数据深度融合，加速形成大数据产业链。 </a:t>
            </a:r>
          </a:p>
        </p:txBody>
      </p:sp>
    </p:spTree>
    <p:extLst>
      <p:ext uri="{BB962C8B-B14F-4D97-AF65-F5344CB8AC3E}">
        <p14:creationId xmlns:p14="http://schemas.microsoft.com/office/powerpoint/2010/main" val="4258234566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">
            <a:extLst>
              <a:ext uri="{FF2B5EF4-FFF2-40B4-BE49-F238E27FC236}">
                <a16:creationId xmlns:a16="http://schemas.microsoft.com/office/drawing/2014/main" id="{BD69B0D9-7B4E-30EF-A0F6-17D37A3AB728}"/>
              </a:ext>
            </a:extLst>
          </p:cNvPr>
          <p:cNvSpPr/>
          <p:nvPr/>
        </p:nvSpPr>
        <p:spPr>
          <a:xfrm>
            <a:off x="4649650" y="671818"/>
            <a:ext cx="28800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zh-CN" altLang="en-US" sz="6000" dirty="0">
                <a:ln w="12700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OPPOSans R" panose="00020600040101010101" pitchFamily="18" charset="-122"/>
              </a:rPr>
              <a:t>目录</a:t>
            </a:r>
          </a:p>
        </p:txBody>
      </p:sp>
      <p:sp>
        <p:nvSpPr>
          <p:cNvPr id="6" name="">
            <a:extLst>
              <a:ext uri="{FF2B5EF4-FFF2-40B4-BE49-F238E27FC236}">
                <a16:creationId xmlns:a16="http://schemas.microsoft.com/office/drawing/2014/main" id="{28114829-955B-0C78-7ECB-240AC75627F5}"/>
              </a:ext>
            </a:extLst>
          </p:cNvPr>
          <p:cNvSpPr/>
          <p:nvPr/>
        </p:nvSpPr>
        <p:spPr>
          <a:xfrm rot="21247784">
            <a:off x="660000" y="2624846"/>
            <a:ext cx="10872000" cy="3060000"/>
          </a:xfrm>
          <a:prstGeom prst="roundRect">
            <a:avLst>
              <a:gd name="adj" fmla="val 10000"/>
            </a:avLst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">
            <a:extLst>
              <a:ext uri="{FF2B5EF4-FFF2-40B4-BE49-F238E27FC236}">
                <a16:creationId xmlns:a16="http://schemas.microsoft.com/office/drawing/2014/main" id="{0AA6C8D8-CF8F-48CE-FCD2-30BDF5E7596F}"/>
              </a:ext>
            </a:extLst>
          </p:cNvPr>
          <p:cNvSpPr>
            <a:spLocks/>
          </p:cNvSpPr>
          <p:nvPr/>
        </p:nvSpPr>
        <p:spPr>
          <a:xfrm>
            <a:off x="660000" y="2621851"/>
            <a:ext cx="10872000" cy="324000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">
            <a:extLst>
              <a:ext uri="{FF2B5EF4-FFF2-40B4-BE49-F238E27FC236}">
                <a16:creationId xmlns:a16="http://schemas.microsoft.com/office/drawing/2014/main" id="{78DDF8C1-CAD3-506B-1BC1-830A9B237A65}"/>
              </a:ext>
            </a:extLst>
          </p:cNvPr>
          <p:cNvSpPr txBox="1"/>
          <p:nvPr/>
        </p:nvSpPr>
        <p:spPr>
          <a:xfrm>
            <a:off x="1110755" y="4157177"/>
            <a:ext cx="2520000" cy="4308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OPPOSans B" panose="00020600040101010101" pitchFamily="18" charset="-122"/>
              </a:rPr>
              <a:t>工作内容概述</a:t>
            </a:r>
          </a:p>
        </p:txBody>
      </p:sp>
      <p:sp>
        <p:nvSpPr>
          <p:cNvPr id="63" name="">
            <a:extLst>
              <a:ext uri="{FF2B5EF4-FFF2-40B4-BE49-F238E27FC236}">
                <a16:creationId xmlns:a16="http://schemas.microsoft.com/office/drawing/2014/main" id="{09D3E77D-4374-B16A-969E-A28900781794}"/>
              </a:ext>
            </a:extLst>
          </p:cNvPr>
          <p:cNvSpPr txBox="1"/>
          <p:nvPr/>
        </p:nvSpPr>
        <p:spPr>
          <a:xfrm>
            <a:off x="1110755" y="4621428"/>
            <a:ext cx="2520000" cy="216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OPPOSans R" panose="00020600040101010101" pitchFamily="18" charset="-122"/>
              </a:rPr>
              <a:t>Overview of work content</a:t>
            </a:r>
          </a:p>
        </p:txBody>
      </p:sp>
      <p:sp>
        <p:nvSpPr>
          <p:cNvPr id="64" name="">
            <a:extLst>
              <a:ext uri="{FF2B5EF4-FFF2-40B4-BE49-F238E27FC236}">
                <a16:creationId xmlns:a16="http://schemas.microsoft.com/office/drawing/2014/main" id="{A9DF6DB2-458D-C074-81BB-C0FBADFC2ED1}"/>
              </a:ext>
            </a:extLst>
          </p:cNvPr>
          <p:cNvSpPr/>
          <p:nvPr/>
        </p:nvSpPr>
        <p:spPr>
          <a:xfrm>
            <a:off x="1110755" y="3486438"/>
            <a:ext cx="900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/>
            <a:r>
              <a:rPr lang="en-US" altLang="zh-CN" sz="3200" dirty="0">
                <a:solidFill>
                  <a:schemeClr val="accent1"/>
                </a:solidFill>
                <a:latin typeface="+mj-lt"/>
                <a:ea typeface="+mj-ea"/>
                <a:cs typeface="OPPOSans B" panose="00020600040101010101" pitchFamily="18" charset="-122"/>
              </a:rPr>
              <a:t>01.</a:t>
            </a:r>
            <a:endParaRPr lang="zh-CN" altLang="en-US" sz="3200" dirty="0">
              <a:solidFill>
                <a:schemeClr val="accent1"/>
              </a:solidFill>
              <a:latin typeface="+mj-lt"/>
              <a:ea typeface="+mj-ea"/>
              <a:cs typeface="OPPOSans B" panose="00020600040101010101" pitchFamily="18" charset="-122"/>
            </a:endParaRPr>
          </a:p>
        </p:txBody>
      </p:sp>
      <p:sp>
        <p:nvSpPr>
          <p:cNvPr id="9" name="">
            <a:extLst>
              <a:ext uri="{FF2B5EF4-FFF2-40B4-BE49-F238E27FC236}">
                <a16:creationId xmlns:a16="http://schemas.microsoft.com/office/drawing/2014/main" id="{F3715B2D-B032-80B1-5B53-F2BEB629F690}"/>
              </a:ext>
            </a:extLst>
          </p:cNvPr>
          <p:cNvSpPr/>
          <p:nvPr/>
        </p:nvSpPr>
        <p:spPr>
          <a:xfrm>
            <a:off x="4649650" y="1667794"/>
            <a:ext cx="28800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zh-CN" sz="2400" spc="600" dirty="0">
                <a:ln w="12700">
                  <a:noFill/>
                </a:ln>
                <a:solidFill>
                  <a:schemeClr val="bg1"/>
                </a:solidFill>
                <a:cs typeface="OPPOSans R" panose="00020600040101010101" pitchFamily="18" charset="-122"/>
              </a:rPr>
              <a:t>CONTENTS</a:t>
            </a:r>
          </a:p>
        </p:txBody>
      </p:sp>
      <p:sp>
        <p:nvSpPr>
          <p:cNvPr id="12" name="">
            <a:extLst>
              <a:ext uri="{FF2B5EF4-FFF2-40B4-BE49-F238E27FC236}">
                <a16:creationId xmlns:a16="http://schemas.microsoft.com/office/drawing/2014/main" id="{48817952-9782-7C60-34DD-EC1BF6990D07}"/>
              </a:ext>
            </a:extLst>
          </p:cNvPr>
          <p:cNvSpPr txBox="1"/>
          <p:nvPr/>
        </p:nvSpPr>
        <p:spPr>
          <a:xfrm>
            <a:off x="3697090" y="4157177"/>
            <a:ext cx="2520000" cy="4308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OPPOSans B" panose="00020600040101010101" pitchFamily="18" charset="-122"/>
              </a:rPr>
              <a:t>市场调研分析</a:t>
            </a:r>
          </a:p>
        </p:txBody>
      </p:sp>
      <p:sp>
        <p:nvSpPr>
          <p:cNvPr id="13" name="">
            <a:extLst>
              <a:ext uri="{FF2B5EF4-FFF2-40B4-BE49-F238E27FC236}">
                <a16:creationId xmlns:a16="http://schemas.microsoft.com/office/drawing/2014/main" id="{84F787B6-222A-2E77-3BF1-168D65CC4738}"/>
              </a:ext>
            </a:extLst>
          </p:cNvPr>
          <p:cNvSpPr txBox="1"/>
          <p:nvPr/>
        </p:nvSpPr>
        <p:spPr>
          <a:xfrm>
            <a:off x="3697090" y="4621428"/>
            <a:ext cx="2520000" cy="216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OPPOSans R" panose="00020600040101010101" pitchFamily="18" charset="-122"/>
              </a:rPr>
              <a:t>Market research and analysis</a:t>
            </a:r>
          </a:p>
        </p:txBody>
      </p:sp>
      <p:sp>
        <p:nvSpPr>
          <p:cNvPr id="14" name="">
            <a:extLst>
              <a:ext uri="{FF2B5EF4-FFF2-40B4-BE49-F238E27FC236}">
                <a16:creationId xmlns:a16="http://schemas.microsoft.com/office/drawing/2014/main" id="{4F7A960B-21B0-A7B9-2A0B-704D7F484A36}"/>
              </a:ext>
            </a:extLst>
          </p:cNvPr>
          <p:cNvSpPr/>
          <p:nvPr/>
        </p:nvSpPr>
        <p:spPr>
          <a:xfrm>
            <a:off x="3697090" y="3486438"/>
            <a:ext cx="900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/>
            <a:r>
              <a:rPr lang="en-US" altLang="zh-CN" sz="3200" dirty="0">
                <a:solidFill>
                  <a:schemeClr val="accent1"/>
                </a:solidFill>
                <a:latin typeface="+mj-lt"/>
                <a:ea typeface="+mj-ea"/>
                <a:cs typeface="OPPOSans B" panose="00020600040101010101" pitchFamily="18" charset="-122"/>
              </a:rPr>
              <a:t>02.</a:t>
            </a:r>
            <a:endParaRPr lang="zh-CN" altLang="en-US" sz="3200" dirty="0">
              <a:solidFill>
                <a:schemeClr val="accent1"/>
              </a:solidFill>
              <a:latin typeface="+mj-lt"/>
              <a:ea typeface="+mj-ea"/>
              <a:cs typeface="OPPOSans B" panose="00020600040101010101" pitchFamily="18" charset="-122"/>
            </a:endParaRPr>
          </a:p>
        </p:txBody>
      </p:sp>
      <p:sp>
        <p:nvSpPr>
          <p:cNvPr id="16" name="">
            <a:extLst>
              <a:ext uri="{FF2B5EF4-FFF2-40B4-BE49-F238E27FC236}">
                <a16:creationId xmlns:a16="http://schemas.microsoft.com/office/drawing/2014/main" id="{DBF6F810-7409-B4A8-D660-B4B18CC68A14}"/>
              </a:ext>
            </a:extLst>
          </p:cNvPr>
          <p:cNvSpPr txBox="1"/>
          <p:nvPr/>
        </p:nvSpPr>
        <p:spPr>
          <a:xfrm>
            <a:off x="6283425" y="4157177"/>
            <a:ext cx="2520000" cy="4308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OPPOSans B" panose="00020600040101010101" pitchFamily="18" charset="-122"/>
              </a:rPr>
              <a:t>运营方案调整</a:t>
            </a:r>
          </a:p>
        </p:txBody>
      </p:sp>
      <p:sp>
        <p:nvSpPr>
          <p:cNvPr id="17" name="">
            <a:extLst>
              <a:ext uri="{FF2B5EF4-FFF2-40B4-BE49-F238E27FC236}">
                <a16:creationId xmlns:a16="http://schemas.microsoft.com/office/drawing/2014/main" id="{D549D7F1-102D-9949-2A3A-8D32D25AC8D6}"/>
              </a:ext>
            </a:extLst>
          </p:cNvPr>
          <p:cNvSpPr txBox="1"/>
          <p:nvPr/>
        </p:nvSpPr>
        <p:spPr>
          <a:xfrm>
            <a:off x="6283425" y="4621428"/>
            <a:ext cx="2520000" cy="216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OPPOSans R" panose="00020600040101010101" pitchFamily="18" charset="-122"/>
              </a:rPr>
              <a:t>Adjustment of operation plan</a:t>
            </a:r>
          </a:p>
        </p:txBody>
      </p:sp>
      <p:sp>
        <p:nvSpPr>
          <p:cNvPr id="18" name="">
            <a:extLst>
              <a:ext uri="{FF2B5EF4-FFF2-40B4-BE49-F238E27FC236}">
                <a16:creationId xmlns:a16="http://schemas.microsoft.com/office/drawing/2014/main" id="{EB59ABCB-9C28-302A-0B3A-2858664C3408}"/>
              </a:ext>
            </a:extLst>
          </p:cNvPr>
          <p:cNvSpPr/>
          <p:nvPr/>
        </p:nvSpPr>
        <p:spPr>
          <a:xfrm>
            <a:off x="6283425" y="3486438"/>
            <a:ext cx="900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/>
            <a:r>
              <a:rPr lang="en-US" altLang="zh-CN" sz="3200" dirty="0">
                <a:solidFill>
                  <a:schemeClr val="accent1"/>
                </a:solidFill>
                <a:latin typeface="+mj-lt"/>
                <a:ea typeface="+mj-ea"/>
                <a:cs typeface="OPPOSans B" panose="00020600040101010101" pitchFamily="18" charset="-122"/>
              </a:rPr>
              <a:t>03.</a:t>
            </a:r>
            <a:endParaRPr lang="zh-CN" altLang="en-US" sz="3200" dirty="0">
              <a:solidFill>
                <a:schemeClr val="accent1"/>
              </a:solidFill>
              <a:latin typeface="+mj-lt"/>
              <a:ea typeface="+mj-ea"/>
              <a:cs typeface="OPPOSans B" panose="00020600040101010101" pitchFamily="18" charset="-122"/>
            </a:endParaRPr>
          </a:p>
        </p:txBody>
      </p:sp>
      <p:sp>
        <p:nvSpPr>
          <p:cNvPr id="20" name="">
            <a:extLst>
              <a:ext uri="{FF2B5EF4-FFF2-40B4-BE49-F238E27FC236}">
                <a16:creationId xmlns:a16="http://schemas.microsoft.com/office/drawing/2014/main" id="{C6089C2A-5D2D-A919-32E7-D8227081ADCA}"/>
              </a:ext>
            </a:extLst>
          </p:cNvPr>
          <p:cNvSpPr txBox="1"/>
          <p:nvPr/>
        </p:nvSpPr>
        <p:spPr>
          <a:xfrm>
            <a:off x="8869759" y="4157177"/>
            <a:ext cx="2520000" cy="4308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OPPOSans B" panose="00020600040101010101" pitchFamily="18" charset="-122"/>
              </a:rPr>
              <a:t>整体目标制定</a:t>
            </a:r>
          </a:p>
        </p:txBody>
      </p:sp>
      <p:sp>
        <p:nvSpPr>
          <p:cNvPr id="22" name="">
            <a:extLst>
              <a:ext uri="{FF2B5EF4-FFF2-40B4-BE49-F238E27FC236}">
                <a16:creationId xmlns:a16="http://schemas.microsoft.com/office/drawing/2014/main" id="{58DF3685-DB75-DDD2-71DB-95DE80436304}"/>
              </a:ext>
            </a:extLst>
          </p:cNvPr>
          <p:cNvSpPr txBox="1"/>
          <p:nvPr/>
        </p:nvSpPr>
        <p:spPr>
          <a:xfrm>
            <a:off x="8869759" y="4621428"/>
            <a:ext cx="2520000" cy="216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OPPOSans R" panose="00020600040101010101" pitchFamily="18" charset="-122"/>
              </a:rPr>
              <a:t>Overall goal setting</a:t>
            </a:r>
          </a:p>
        </p:txBody>
      </p:sp>
      <p:sp>
        <p:nvSpPr>
          <p:cNvPr id="23" name="">
            <a:extLst>
              <a:ext uri="{FF2B5EF4-FFF2-40B4-BE49-F238E27FC236}">
                <a16:creationId xmlns:a16="http://schemas.microsoft.com/office/drawing/2014/main" id="{FDF90E8D-C116-5378-5703-1C06B13B8D61}"/>
              </a:ext>
            </a:extLst>
          </p:cNvPr>
          <p:cNvSpPr/>
          <p:nvPr/>
        </p:nvSpPr>
        <p:spPr>
          <a:xfrm>
            <a:off x="8869759" y="3486438"/>
            <a:ext cx="900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/>
            <a:r>
              <a:rPr lang="en-US" altLang="zh-CN" sz="3200" dirty="0">
                <a:solidFill>
                  <a:schemeClr val="accent1"/>
                </a:solidFill>
                <a:latin typeface="+mj-lt"/>
                <a:ea typeface="+mj-ea"/>
                <a:cs typeface="OPPOSans B" panose="00020600040101010101" pitchFamily="18" charset="-122"/>
              </a:rPr>
              <a:t>04.</a:t>
            </a:r>
            <a:endParaRPr lang="zh-CN" altLang="en-US" sz="3200" dirty="0">
              <a:solidFill>
                <a:schemeClr val="accent1"/>
              </a:solidFill>
              <a:latin typeface="+mj-lt"/>
              <a:ea typeface="+mj-ea"/>
              <a:cs typeface="OPPOSans B" panose="00020600040101010101" pitchFamily="18" charset="-122"/>
            </a:endParaRPr>
          </a:p>
        </p:txBody>
      </p:sp>
      <p:grpSp>
        <p:nvGrpSpPr>
          <p:cNvPr id="24" name="">
            <a:extLst>
              <a:ext uri="{FF2B5EF4-FFF2-40B4-BE49-F238E27FC236}">
                <a16:creationId xmlns:a16="http://schemas.microsoft.com/office/drawing/2014/main" id="{9E9C8BBC-F510-65ED-E5A9-5F4EEA4790C1}"/>
              </a:ext>
            </a:extLst>
          </p:cNvPr>
          <p:cNvGrpSpPr/>
          <p:nvPr/>
        </p:nvGrpSpPr>
        <p:grpSpPr>
          <a:xfrm>
            <a:off x="696000" y="2133597"/>
            <a:ext cx="1611704" cy="288000"/>
            <a:chOff x="1416000" y="566057"/>
            <a:chExt cx="1611704" cy="288000"/>
          </a:xfrm>
        </p:grpSpPr>
        <p:sp>
          <p:nvSpPr>
            <p:cNvPr id="25" name="">
              <a:extLst>
                <a:ext uri="{FF2B5EF4-FFF2-40B4-BE49-F238E27FC236}">
                  <a16:creationId xmlns:a16="http://schemas.microsoft.com/office/drawing/2014/main" id="{6ECDE3E8-647F-2368-1B72-93090A0A7C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6000" y="566057"/>
              <a:ext cx="288000" cy="288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">
              <a:extLst>
                <a:ext uri="{FF2B5EF4-FFF2-40B4-BE49-F238E27FC236}">
                  <a16:creationId xmlns:a16="http://schemas.microsoft.com/office/drawing/2014/main" id="{57FA3CD1-71E4-4DB7-7CD6-66EA8393C1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6926" y="566057"/>
              <a:ext cx="288000" cy="288000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">
              <a:extLst>
                <a:ext uri="{FF2B5EF4-FFF2-40B4-BE49-F238E27FC236}">
                  <a16:creationId xmlns:a16="http://schemas.microsoft.com/office/drawing/2014/main" id="{5EA71FE9-4C9E-EAD5-E1A1-619683FEB2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77852" y="566057"/>
              <a:ext cx="288000" cy="288000"/>
            </a:xfrm>
            <a:prstGeom prst="chevron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">
              <a:extLst>
                <a:ext uri="{FF2B5EF4-FFF2-40B4-BE49-F238E27FC236}">
                  <a16:creationId xmlns:a16="http://schemas.microsoft.com/office/drawing/2014/main" id="{9F760BE9-B99F-3780-F051-9A2AF065C1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8778" y="566057"/>
              <a:ext cx="288000" cy="288000"/>
            </a:xfrm>
            <a:prstGeom prst="chevron">
              <a:avLst/>
            </a:prstGeom>
            <a:noFill/>
            <a:ln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">
              <a:extLst>
                <a:ext uri="{FF2B5EF4-FFF2-40B4-BE49-F238E27FC236}">
                  <a16:creationId xmlns:a16="http://schemas.microsoft.com/office/drawing/2014/main" id="{5600B83D-231C-2E87-CBDB-FC7DC51D79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9704" y="566057"/>
              <a:ext cx="288000" cy="288000"/>
            </a:xfrm>
            <a:prstGeom prst="chevron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">
            <a:extLst>
              <a:ext uri="{FF2B5EF4-FFF2-40B4-BE49-F238E27FC236}">
                <a16:creationId xmlns:a16="http://schemas.microsoft.com/office/drawing/2014/main" id="{19EF88EA-1C02-2EE2-D8BC-3201C2B9A2CE}"/>
              </a:ext>
            </a:extLst>
          </p:cNvPr>
          <p:cNvGrpSpPr/>
          <p:nvPr/>
        </p:nvGrpSpPr>
        <p:grpSpPr>
          <a:xfrm flipH="1">
            <a:off x="9920296" y="6049300"/>
            <a:ext cx="1611704" cy="288000"/>
            <a:chOff x="1416000" y="566057"/>
            <a:chExt cx="1611704" cy="288000"/>
          </a:xfrm>
        </p:grpSpPr>
        <p:sp>
          <p:nvSpPr>
            <p:cNvPr id="31" name="">
              <a:extLst>
                <a:ext uri="{FF2B5EF4-FFF2-40B4-BE49-F238E27FC236}">
                  <a16:creationId xmlns:a16="http://schemas.microsoft.com/office/drawing/2014/main" id="{5CC4AC75-ECA4-1483-C63F-2C68BAA5FC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6000" y="566057"/>
              <a:ext cx="288000" cy="288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">
              <a:extLst>
                <a:ext uri="{FF2B5EF4-FFF2-40B4-BE49-F238E27FC236}">
                  <a16:creationId xmlns:a16="http://schemas.microsoft.com/office/drawing/2014/main" id="{FFC75E48-0A30-D29A-B7CF-110043529F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6926" y="566057"/>
              <a:ext cx="288000" cy="288000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">
              <a:extLst>
                <a:ext uri="{FF2B5EF4-FFF2-40B4-BE49-F238E27FC236}">
                  <a16:creationId xmlns:a16="http://schemas.microsoft.com/office/drawing/2014/main" id="{0418E7A0-293D-E461-C3BB-C11624C502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77852" y="566057"/>
              <a:ext cx="288000" cy="288000"/>
            </a:xfrm>
            <a:prstGeom prst="chevron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">
              <a:extLst>
                <a:ext uri="{FF2B5EF4-FFF2-40B4-BE49-F238E27FC236}">
                  <a16:creationId xmlns:a16="http://schemas.microsoft.com/office/drawing/2014/main" id="{77C17F1C-028F-BC54-56FD-73EB333037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8778" y="566057"/>
              <a:ext cx="288000" cy="288000"/>
            </a:xfrm>
            <a:prstGeom prst="chevron">
              <a:avLst/>
            </a:prstGeom>
            <a:noFill/>
            <a:ln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">
              <a:extLst>
                <a:ext uri="{FF2B5EF4-FFF2-40B4-BE49-F238E27FC236}">
                  <a16:creationId xmlns:a16="http://schemas.microsoft.com/office/drawing/2014/main" id="{501BB940-9CD6-B8F4-2E29-290408FA32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9704" y="566057"/>
              <a:ext cx="288000" cy="288000"/>
            </a:xfrm>
            <a:prstGeom prst="chevron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0801233"/>
      </p:ext>
    </p:extLst>
  </p:cSld>
  <p:clrMapOvr>
    <a:masterClrMapping/>
  </p:clrMapOvr>
</p:sld>
</file>

<file path=ppt/slides/slide20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100000">
              <a:srgbClr val="31C76E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>
            <a:extLst>
              <a:ext uri="{FF2B5EF4-FFF2-40B4-BE49-F238E27FC236}">
                <a16:creationId xmlns:a16="http://schemas.microsoft.com/office/drawing/2014/main" id="{B486BE9F-5BF4-FF4A-0711-2266161D4A31}"/>
              </a:ext>
            </a:extLst>
          </p:cNvPr>
          <p:cNvSpPr/>
          <p:nvPr/>
        </p:nvSpPr>
        <p:spPr>
          <a:xfrm rot="21247723">
            <a:off x="1377699" y="1057255"/>
            <a:ext cx="9720000" cy="4680000"/>
          </a:xfrm>
          <a:prstGeom prst="roundRect">
            <a:avLst>
              <a:gd name="adj" fmla="val 6281"/>
            </a:avLst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">
            <a:extLst>
              <a:ext uri="{FF2B5EF4-FFF2-40B4-BE49-F238E27FC236}">
                <a16:creationId xmlns:a16="http://schemas.microsoft.com/office/drawing/2014/main" id="{0A144E00-62D9-9D48-FE8C-A25FEA129E0F}"/>
              </a:ext>
            </a:extLst>
          </p:cNvPr>
          <p:cNvSpPr/>
          <p:nvPr/>
        </p:nvSpPr>
        <p:spPr>
          <a:xfrm>
            <a:off x="1416000" y="1054827"/>
            <a:ext cx="9360000" cy="4680000"/>
          </a:xfrm>
          <a:prstGeom prst="roundRect">
            <a:avLst>
              <a:gd name="adj" fmla="val 62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">
            <a:extLst>
              <a:ext uri="{FF2B5EF4-FFF2-40B4-BE49-F238E27FC236}">
                <a16:creationId xmlns:a16="http://schemas.microsoft.com/office/drawing/2014/main" id="{B0923A0D-4B6E-65C7-96B5-6F87D4077472}"/>
              </a:ext>
            </a:extLst>
          </p:cNvPr>
          <p:cNvSpPr txBox="1"/>
          <p:nvPr/>
        </p:nvSpPr>
        <p:spPr>
          <a:xfrm>
            <a:off x="1769650" y="3558790"/>
            <a:ext cx="8640000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阿里巴巴普惠体 2.0 35 Thin" panose="00020600040101010101" pitchFamily="18" charset="-122"/>
              </a:rPr>
              <a:t>THANKS FOR WATCHING</a:t>
            </a:r>
          </a:p>
        </p:txBody>
      </p:sp>
      <p:sp>
        <p:nvSpPr>
          <p:cNvPr id="12" name="">
            <a:extLst>
              <a:ext uri="{FF2B5EF4-FFF2-40B4-BE49-F238E27FC236}">
                <a16:creationId xmlns:a16="http://schemas.microsoft.com/office/drawing/2014/main" id="{1D103901-67D8-CD9F-01F3-258E2B93BA51}"/>
              </a:ext>
            </a:extLst>
          </p:cNvPr>
          <p:cNvSpPr txBox="1"/>
          <p:nvPr/>
        </p:nvSpPr>
        <p:spPr>
          <a:xfrm>
            <a:off x="2496000" y="1704580"/>
            <a:ext cx="7200000" cy="144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800" u="none" strike="noStrike" kern="1200" cap="none" normalizeH="0" baseline="0" noProof="0" dirty="0">
                <a:ln w="9525">
                  <a:solidFill>
                    <a:schemeClr val="tx1">
                      <a:lumMod val="50000"/>
                      <a:lumOff val="50000"/>
                      <a:alpha val="60000"/>
                    </a:schemeClr>
                  </a:solidFill>
                </a:ln>
                <a:noFill/>
                <a:effectLst/>
                <a:uLnTx/>
                <a:uFillTx/>
                <a:latin typeface="励字造梦简 超粗" panose="02010604000000000000" pitchFamily="2" charset="-122"/>
                <a:ea typeface="励字造梦简 超粗" panose="02010604000000000000" pitchFamily="2" charset="-122"/>
                <a:cs typeface="阿里巴巴普惠体 2.0 95 ExtraBold" panose="00020600040101010101" pitchFamily="18" charset="-122"/>
              </a:rPr>
              <a:t>202X</a:t>
            </a:r>
            <a:endParaRPr kumimoji="0" lang="zh-CN" altLang="en-US" sz="8800" u="none" strike="noStrike" kern="1200" cap="none" normalizeH="0" baseline="0" noProof="0" dirty="0">
              <a:ln w="9525">
                <a:solidFill>
                  <a:schemeClr val="tx1">
                    <a:lumMod val="50000"/>
                    <a:lumOff val="50000"/>
                    <a:alpha val="60000"/>
                  </a:schemeClr>
                </a:solidFill>
              </a:ln>
              <a:noFill/>
              <a:effectLst/>
              <a:uLnTx/>
              <a:uFillTx/>
              <a:latin typeface="励字造梦简 超粗" panose="02010604000000000000" pitchFamily="2" charset="-122"/>
              <a:ea typeface="励字造梦简 超粗" panose="02010604000000000000" pitchFamily="2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">
            <a:extLst>
              <a:ext uri="{FF2B5EF4-FFF2-40B4-BE49-F238E27FC236}">
                <a16:creationId xmlns:a16="http://schemas.microsoft.com/office/drawing/2014/main" id="{761AA54A-1ADA-CADA-CF26-5C09A88CFB2F}"/>
              </a:ext>
            </a:extLst>
          </p:cNvPr>
          <p:cNvSpPr txBox="1"/>
          <p:nvPr/>
        </p:nvSpPr>
        <p:spPr>
          <a:xfrm>
            <a:off x="1769650" y="2459029"/>
            <a:ext cx="8640000" cy="108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i="0" u="none" strike="noStrike" kern="1200" cap="none" spc="0" normalizeH="0" baseline="0" noProof="0" dirty="0">
                <a:ln w="12700"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阿里巴巴普惠体 2.0 95 ExtraBold" panose="00020600040101010101" pitchFamily="18" charset="-122"/>
              </a:rPr>
              <a:t>谢谢</a:t>
            </a:r>
            <a:r>
              <a:rPr kumimoji="0" lang="zh-CN" altLang="en-US" sz="7200" i="0" u="none" strike="noStrike" kern="1200" cap="none" spc="0" normalizeH="0" baseline="0" noProof="0" dirty="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cs typeface="阿里巴巴普惠体 2.0 95 ExtraBold" panose="00020600040101010101" pitchFamily="18" charset="-122"/>
              </a:rPr>
              <a:t>大家的观看</a:t>
            </a:r>
          </a:p>
        </p:txBody>
      </p:sp>
      <p:sp>
        <p:nvSpPr>
          <p:cNvPr id="15" name="">
            <a:extLst>
              <a:ext uri="{FF2B5EF4-FFF2-40B4-BE49-F238E27FC236}">
                <a16:creationId xmlns:a16="http://schemas.microsoft.com/office/drawing/2014/main" id="{D034FE83-5A0C-796E-8839-A11401DBE1F9}"/>
              </a:ext>
            </a:extLst>
          </p:cNvPr>
          <p:cNvSpPr/>
          <p:nvPr/>
        </p:nvSpPr>
        <p:spPr>
          <a:xfrm>
            <a:off x="2382810" y="482234"/>
            <a:ext cx="1620000" cy="252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cs typeface="OPPOSans L" panose="00020600040101010101" pitchFamily="18" charset="-122"/>
              </a:rPr>
              <a:t>YOUR LOGO</a:t>
            </a:r>
          </a:p>
        </p:txBody>
      </p:sp>
      <p:grpSp>
        <p:nvGrpSpPr>
          <p:cNvPr id="22" name="">
            <a:extLst>
              <a:ext uri="{FF2B5EF4-FFF2-40B4-BE49-F238E27FC236}">
                <a16:creationId xmlns:a16="http://schemas.microsoft.com/office/drawing/2014/main" id="{CC75A4FE-CB80-6962-3A5C-54F53D7FCF3A}"/>
              </a:ext>
            </a:extLst>
          </p:cNvPr>
          <p:cNvGrpSpPr/>
          <p:nvPr/>
        </p:nvGrpSpPr>
        <p:grpSpPr>
          <a:xfrm>
            <a:off x="660400" y="487676"/>
            <a:ext cx="1611704" cy="288000"/>
            <a:chOff x="1416000" y="566057"/>
            <a:chExt cx="1611704" cy="288000"/>
          </a:xfrm>
        </p:grpSpPr>
        <p:sp>
          <p:nvSpPr>
            <p:cNvPr id="17" name="">
              <a:extLst>
                <a:ext uri="{FF2B5EF4-FFF2-40B4-BE49-F238E27FC236}">
                  <a16:creationId xmlns:a16="http://schemas.microsoft.com/office/drawing/2014/main" id="{9AF2D9F4-CD33-B7AA-6956-2E2EBEEFFE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6000" y="566057"/>
              <a:ext cx="288000" cy="288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">
              <a:extLst>
                <a:ext uri="{FF2B5EF4-FFF2-40B4-BE49-F238E27FC236}">
                  <a16:creationId xmlns:a16="http://schemas.microsoft.com/office/drawing/2014/main" id="{1B823C26-6DAF-1A34-B7B5-2C910816E6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6926" y="566057"/>
              <a:ext cx="288000" cy="288000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">
              <a:extLst>
                <a:ext uri="{FF2B5EF4-FFF2-40B4-BE49-F238E27FC236}">
                  <a16:creationId xmlns:a16="http://schemas.microsoft.com/office/drawing/2014/main" id="{C16A8101-8BA1-CFB3-3C2A-8EA60C7260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77852" y="566057"/>
              <a:ext cx="288000" cy="288000"/>
            </a:xfrm>
            <a:prstGeom prst="chevron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">
              <a:extLst>
                <a:ext uri="{FF2B5EF4-FFF2-40B4-BE49-F238E27FC236}">
                  <a16:creationId xmlns:a16="http://schemas.microsoft.com/office/drawing/2014/main" id="{EB9B4F0B-35FA-7C01-D69F-393187ACF8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8778" y="566057"/>
              <a:ext cx="288000" cy="288000"/>
            </a:xfrm>
            <a:prstGeom prst="chevron">
              <a:avLst/>
            </a:prstGeom>
            <a:noFill/>
            <a:ln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">
              <a:extLst>
                <a:ext uri="{FF2B5EF4-FFF2-40B4-BE49-F238E27FC236}">
                  <a16:creationId xmlns:a16="http://schemas.microsoft.com/office/drawing/2014/main" id="{67419212-681F-44C2-9894-4DA71DFFBB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9704" y="566057"/>
              <a:ext cx="288000" cy="288000"/>
            </a:xfrm>
            <a:prstGeom prst="chevron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">
            <a:extLst>
              <a:ext uri="{FF2B5EF4-FFF2-40B4-BE49-F238E27FC236}">
                <a16:creationId xmlns:a16="http://schemas.microsoft.com/office/drawing/2014/main" id="{64BEEAF5-F333-B9E2-3A07-00BFE76AB498}"/>
              </a:ext>
            </a:extLst>
          </p:cNvPr>
          <p:cNvGrpSpPr/>
          <p:nvPr/>
        </p:nvGrpSpPr>
        <p:grpSpPr>
          <a:xfrm flipH="1">
            <a:off x="9907196" y="6049300"/>
            <a:ext cx="1611704" cy="288000"/>
            <a:chOff x="1416000" y="566057"/>
            <a:chExt cx="1611704" cy="288000"/>
          </a:xfrm>
        </p:grpSpPr>
        <p:sp>
          <p:nvSpPr>
            <p:cNvPr id="24" name="">
              <a:extLst>
                <a:ext uri="{FF2B5EF4-FFF2-40B4-BE49-F238E27FC236}">
                  <a16:creationId xmlns:a16="http://schemas.microsoft.com/office/drawing/2014/main" id="{F4791874-BB18-1EFA-BA01-485B015018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6000" y="566057"/>
              <a:ext cx="288000" cy="288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">
              <a:extLst>
                <a:ext uri="{FF2B5EF4-FFF2-40B4-BE49-F238E27FC236}">
                  <a16:creationId xmlns:a16="http://schemas.microsoft.com/office/drawing/2014/main" id="{DEF3E801-A9D2-F0A2-A837-445F56C4E4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6926" y="566057"/>
              <a:ext cx="288000" cy="288000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">
              <a:extLst>
                <a:ext uri="{FF2B5EF4-FFF2-40B4-BE49-F238E27FC236}">
                  <a16:creationId xmlns:a16="http://schemas.microsoft.com/office/drawing/2014/main" id="{3EC7D413-AFF7-C5D7-66F4-81D11E4A61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77852" y="566057"/>
              <a:ext cx="288000" cy="288000"/>
            </a:xfrm>
            <a:prstGeom prst="chevron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">
              <a:extLst>
                <a:ext uri="{FF2B5EF4-FFF2-40B4-BE49-F238E27FC236}">
                  <a16:creationId xmlns:a16="http://schemas.microsoft.com/office/drawing/2014/main" id="{7891CADE-D105-E0F6-A6FA-A7B709A1DA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8778" y="566057"/>
              <a:ext cx="288000" cy="288000"/>
            </a:xfrm>
            <a:prstGeom prst="chevron">
              <a:avLst/>
            </a:prstGeom>
            <a:noFill/>
            <a:ln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">
              <a:extLst>
                <a:ext uri="{FF2B5EF4-FFF2-40B4-BE49-F238E27FC236}">
                  <a16:creationId xmlns:a16="http://schemas.microsoft.com/office/drawing/2014/main" id="{5DAED7E7-CA6F-905B-6942-2246A192B9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9704" y="566057"/>
              <a:ext cx="288000" cy="288000"/>
            </a:xfrm>
            <a:prstGeom prst="chevron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">
            <a:extLst>
              <a:ext uri="{FF2B5EF4-FFF2-40B4-BE49-F238E27FC236}">
                <a16:creationId xmlns:a16="http://schemas.microsoft.com/office/drawing/2014/main" id="{506766F6-226D-9201-FBF5-9CDADF0899AE}"/>
              </a:ext>
            </a:extLst>
          </p:cNvPr>
          <p:cNvSpPr/>
          <p:nvPr/>
        </p:nvSpPr>
        <p:spPr>
          <a:xfrm>
            <a:off x="4610329" y="4341928"/>
            <a:ext cx="2971342" cy="43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">
            <a:extLst>
              <a:ext uri="{FF2B5EF4-FFF2-40B4-BE49-F238E27FC236}">
                <a16:creationId xmlns:a16="http://schemas.microsoft.com/office/drawing/2014/main" id="{2A337B9D-4DC9-76E1-F3D7-941D67608711}"/>
              </a:ext>
            </a:extLst>
          </p:cNvPr>
          <p:cNvSpPr txBox="1"/>
          <p:nvPr/>
        </p:nvSpPr>
        <p:spPr>
          <a:xfrm>
            <a:off x="4857940" y="4413928"/>
            <a:ext cx="2476120" cy="288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阿里巴巴普惠体 2.0 35 Thin" panose="00020600040101010101" pitchFamily="18" charset="-122"/>
              </a:rPr>
              <a:t>Speaker name and title</a:t>
            </a:r>
          </a:p>
        </p:txBody>
      </p:sp>
    </p:spTree>
    <p:extLst>
      <p:ext uri="{BB962C8B-B14F-4D97-AF65-F5344CB8AC3E}">
        <p14:creationId xmlns:p14="http://schemas.microsoft.com/office/powerpoint/2010/main" val="856485223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>
            <a:extLst>
              <a:ext uri="{FF2B5EF4-FFF2-40B4-BE49-F238E27FC236}">
                <a16:creationId xmlns:a16="http://schemas.microsoft.com/office/drawing/2014/main" id="{93D0B32C-2743-6C76-B60B-FA2EE6F2C22D}"/>
              </a:ext>
            </a:extLst>
          </p:cNvPr>
          <p:cNvSpPr>
            <a:spLocks noChangeAspect="1"/>
          </p:cNvSpPr>
          <p:nvPr/>
        </p:nvSpPr>
        <p:spPr>
          <a:xfrm>
            <a:off x="930475" y="1542351"/>
            <a:ext cx="3312000" cy="3312000"/>
          </a:xfrm>
          <a:prstGeom prst="roundRect">
            <a:avLst>
              <a:gd name="adj" fmla="val 11000"/>
            </a:avLst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">
            <a:extLst>
              <a:ext uri="{FF2B5EF4-FFF2-40B4-BE49-F238E27FC236}">
                <a16:creationId xmlns:a16="http://schemas.microsoft.com/office/drawing/2014/main" id="{2109E69F-DD5B-F9AB-FD06-DE8B84901319}"/>
              </a:ext>
            </a:extLst>
          </p:cNvPr>
          <p:cNvSpPr>
            <a:spLocks noChangeAspect="1"/>
          </p:cNvSpPr>
          <p:nvPr/>
        </p:nvSpPr>
        <p:spPr>
          <a:xfrm rot="776818">
            <a:off x="982176" y="1578217"/>
            <a:ext cx="3240000" cy="3240000"/>
          </a:xfrm>
          <a:prstGeom prst="roundRect">
            <a:avLst>
              <a:gd name="adj" fmla="val 109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">
            <a:extLst>
              <a:ext uri="{FF2B5EF4-FFF2-40B4-BE49-F238E27FC236}">
                <a16:creationId xmlns:a16="http://schemas.microsoft.com/office/drawing/2014/main" id="{06692A03-AEDB-8AAC-32C1-9FF3C8004521}"/>
              </a:ext>
            </a:extLst>
          </p:cNvPr>
          <p:cNvSpPr txBox="1"/>
          <p:nvPr/>
        </p:nvSpPr>
        <p:spPr>
          <a:xfrm>
            <a:off x="1162176" y="2313360"/>
            <a:ext cx="2880000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500" i="0" u="none" strike="noStrike" kern="1200" cap="none" spc="0" normalizeH="0" baseline="0" noProof="0" dirty="0">
                <a:ln w="12700"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effectLst/>
                <a:uLnTx/>
                <a:uFillTx/>
                <a:latin typeface="+mj-lt"/>
                <a:cs typeface="OPPOSans H" panose="00020600040101010101" pitchFamily="18" charset="-122"/>
              </a:rPr>
              <a:t>01</a:t>
            </a:r>
            <a:endParaRPr kumimoji="0" lang="zh-CN" altLang="en-US" sz="11500" i="0" u="none" strike="noStrike" kern="1200" cap="none" spc="0" normalizeH="0" baseline="0" noProof="0" dirty="0">
              <a:ln w="12700"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</a:gradFill>
              <a:effectLst/>
              <a:uLnTx/>
              <a:uFillTx/>
              <a:latin typeface="+mj-lt"/>
              <a:cs typeface="OPPOSans H" panose="00020600040101010101" pitchFamily="18" charset="-122"/>
            </a:endParaRPr>
          </a:p>
        </p:txBody>
      </p:sp>
      <p:sp>
        <p:nvSpPr>
          <p:cNvPr id="2" name="">
            <a:extLst>
              <a:ext uri="{FF2B5EF4-FFF2-40B4-BE49-F238E27FC236}">
                <a16:creationId xmlns:a16="http://schemas.microsoft.com/office/drawing/2014/main" id="{25D7E651-883E-ECEF-8A33-2A17802F7C0F}"/>
              </a:ext>
            </a:extLst>
          </p:cNvPr>
          <p:cNvSpPr txBox="1"/>
          <p:nvPr/>
        </p:nvSpPr>
        <p:spPr>
          <a:xfrm>
            <a:off x="5021816" y="1754064"/>
            <a:ext cx="594000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OPPOSans H" panose="00020600040101010101" pitchFamily="18" charset="-122"/>
              </a:rPr>
              <a:t>工作内容概述</a:t>
            </a:r>
          </a:p>
        </p:txBody>
      </p:sp>
      <p:sp>
        <p:nvSpPr>
          <p:cNvPr id="3" name="">
            <a:extLst>
              <a:ext uri="{FF2B5EF4-FFF2-40B4-BE49-F238E27FC236}">
                <a16:creationId xmlns:a16="http://schemas.microsoft.com/office/drawing/2014/main" id="{D0C0BE8C-C0CD-C607-79E9-27D423EB1AE4}"/>
              </a:ext>
            </a:extLst>
          </p:cNvPr>
          <p:cNvSpPr txBox="1"/>
          <p:nvPr/>
        </p:nvSpPr>
        <p:spPr>
          <a:xfrm>
            <a:off x="5021816" y="2592929"/>
            <a:ext cx="59400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OPPOSans R" panose="00020600040101010101" pitchFamily="18" charset="-122"/>
              </a:rPr>
              <a:t>Overview of work content</a:t>
            </a:r>
          </a:p>
        </p:txBody>
      </p:sp>
      <p:sp>
        <p:nvSpPr>
          <p:cNvPr id="13" name="">
            <a:extLst>
              <a:ext uri="{FF2B5EF4-FFF2-40B4-BE49-F238E27FC236}">
                <a16:creationId xmlns:a16="http://schemas.microsoft.com/office/drawing/2014/main" id="{51985581-3097-105A-82FC-7073B6B4E1EC}"/>
              </a:ext>
            </a:extLst>
          </p:cNvPr>
          <p:cNvSpPr txBox="1"/>
          <p:nvPr/>
        </p:nvSpPr>
        <p:spPr>
          <a:xfrm>
            <a:off x="5021816" y="3380718"/>
            <a:ext cx="5940000" cy="822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OPPOSans R" panose="00020600040101010101" pitchFamily="18" charset="-122"/>
              </a:rPr>
              <a:t>Theme color makes PPT more convenient to change. Adjust the spacing to adapt to Chinese typesetting, use the reference line in PPT……</a:t>
            </a:r>
          </a:p>
        </p:txBody>
      </p:sp>
      <p:cxnSp>
        <p:nvCxnSpPr>
          <p:cNvPr id="16" name="">
            <a:extLst>
              <a:ext uri="{FF2B5EF4-FFF2-40B4-BE49-F238E27FC236}">
                <a16:creationId xmlns:a16="http://schemas.microsoft.com/office/drawing/2014/main" id="{B0C3AC35-FE51-4F15-E565-FCD9789748E8}"/>
              </a:ext>
            </a:extLst>
          </p:cNvPr>
          <p:cNvCxnSpPr>
            <a:cxnSpLocks/>
          </p:cNvCxnSpPr>
          <p:nvPr/>
        </p:nvCxnSpPr>
        <p:spPr>
          <a:xfrm>
            <a:off x="5021816" y="3108382"/>
            <a:ext cx="594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">
            <a:extLst>
              <a:ext uri="{FF2B5EF4-FFF2-40B4-BE49-F238E27FC236}">
                <a16:creationId xmlns:a16="http://schemas.microsoft.com/office/drawing/2014/main" id="{BF032001-1B31-2CB5-ACCB-40D0C7AE49D6}"/>
              </a:ext>
            </a:extLst>
          </p:cNvPr>
          <p:cNvGrpSpPr/>
          <p:nvPr/>
        </p:nvGrpSpPr>
        <p:grpSpPr>
          <a:xfrm flipH="1">
            <a:off x="9920296" y="4649793"/>
            <a:ext cx="1611704" cy="288000"/>
            <a:chOff x="1416000" y="566057"/>
            <a:chExt cx="1611704" cy="288000"/>
          </a:xfrm>
        </p:grpSpPr>
        <p:sp>
          <p:nvSpPr>
            <p:cNvPr id="24" name="">
              <a:extLst>
                <a:ext uri="{FF2B5EF4-FFF2-40B4-BE49-F238E27FC236}">
                  <a16:creationId xmlns:a16="http://schemas.microsoft.com/office/drawing/2014/main" id="{9EF6B4DD-6701-6FCC-CC5E-9EA8E0E8C5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6000" y="566057"/>
              <a:ext cx="288000" cy="288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">
              <a:extLst>
                <a:ext uri="{FF2B5EF4-FFF2-40B4-BE49-F238E27FC236}">
                  <a16:creationId xmlns:a16="http://schemas.microsoft.com/office/drawing/2014/main" id="{1A246372-1EFE-2F38-D26F-FE62F1013B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6926" y="566057"/>
              <a:ext cx="288000" cy="288000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">
              <a:extLst>
                <a:ext uri="{FF2B5EF4-FFF2-40B4-BE49-F238E27FC236}">
                  <a16:creationId xmlns:a16="http://schemas.microsoft.com/office/drawing/2014/main" id="{117EAD52-05B4-D9B9-62F1-ED0FFAD3AD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77852" y="566057"/>
              <a:ext cx="288000" cy="288000"/>
            </a:xfrm>
            <a:prstGeom prst="chevron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">
              <a:extLst>
                <a:ext uri="{FF2B5EF4-FFF2-40B4-BE49-F238E27FC236}">
                  <a16:creationId xmlns:a16="http://schemas.microsoft.com/office/drawing/2014/main" id="{84C700A8-A616-5035-998F-E83DC6A38A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8778" y="566057"/>
              <a:ext cx="288000" cy="288000"/>
            </a:xfrm>
            <a:prstGeom prst="chevron">
              <a:avLst/>
            </a:prstGeom>
            <a:noFill/>
            <a:ln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">
              <a:extLst>
                <a:ext uri="{FF2B5EF4-FFF2-40B4-BE49-F238E27FC236}">
                  <a16:creationId xmlns:a16="http://schemas.microsoft.com/office/drawing/2014/main" id="{27CBA6FF-77AA-D670-B6A4-C5CCEEDA7C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9704" y="566057"/>
              <a:ext cx="288000" cy="288000"/>
            </a:xfrm>
            <a:prstGeom prst="chevron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8297109"/>
      </p:ext>
    </p:extLst>
  </p:cSld>
  <p:clrMapOvr>
    <a:masterClrMapping/>
  </p:clrMapOvr>
</p:sld>
</file>

<file path=ppt/slides/slide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>
            <a:extLst>
              <a:ext uri="{FF2B5EF4-FFF2-40B4-BE49-F238E27FC236}">
                <a16:creationId xmlns:a16="http://schemas.microsoft.com/office/drawing/2014/main" id="{2A4E9B7E-1DC8-FC29-E0E5-CA928C96F7BB}"/>
              </a:ext>
            </a:extLst>
          </p:cNvPr>
          <p:cNvSpPr/>
          <p:nvPr/>
        </p:nvSpPr>
        <p:spPr>
          <a:xfrm>
            <a:off x="-230426" y="596700"/>
            <a:ext cx="792000" cy="43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">
            <a:extLst>
              <a:ext uri="{FF2B5EF4-FFF2-40B4-BE49-F238E27FC236}">
                <a16:creationId xmlns:a16="http://schemas.microsoft.com/office/drawing/2014/main" id="{5B958CB0-5507-0818-C621-EDE106737CEE}"/>
              </a:ext>
            </a:extLst>
          </p:cNvPr>
          <p:cNvSpPr txBox="1"/>
          <p:nvPr/>
        </p:nvSpPr>
        <p:spPr>
          <a:xfrm>
            <a:off x="660400" y="596700"/>
            <a:ext cx="2520000" cy="43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OPPOSans B" panose="00020600040101010101" pitchFamily="18" charset="-122"/>
              </a:rPr>
              <a:t>工作内容概述</a:t>
            </a:r>
          </a:p>
        </p:txBody>
      </p:sp>
      <p:sp>
        <p:nvSpPr>
          <p:cNvPr id="16" name="">
            <a:extLst>
              <a:ext uri="{FF2B5EF4-FFF2-40B4-BE49-F238E27FC236}">
                <a16:creationId xmlns:a16="http://schemas.microsoft.com/office/drawing/2014/main" id="{F0C13457-EC2D-FCA5-5335-D28A350AF47E}"/>
              </a:ext>
            </a:extLst>
          </p:cNvPr>
          <p:cNvSpPr>
            <a:spLocks noChangeAspect="1"/>
          </p:cNvSpPr>
          <p:nvPr/>
        </p:nvSpPr>
        <p:spPr>
          <a:xfrm>
            <a:off x="3024554" y="740700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">
            <a:extLst>
              <a:ext uri="{FF2B5EF4-FFF2-40B4-BE49-F238E27FC236}">
                <a16:creationId xmlns:a16="http://schemas.microsoft.com/office/drawing/2014/main" id="{EDB31A46-E328-07C1-B2E1-6B45F75A45FF}"/>
              </a:ext>
            </a:extLst>
          </p:cNvPr>
          <p:cNvSpPr txBox="1"/>
          <p:nvPr/>
        </p:nvSpPr>
        <p:spPr>
          <a:xfrm>
            <a:off x="660399" y="3168177"/>
            <a:ext cx="3649208" cy="108343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鼓励大数据技术创新与产品开发，推动各行各业和社会治理大数据应用，加强人工智能与大数据深度融合，加速形成大数据产业链。 </a:t>
            </a:r>
          </a:p>
        </p:txBody>
      </p:sp>
      <p:sp>
        <p:nvSpPr>
          <p:cNvPr id="18" name="">
            <a:extLst>
              <a:ext uri="{FF2B5EF4-FFF2-40B4-BE49-F238E27FC236}">
                <a16:creationId xmlns:a16="http://schemas.microsoft.com/office/drawing/2014/main" id="{9F0B5FC9-8DDD-E2FB-7E47-8171142B7264}"/>
              </a:ext>
            </a:extLst>
          </p:cNvPr>
          <p:cNvSpPr>
            <a:spLocks/>
          </p:cNvSpPr>
          <p:nvPr/>
        </p:nvSpPr>
        <p:spPr bwMode="auto">
          <a:xfrm>
            <a:off x="3858981" y="1552620"/>
            <a:ext cx="4728617" cy="4095212"/>
          </a:xfrm>
          <a:custGeom>
            <a:avLst/>
            <a:gdLst>
              <a:gd name="T0" fmla="*/ 1426 w 3344"/>
              <a:gd name="T1" fmla="*/ 189 h 2896"/>
              <a:gd name="T2" fmla="*/ 109 w 3344"/>
              <a:gd name="T3" fmla="*/ 2470 h 2896"/>
              <a:gd name="T4" fmla="*/ 355 w 3344"/>
              <a:gd name="T5" fmla="*/ 2896 h 2896"/>
              <a:gd name="T6" fmla="*/ 2989 w 3344"/>
              <a:gd name="T7" fmla="*/ 2896 h 2896"/>
              <a:gd name="T8" fmla="*/ 3235 w 3344"/>
              <a:gd name="T9" fmla="*/ 2470 h 2896"/>
              <a:gd name="T10" fmla="*/ 1918 w 3344"/>
              <a:gd name="T11" fmla="*/ 189 h 2896"/>
              <a:gd name="T12" fmla="*/ 1426 w 3344"/>
              <a:gd name="T13" fmla="*/ 189 h 2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44" h="2896">
                <a:moveTo>
                  <a:pt x="1426" y="189"/>
                </a:moveTo>
                <a:cubicBezTo>
                  <a:pt x="109" y="2470"/>
                  <a:pt x="109" y="2470"/>
                  <a:pt x="109" y="2470"/>
                </a:cubicBezTo>
                <a:cubicBezTo>
                  <a:pt x="0" y="2660"/>
                  <a:pt x="137" y="2896"/>
                  <a:pt x="355" y="2896"/>
                </a:cubicBezTo>
                <a:cubicBezTo>
                  <a:pt x="2989" y="2896"/>
                  <a:pt x="2989" y="2896"/>
                  <a:pt x="2989" y="2896"/>
                </a:cubicBezTo>
                <a:cubicBezTo>
                  <a:pt x="3208" y="2896"/>
                  <a:pt x="3344" y="2660"/>
                  <a:pt x="3235" y="2470"/>
                </a:cubicBezTo>
                <a:cubicBezTo>
                  <a:pt x="1918" y="189"/>
                  <a:pt x="1918" y="189"/>
                  <a:pt x="1918" y="189"/>
                </a:cubicBezTo>
                <a:cubicBezTo>
                  <a:pt x="1809" y="0"/>
                  <a:pt x="1535" y="0"/>
                  <a:pt x="1426" y="189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/>
            <a:endParaRPr lang="zh-CN" altLang="en-US" dirty="0"/>
          </a:p>
        </p:txBody>
      </p:sp>
      <p:sp>
        <p:nvSpPr>
          <p:cNvPr id="19" name="">
            <a:extLst>
              <a:ext uri="{FF2B5EF4-FFF2-40B4-BE49-F238E27FC236}">
                <a16:creationId xmlns:a16="http://schemas.microsoft.com/office/drawing/2014/main" id="{7973F440-5AD3-0310-C6EC-C161D3A7E9B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204136" y="1757847"/>
            <a:ext cx="4526189" cy="402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/>
            <a:endParaRPr lang="zh-CN" altLang="en-US"/>
          </a:p>
        </p:txBody>
      </p:sp>
      <p:sp>
        <p:nvSpPr>
          <p:cNvPr id="20" name="">
            <a:extLst>
              <a:ext uri="{FF2B5EF4-FFF2-40B4-BE49-F238E27FC236}">
                <a16:creationId xmlns:a16="http://schemas.microsoft.com/office/drawing/2014/main" id="{AFB472BF-C255-E595-8798-6936C71C0DA5}"/>
              </a:ext>
            </a:extLst>
          </p:cNvPr>
          <p:cNvSpPr/>
          <p:nvPr/>
        </p:nvSpPr>
        <p:spPr>
          <a:xfrm>
            <a:off x="8926900" y="4068930"/>
            <a:ext cx="2592000" cy="504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>
            <a:outerShdw blurRad="317500" dist="1905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">
            <a:extLst>
              <a:ext uri="{FF2B5EF4-FFF2-40B4-BE49-F238E27FC236}">
                <a16:creationId xmlns:a16="http://schemas.microsoft.com/office/drawing/2014/main" id="{6E085848-4269-1F34-60CE-5CBD3D238A78}"/>
              </a:ext>
            </a:extLst>
          </p:cNvPr>
          <p:cNvSpPr txBox="1"/>
          <p:nvPr/>
        </p:nvSpPr>
        <p:spPr>
          <a:xfrm>
            <a:off x="9145894" y="4167042"/>
            <a:ext cx="215401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OPPOSans B" panose="00020600040101010101" pitchFamily="18" charset="-122"/>
              </a:rPr>
              <a:t>内容智能流转</a:t>
            </a:r>
          </a:p>
        </p:txBody>
      </p:sp>
      <p:sp>
        <p:nvSpPr>
          <p:cNvPr id="22" name="">
            <a:extLst>
              <a:ext uri="{FF2B5EF4-FFF2-40B4-BE49-F238E27FC236}">
                <a16:creationId xmlns:a16="http://schemas.microsoft.com/office/drawing/2014/main" id="{9F9ABC95-E32E-82F8-0B7A-44B641E87426}"/>
              </a:ext>
            </a:extLst>
          </p:cNvPr>
          <p:cNvSpPr/>
          <p:nvPr/>
        </p:nvSpPr>
        <p:spPr>
          <a:xfrm>
            <a:off x="8451153" y="3213995"/>
            <a:ext cx="2592000" cy="504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>
            <a:outerShdw blurRad="317500" dist="1905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">
            <a:extLst>
              <a:ext uri="{FF2B5EF4-FFF2-40B4-BE49-F238E27FC236}">
                <a16:creationId xmlns:a16="http://schemas.microsoft.com/office/drawing/2014/main" id="{C797EB11-A5FE-2F79-E917-F8DF75D097F4}"/>
              </a:ext>
            </a:extLst>
          </p:cNvPr>
          <p:cNvSpPr txBox="1"/>
          <p:nvPr/>
        </p:nvSpPr>
        <p:spPr>
          <a:xfrm>
            <a:off x="8670147" y="3312107"/>
            <a:ext cx="215401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OPPOSans B" panose="00020600040101010101" pitchFamily="18" charset="-122"/>
              </a:rPr>
              <a:t>数字资产管理</a:t>
            </a:r>
          </a:p>
        </p:txBody>
      </p:sp>
      <p:sp>
        <p:nvSpPr>
          <p:cNvPr id="24" name="">
            <a:extLst>
              <a:ext uri="{FF2B5EF4-FFF2-40B4-BE49-F238E27FC236}">
                <a16:creationId xmlns:a16="http://schemas.microsoft.com/office/drawing/2014/main" id="{6CCD530D-9DAB-0BD7-822A-D02BD11EA3A1}"/>
              </a:ext>
            </a:extLst>
          </p:cNvPr>
          <p:cNvSpPr/>
          <p:nvPr/>
        </p:nvSpPr>
        <p:spPr>
          <a:xfrm>
            <a:off x="7849894" y="2359060"/>
            <a:ext cx="2592000" cy="504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>
            <a:outerShdw blurRad="317500" dist="1905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">
            <a:extLst>
              <a:ext uri="{FF2B5EF4-FFF2-40B4-BE49-F238E27FC236}">
                <a16:creationId xmlns:a16="http://schemas.microsoft.com/office/drawing/2014/main" id="{7BA0041A-3B6D-72EE-7DA4-EDA70BE2A03D}"/>
              </a:ext>
            </a:extLst>
          </p:cNvPr>
          <p:cNvSpPr txBox="1"/>
          <p:nvPr/>
        </p:nvSpPr>
        <p:spPr>
          <a:xfrm>
            <a:off x="8068888" y="2457172"/>
            <a:ext cx="215401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OPPOSans B" panose="00020600040101010101" pitchFamily="18" charset="-122"/>
              </a:rPr>
              <a:t>品牌塑造传播</a:t>
            </a:r>
          </a:p>
        </p:txBody>
      </p:sp>
      <p:sp>
        <p:nvSpPr>
          <p:cNvPr id="26" name="">
            <a:extLst>
              <a:ext uri="{FF2B5EF4-FFF2-40B4-BE49-F238E27FC236}">
                <a16:creationId xmlns:a16="http://schemas.microsoft.com/office/drawing/2014/main" id="{CDF8137D-69A1-BAED-2A7F-2E4C06F40FC2}"/>
              </a:ext>
            </a:extLst>
          </p:cNvPr>
          <p:cNvSpPr txBox="1"/>
          <p:nvPr/>
        </p:nvSpPr>
        <p:spPr>
          <a:xfrm>
            <a:off x="660399" y="2211391"/>
            <a:ext cx="3927504" cy="4924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OPPOSans B" panose="00020600040101010101" pitchFamily="18" charset="-122"/>
              </a:rPr>
              <a:t>深化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cs typeface="OPPOSans B" panose="00020600040101010101" pitchFamily="18" charset="-122"/>
              </a:rPr>
              <a:t>大数据产业发展</a:t>
            </a:r>
          </a:p>
        </p:txBody>
      </p:sp>
      <p:sp>
        <p:nvSpPr>
          <p:cNvPr id="27" name="">
            <a:extLst>
              <a:ext uri="{FF2B5EF4-FFF2-40B4-BE49-F238E27FC236}">
                <a16:creationId xmlns:a16="http://schemas.microsoft.com/office/drawing/2014/main" id="{7CD69A91-8606-0068-2850-41BB5F492DCC}"/>
              </a:ext>
            </a:extLst>
          </p:cNvPr>
          <p:cNvSpPr txBox="1"/>
          <p:nvPr/>
        </p:nvSpPr>
        <p:spPr>
          <a:xfrm>
            <a:off x="660400" y="2748953"/>
            <a:ext cx="3927503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OPPOSans R" panose="00020600040101010101" pitchFamily="18" charset="-122"/>
              </a:rPr>
              <a:t>Deepen the development of the big data industry</a:t>
            </a:r>
          </a:p>
        </p:txBody>
      </p:sp>
      <p:pic>
        <p:nvPicPr>
          <p:cNvPr id="5" name="" descr="水中的建筑&#10;&#10;描述已自动生成">
            <a:extLst>
              <a:ext uri="{FF2B5EF4-FFF2-40B4-BE49-F238E27FC236}">
                <a16:creationId xmlns:a16="http://schemas.microsoft.com/office/drawing/2014/main" id="{CF497E9E-E3D0-4B68-9E52-CEC760930EE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4" t="26453" r="1865" b="15438"/>
          <a:stretch>
            <a:fillRect/>
          </a:stretch>
        </p:blipFill>
        <p:spPr>
          <a:xfrm>
            <a:off x="4202495" y="1759364"/>
            <a:ext cx="4528724" cy="4028396"/>
          </a:xfrm>
          <a:custGeom>
            <a:avLst/>
            <a:gdLst>
              <a:gd name="connsiteX0" fmla="*/ 2264269 w 4528724"/>
              <a:gd name="connsiteY0" fmla="*/ 0 h 4028396"/>
              <a:gd name="connsiteX1" fmla="*/ 2612127 w 4528724"/>
              <a:gd name="connsiteY1" fmla="*/ 200448 h 4028396"/>
              <a:gd name="connsiteX2" fmla="*/ 4474445 w 4528724"/>
              <a:gd name="connsiteY2" fmla="*/ 3425993 h 4028396"/>
              <a:gd name="connsiteX3" fmla="*/ 4126586 w 4528724"/>
              <a:gd name="connsiteY3" fmla="*/ 4028396 h 4028396"/>
              <a:gd name="connsiteX4" fmla="*/ 401952 w 4528724"/>
              <a:gd name="connsiteY4" fmla="*/ 4028396 h 4028396"/>
              <a:gd name="connsiteX5" fmla="*/ 54093 w 4528724"/>
              <a:gd name="connsiteY5" fmla="*/ 3425993 h 4028396"/>
              <a:gd name="connsiteX6" fmla="*/ 1916410 w 4528724"/>
              <a:gd name="connsiteY6" fmla="*/ 200448 h 4028396"/>
              <a:gd name="connsiteX7" fmla="*/ 2264269 w 4528724"/>
              <a:gd name="connsiteY7" fmla="*/ 0 h 402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8724" h="4028396">
                <a:moveTo>
                  <a:pt x="2264269" y="0"/>
                </a:moveTo>
                <a:cubicBezTo>
                  <a:pt x="2399665" y="0"/>
                  <a:pt x="2535061" y="66816"/>
                  <a:pt x="2612127" y="200448"/>
                </a:cubicBezTo>
                <a:cubicBezTo>
                  <a:pt x="2612127" y="200448"/>
                  <a:pt x="2612127" y="200448"/>
                  <a:pt x="4474445" y="3425993"/>
                </a:cubicBezTo>
                <a:cubicBezTo>
                  <a:pt x="4628577" y="3694670"/>
                  <a:pt x="4436265" y="4028396"/>
                  <a:pt x="4126586" y="4028396"/>
                </a:cubicBezTo>
                <a:cubicBezTo>
                  <a:pt x="4126586" y="4028396"/>
                  <a:pt x="4126586" y="4028396"/>
                  <a:pt x="401952" y="4028396"/>
                </a:cubicBezTo>
                <a:cubicBezTo>
                  <a:pt x="93686" y="4028396"/>
                  <a:pt x="-100040" y="3694670"/>
                  <a:pt x="54093" y="3425993"/>
                </a:cubicBezTo>
                <a:cubicBezTo>
                  <a:pt x="54093" y="3425993"/>
                  <a:pt x="54093" y="3425993"/>
                  <a:pt x="1916410" y="200448"/>
                </a:cubicBezTo>
                <a:cubicBezTo>
                  <a:pt x="1993476" y="66816"/>
                  <a:pt x="2128873" y="0"/>
                  <a:pt x="226426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43153840"/>
      </p:ext>
    </p:extLst>
  </p:cSld>
  <p:clrMapOvr>
    <a:masterClrMapping/>
  </p:clrMapOvr>
</p:sld>
</file>

<file path=ppt/slides/slide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">
            <a:extLst>
              <a:ext uri="{FF2B5EF4-FFF2-40B4-BE49-F238E27FC236}">
                <a16:creationId xmlns:a16="http://schemas.microsoft.com/office/drawing/2014/main" id="{D4D55D8B-82AD-E1E5-9EA4-3A2946EEAD9E}"/>
              </a:ext>
            </a:extLst>
          </p:cNvPr>
          <p:cNvSpPr>
            <a:spLocks/>
          </p:cNvSpPr>
          <p:nvPr/>
        </p:nvSpPr>
        <p:spPr>
          <a:xfrm rot="21051486">
            <a:off x="8319782" y="1717800"/>
            <a:ext cx="3096000" cy="4032000"/>
          </a:xfrm>
          <a:prstGeom prst="roundRect">
            <a:avLst>
              <a:gd name="adj" fmla="val 11000"/>
            </a:avLst>
          </a:prstGeom>
          <a:gradFill flip="none"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">
            <a:extLst>
              <a:ext uri="{FF2B5EF4-FFF2-40B4-BE49-F238E27FC236}">
                <a16:creationId xmlns:a16="http://schemas.microsoft.com/office/drawing/2014/main" id="{37775845-4E4E-0D8E-91F3-49A93AF7F104}"/>
              </a:ext>
            </a:extLst>
          </p:cNvPr>
          <p:cNvSpPr>
            <a:spLocks/>
          </p:cNvSpPr>
          <p:nvPr/>
        </p:nvSpPr>
        <p:spPr>
          <a:xfrm>
            <a:off x="8355782" y="1765240"/>
            <a:ext cx="3024000" cy="3960000"/>
          </a:xfrm>
          <a:prstGeom prst="roundRect">
            <a:avLst>
              <a:gd name="adj" fmla="val 10957"/>
            </a:avLst>
          </a:prstGeom>
          <a:solidFill>
            <a:schemeClr val="bg1"/>
          </a:solidFill>
          <a:ln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">
            <a:extLst>
              <a:ext uri="{FF2B5EF4-FFF2-40B4-BE49-F238E27FC236}">
                <a16:creationId xmlns:a16="http://schemas.microsoft.com/office/drawing/2014/main" id="{C0CE736D-9603-86AF-2F22-B4F8BE4AA2B5}"/>
              </a:ext>
            </a:extLst>
          </p:cNvPr>
          <p:cNvSpPr>
            <a:spLocks/>
          </p:cNvSpPr>
          <p:nvPr/>
        </p:nvSpPr>
        <p:spPr>
          <a:xfrm rot="21051486">
            <a:off x="4541650" y="1717800"/>
            <a:ext cx="3096000" cy="4032000"/>
          </a:xfrm>
          <a:prstGeom prst="roundRect">
            <a:avLst>
              <a:gd name="adj" fmla="val 11000"/>
            </a:avLst>
          </a:prstGeom>
          <a:gradFill flip="none"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">
            <a:extLst>
              <a:ext uri="{FF2B5EF4-FFF2-40B4-BE49-F238E27FC236}">
                <a16:creationId xmlns:a16="http://schemas.microsoft.com/office/drawing/2014/main" id="{EB5FBF7F-0D49-C2BA-0467-A369064A299B}"/>
              </a:ext>
            </a:extLst>
          </p:cNvPr>
          <p:cNvSpPr>
            <a:spLocks/>
          </p:cNvSpPr>
          <p:nvPr/>
        </p:nvSpPr>
        <p:spPr>
          <a:xfrm>
            <a:off x="4577650" y="1765240"/>
            <a:ext cx="3024000" cy="3960000"/>
          </a:xfrm>
          <a:prstGeom prst="roundRect">
            <a:avLst>
              <a:gd name="adj" fmla="val 10957"/>
            </a:avLst>
          </a:prstGeom>
          <a:solidFill>
            <a:schemeClr val="bg1"/>
          </a:solidFill>
          <a:ln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">
            <a:extLst>
              <a:ext uri="{FF2B5EF4-FFF2-40B4-BE49-F238E27FC236}">
                <a16:creationId xmlns:a16="http://schemas.microsoft.com/office/drawing/2014/main" id="{5B958CB0-5507-0818-C621-EDE106737CEE}"/>
              </a:ext>
            </a:extLst>
          </p:cNvPr>
          <p:cNvSpPr txBox="1"/>
          <p:nvPr/>
        </p:nvSpPr>
        <p:spPr>
          <a:xfrm>
            <a:off x="660400" y="596700"/>
            <a:ext cx="2520000" cy="43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OPPOSans B" panose="00020600040101010101" pitchFamily="18" charset="-122"/>
              </a:rPr>
              <a:t>工作内容概述</a:t>
            </a:r>
          </a:p>
        </p:txBody>
      </p:sp>
      <p:sp>
        <p:nvSpPr>
          <p:cNvPr id="16" name="">
            <a:extLst>
              <a:ext uri="{FF2B5EF4-FFF2-40B4-BE49-F238E27FC236}">
                <a16:creationId xmlns:a16="http://schemas.microsoft.com/office/drawing/2014/main" id="{F0C13457-EC2D-FCA5-5335-D28A350AF47E}"/>
              </a:ext>
            </a:extLst>
          </p:cNvPr>
          <p:cNvSpPr>
            <a:spLocks noChangeAspect="1"/>
          </p:cNvSpPr>
          <p:nvPr/>
        </p:nvSpPr>
        <p:spPr>
          <a:xfrm>
            <a:off x="3024554" y="740700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">
            <a:extLst>
              <a:ext uri="{FF2B5EF4-FFF2-40B4-BE49-F238E27FC236}">
                <a16:creationId xmlns:a16="http://schemas.microsoft.com/office/drawing/2014/main" id="{CA72608E-7E46-9013-1F6D-530D84BF3941}"/>
              </a:ext>
            </a:extLst>
          </p:cNvPr>
          <p:cNvSpPr/>
          <p:nvPr/>
        </p:nvSpPr>
        <p:spPr>
          <a:xfrm>
            <a:off x="-230426" y="596700"/>
            <a:ext cx="792000" cy="43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">
            <a:extLst>
              <a:ext uri="{FF2B5EF4-FFF2-40B4-BE49-F238E27FC236}">
                <a16:creationId xmlns:a16="http://schemas.microsoft.com/office/drawing/2014/main" id="{BCDBD251-0F42-73AE-8D44-02E8CB5E8B9A}"/>
              </a:ext>
            </a:extLst>
          </p:cNvPr>
          <p:cNvSpPr>
            <a:spLocks/>
          </p:cNvSpPr>
          <p:nvPr/>
        </p:nvSpPr>
        <p:spPr>
          <a:xfrm rot="21051486">
            <a:off x="763518" y="1717800"/>
            <a:ext cx="3096000" cy="4032000"/>
          </a:xfrm>
          <a:prstGeom prst="roundRect">
            <a:avLst>
              <a:gd name="adj" fmla="val 11000"/>
            </a:avLst>
          </a:prstGeom>
          <a:gradFill flip="none"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">
            <a:extLst>
              <a:ext uri="{FF2B5EF4-FFF2-40B4-BE49-F238E27FC236}">
                <a16:creationId xmlns:a16="http://schemas.microsoft.com/office/drawing/2014/main" id="{D24A6C8B-A2C7-42B2-D64F-A195A93FE865}"/>
              </a:ext>
            </a:extLst>
          </p:cNvPr>
          <p:cNvSpPr>
            <a:spLocks/>
          </p:cNvSpPr>
          <p:nvPr/>
        </p:nvSpPr>
        <p:spPr>
          <a:xfrm>
            <a:off x="799518" y="1765240"/>
            <a:ext cx="3024000" cy="3960000"/>
          </a:xfrm>
          <a:prstGeom prst="roundRect">
            <a:avLst>
              <a:gd name="adj" fmla="val 10957"/>
            </a:avLst>
          </a:prstGeom>
          <a:solidFill>
            <a:schemeClr val="bg1"/>
          </a:solidFill>
          <a:ln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">
            <a:extLst>
              <a:ext uri="{FF2B5EF4-FFF2-40B4-BE49-F238E27FC236}">
                <a16:creationId xmlns:a16="http://schemas.microsoft.com/office/drawing/2014/main" id="{8338ED39-E473-B2ED-B056-CDE7102B5D17}"/>
              </a:ext>
            </a:extLst>
          </p:cNvPr>
          <p:cNvSpPr txBox="1"/>
          <p:nvPr/>
        </p:nvSpPr>
        <p:spPr>
          <a:xfrm>
            <a:off x="1051518" y="3670693"/>
            <a:ext cx="2520000" cy="12639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pitchFamily="34" charset="0"/>
              </a:rPr>
              <a:t>通过海报、文章、视频、音频、直播等形式创造优质内容，经由内容智能中台分发到各个渠道，触达用户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Open Sans" panose="020B0606030504020204" pitchFamily="34" charset="0"/>
            </a:endParaRPr>
          </a:p>
        </p:txBody>
      </p:sp>
      <p:sp>
        <p:nvSpPr>
          <p:cNvPr id="9" name="">
            <a:extLst>
              <a:ext uri="{FF2B5EF4-FFF2-40B4-BE49-F238E27FC236}">
                <a16:creationId xmlns:a16="http://schemas.microsoft.com/office/drawing/2014/main" id="{780040E9-E064-1149-2C18-0CE4CF014D4E}"/>
              </a:ext>
            </a:extLst>
          </p:cNvPr>
          <p:cNvSpPr txBox="1"/>
          <p:nvPr/>
        </p:nvSpPr>
        <p:spPr>
          <a:xfrm>
            <a:off x="1051518" y="2956451"/>
            <a:ext cx="252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OPPOSans H" panose="00020600040101010101" pitchFamily="18" charset="-122"/>
              </a:rPr>
              <a:t>Intelligent flow of content</a:t>
            </a:r>
          </a:p>
        </p:txBody>
      </p:sp>
      <p:sp>
        <p:nvSpPr>
          <p:cNvPr id="10" name="">
            <a:extLst>
              <a:ext uri="{FF2B5EF4-FFF2-40B4-BE49-F238E27FC236}">
                <a16:creationId xmlns:a16="http://schemas.microsoft.com/office/drawing/2014/main" id="{F0EE1C79-A6AB-8D0D-DBDA-FB8E94D41DC9}"/>
              </a:ext>
            </a:extLst>
          </p:cNvPr>
          <p:cNvSpPr txBox="1"/>
          <p:nvPr/>
        </p:nvSpPr>
        <p:spPr>
          <a:xfrm>
            <a:off x="1051518" y="2436763"/>
            <a:ext cx="2520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>
                <a:solidFill>
                  <a:schemeClr val="accent1"/>
                </a:solidFill>
                <a:latin typeface="+mj-lt"/>
                <a:ea typeface="+mj-ea"/>
                <a:cs typeface="OPPOSans H" panose="00020600040101010101" pitchFamily="18" charset="-122"/>
              </a:rPr>
              <a:t>内容智能流转</a:t>
            </a:r>
          </a:p>
        </p:txBody>
      </p:sp>
      <p:cxnSp>
        <p:nvCxnSpPr>
          <p:cNvPr id="11" name="">
            <a:extLst>
              <a:ext uri="{FF2B5EF4-FFF2-40B4-BE49-F238E27FC236}">
                <a16:creationId xmlns:a16="http://schemas.microsoft.com/office/drawing/2014/main" id="{2AACF392-1685-6DEF-1F73-F21E0A66CF53}"/>
              </a:ext>
            </a:extLst>
          </p:cNvPr>
          <p:cNvCxnSpPr>
            <a:cxnSpLocks/>
          </p:cNvCxnSpPr>
          <p:nvPr/>
        </p:nvCxnSpPr>
        <p:spPr>
          <a:xfrm>
            <a:off x="1051518" y="3434060"/>
            <a:ext cx="252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">
            <a:extLst>
              <a:ext uri="{FF2B5EF4-FFF2-40B4-BE49-F238E27FC236}">
                <a16:creationId xmlns:a16="http://schemas.microsoft.com/office/drawing/2014/main" id="{4DBD9E8F-14D2-33A3-94D4-09D26EC6F89D}"/>
              </a:ext>
            </a:extLst>
          </p:cNvPr>
          <p:cNvSpPr txBox="1"/>
          <p:nvPr/>
        </p:nvSpPr>
        <p:spPr>
          <a:xfrm>
            <a:off x="4829650" y="3670693"/>
            <a:ext cx="2520000" cy="9407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pitchFamily="34" charset="0"/>
              </a:rPr>
              <a:t>基于全社交媒体平台进行全域流量整合营销，借助数据中台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pitchFamily="34" charset="0"/>
              </a:rPr>
              <a:t>KolRank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pitchFamily="34" charset="0"/>
              </a:rPr>
              <a:t>提供标准化产品及服务</a:t>
            </a:r>
          </a:p>
        </p:txBody>
      </p:sp>
      <p:sp>
        <p:nvSpPr>
          <p:cNvPr id="13" name="">
            <a:extLst>
              <a:ext uri="{FF2B5EF4-FFF2-40B4-BE49-F238E27FC236}">
                <a16:creationId xmlns:a16="http://schemas.microsoft.com/office/drawing/2014/main" id="{CF36C426-B404-D766-B61A-5F7121974FB8}"/>
              </a:ext>
            </a:extLst>
          </p:cNvPr>
          <p:cNvSpPr txBox="1"/>
          <p:nvPr/>
        </p:nvSpPr>
        <p:spPr>
          <a:xfrm>
            <a:off x="4829650" y="2956451"/>
            <a:ext cx="252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OPPOSans H" panose="00020600040101010101" pitchFamily="18" charset="-122"/>
              </a:rPr>
              <a:t>Digital asset management</a:t>
            </a:r>
          </a:p>
        </p:txBody>
      </p:sp>
      <p:sp>
        <p:nvSpPr>
          <p:cNvPr id="14" name="">
            <a:extLst>
              <a:ext uri="{FF2B5EF4-FFF2-40B4-BE49-F238E27FC236}">
                <a16:creationId xmlns:a16="http://schemas.microsoft.com/office/drawing/2014/main" id="{A825A63D-F69E-420D-8BD1-9BA976927C0D}"/>
              </a:ext>
            </a:extLst>
          </p:cNvPr>
          <p:cNvSpPr txBox="1"/>
          <p:nvPr/>
        </p:nvSpPr>
        <p:spPr>
          <a:xfrm>
            <a:off x="4829650" y="2436763"/>
            <a:ext cx="2520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>
                <a:solidFill>
                  <a:schemeClr val="accent1"/>
                </a:solidFill>
                <a:latin typeface="+mj-lt"/>
                <a:ea typeface="+mj-ea"/>
                <a:cs typeface="OPPOSans H" panose="00020600040101010101" pitchFamily="18" charset="-122"/>
              </a:rPr>
              <a:t>数字资产管理</a:t>
            </a:r>
          </a:p>
        </p:txBody>
      </p:sp>
      <p:cxnSp>
        <p:nvCxnSpPr>
          <p:cNvPr id="15" name="">
            <a:extLst>
              <a:ext uri="{FF2B5EF4-FFF2-40B4-BE49-F238E27FC236}">
                <a16:creationId xmlns:a16="http://schemas.microsoft.com/office/drawing/2014/main" id="{974187BA-1F56-774D-FA6E-B468E50B115A}"/>
              </a:ext>
            </a:extLst>
          </p:cNvPr>
          <p:cNvCxnSpPr>
            <a:cxnSpLocks/>
          </p:cNvCxnSpPr>
          <p:nvPr/>
        </p:nvCxnSpPr>
        <p:spPr>
          <a:xfrm>
            <a:off x="4829650" y="3434060"/>
            <a:ext cx="252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>
            <a:extLst>
              <a:ext uri="{FF2B5EF4-FFF2-40B4-BE49-F238E27FC236}">
                <a16:creationId xmlns:a16="http://schemas.microsoft.com/office/drawing/2014/main" id="{07F4D5F8-30C3-48EE-5610-24EAD199CF93}"/>
              </a:ext>
            </a:extLst>
          </p:cNvPr>
          <p:cNvSpPr txBox="1"/>
          <p:nvPr/>
        </p:nvSpPr>
        <p:spPr>
          <a:xfrm>
            <a:off x="8607782" y="3670693"/>
            <a:ext cx="2520000" cy="9407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pitchFamily="34" charset="0"/>
              </a:rPr>
              <a:t>在不同流量平台开设个人账户，传递品牌声量，对平台用户种草、拉新以建立企业私域流量池</a:t>
            </a:r>
          </a:p>
        </p:txBody>
      </p:sp>
      <p:sp>
        <p:nvSpPr>
          <p:cNvPr id="18" name="">
            <a:extLst>
              <a:ext uri="{FF2B5EF4-FFF2-40B4-BE49-F238E27FC236}">
                <a16:creationId xmlns:a16="http://schemas.microsoft.com/office/drawing/2014/main" id="{7BBB50B9-1EC1-35BF-512A-11410C68795F}"/>
              </a:ext>
            </a:extLst>
          </p:cNvPr>
          <p:cNvSpPr txBox="1"/>
          <p:nvPr/>
        </p:nvSpPr>
        <p:spPr>
          <a:xfrm>
            <a:off x="8607782" y="2956451"/>
            <a:ext cx="252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OPPOSans H" panose="00020600040101010101" pitchFamily="18" charset="-122"/>
              </a:rPr>
              <a:t>Full marketing to get customers</a:t>
            </a:r>
          </a:p>
        </p:txBody>
      </p:sp>
      <p:sp>
        <p:nvSpPr>
          <p:cNvPr id="19" name="">
            <a:extLst>
              <a:ext uri="{FF2B5EF4-FFF2-40B4-BE49-F238E27FC236}">
                <a16:creationId xmlns:a16="http://schemas.microsoft.com/office/drawing/2014/main" id="{CDBB8BC8-53EF-C63F-FF69-3A57176D9261}"/>
              </a:ext>
            </a:extLst>
          </p:cNvPr>
          <p:cNvSpPr txBox="1"/>
          <p:nvPr/>
        </p:nvSpPr>
        <p:spPr>
          <a:xfrm>
            <a:off x="8607782" y="2436763"/>
            <a:ext cx="2520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>
                <a:solidFill>
                  <a:schemeClr val="accent1"/>
                </a:solidFill>
                <a:latin typeface="+mj-lt"/>
                <a:ea typeface="+mj-ea"/>
                <a:cs typeface="OPPOSans H" panose="00020600040101010101" pitchFamily="18" charset="-122"/>
              </a:rPr>
              <a:t>全员营销获客</a:t>
            </a:r>
          </a:p>
        </p:txBody>
      </p:sp>
      <p:cxnSp>
        <p:nvCxnSpPr>
          <p:cNvPr id="20" name="">
            <a:extLst>
              <a:ext uri="{FF2B5EF4-FFF2-40B4-BE49-F238E27FC236}">
                <a16:creationId xmlns:a16="http://schemas.microsoft.com/office/drawing/2014/main" id="{A7EFCD6A-D616-979E-2BEB-F3657AA78F2D}"/>
              </a:ext>
            </a:extLst>
          </p:cNvPr>
          <p:cNvCxnSpPr>
            <a:cxnSpLocks/>
          </p:cNvCxnSpPr>
          <p:nvPr/>
        </p:nvCxnSpPr>
        <p:spPr>
          <a:xfrm>
            <a:off x="8607782" y="3434060"/>
            <a:ext cx="252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44204"/>
      </p:ext>
    </p:extLst>
  </p:cSld>
  <p:clrMapOvr>
    <a:masterClrMapping/>
  </p:clrMapOvr>
</p:sld>
</file>

<file path=ppt/slides/slide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>
            <a:extLst>
              <a:ext uri="{FF2B5EF4-FFF2-40B4-BE49-F238E27FC236}">
                <a16:creationId xmlns:a16="http://schemas.microsoft.com/office/drawing/2014/main" id="{5B958CB0-5507-0818-C621-EDE106737CEE}"/>
              </a:ext>
            </a:extLst>
          </p:cNvPr>
          <p:cNvSpPr txBox="1"/>
          <p:nvPr/>
        </p:nvSpPr>
        <p:spPr>
          <a:xfrm>
            <a:off x="660400" y="596700"/>
            <a:ext cx="2520000" cy="43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OPPOSans B" panose="00020600040101010101" pitchFamily="18" charset="-122"/>
              </a:rPr>
              <a:t>工作内容概述</a:t>
            </a:r>
          </a:p>
        </p:txBody>
      </p:sp>
      <p:sp>
        <p:nvSpPr>
          <p:cNvPr id="16" name="">
            <a:extLst>
              <a:ext uri="{FF2B5EF4-FFF2-40B4-BE49-F238E27FC236}">
                <a16:creationId xmlns:a16="http://schemas.microsoft.com/office/drawing/2014/main" id="{F0C13457-EC2D-FCA5-5335-D28A350AF47E}"/>
              </a:ext>
            </a:extLst>
          </p:cNvPr>
          <p:cNvSpPr>
            <a:spLocks noChangeAspect="1"/>
          </p:cNvSpPr>
          <p:nvPr/>
        </p:nvSpPr>
        <p:spPr>
          <a:xfrm>
            <a:off x="3024554" y="740700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">
            <a:extLst>
              <a:ext uri="{FF2B5EF4-FFF2-40B4-BE49-F238E27FC236}">
                <a16:creationId xmlns:a16="http://schemas.microsoft.com/office/drawing/2014/main" id="{446814B7-8F0F-D22A-6960-961BB7F54078}"/>
              </a:ext>
            </a:extLst>
          </p:cNvPr>
          <p:cNvSpPr/>
          <p:nvPr/>
        </p:nvSpPr>
        <p:spPr>
          <a:xfrm>
            <a:off x="-230426" y="596700"/>
            <a:ext cx="792000" cy="43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">
            <a:extLst>
              <a:ext uri="{FF2B5EF4-FFF2-40B4-BE49-F238E27FC236}">
                <a16:creationId xmlns:a16="http://schemas.microsoft.com/office/drawing/2014/main" id="{90BE59AD-EBEB-199B-7622-1C28E7EF2BA6}"/>
              </a:ext>
            </a:extLst>
          </p:cNvPr>
          <p:cNvSpPr>
            <a:spLocks noChangeAspect="1"/>
          </p:cNvSpPr>
          <p:nvPr/>
        </p:nvSpPr>
        <p:spPr>
          <a:xfrm rot="20960637">
            <a:off x="1358062" y="1577928"/>
            <a:ext cx="2232000" cy="2232000"/>
          </a:xfrm>
          <a:prstGeom prst="roundRect">
            <a:avLst>
              <a:gd name="adj" fmla="val 11000"/>
            </a:avLst>
          </a:prstGeom>
          <a:gradFill flip="none"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">
            <a:extLst>
              <a:ext uri="{FF2B5EF4-FFF2-40B4-BE49-F238E27FC236}">
                <a16:creationId xmlns:a16="http://schemas.microsoft.com/office/drawing/2014/main" id="{DC3D9710-42B6-184E-3357-729E86EDEAA1}"/>
              </a:ext>
            </a:extLst>
          </p:cNvPr>
          <p:cNvSpPr>
            <a:spLocks/>
          </p:cNvSpPr>
          <p:nvPr/>
        </p:nvSpPr>
        <p:spPr>
          <a:xfrm>
            <a:off x="1214062" y="4162056"/>
            <a:ext cx="2520000" cy="54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>
            <a:outerShdw blurRad="317500" dist="1905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">
            <a:extLst>
              <a:ext uri="{FF2B5EF4-FFF2-40B4-BE49-F238E27FC236}">
                <a16:creationId xmlns:a16="http://schemas.microsoft.com/office/drawing/2014/main" id="{A195A598-9C1E-7E1B-BB48-F9DE4366D3FC}"/>
              </a:ext>
            </a:extLst>
          </p:cNvPr>
          <p:cNvSpPr txBox="1"/>
          <p:nvPr/>
        </p:nvSpPr>
        <p:spPr>
          <a:xfrm>
            <a:off x="1394062" y="4252056"/>
            <a:ext cx="2160000" cy="36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OPPOSans H" panose="00020600040101010101" pitchFamily="18" charset="-122"/>
                <a:sym typeface="微软雅黑"/>
                <a:rtl val="0"/>
              </a:rPr>
              <a:t>内容智能流转</a:t>
            </a:r>
          </a:p>
        </p:txBody>
      </p:sp>
      <p:sp>
        <p:nvSpPr>
          <p:cNvPr id="9" name="">
            <a:extLst>
              <a:ext uri="{FF2B5EF4-FFF2-40B4-BE49-F238E27FC236}">
                <a16:creationId xmlns:a16="http://schemas.microsoft.com/office/drawing/2014/main" id="{EF1B4932-C692-1FDD-0F6F-98B7E3B67CC4}"/>
              </a:ext>
            </a:extLst>
          </p:cNvPr>
          <p:cNvSpPr>
            <a:spLocks/>
          </p:cNvSpPr>
          <p:nvPr/>
        </p:nvSpPr>
        <p:spPr>
          <a:xfrm>
            <a:off x="4829650" y="4162056"/>
            <a:ext cx="2520000" cy="54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>
            <a:outerShdw blurRad="317500" dist="1905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">
            <a:extLst>
              <a:ext uri="{FF2B5EF4-FFF2-40B4-BE49-F238E27FC236}">
                <a16:creationId xmlns:a16="http://schemas.microsoft.com/office/drawing/2014/main" id="{FA059B6E-367C-CBB6-BE7F-FE032C513752}"/>
              </a:ext>
            </a:extLst>
          </p:cNvPr>
          <p:cNvSpPr txBox="1"/>
          <p:nvPr/>
        </p:nvSpPr>
        <p:spPr>
          <a:xfrm>
            <a:off x="5009650" y="4252056"/>
            <a:ext cx="2160000" cy="36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OPPOSans H" panose="00020600040101010101" pitchFamily="18" charset="-122"/>
                <a:sym typeface="微软雅黑"/>
                <a:rtl val="0"/>
              </a:rPr>
              <a:t>数字资产管理</a:t>
            </a:r>
          </a:p>
        </p:txBody>
      </p:sp>
      <p:sp>
        <p:nvSpPr>
          <p:cNvPr id="11" name="">
            <a:extLst>
              <a:ext uri="{FF2B5EF4-FFF2-40B4-BE49-F238E27FC236}">
                <a16:creationId xmlns:a16="http://schemas.microsoft.com/office/drawing/2014/main" id="{12868EAB-29DF-B471-18FA-36AB56F8289B}"/>
              </a:ext>
            </a:extLst>
          </p:cNvPr>
          <p:cNvSpPr>
            <a:spLocks/>
          </p:cNvSpPr>
          <p:nvPr/>
        </p:nvSpPr>
        <p:spPr>
          <a:xfrm>
            <a:off x="8445237" y="4162056"/>
            <a:ext cx="2520000" cy="54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>
            <a:outerShdw blurRad="317500" dist="1905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">
            <a:extLst>
              <a:ext uri="{FF2B5EF4-FFF2-40B4-BE49-F238E27FC236}">
                <a16:creationId xmlns:a16="http://schemas.microsoft.com/office/drawing/2014/main" id="{381662CA-ABDE-EF7C-72B4-0785648434F8}"/>
              </a:ext>
            </a:extLst>
          </p:cNvPr>
          <p:cNvSpPr txBox="1"/>
          <p:nvPr/>
        </p:nvSpPr>
        <p:spPr>
          <a:xfrm>
            <a:off x="8625237" y="4252056"/>
            <a:ext cx="2160000" cy="36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OPPOSans H" panose="00020600040101010101" pitchFamily="18" charset="-122"/>
                <a:sym typeface="微软雅黑"/>
                <a:rtl val="0"/>
              </a:rPr>
              <a:t>品牌塑造传播</a:t>
            </a:r>
          </a:p>
        </p:txBody>
      </p:sp>
      <p:sp>
        <p:nvSpPr>
          <p:cNvPr id="15" name="">
            <a:extLst>
              <a:ext uri="{FF2B5EF4-FFF2-40B4-BE49-F238E27FC236}">
                <a16:creationId xmlns:a16="http://schemas.microsoft.com/office/drawing/2014/main" id="{FF9BC615-974E-B7F2-D7F9-240A27C82478}"/>
              </a:ext>
            </a:extLst>
          </p:cNvPr>
          <p:cNvSpPr/>
          <p:nvPr/>
        </p:nvSpPr>
        <p:spPr>
          <a:xfrm>
            <a:off x="1106062" y="4912608"/>
            <a:ext cx="2736000" cy="9770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阿里巴巴普惠体 2.0 95 ExtraBold" panose="00020600040101010101" pitchFamily="18" charset="-122"/>
              </a:rPr>
              <a:t>通过文章、视频、音频、直播等形式创造优质内容，经由内容智能中台分发到各个渠道，触达用户</a:t>
            </a:r>
          </a:p>
        </p:txBody>
      </p:sp>
      <p:sp>
        <p:nvSpPr>
          <p:cNvPr id="17" name="">
            <a:extLst>
              <a:ext uri="{FF2B5EF4-FFF2-40B4-BE49-F238E27FC236}">
                <a16:creationId xmlns:a16="http://schemas.microsoft.com/office/drawing/2014/main" id="{2099480C-D942-F5C5-9970-A18981455FD5}"/>
              </a:ext>
            </a:extLst>
          </p:cNvPr>
          <p:cNvSpPr/>
          <p:nvPr/>
        </p:nvSpPr>
        <p:spPr>
          <a:xfrm>
            <a:off x="4721650" y="4873237"/>
            <a:ext cx="2736000" cy="9770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阿里巴巴普惠体 2.0 95 ExtraBold" panose="00020600040101010101" pitchFamily="18" charset="-122"/>
              </a:rPr>
              <a:t>基于全社交媒体平台进行全域流量整合营销，借助数据中台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阿里巴巴普惠体 2.0 95 ExtraBold" panose="00020600040101010101" pitchFamily="18" charset="-122"/>
              </a:rPr>
              <a:t>KolRank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阿里巴巴普惠体 2.0 95 ExtraBold" panose="00020600040101010101" pitchFamily="18" charset="-122"/>
              </a:rPr>
              <a:t>提供标准化产品及服务</a:t>
            </a:r>
          </a:p>
        </p:txBody>
      </p:sp>
      <p:sp>
        <p:nvSpPr>
          <p:cNvPr id="18" name="">
            <a:extLst>
              <a:ext uri="{FF2B5EF4-FFF2-40B4-BE49-F238E27FC236}">
                <a16:creationId xmlns:a16="http://schemas.microsoft.com/office/drawing/2014/main" id="{038CAA7E-C588-B591-C8BF-992414A50B17}"/>
              </a:ext>
            </a:extLst>
          </p:cNvPr>
          <p:cNvSpPr/>
          <p:nvPr/>
        </p:nvSpPr>
        <p:spPr>
          <a:xfrm>
            <a:off x="8337238" y="4868445"/>
            <a:ext cx="2736000" cy="9770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阿里巴巴普惠体 2.0 95 ExtraBold" panose="00020600040101010101" pitchFamily="18" charset="-122"/>
              </a:rPr>
              <a:t>以优质内容作为营销输出核心，承载品牌内核，引发用户的情感共鸣和价值观认同</a:t>
            </a:r>
          </a:p>
        </p:txBody>
      </p:sp>
      <p:sp>
        <p:nvSpPr>
          <p:cNvPr id="19" name="">
            <a:extLst>
              <a:ext uri="{FF2B5EF4-FFF2-40B4-BE49-F238E27FC236}">
                <a16:creationId xmlns:a16="http://schemas.microsoft.com/office/drawing/2014/main" id="{ACCBE3EE-9085-9D41-E54B-1E160361FA6C}"/>
              </a:ext>
            </a:extLst>
          </p:cNvPr>
          <p:cNvSpPr>
            <a:spLocks noChangeAspect="1"/>
          </p:cNvSpPr>
          <p:nvPr/>
        </p:nvSpPr>
        <p:spPr>
          <a:xfrm rot="20960637">
            <a:off x="4973650" y="1577928"/>
            <a:ext cx="2232000" cy="2232000"/>
          </a:xfrm>
          <a:prstGeom prst="roundRect">
            <a:avLst>
              <a:gd name="adj" fmla="val 11000"/>
            </a:avLst>
          </a:prstGeom>
          <a:gradFill flip="none"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">
            <a:extLst>
              <a:ext uri="{FF2B5EF4-FFF2-40B4-BE49-F238E27FC236}">
                <a16:creationId xmlns:a16="http://schemas.microsoft.com/office/drawing/2014/main" id="{E479C8C5-8DEA-6D18-4CED-4B55011E9F4D}"/>
              </a:ext>
            </a:extLst>
          </p:cNvPr>
          <p:cNvSpPr>
            <a:spLocks noChangeAspect="1"/>
          </p:cNvSpPr>
          <p:nvPr/>
        </p:nvSpPr>
        <p:spPr>
          <a:xfrm rot="20960637">
            <a:off x="8589238" y="1577928"/>
            <a:ext cx="2232000" cy="2232000"/>
          </a:xfrm>
          <a:prstGeom prst="roundRect">
            <a:avLst>
              <a:gd name="adj" fmla="val 11000"/>
            </a:avLst>
          </a:prstGeom>
          <a:gradFill flip="none"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" descr="河边的城市高楼&#10;&#10;描述已自动生成">
            <a:extLst>
              <a:ext uri="{FF2B5EF4-FFF2-40B4-BE49-F238E27FC236}">
                <a16:creationId xmlns:a16="http://schemas.microsoft.com/office/drawing/2014/main" id="{5D4EC9F4-F5C3-7E60-3F98-8C60E0ED8EB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0" t="43015" r="76604" b="23357"/>
          <a:stretch>
            <a:fillRect/>
          </a:stretch>
        </p:blipFill>
        <p:spPr>
          <a:xfrm>
            <a:off x="1394062" y="1613927"/>
            <a:ext cx="2160000" cy="2160000"/>
          </a:xfrm>
          <a:custGeom>
            <a:avLst/>
            <a:gdLst>
              <a:gd name="connsiteX0" fmla="*/ 236671 w 2160000"/>
              <a:gd name="connsiteY0" fmla="*/ 0 h 2160000"/>
              <a:gd name="connsiteX1" fmla="*/ 1923329 w 2160000"/>
              <a:gd name="connsiteY1" fmla="*/ 0 h 2160000"/>
              <a:gd name="connsiteX2" fmla="*/ 2160000 w 2160000"/>
              <a:gd name="connsiteY2" fmla="*/ 236671 h 2160000"/>
              <a:gd name="connsiteX3" fmla="*/ 2160000 w 2160000"/>
              <a:gd name="connsiteY3" fmla="*/ 1923329 h 2160000"/>
              <a:gd name="connsiteX4" fmla="*/ 1923329 w 2160000"/>
              <a:gd name="connsiteY4" fmla="*/ 2160000 h 2160000"/>
              <a:gd name="connsiteX5" fmla="*/ 236671 w 2160000"/>
              <a:gd name="connsiteY5" fmla="*/ 2160000 h 2160000"/>
              <a:gd name="connsiteX6" fmla="*/ 0 w 2160000"/>
              <a:gd name="connsiteY6" fmla="*/ 1923329 h 2160000"/>
              <a:gd name="connsiteX7" fmla="*/ 0 w 2160000"/>
              <a:gd name="connsiteY7" fmla="*/ 236671 h 2160000"/>
              <a:gd name="connsiteX8" fmla="*/ 236671 w 2160000"/>
              <a:gd name="connsiteY8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00" h="2160000">
                <a:moveTo>
                  <a:pt x="236671" y="0"/>
                </a:moveTo>
                <a:lnTo>
                  <a:pt x="1923329" y="0"/>
                </a:lnTo>
                <a:cubicBezTo>
                  <a:pt x="2054039" y="0"/>
                  <a:pt x="2160000" y="105961"/>
                  <a:pt x="2160000" y="236671"/>
                </a:cubicBezTo>
                <a:lnTo>
                  <a:pt x="2160000" y="1923329"/>
                </a:lnTo>
                <a:cubicBezTo>
                  <a:pt x="2160000" y="2054039"/>
                  <a:pt x="2054039" y="2160000"/>
                  <a:pt x="1923329" y="2160000"/>
                </a:cubicBezTo>
                <a:lnTo>
                  <a:pt x="236671" y="2160000"/>
                </a:lnTo>
                <a:cubicBezTo>
                  <a:pt x="105961" y="2160000"/>
                  <a:pt x="0" y="2054039"/>
                  <a:pt x="0" y="1923329"/>
                </a:cubicBezTo>
                <a:lnTo>
                  <a:pt x="0" y="236671"/>
                </a:lnTo>
                <a:cubicBezTo>
                  <a:pt x="0" y="105961"/>
                  <a:pt x="105961" y="0"/>
                  <a:pt x="236671" y="0"/>
                </a:cubicBezTo>
                <a:close/>
              </a:path>
            </a:pathLst>
          </a:custGeom>
        </p:spPr>
      </p:pic>
      <p:pic>
        <p:nvPicPr>
          <p:cNvPr id="20" name="" descr="河边的城市高楼&#10;&#10;描述已自动生成">
            <a:extLst>
              <a:ext uri="{FF2B5EF4-FFF2-40B4-BE49-F238E27FC236}">
                <a16:creationId xmlns:a16="http://schemas.microsoft.com/office/drawing/2014/main" id="{7A860BF8-6A1E-1F2C-A9F8-CAFC65EDB0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30" t="43015" r="38763" b="23357"/>
          <a:stretch>
            <a:fillRect/>
          </a:stretch>
        </p:blipFill>
        <p:spPr>
          <a:xfrm>
            <a:off x="5009650" y="1613927"/>
            <a:ext cx="2160000" cy="2160000"/>
          </a:xfrm>
          <a:custGeom>
            <a:avLst/>
            <a:gdLst>
              <a:gd name="connsiteX0" fmla="*/ 236671 w 2160000"/>
              <a:gd name="connsiteY0" fmla="*/ 0 h 2160000"/>
              <a:gd name="connsiteX1" fmla="*/ 1923329 w 2160000"/>
              <a:gd name="connsiteY1" fmla="*/ 0 h 2160000"/>
              <a:gd name="connsiteX2" fmla="*/ 2160000 w 2160000"/>
              <a:gd name="connsiteY2" fmla="*/ 236671 h 2160000"/>
              <a:gd name="connsiteX3" fmla="*/ 2160000 w 2160000"/>
              <a:gd name="connsiteY3" fmla="*/ 1923329 h 2160000"/>
              <a:gd name="connsiteX4" fmla="*/ 1923329 w 2160000"/>
              <a:gd name="connsiteY4" fmla="*/ 2160000 h 2160000"/>
              <a:gd name="connsiteX5" fmla="*/ 236671 w 2160000"/>
              <a:gd name="connsiteY5" fmla="*/ 2160000 h 2160000"/>
              <a:gd name="connsiteX6" fmla="*/ 0 w 2160000"/>
              <a:gd name="connsiteY6" fmla="*/ 1923329 h 2160000"/>
              <a:gd name="connsiteX7" fmla="*/ 0 w 2160000"/>
              <a:gd name="connsiteY7" fmla="*/ 236671 h 2160000"/>
              <a:gd name="connsiteX8" fmla="*/ 236671 w 2160000"/>
              <a:gd name="connsiteY8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00" h="2160000">
                <a:moveTo>
                  <a:pt x="236671" y="0"/>
                </a:moveTo>
                <a:lnTo>
                  <a:pt x="1923329" y="0"/>
                </a:lnTo>
                <a:cubicBezTo>
                  <a:pt x="2054039" y="0"/>
                  <a:pt x="2160000" y="105961"/>
                  <a:pt x="2160000" y="236671"/>
                </a:cubicBezTo>
                <a:lnTo>
                  <a:pt x="2160000" y="1923329"/>
                </a:lnTo>
                <a:cubicBezTo>
                  <a:pt x="2160000" y="2054039"/>
                  <a:pt x="2054039" y="2160000"/>
                  <a:pt x="1923329" y="2160000"/>
                </a:cubicBezTo>
                <a:lnTo>
                  <a:pt x="236671" y="2160000"/>
                </a:lnTo>
                <a:cubicBezTo>
                  <a:pt x="105961" y="2160000"/>
                  <a:pt x="0" y="2054039"/>
                  <a:pt x="0" y="1923329"/>
                </a:cubicBezTo>
                <a:lnTo>
                  <a:pt x="0" y="236671"/>
                </a:lnTo>
                <a:cubicBezTo>
                  <a:pt x="0" y="105961"/>
                  <a:pt x="105961" y="0"/>
                  <a:pt x="236671" y="0"/>
                </a:cubicBezTo>
                <a:close/>
              </a:path>
            </a:pathLst>
          </a:custGeom>
        </p:spPr>
      </p:pic>
      <p:pic>
        <p:nvPicPr>
          <p:cNvPr id="14" name="" descr="河边的城市高楼&#10;&#10;描述已自动生成">
            <a:extLst>
              <a:ext uri="{FF2B5EF4-FFF2-40B4-BE49-F238E27FC236}">
                <a16:creationId xmlns:a16="http://schemas.microsoft.com/office/drawing/2014/main" id="{A0EEC287-EAAF-674F-C155-7811595546E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471" t="43015" r="923" b="23357"/>
          <a:stretch>
            <a:fillRect/>
          </a:stretch>
        </p:blipFill>
        <p:spPr>
          <a:xfrm>
            <a:off x="8625237" y="1613927"/>
            <a:ext cx="2160000" cy="2160000"/>
          </a:xfrm>
          <a:custGeom>
            <a:avLst/>
            <a:gdLst>
              <a:gd name="connsiteX0" fmla="*/ 236671 w 2160000"/>
              <a:gd name="connsiteY0" fmla="*/ 0 h 2160000"/>
              <a:gd name="connsiteX1" fmla="*/ 1923329 w 2160000"/>
              <a:gd name="connsiteY1" fmla="*/ 0 h 2160000"/>
              <a:gd name="connsiteX2" fmla="*/ 2160000 w 2160000"/>
              <a:gd name="connsiteY2" fmla="*/ 236671 h 2160000"/>
              <a:gd name="connsiteX3" fmla="*/ 2160000 w 2160000"/>
              <a:gd name="connsiteY3" fmla="*/ 1923329 h 2160000"/>
              <a:gd name="connsiteX4" fmla="*/ 1923329 w 2160000"/>
              <a:gd name="connsiteY4" fmla="*/ 2160000 h 2160000"/>
              <a:gd name="connsiteX5" fmla="*/ 236671 w 2160000"/>
              <a:gd name="connsiteY5" fmla="*/ 2160000 h 2160000"/>
              <a:gd name="connsiteX6" fmla="*/ 0 w 2160000"/>
              <a:gd name="connsiteY6" fmla="*/ 1923329 h 2160000"/>
              <a:gd name="connsiteX7" fmla="*/ 0 w 2160000"/>
              <a:gd name="connsiteY7" fmla="*/ 236671 h 2160000"/>
              <a:gd name="connsiteX8" fmla="*/ 236671 w 2160000"/>
              <a:gd name="connsiteY8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00" h="2160000">
                <a:moveTo>
                  <a:pt x="236671" y="0"/>
                </a:moveTo>
                <a:lnTo>
                  <a:pt x="1923329" y="0"/>
                </a:lnTo>
                <a:cubicBezTo>
                  <a:pt x="2054039" y="0"/>
                  <a:pt x="2160000" y="105961"/>
                  <a:pt x="2160000" y="236671"/>
                </a:cubicBezTo>
                <a:lnTo>
                  <a:pt x="2160000" y="1923329"/>
                </a:lnTo>
                <a:cubicBezTo>
                  <a:pt x="2160000" y="2054039"/>
                  <a:pt x="2054039" y="2160000"/>
                  <a:pt x="1923329" y="2160000"/>
                </a:cubicBezTo>
                <a:lnTo>
                  <a:pt x="236671" y="2160000"/>
                </a:lnTo>
                <a:cubicBezTo>
                  <a:pt x="105961" y="2160000"/>
                  <a:pt x="0" y="2054039"/>
                  <a:pt x="0" y="1923329"/>
                </a:cubicBezTo>
                <a:lnTo>
                  <a:pt x="0" y="236671"/>
                </a:lnTo>
                <a:cubicBezTo>
                  <a:pt x="0" y="105961"/>
                  <a:pt x="105961" y="0"/>
                  <a:pt x="23667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49066042"/>
      </p:ext>
    </p:extLst>
  </p:cSld>
  <p:clrMapOvr>
    <a:masterClrMapping/>
  </p:clrMapOvr>
</p:sld>
</file>

<file path=ppt/slides/slide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>
            <a:extLst>
              <a:ext uri="{FF2B5EF4-FFF2-40B4-BE49-F238E27FC236}">
                <a16:creationId xmlns:a16="http://schemas.microsoft.com/office/drawing/2014/main" id="{93D0B32C-2743-6C76-B60B-FA2EE6F2C22D}"/>
              </a:ext>
            </a:extLst>
          </p:cNvPr>
          <p:cNvSpPr>
            <a:spLocks noChangeAspect="1"/>
          </p:cNvSpPr>
          <p:nvPr/>
        </p:nvSpPr>
        <p:spPr>
          <a:xfrm>
            <a:off x="930475" y="1542351"/>
            <a:ext cx="3312000" cy="3312000"/>
          </a:xfrm>
          <a:prstGeom prst="roundRect">
            <a:avLst>
              <a:gd name="adj" fmla="val 11000"/>
            </a:avLst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">
            <a:extLst>
              <a:ext uri="{FF2B5EF4-FFF2-40B4-BE49-F238E27FC236}">
                <a16:creationId xmlns:a16="http://schemas.microsoft.com/office/drawing/2014/main" id="{2109E69F-DD5B-F9AB-FD06-DE8B84901319}"/>
              </a:ext>
            </a:extLst>
          </p:cNvPr>
          <p:cNvSpPr>
            <a:spLocks noChangeAspect="1"/>
          </p:cNvSpPr>
          <p:nvPr/>
        </p:nvSpPr>
        <p:spPr>
          <a:xfrm rot="776818">
            <a:off x="982176" y="1578217"/>
            <a:ext cx="3240000" cy="3240000"/>
          </a:xfrm>
          <a:prstGeom prst="roundRect">
            <a:avLst>
              <a:gd name="adj" fmla="val 109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">
            <a:extLst>
              <a:ext uri="{FF2B5EF4-FFF2-40B4-BE49-F238E27FC236}">
                <a16:creationId xmlns:a16="http://schemas.microsoft.com/office/drawing/2014/main" id="{06692A03-AEDB-8AAC-32C1-9FF3C8004521}"/>
              </a:ext>
            </a:extLst>
          </p:cNvPr>
          <p:cNvSpPr txBox="1"/>
          <p:nvPr/>
        </p:nvSpPr>
        <p:spPr>
          <a:xfrm>
            <a:off x="1162176" y="2313360"/>
            <a:ext cx="2880000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500" i="0" u="none" strike="noStrike" kern="1200" cap="none" spc="0" normalizeH="0" baseline="0" noProof="0" dirty="0">
                <a:ln w="12700"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effectLst/>
                <a:uLnTx/>
                <a:uFillTx/>
                <a:latin typeface="+mj-lt"/>
                <a:cs typeface="OPPOSans H" panose="00020600040101010101" pitchFamily="18" charset="-122"/>
              </a:rPr>
              <a:t>02</a:t>
            </a:r>
            <a:endParaRPr kumimoji="0" lang="zh-CN" altLang="en-US" sz="11500" i="0" u="none" strike="noStrike" kern="1200" cap="none" spc="0" normalizeH="0" baseline="0" noProof="0" dirty="0">
              <a:ln w="12700"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</a:gradFill>
              <a:effectLst/>
              <a:uLnTx/>
              <a:uFillTx/>
              <a:latin typeface="+mj-lt"/>
              <a:cs typeface="OPPOSans H" panose="00020600040101010101" pitchFamily="18" charset="-122"/>
            </a:endParaRPr>
          </a:p>
        </p:txBody>
      </p:sp>
      <p:sp>
        <p:nvSpPr>
          <p:cNvPr id="2" name="">
            <a:extLst>
              <a:ext uri="{FF2B5EF4-FFF2-40B4-BE49-F238E27FC236}">
                <a16:creationId xmlns:a16="http://schemas.microsoft.com/office/drawing/2014/main" id="{25D7E651-883E-ECEF-8A33-2A17802F7C0F}"/>
              </a:ext>
            </a:extLst>
          </p:cNvPr>
          <p:cNvSpPr txBox="1"/>
          <p:nvPr/>
        </p:nvSpPr>
        <p:spPr>
          <a:xfrm>
            <a:off x="5021816" y="1754064"/>
            <a:ext cx="594000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OPPOSans H" panose="00020600040101010101" pitchFamily="18" charset="-122"/>
              </a:rPr>
              <a:t>市场调研分析</a:t>
            </a:r>
          </a:p>
        </p:txBody>
      </p:sp>
      <p:sp>
        <p:nvSpPr>
          <p:cNvPr id="3" name="">
            <a:extLst>
              <a:ext uri="{FF2B5EF4-FFF2-40B4-BE49-F238E27FC236}">
                <a16:creationId xmlns:a16="http://schemas.microsoft.com/office/drawing/2014/main" id="{D0C0BE8C-C0CD-C607-79E9-27D423EB1AE4}"/>
              </a:ext>
            </a:extLst>
          </p:cNvPr>
          <p:cNvSpPr txBox="1"/>
          <p:nvPr/>
        </p:nvSpPr>
        <p:spPr>
          <a:xfrm>
            <a:off x="5021816" y="2592929"/>
            <a:ext cx="59400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OPPOSans R" panose="00020600040101010101" pitchFamily="18" charset="-122"/>
              </a:rPr>
              <a:t>Market research and analysis</a:t>
            </a:r>
          </a:p>
        </p:txBody>
      </p:sp>
      <p:sp>
        <p:nvSpPr>
          <p:cNvPr id="13" name="">
            <a:extLst>
              <a:ext uri="{FF2B5EF4-FFF2-40B4-BE49-F238E27FC236}">
                <a16:creationId xmlns:a16="http://schemas.microsoft.com/office/drawing/2014/main" id="{51985581-3097-105A-82FC-7073B6B4E1EC}"/>
              </a:ext>
            </a:extLst>
          </p:cNvPr>
          <p:cNvSpPr txBox="1"/>
          <p:nvPr/>
        </p:nvSpPr>
        <p:spPr>
          <a:xfrm>
            <a:off x="5021816" y="3380718"/>
            <a:ext cx="5940000" cy="822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OPPOSans R" panose="00020600040101010101" pitchFamily="18" charset="-122"/>
              </a:rPr>
              <a:t>Theme color makes PPT more convenient to change. Adjust the spacing to adapt to Chinese typesetting, use the reference line in PPT……</a:t>
            </a:r>
          </a:p>
        </p:txBody>
      </p:sp>
      <p:cxnSp>
        <p:nvCxnSpPr>
          <p:cNvPr id="16" name="">
            <a:extLst>
              <a:ext uri="{FF2B5EF4-FFF2-40B4-BE49-F238E27FC236}">
                <a16:creationId xmlns:a16="http://schemas.microsoft.com/office/drawing/2014/main" id="{B0C3AC35-FE51-4F15-E565-FCD9789748E8}"/>
              </a:ext>
            </a:extLst>
          </p:cNvPr>
          <p:cNvCxnSpPr>
            <a:cxnSpLocks/>
          </p:cNvCxnSpPr>
          <p:nvPr/>
        </p:nvCxnSpPr>
        <p:spPr>
          <a:xfrm>
            <a:off x="5021816" y="3108382"/>
            <a:ext cx="594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">
            <a:extLst>
              <a:ext uri="{FF2B5EF4-FFF2-40B4-BE49-F238E27FC236}">
                <a16:creationId xmlns:a16="http://schemas.microsoft.com/office/drawing/2014/main" id="{BF032001-1B31-2CB5-ACCB-40D0C7AE49D6}"/>
              </a:ext>
            </a:extLst>
          </p:cNvPr>
          <p:cNvGrpSpPr/>
          <p:nvPr/>
        </p:nvGrpSpPr>
        <p:grpSpPr>
          <a:xfrm flipH="1">
            <a:off x="9920296" y="4649793"/>
            <a:ext cx="1611704" cy="288000"/>
            <a:chOff x="1416000" y="566057"/>
            <a:chExt cx="1611704" cy="288000"/>
          </a:xfrm>
        </p:grpSpPr>
        <p:sp>
          <p:nvSpPr>
            <p:cNvPr id="24" name="">
              <a:extLst>
                <a:ext uri="{FF2B5EF4-FFF2-40B4-BE49-F238E27FC236}">
                  <a16:creationId xmlns:a16="http://schemas.microsoft.com/office/drawing/2014/main" id="{9EF6B4DD-6701-6FCC-CC5E-9EA8E0E8C5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6000" y="566057"/>
              <a:ext cx="288000" cy="288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">
              <a:extLst>
                <a:ext uri="{FF2B5EF4-FFF2-40B4-BE49-F238E27FC236}">
                  <a16:creationId xmlns:a16="http://schemas.microsoft.com/office/drawing/2014/main" id="{1A246372-1EFE-2F38-D26F-FE62F1013B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6926" y="566057"/>
              <a:ext cx="288000" cy="288000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">
              <a:extLst>
                <a:ext uri="{FF2B5EF4-FFF2-40B4-BE49-F238E27FC236}">
                  <a16:creationId xmlns:a16="http://schemas.microsoft.com/office/drawing/2014/main" id="{117EAD52-05B4-D9B9-62F1-ED0FFAD3AD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77852" y="566057"/>
              <a:ext cx="288000" cy="288000"/>
            </a:xfrm>
            <a:prstGeom prst="chevron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">
              <a:extLst>
                <a:ext uri="{FF2B5EF4-FFF2-40B4-BE49-F238E27FC236}">
                  <a16:creationId xmlns:a16="http://schemas.microsoft.com/office/drawing/2014/main" id="{84C700A8-A616-5035-998F-E83DC6A38A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8778" y="566057"/>
              <a:ext cx="288000" cy="288000"/>
            </a:xfrm>
            <a:prstGeom prst="chevron">
              <a:avLst/>
            </a:prstGeom>
            <a:noFill/>
            <a:ln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">
              <a:extLst>
                <a:ext uri="{FF2B5EF4-FFF2-40B4-BE49-F238E27FC236}">
                  <a16:creationId xmlns:a16="http://schemas.microsoft.com/office/drawing/2014/main" id="{27CBA6FF-77AA-D670-B6A4-C5CCEEDA7C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9704" y="566057"/>
              <a:ext cx="288000" cy="288000"/>
            </a:xfrm>
            <a:prstGeom prst="chevron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527095"/>
      </p:ext>
    </p:extLst>
  </p:cSld>
  <p:clrMapOvr>
    <a:masterClrMapping/>
  </p:clrMapOvr>
</p:sld>
</file>

<file path=ppt/slides/slide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>
            <a:extLst>
              <a:ext uri="{FF2B5EF4-FFF2-40B4-BE49-F238E27FC236}">
                <a16:creationId xmlns:a16="http://schemas.microsoft.com/office/drawing/2014/main" id="{5B958CB0-5507-0818-C621-EDE106737CEE}"/>
              </a:ext>
            </a:extLst>
          </p:cNvPr>
          <p:cNvSpPr txBox="1"/>
          <p:nvPr/>
        </p:nvSpPr>
        <p:spPr>
          <a:xfrm>
            <a:off x="660400" y="596700"/>
            <a:ext cx="2520000" cy="43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OPPOSans B" panose="00020600040101010101" pitchFamily="18" charset="-122"/>
              </a:rPr>
              <a:t>市场调研分析</a:t>
            </a:r>
          </a:p>
        </p:txBody>
      </p:sp>
      <p:sp>
        <p:nvSpPr>
          <p:cNvPr id="16" name="">
            <a:extLst>
              <a:ext uri="{FF2B5EF4-FFF2-40B4-BE49-F238E27FC236}">
                <a16:creationId xmlns:a16="http://schemas.microsoft.com/office/drawing/2014/main" id="{F0C13457-EC2D-FCA5-5335-D28A350AF47E}"/>
              </a:ext>
            </a:extLst>
          </p:cNvPr>
          <p:cNvSpPr>
            <a:spLocks noChangeAspect="1"/>
          </p:cNvSpPr>
          <p:nvPr/>
        </p:nvSpPr>
        <p:spPr>
          <a:xfrm>
            <a:off x="3024554" y="740700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">
            <a:extLst>
              <a:ext uri="{FF2B5EF4-FFF2-40B4-BE49-F238E27FC236}">
                <a16:creationId xmlns:a16="http://schemas.microsoft.com/office/drawing/2014/main" id="{446814B7-8F0F-D22A-6960-961BB7F54078}"/>
              </a:ext>
            </a:extLst>
          </p:cNvPr>
          <p:cNvSpPr/>
          <p:nvPr/>
        </p:nvSpPr>
        <p:spPr>
          <a:xfrm>
            <a:off x="-230426" y="596700"/>
            <a:ext cx="792000" cy="43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">
            <a:extLst>
              <a:ext uri="{FF2B5EF4-FFF2-40B4-BE49-F238E27FC236}">
                <a16:creationId xmlns:a16="http://schemas.microsoft.com/office/drawing/2014/main" id="{36822182-175E-F10D-438B-30CFE0239873}"/>
              </a:ext>
            </a:extLst>
          </p:cNvPr>
          <p:cNvSpPr/>
          <p:nvPr/>
        </p:nvSpPr>
        <p:spPr>
          <a:xfrm rot="16200000">
            <a:off x="3793058" y="3048079"/>
            <a:ext cx="360000" cy="324000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0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">
            <a:extLst>
              <a:ext uri="{FF2B5EF4-FFF2-40B4-BE49-F238E27FC236}">
                <a16:creationId xmlns:a16="http://schemas.microsoft.com/office/drawing/2014/main" id="{F3E91216-28EF-AF9A-81AE-861812327DAF}"/>
              </a:ext>
            </a:extLst>
          </p:cNvPr>
          <p:cNvSpPr/>
          <p:nvPr/>
        </p:nvSpPr>
        <p:spPr>
          <a:xfrm rot="16200000">
            <a:off x="4153058" y="2843536"/>
            <a:ext cx="360000" cy="252000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0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">
            <a:extLst>
              <a:ext uri="{FF2B5EF4-FFF2-40B4-BE49-F238E27FC236}">
                <a16:creationId xmlns:a16="http://schemas.microsoft.com/office/drawing/2014/main" id="{27FE932B-71FF-1E31-8C29-B276EF3C5560}"/>
              </a:ext>
            </a:extLst>
          </p:cNvPr>
          <p:cNvSpPr/>
          <p:nvPr/>
        </p:nvSpPr>
        <p:spPr>
          <a:xfrm rot="5400000" flipH="1">
            <a:off x="8350242" y="2159534"/>
            <a:ext cx="360000" cy="388800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">
            <a:extLst>
              <a:ext uri="{FF2B5EF4-FFF2-40B4-BE49-F238E27FC236}">
                <a16:creationId xmlns:a16="http://schemas.microsoft.com/office/drawing/2014/main" id="{BF49EED0-260F-9D43-6412-69F950381FE3}"/>
              </a:ext>
            </a:extLst>
          </p:cNvPr>
          <p:cNvSpPr/>
          <p:nvPr/>
        </p:nvSpPr>
        <p:spPr>
          <a:xfrm rot="16200000">
            <a:off x="3145058" y="1270994"/>
            <a:ext cx="360000" cy="453600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0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">
            <a:extLst>
              <a:ext uri="{FF2B5EF4-FFF2-40B4-BE49-F238E27FC236}">
                <a16:creationId xmlns:a16="http://schemas.microsoft.com/office/drawing/2014/main" id="{42195737-2164-D291-1B12-0252F540E30F}"/>
              </a:ext>
            </a:extLst>
          </p:cNvPr>
          <p:cNvSpPr/>
          <p:nvPr/>
        </p:nvSpPr>
        <p:spPr>
          <a:xfrm rot="5400000" flipH="1">
            <a:off x="7378242" y="2566994"/>
            <a:ext cx="360000" cy="194400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">
            <a:extLst>
              <a:ext uri="{FF2B5EF4-FFF2-40B4-BE49-F238E27FC236}">
                <a16:creationId xmlns:a16="http://schemas.microsoft.com/office/drawing/2014/main" id="{8E709103-289C-9FFB-A636-A63D7DC83E26}"/>
              </a:ext>
            </a:extLst>
          </p:cNvPr>
          <p:cNvSpPr/>
          <p:nvPr/>
        </p:nvSpPr>
        <p:spPr>
          <a:xfrm rot="5400000" flipH="1">
            <a:off x="8026242" y="3048079"/>
            <a:ext cx="360000" cy="324000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">
            <a:extLst>
              <a:ext uri="{FF2B5EF4-FFF2-40B4-BE49-F238E27FC236}">
                <a16:creationId xmlns:a16="http://schemas.microsoft.com/office/drawing/2014/main" id="{CB7E43CE-BB2A-59DD-3E39-669180EE7B9C}"/>
              </a:ext>
            </a:extLst>
          </p:cNvPr>
          <p:cNvSpPr/>
          <p:nvPr/>
        </p:nvSpPr>
        <p:spPr>
          <a:xfrm rot="16200000">
            <a:off x="4441058" y="4260620"/>
            <a:ext cx="360000" cy="194400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0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">
            <a:extLst>
              <a:ext uri="{FF2B5EF4-FFF2-40B4-BE49-F238E27FC236}">
                <a16:creationId xmlns:a16="http://schemas.microsoft.com/office/drawing/2014/main" id="{AFDC68C3-4995-536B-551E-ECDDB20FB116}"/>
              </a:ext>
            </a:extLst>
          </p:cNvPr>
          <p:cNvSpPr/>
          <p:nvPr/>
        </p:nvSpPr>
        <p:spPr>
          <a:xfrm rot="5400000" flipH="1">
            <a:off x="8674242" y="2964620"/>
            <a:ext cx="360000" cy="453600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">
            <a:extLst>
              <a:ext uri="{FF2B5EF4-FFF2-40B4-BE49-F238E27FC236}">
                <a16:creationId xmlns:a16="http://schemas.microsoft.com/office/drawing/2014/main" id="{053043E4-6D7C-2426-B6E5-289050013D4F}"/>
              </a:ext>
            </a:extLst>
          </p:cNvPr>
          <p:cNvSpPr/>
          <p:nvPr/>
        </p:nvSpPr>
        <p:spPr>
          <a:xfrm>
            <a:off x="1288960" y="1861535"/>
            <a:ext cx="4320000" cy="421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dirty="0">
                <a:cs typeface="Open Sans Light" panose="020B0306030504020204" pitchFamily="34" charset="0"/>
              </a:rPr>
              <a:t>内容智能流转</a:t>
            </a:r>
          </a:p>
        </p:txBody>
      </p:sp>
      <p:sp>
        <p:nvSpPr>
          <p:cNvPr id="38" name="">
            <a:extLst>
              <a:ext uri="{FF2B5EF4-FFF2-40B4-BE49-F238E27FC236}">
                <a16:creationId xmlns:a16="http://schemas.microsoft.com/office/drawing/2014/main" id="{89E1A16A-93FA-D0CA-AD9F-F31337882705}"/>
              </a:ext>
            </a:extLst>
          </p:cNvPr>
          <p:cNvSpPr/>
          <p:nvPr/>
        </p:nvSpPr>
        <p:spPr>
          <a:xfrm>
            <a:off x="1288960" y="2354116"/>
            <a:ext cx="4320000" cy="5328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阿里巴巴普惠体 2.0 95 ExtraBold" panose="00020600040101010101" pitchFamily="18" charset="-122"/>
              </a:rPr>
              <a:t>通过海报、文章、视频、音频、直播等形式创造优质内容，经由内容智能中台分发到各个渠道，触达用户</a:t>
            </a:r>
          </a:p>
        </p:txBody>
      </p:sp>
      <p:sp>
        <p:nvSpPr>
          <p:cNvPr id="39" name="">
            <a:extLst>
              <a:ext uri="{FF2B5EF4-FFF2-40B4-BE49-F238E27FC236}">
                <a16:creationId xmlns:a16="http://schemas.microsoft.com/office/drawing/2014/main" id="{D7A361F7-A02F-418D-689A-6E34CE6747BF}"/>
              </a:ext>
            </a:extLst>
          </p:cNvPr>
          <p:cNvSpPr/>
          <p:nvPr/>
        </p:nvSpPr>
        <p:spPr>
          <a:xfrm>
            <a:off x="6570340" y="1861535"/>
            <a:ext cx="4320000" cy="421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cs typeface="Open Sans Light" panose="020B0306030504020204" pitchFamily="34" charset="0"/>
              </a:rPr>
              <a:t>数字资产管理</a:t>
            </a:r>
          </a:p>
        </p:txBody>
      </p:sp>
      <p:sp>
        <p:nvSpPr>
          <p:cNvPr id="40" name="">
            <a:extLst>
              <a:ext uri="{FF2B5EF4-FFF2-40B4-BE49-F238E27FC236}">
                <a16:creationId xmlns:a16="http://schemas.microsoft.com/office/drawing/2014/main" id="{497C08F6-803C-D877-B17A-B7A6ECEBF702}"/>
              </a:ext>
            </a:extLst>
          </p:cNvPr>
          <p:cNvSpPr/>
          <p:nvPr/>
        </p:nvSpPr>
        <p:spPr>
          <a:xfrm>
            <a:off x="6570340" y="2354116"/>
            <a:ext cx="4320000" cy="5328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阿里巴巴普惠体 2.0 95 ExtraBold" panose="00020600040101010101" pitchFamily="18" charset="-122"/>
              </a:rPr>
              <a:t>基于全社交媒体平台进行全域流量整合营销，借助数据中台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阿里巴巴普惠体 2.0 95 ExtraBold" panose="00020600040101010101" pitchFamily="18" charset="-122"/>
              </a:rPr>
              <a:t>KolRank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阿里巴巴普惠体 2.0 95 ExtraBold" panose="00020600040101010101" pitchFamily="18" charset="-122"/>
              </a:rPr>
              <a:t>提供标准化产品及服务</a:t>
            </a:r>
          </a:p>
        </p:txBody>
      </p:sp>
      <p:sp>
        <p:nvSpPr>
          <p:cNvPr id="41" name="">
            <a:extLst>
              <a:ext uri="{FF2B5EF4-FFF2-40B4-BE49-F238E27FC236}">
                <a16:creationId xmlns:a16="http://schemas.microsoft.com/office/drawing/2014/main" id="{8622B3D2-5E4F-CF7A-1B20-FF0B13D3FF35}"/>
              </a:ext>
            </a:extLst>
          </p:cNvPr>
          <p:cNvSpPr/>
          <p:nvPr/>
        </p:nvSpPr>
        <p:spPr>
          <a:xfrm>
            <a:off x="5736000" y="3351044"/>
            <a:ext cx="720000" cy="324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cs typeface="Open Sans Light" panose="020B0306030504020204" pitchFamily="34" charset="0"/>
              </a:rPr>
              <a:t>内容</a:t>
            </a:r>
          </a:p>
        </p:txBody>
      </p:sp>
      <p:sp>
        <p:nvSpPr>
          <p:cNvPr id="42" name="">
            <a:extLst>
              <a:ext uri="{FF2B5EF4-FFF2-40B4-BE49-F238E27FC236}">
                <a16:creationId xmlns:a16="http://schemas.microsoft.com/office/drawing/2014/main" id="{E4404622-47AD-A0BE-448F-F6F55EF88378}"/>
              </a:ext>
            </a:extLst>
          </p:cNvPr>
          <p:cNvSpPr/>
          <p:nvPr/>
        </p:nvSpPr>
        <p:spPr>
          <a:xfrm>
            <a:off x="4680078" y="3358994"/>
            <a:ext cx="720000" cy="324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  <a:cs typeface="Open Sans Light" panose="020B0306030504020204" pitchFamily="34" charset="0"/>
              </a:rPr>
              <a:t>70%</a:t>
            </a:r>
            <a:endParaRPr lang="zh-CN" altLang="en-US" sz="1600" dirty="0">
              <a:solidFill>
                <a:schemeClr val="bg1"/>
              </a:solidFill>
              <a:cs typeface="Open Sans Light" panose="020B0306030504020204" pitchFamily="34" charset="0"/>
            </a:endParaRPr>
          </a:p>
        </p:txBody>
      </p:sp>
      <p:sp>
        <p:nvSpPr>
          <p:cNvPr id="43" name="">
            <a:extLst>
              <a:ext uri="{FF2B5EF4-FFF2-40B4-BE49-F238E27FC236}">
                <a16:creationId xmlns:a16="http://schemas.microsoft.com/office/drawing/2014/main" id="{5D2457FD-DD76-06DA-5760-4DA379C09436}"/>
              </a:ext>
            </a:extLst>
          </p:cNvPr>
          <p:cNvSpPr/>
          <p:nvPr/>
        </p:nvSpPr>
        <p:spPr>
          <a:xfrm>
            <a:off x="5736000" y="3915586"/>
            <a:ext cx="720000" cy="324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cs typeface="Open Sans Light" panose="020B0306030504020204" pitchFamily="34" charset="0"/>
              </a:rPr>
              <a:t>数字</a:t>
            </a:r>
          </a:p>
        </p:txBody>
      </p:sp>
      <p:sp>
        <p:nvSpPr>
          <p:cNvPr id="44" name="">
            <a:extLst>
              <a:ext uri="{FF2B5EF4-FFF2-40B4-BE49-F238E27FC236}">
                <a16:creationId xmlns:a16="http://schemas.microsoft.com/office/drawing/2014/main" id="{647B0A8C-7D2E-37F2-3895-0F81DCA604BB}"/>
              </a:ext>
            </a:extLst>
          </p:cNvPr>
          <p:cNvSpPr/>
          <p:nvPr/>
        </p:nvSpPr>
        <p:spPr>
          <a:xfrm>
            <a:off x="5736000" y="4480128"/>
            <a:ext cx="720000" cy="324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cs typeface="Open Sans Light" panose="020B0306030504020204" pitchFamily="34" charset="0"/>
              </a:rPr>
              <a:t>品牌</a:t>
            </a:r>
          </a:p>
        </p:txBody>
      </p:sp>
      <p:sp>
        <p:nvSpPr>
          <p:cNvPr id="45" name="">
            <a:extLst>
              <a:ext uri="{FF2B5EF4-FFF2-40B4-BE49-F238E27FC236}">
                <a16:creationId xmlns:a16="http://schemas.microsoft.com/office/drawing/2014/main" id="{DA6F9DEE-0389-8796-6985-7C59F3BD5560}"/>
              </a:ext>
            </a:extLst>
          </p:cNvPr>
          <p:cNvSpPr/>
          <p:nvPr/>
        </p:nvSpPr>
        <p:spPr>
          <a:xfrm>
            <a:off x="5736000" y="5044669"/>
            <a:ext cx="720000" cy="324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cs typeface="Open Sans Light" panose="020B0306030504020204" pitchFamily="34" charset="0"/>
              </a:rPr>
              <a:t>用户</a:t>
            </a:r>
          </a:p>
        </p:txBody>
      </p:sp>
      <p:sp>
        <p:nvSpPr>
          <p:cNvPr id="46" name="">
            <a:extLst>
              <a:ext uri="{FF2B5EF4-FFF2-40B4-BE49-F238E27FC236}">
                <a16:creationId xmlns:a16="http://schemas.microsoft.com/office/drawing/2014/main" id="{6F8ED886-E376-4D9F-7AEC-F52779983F7B}"/>
              </a:ext>
            </a:extLst>
          </p:cNvPr>
          <p:cNvSpPr/>
          <p:nvPr/>
        </p:nvSpPr>
        <p:spPr>
          <a:xfrm>
            <a:off x="6779222" y="3358994"/>
            <a:ext cx="720000" cy="324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  <a:cs typeface="Open Sans Light" panose="020B0306030504020204" pitchFamily="34" charset="0"/>
              </a:rPr>
              <a:t>30%</a:t>
            </a:r>
            <a:endParaRPr lang="zh-CN" altLang="en-US" sz="1600" dirty="0">
              <a:solidFill>
                <a:schemeClr val="bg1"/>
              </a:solidFill>
              <a:cs typeface="Open Sans Light" panose="020B0306030504020204" pitchFamily="34" charset="0"/>
            </a:endParaRPr>
          </a:p>
        </p:txBody>
      </p:sp>
      <p:sp>
        <p:nvSpPr>
          <p:cNvPr id="47" name="">
            <a:extLst>
              <a:ext uri="{FF2B5EF4-FFF2-40B4-BE49-F238E27FC236}">
                <a16:creationId xmlns:a16="http://schemas.microsoft.com/office/drawing/2014/main" id="{B39D5111-11C2-622C-869F-58DE73AFA6F7}"/>
              </a:ext>
            </a:extLst>
          </p:cNvPr>
          <p:cNvSpPr/>
          <p:nvPr/>
        </p:nvSpPr>
        <p:spPr>
          <a:xfrm>
            <a:off x="4680078" y="3923535"/>
            <a:ext cx="720000" cy="324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  <a:cs typeface="Open Sans Light" panose="020B0306030504020204" pitchFamily="34" charset="0"/>
              </a:rPr>
              <a:t>40%</a:t>
            </a:r>
            <a:endParaRPr lang="zh-CN" altLang="en-US" sz="1600" dirty="0">
              <a:solidFill>
                <a:schemeClr val="bg1"/>
              </a:solidFill>
              <a:cs typeface="Open Sans Light" panose="020B0306030504020204" pitchFamily="34" charset="0"/>
            </a:endParaRPr>
          </a:p>
        </p:txBody>
      </p:sp>
      <p:sp>
        <p:nvSpPr>
          <p:cNvPr id="48" name="">
            <a:extLst>
              <a:ext uri="{FF2B5EF4-FFF2-40B4-BE49-F238E27FC236}">
                <a16:creationId xmlns:a16="http://schemas.microsoft.com/office/drawing/2014/main" id="{93844A02-540A-60EF-1CA0-CC3D0DDA4330}"/>
              </a:ext>
            </a:extLst>
          </p:cNvPr>
          <p:cNvSpPr/>
          <p:nvPr/>
        </p:nvSpPr>
        <p:spPr>
          <a:xfrm>
            <a:off x="6779222" y="3923535"/>
            <a:ext cx="720000" cy="324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  <a:cs typeface="Open Sans Light" panose="020B0306030504020204" pitchFamily="34" charset="0"/>
              </a:rPr>
              <a:t>60%</a:t>
            </a:r>
            <a:endParaRPr lang="zh-CN" altLang="en-US" sz="1600" dirty="0">
              <a:solidFill>
                <a:schemeClr val="bg1"/>
              </a:solidFill>
              <a:cs typeface="Open Sans Light" panose="020B0306030504020204" pitchFamily="34" charset="0"/>
            </a:endParaRPr>
          </a:p>
        </p:txBody>
      </p:sp>
      <p:sp>
        <p:nvSpPr>
          <p:cNvPr id="49" name="">
            <a:extLst>
              <a:ext uri="{FF2B5EF4-FFF2-40B4-BE49-F238E27FC236}">
                <a16:creationId xmlns:a16="http://schemas.microsoft.com/office/drawing/2014/main" id="{D7F250E4-5973-1423-CF7C-4217654F1F99}"/>
              </a:ext>
            </a:extLst>
          </p:cNvPr>
          <p:cNvSpPr/>
          <p:nvPr/>
        </p:nvSpPr>
        <p:spPr>
          <a:xfrm>
            <a:off x="4680078" y="4488077"/>
            <a:ext cx="720000" cy="324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  <a:cs typeface="Open Sans Light" panose="020B0306030504020204" pitchFamily="34" charset="0"/>
              </a:rPr>
              <a:t>50%</a:t>
            </a:r>
            <a:endParaRPr lang="zh-CN" altLang="en-US" sz="1600" dirty="0">
              <a:solidFill>
                <a:schemeClr val="bg1"/>
              </a:solidFill>
              <a:cs typeface="Open Sans Light" panose="020B0306030504020204" pitchFamily="34" charset="0"/>
            </a:endParaRPr>
          </a:p>
        </p:txBody>
      </p:sp>
      <p:sp>
        <p:nvSpPr>
          <p:cNvPr id="50" name="">
            <a:extLst>
              <a:ext uri="{FF2B5EF4-FFF2-40B4-BE49-F238E27FC236}">
                <a16:creationId xmlns:a16="http://schemas.microsoft.com/office/drawing/2014/main" id="{31FA787F-1889-DFBF-6E01-AEC2E458AFCE}"/>
              </a:ext>
            </a:extLst>
          </p:cNvPr>
          <p:cNvSpPr/>
          <p:nvPr/>
        </p:nvSpPr>
        <p:spPr>
          <a:xfrm>
            <a:off x="6779222" y="4488077"/>
            <a:ext cx="720000" cy="324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  <a:cs typeface="Open Sans Light" panose="020B0306030504020204" pitchFamily="34" charset="0"/>
              </a:rPr>
              <a:t>50%</a:t>
            </a:r>
            <a:endParaRPr lang="zh-CN" altLang="en-US" sz="1600" dirty="0">
              <a:solidFill>
                <a:schemeClr val="bg1"/>
              </a:solidFill>
              <a:cs typeface="Open Sans Light" panose="020B0306030504020204" pitchFamily="34" charset="0"/>
            </a:endParaRPr>
          </a:p>
        </p:txBody>
      </p:sp>
      <p:sp>
        <p:nvSpPr>
          <p:cNvPr id="51" name="">
            <a:extLst>
              <a:ext uri="{FF2B5EF4-FFF2-40B4-BE49-F238E27FC236}">
                <a16:creationId xmlns:a16="http://schemas.microsoft.com/office/drawing/2014/main" id="{5A930B47-9C94-A44F-1072-907718B24F4A}"/>
              </a:ext>
            </a:extLst>
          </p:cNvPr>
          <p:cNvSpPr/>
          <p:nvPr/>
        </p:nvSpPr>
        <p:spPr>
          <a:xfrm>
            <a:off x="4680078" y="5052621"/>
            <a:ext cx="720000" cy="324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  <a:cs typeface="Open Sans Light" panose="020B0306030504020204" pitchFamily="34" charset="0"/>
              </a:rPr>
              <a:t>30%</a:t>
            </a:r>
            <a:endParaRPr lang="zh-CN" altLang="en-US" sz="1600" dirty="0">
              <a:solidFill>
                <a:schemeClr val="bg1"/>
              </a:solidFill>
              <a:cs typeface="Open Sans Light" panose="020B0306030504020204" pitchFamily="34" charset="0"/>
            </a:endParaRPr>
          </a:p>
        </p:txBody>
      </p:sp>
      <p:sp>
        <p:nvSpPr>
          <p:cNvPr id="52" name="">
            <a:extLst>
              <a:ext uri="{FF2B5EF4-FFF2-40B4-BE49-F238E27FC236}">
                <a16:creationId xmlns:a16="http://schemas.microsoft.com/office/drawing/2014/main" id="{FF66E2E9-B8FD-A7F7-2E9D-FD2110E1DD6B}"/>
              </a:ext>
            </a:extLst>
          </p:cNvPr>
          <p:cNvSpPr/>
          <p:nvPr/>
        </p:nvSpPr>
        <p:spPr>
          <a:xfrm>
            <a:off x="6779222" y="5052621"/>
            <a:ext cx="720000" cy="324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  <a:cs typeface="Open Sans Light" panose="020B0306030504020204" pitchFamily="34" charset="0"/>
              </a:rPr>
              <a:t>70%</a:t>
            </a:r>
            <a:endParaRPr lang="zh-CN" altLang="en-US" sz="1600" dirty="0">
              <a:solidFill>
                <a:schemeClr val="bg1"/>
              </a:solidFill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677986"/>
      </p:ext>
    </p:extLst>
  </p:cSld>
  <p:clrMapOvr>
    <a:masterClrMapping/>
  </p:clrMapOvr>
</p:sld>
</file>

<file path=ppt/slides/slide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>
            <a:extLst>
              <a:ext uri="{FF2B5EF4-FFF2-40B4-BE49-F238E27FC236}">
                <a16:creationId xmlns:a16="http://schemas.microsoft.com/office/drawing/2014/main" id="{5B958CB0-5507-0818-C621-EDE106737CEE}"/>
              </a:ext>
            </a:extLst>
          </p:cNvPr>
          <p:cNvSpPr txBox="1"/>
          <p:nvPr/>
        </p:nvSpPr>
        <p:spPr>
          <a:xfrm>
            <a:off x="660400" y="596700"/>
            <a:ext cx="2520000" cy="43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OPPOSans B" panose="00020600040101010101" pitchFamily="18" charset="-122"/>
              </a:rPr>
              <a:t>市场调研分析</a:t>
            </a:r>
          </a:p>
        </p:txBody>
      </p:sp>
      <p:sp>
        <p:nvSpPr>
          <p:cNvPr id="16" name="">
            <a:extLst>
              <a:ext uri="{FF2B5EF4-FFF2-40B4-BE49-F238E27FC236}">
                <a16:creationId xmlns:a16="http://schemas.microsoft.com/office/drawing/2014/main" id="{F0C13457-EC2D-FCA5-5335-D28A350AF47E}"/>
              </a:ext>
            </a:extLst>
          </p:cNvPr>
          <p:cNvSpPr>
            <a:spLocks noChangeAspect="1"/>
          </p:cNvSpPr>
          <p:nvPr/>
        </p:nvSpPr>
        <p:spPr>
          <a:xfrm>
            <a:off x="3024554" y="740700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">
            <a:extLst>
              <a:ext uri="{FF2B5EF4-FFF2-40B4-BE49-F238E27FC236}">
                <a16:creationId xmlns:a16="http://schemas.microsoft.com/office/drawing/2014/main" id="{446814B7-8F0F-D22A-6960-961BB7F54078}"/>
              </a:ext>
            </a:extLst>
          </p:cNvPr>
          <p:cNvSpPr/>
          <p:nvPr/>
        </p:nvSpPr>
        <p:spPr>
          <a:xfrm>
            <a:off x="-230426" y="596700"/>
            <a:ext cx="792000" cy="432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">
            <a:extLst>
              <a:ext uri="{FF2B5EF4-FFF2-40B4-BE49-F238E27FC236}">
                <a16:creationId xmlns:a16="http://schemas.microsoft.com/office/drawing/2014/main" id="{DFB5983E-9A65-77D0-6ABB-3D67625D2E79}"/>
              </a:ext>
            </a:extLst>
          </p:cNvPr>
          <p:cNvSpPr/>
          <p:nvPr/>
        </p:nvSpPr>
        <p:spPr>
          <a:xfrm>
            <a:off x="516000" y="1942407"/>
            <a:ext cx="11160000" cy="2589836"/>
          </a:xfrm>
          <a:prstGeom prst="roundRect">
            <a:avLst>
              <a:gd name="adj" fmla="val 930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">
            <a:extLst>
              <a:ext uri="{FF2B5EF4-FFF2-40B4-BE49-F238E27FC236}">
                <a16:creationId xmlns:a16="http://schemas.microsoft.com/office/drawing/2014/main" id="{15E94EB9-674E-2433-7F74-874E6A3A52A1}"/>
              </a:ext>
            </a:extLst>
          </p:cNvPr>
          <p:cNvSpPr txBox="1"/>
          <p:nvPr/>
        </p:nvSpPr>
        <p:spPr>
          <a:xfrm>
            <a:off x="1961874" y="5373640"/>
            <a:ext cx="8255552" cy="529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OPPOSans R" panose="00020600040101010101" pitchFamily="18" charset="-122"/>
              </a:rPr>
              <a:t>Theme color makes PPT more convenient to change. Adjust the spacing to adapt to Chinese typesetting, use the reference line in PPT……</a:t>
            </a:r>
          </a:p>
        </p:txBody>
      </p:sp>
      <p:pic>
        <p:nvPicPr>
          <p:cNvPr id="6" name="">
            <a:extLst>
              <a:ext uri="{FF2B5EF4-FFF2-40B4-BE49-F238E27FC236}">
                <a16:creationId xmlns:a16="http://schemas.microsoft.com/office/drawing/2014/main" id="{A90AAA4E-6EBD-E8CD-2828-E4737709397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676" t="13628" r="9676" b="17496"/>
          <a:stretch/>
        </p:blipFill>
        <p:spPr>
          <a:xfrm>
            <a:off x="3036000" y="1504052"/>
            <a:ext cx="6120000" cy="3600000"/>
          </a:xfrm>
          <a:prstGeom prst="rect">
            <a:avLst/>
          </a:prstGeom>
        </p:spPr>
      </p:pic>
      <p:sp>
        <p:nvSpPr>
          <p:cNvPr id="7" name="">
            <a:extLst>
              <a:ext uri="{FF2B5EF4-FFF2-40B4-BE49-F238E27FC236}">
                <a16:creationId xmlns:a16="http://schemas.microsoft.com/office/drawing/2014/main" id="{6D3454B0-888B-C32C-3E89-6C691802D4E1}"/>
              </a:ext>
            </a:extLst>
          </p:cNvPr>
          <p:cNvSpPr txBox="1"/>
          <p:nvPr/>
        </p:nvSpPr>
        <p:spPr>
          <a:xfrm>
            <a:off x="890712" y="2267821"/>
            <a:ext cx="25200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OPPOSans B" panose="00020600040101010101" pitchFamily="18" charset="-122"/>
              </a:rPr>
              <a:t>内容智能流转</a:t>
            </a:r>
          </a:p>
        </p:txBody>
      </p:sp>
      <p:sp>
        <p:nvSpPr>
          <p:cNvPr id="9" name="">
            <a:extLst>
              <a:ext uri="{FF2B5EF4-FFF2-40B4-BE49-F238E27FC236}">
                <a16:creationId xmlns:a16="http://schemas.microsoft.com/office/drawing/2014/main" id="{3A888B0B-19A6-22DF-7B0F-44F0E0529BB9}"/>
              </a:ext>
            </a:extLst>
          </p:cNvPr>
          <p:cNvSpPr txBox="1"/>
          <p:nvPr/>
        </p:nvSpPr>
        <p:spPr>
          <a:xfrm>
            <a:off x="890712" y="2634679"/>
            <a:ext cx="2520000" cy="2247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OPPOSans B" panose="00020600040101010101" pitchFamily="18" charset="-122"/>
              </a:rPr>
              <a:t>Intelligent flow of content</a:t>
            </a:r>
          </a:p>
        </p:txBody>
      </p:sp>
      <p:sp>
        <p:nvSpPr>
          <p:cNvPr id="10" name="">
            <a:extLst>
              <a:ext uri="{FF2B5EF4-FFF2-40B4-BE49-F238E27FC236}">
                <a16:creationId xmlns:a16="http://schemas.microsoft.com/office/drawing/2014/main" id="{F47C1281-EAFB-33B0-172D-5D3013FC7A90}"/>
              </a:ext>
            </a:extLst>
          </p:cNvPr>
          <p:cNvSpPr txBox="1"/>
          <p:nvPr/>
        </p:nvSpPr>
        <p:spPr>
          <a:xfrm>
            <a:off x="8781289" y="2240821"/>
            <a:ext cx="25200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OPPOSans B" panose="00020600040101010101" pitchFamily="18" charset="-122"/>
              </a:rPr>
              <a:t>数字资产管理</a:t>
            </a:r>
          </a:p>
        </p:txBody>
      </p:sp>
      <p:sp>
        <p:nvSpPr>
          <p:cNvPr id="11" name="">
            <a:extLst>
              <a:ext uri="{FF2B5EF4-FFF2-40B4-BE49-F238E27FC236}">
                <a16:creationId xmlns:a16="http://schemas.microsoft.com/office/drawing/2014/main" id="{3CD019D3-FC8F-ED5B-9014-E4C03E890FA8}"/>
              </a:ext>
            </a:extLst>
          </p:cNvPr>
          <p:cNvSpPr txBox="1"/>
          <p:nvPr/>
        </p:nvSpPr>
        <p:spPr>
          <a:xfrm>
            <a:off x="8781289" y="2634679"/>
            <a:ext cx="2520000" cy="2247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OPPOSans B" panose="00020600040101010101" pitchFamily="18" charset="-122"/>
              </a:rPr>
              <a:t>Digital asset Management</a:t>
            </a:r>
          </a:p>
        </p:txBody>
      </p:sp>
      <p:sp>
        <p:nvSpPr>
          <p:cNvPr id="12" name="">
            <a:extLst>
              <a:ext uri="{FF2B5EF4-FFF2-40B4-BE49-F238E27FC236}">
                <a16:creationId xmlns:a16="http://schemas.microsoft.com/office/drawing/2014/main" id="{338F727A-CCAE-47EF-B131-D7421FA56300}"/>
              </a:ext>
            </a:extLst>
          </p:cNvPr>
          <p:cNvSpPr txBox="1"/>
          <p:nvPr/>
        </p:nvSpPr>
        <p:spPr>
          <a:xfrm>
            <a:off x="890712" y="3024291"/>
            <a:ext cx="2520000" cy="12639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OPPOSans B" panose="00020600040101010101" pitchFamily="18" charset="-122"/>
              </a:rPr>
              <a:t>通过海报、文章、视频、音频、直播等形式创造优质内容，经由内容智能中台分发到各个渠道，触达用户</a:t>
            </a:r>
          </a:p>
        </p:txBody>
      </p:sp>
      <p:sp>
        <p:nvSpPr>
          <p:cNvPr id="13" name="">
            <a:extLst>
              <a:ext uri="{FF2B5EF4-FFF2-40B4-BE49-F238E27FC236}">
                <a16:creationId xmlns:a16="http://schemas.microsoft.com/office/drawing/2014/main" id="{220B671B-146A-3420-B87D-D697151D8B87}"/>
              </a:ext>
            </a:extLst>
          </p:cNvPr>
          <p:cNvSpPr txBox="1"/>
          <p:nvPr/>
        </p:nvSpPr>
        <p:spPr>
          <a:xfrm>
            <a:off x="8781289" y="3024291"/>
            <a:ext cx="2520000" cy="12639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spc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POSans B" panose="00020600040101010101" pitchFamily="18" charset="-122"/>
              </a:rPr>
              <a:t>基于全社交媒体平台进行全域流量整合营销，借助数据中台</a:t>
            </a:r>
            <a:r>
              <a:rPr lang="en-US" altLang="zh-CN" sz="1400" spc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POSans B" panose="00020600040101010101" pitchFamily="18" charset="-122"/>
              </a:rPr>
              <a:t>KolRank</a:t>
            </a:r>
            <a:r>
              <a:rPr lang="zh-CN" altLang="en-US" sz="1400" spc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POSans B" panose="00020600040101010101" pitchFamily="18" charset="-122"/>
              </a:rPr>
              <a:t>提供标准化产品及服务</a:t>
            </a:r>
          </a:p>
        </p:txBody>
      </p:sp>
      <p:pic>
        <p:nvPicPr>
          <p:cNvPr id="17" name="" descr="河边的城市高楼&#10;&#10;描述已自动生成">
            <a:extLst>
              <a:ext uri="{FF2B5EF4-FFF2-40B4-BE49-F238E27FC236}">
                <a16:creationId xmlns:a16="http://schemas.microsoft.com/office/drawing/2014/main" id="{DCBCD23F-0827-D224-F1A7-CE634BB5ACC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922" t="28063" r="23940" b="2956"/>
          <a:stretch>
            <a:fillRect/>
          </a:stretch>
        </p:blipFill>
        <p:spPr>
          <a:xfrm>
            <a:off x="3913383" y="1795000"/>
            <a:ext cx="4356000" cy="2880000"/>
          </a:xfrm>
          <a:custGeom>
            <a:avLst/>
            <a:gdLst>
              <a:gd name="connsiteX0" fmla="*/ 0 w 4356000"/>
              <a:gd name="connsiteY0" fmla="*/ 0 h 2880000"/>
              <a:gd name="connsiteX1" fmla="*/ 4356000 w 4356000"/>
              <a:gd name="connsiteY1" fmla="*/ 0 h 2880000"/>
              <a:gd name="connsiteX2" fmla="*/ 4356000 w 4356000"/>
              <a:gd name="connsiteY2" fmla="*/ 2880000 h 2880000"/>
              <a:gd name="connsiteX3" fmla="*/ 0 w 4356000"/>
              <a:gd name="connsiteY3" fmla="*/ 2880000 h 2880000"/>
              <a:gd name="connsiteX4" fmla="*/ 0 w 4356000"/>
              <a:gd name="connsiteY4" fmla="*/ 0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000" h="2880000">
                <a:moveTo>
                  <a:pt x="0" y="0"/>
                </a:moveTo>
                <a:lnTo>
                  <a:pt x="4356000" y="0"/>
                </a:lnTo>
                <a:lnTo>
                  <a:pt x="4356000" y="2880000"/>
                </a:lnTo>
                <a:lnTo>
                  <a:pt x="0" y="2880000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70507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194c868e-22af-4892-9a6a-5516a2df90eb&quot;,&quot;Name&quot;:&quot;自定义&quot;,&quot;Kind&quot;:&quot;Custom&quot;,&quot;OldGuidesSetting&quot;:{&quot;HeaderHeight&quot;:15.0,&quot;FooterHeight&quot;:6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 主题​​">
  <a:themeElements>
    <a:clrScheme name="自定义 3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896C8"/>
      </a:accent1>
      <a:accent2>
        <a:srgbClr val="31C76E"/>
      </a:accent2>
      <a:accent3>
        <a:srgbClr val="2BADFF"/>
      </a:accent3>
      <a:accent4>
        <a:srgbClr val="84C945"/>
      </a:accent4>
      <a:accent5>
        <a:srgbClr val="2960B1"/>
      </a:accent5>
      <a:accent6>
        <a:srgbClr val="FFC000"/>
      </a:accent6>
      <a:hlink>
        <a:srgbClr val="FF0000"/>
      </a:hlink>
      <a:folHlink>
        <a:srgbClr val="BFBFBF"/>
      </a:folHlink>
    </a:clrScheme>
    <a:fontScheme name="fon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 Presentation Template</Template>
  <TotalTime>6661</TotalTime>
  <Words>1398</Words>
  <Application>Microsoft Office PowerPoint</Application>
  <PresentationFormat>宽屏</PresentationFormat>
  <Paragraphs>176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OPPOSans H</vt:lpstr>
      <vt:lpstr>OPPOSans L</vt:lpstr>
      <vt:lpstr>OPPOSans M</vt:lpstr>
      <vt:lpstr>OPPOSans R</vt:lpstr>
      <vt:lpstr>阿里巴巴普惠体 2.0 95 ExtraBold</vt:lpstr>
      <vt:lpstr>等线</vt:lpstr>
      <vt:lpstr>励字造梦简 超粗</vt:lpstr>
      <vt:lpstr>Arial</vt:lpstr>
      <vt:lpstr>Open Sans</vt:lpstr>
      <vt:lpstr>Open Sans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梅梅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梅梅</dc:creator>
  <cp:lastModifiedBy>xin li</cp:lastModifiedBy>
  <cp:revision>2</cp:revision>
  <cp:lastPrinted>2024-02-01T16:00:00Z</cp:lastPrinted>
  <dcterms:created xsi:type="dcterms:W3CDTF">2024-02-01T16:00:00Z</dcterms:created>
  <dcterms:modified xsi:type="dcterms:W3CDTF">2024-03-21T05:44:05Z</dcterms:modified>
</cp:coreProperties>
</file>