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569F-69FD-40D9-BC37-02B51FD4B50A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3E28-C794-4E5C-BCC3-3EDD1AAA5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274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569F-69FD-40D9-BC37-02B51FD4B50A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3E28-C794-4E5C-BCC3-3EDD1AAA5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663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569F-69FD-40D9-BC37-02B51FD4B50A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3E28-C794-4E5C-BCC3-3EDD1AAA5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83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569F-69FD-40D9-BC37-02B51FD4B50A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3E28-C794-4E5C-BCC3-3EDD1AAA5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81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569F-69FD-40D9-BC37-02B51FD4B50A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3E28-C794-4E5C-BCC3-3EDD1AAA5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286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569F-69FD-40D9-BC37-02B51FD4B50A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3E28-C794-4E5C-BCC3-3EDD1AAA5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52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569F-69FD-40D9-BC37-02B51FD4B50A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3E28-C794-4E5C-BCC3-3EDD1AAA5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348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569F-69FD-40D9-BC37-02B51FD4B50A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3E28-C794-4E5C-BCC3-3EDD1AAA5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825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569F-69FD-40D9-BC37-02B51FD4B50A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3E28-C794-4E5C-BCC3-3EDD1AAA5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004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569F-69FD-40D9-BC37-02B51FD4B50A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3E28-C794-4E5C-BCC3-3EDD1AAA5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96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569F-69FD-40D9-BC37-02B51FD4B50A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3E28-C794-4E5C-BCC3-3EDD1AAA5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99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3569F-69FD-40D9-BC37-02B51FD4B50A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D3E28-C794-4E5C-BCC3-3EDD1AAA5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29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775"/>
            <a:ext cx="182563" cy="520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148" name="图片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" y="415925"/>
            <a:ext cx="2952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内容占位符 1"/>
          <p:cNvSpPr>
            <a:spLocks noGrp="1"/>
          </p:cNvSpPr>
          <p:nvPr>
            <p:ph idx="1"/>
          </p:nvPr>
        </p:nvSpPr>
        <p:spPr>
          <a:xfrm>
            <a:off x="1015999" y="830263"/>
            <a:ext cx="5114637" cy="55530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73C167"/>
              </a:buClr>
              <a:buSzPct val="65000"/>
              <a:buFont typeface="Wingdings" pitchFamily="2" charset="2"/>
              <a:buChar char="n"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Ctrl + a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：移到命令行首</a:t>
            </a:r>
          </a:p>
          <a:p>
            <a:pPr>
              <a:lnSpc>
                <a:spcPct val="150000"/>
              </a:lnSpc>
              <a:buClr>
                <a:srgbClr val="73C167"/>
              </a:buClr>
              <a:buSzPct val="65000"/>
              <a:buFont typeface="Wingdings" pitchFamily="2" charset="2"/>
              <a:buChar char="n"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Ctrl + e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：移到命令行尾</a:t>
            </a:r>
          </a:p>
          <a:p>
            <a:pPr>
              <a:lnSpc>
                <a:spcPct val="150000"/>
              </a:lnSpc>
              <a:buClr>
                <a:srgbClr val="73C167"/>
              </a:buClr>
              <a:buSzPct val="65000"/>
              <a:buFont typeface="Wingdings" pitchFamily="2" charset="2"/>
              <a:buChar char="n"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Ctrl + u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：从光标处删除至命令行首</a:t>
            </a:r>
          </a:p>
          <a:p>
            <a:pPr>
              <a:lnSpc>
                <a:spcPct val="150000"/>
              </a:lnSpc>
              <a:buClr>
                <a:srgbClr val="73C167"/>
              </a:buClr>
              <a:buSzPct val="65000"/>
              <a:buFont typeface="Wingdings" pitchFamily="2" charset="2"/>
              <a:buChar char="n"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Ctrl + k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：从光标处删除至命令行尾</a:t>
            </a:r>
          </a:p>
          <a:p>
            <a:pPr>
              <a:lnSpc>
                <a:spcPct val="150000"/>
              </a:lnSpc>
              <a:buClr>
                <a:srgbClr val="73C167"/>
              </a:buClr>
              <a:buSzPct val="65000"/>
              <a:buFont typeface="Wingdings" pitchFamily="2" charset="2"/>
              <a:buChar char="n"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Ctrl + r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：搜索命令历史</a:t>
            </a:r>
            <a:endParaRPr lang="en-US" altLang="zh-CN" sz="20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>
              <a:lnSpc>
                <a:spcPct val="150000"/>
              </a:lnSpc>
              <a:buClr>
                <a:srgbClr val="73C167"/>
              </a:buClr>
              <a:buSzPct val="65000"/>
              <a:buFont typeface="Wingdings" pitchFamily="2" charset="2"/>
              <a:buChar char="n"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Ctrl + l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：清屏</a:t>
            </a:r>
            <a:endParaRPr lang="en-US" altLang="zh-CN" sz="20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>
              <a:lnSpc>
                <a:spcPct val="150000"/>
              </a:lnSpc>
              <a:buClr>
                <a:srgbClr val="73C167"/>
              </a:buClr>
              <a:buSzPct val="65000"/>
              <a:buFont typeface="Wingdings" pitchFamily="2" charset="2"/>
              <a:buChar char="n"/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Ctrl + s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：阻止屏幕输出</a:t>
            </a:r>
          </a:p>
          <a:p>
            <a:pPr>
              <a:lnSpc>
                <a:spcPct val="150000"/>
              </a:lnSpc>
              <a:buClr>
                <a:srgbClr val="73C167"/>
              </a:buClr>
              <a:buSzPct val="65000"/>
              <a:buFont typeface="Wingdings" pitchFamily="2" charset="2"/>
              <a:buChar char="n"/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Ctrl + q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：允许屏幕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输出</a:t>
            </a:r>
            <a:endParaRPr lang="zh-CN" altLang="en-US" sz="20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>
              <a:lnSpc>
                <a:spcPct val="150000"/>
              </a:lnSpc>
              <a:buClr>
                <a:srgbClr val="73C167"/>
              </a:buClr>
              <a:buSzPct val="65000"/>
              <a:buFont typeface="Wingdings" pitchFamily="2" charset="2"/>
              <a:buChar char="n"/>
            </a:pPr>
            <a:endParaRPr lang="zh-CN" altLang="en-US" sz="20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marL="0" indent="0">
              <a:lnSpc>
                <a:spcPct val="150000"/>
              </a:lnSpc>
              <a:buClr>
                <a:srgbClr val="73C167"/>
              </a:buClr>
              <a:buSzPct val="65000"/>
              <a:buNone/>
            </a:pPr>
            <a:endParaRPr lang="zh-CN" altLang="en-US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95325" y="319088"/>
            <a:ext cx="3017838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Bash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中的快捷键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8488BC-2A30-42F6-BED6-528E8F011E4E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050972" y="830263"/>
            <a:ext cx="546215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73C167"/>
              </a:buClr>
              <a:buSzPct val="65000"/>
              <a:buFont typeface="Wingdings" pitchFamily="2" charset="2"/>
              <a:buChar char="n"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 &lt;tab&gt;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快速补全</a:t>
            </a:r>
            <a:endParaRPr lang="en-US" altLang="zh-CN" sz="20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>
              <a:lnSpc>
                <a:spcPct val="150000"/>
              </a:lnSpc>
              <a:buClr>
                <a:srgbClr val="73C167"/>
              </a:buClr>
              <a:buSzPct val="65000"/>
              <a:buFont typeface="Wingdings" pitchFamily="2" charset="2"/>
              <a:buChar char="n"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 !!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：执行上一条命令</a:t>
            </a:r>
          </a:p>
          <a:p>
            <a:pPr>
              <a:lnSpc>
                <a:spcPct val="150000"/>
              </a:lnSpc>
              <a:buClr>
                <a:srgbClr val="73C167"/>
              </a:buClr>
              <a:buSzPct val="65000"/>
              <a:buFont typeface="Wingdings" pitchFamily="2" charset="2"/>
              <a:buChar char="n"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 !xxx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：执行最近的以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xxx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开头的命令，如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!ls</a:t>
            </a:r>
          </a:p>
          <a:p>
            <a:pPr>
              <a:lnSpc>
                <a:spcPct val="150000"/>
              </a:lnSpc>
              <a:buClr>
                <a:srgbClr val="73C167"/>
              </a:buClr>
              <a:buSzPct val="65000"/>
              <a:buFont typeface="Wingdings" pitchFamily="2" charset="2"/>
              <a:buChar char="n"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 !</a:t>
            </a:r>
            <a:r>
              <a:rPr lang="en-US" altLang="zh-CN" sz="20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xxx:p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：仅打印输出，而不执行</a:t>
            </a:r>
          </a:p>
        </p:txBody>
      </p:sp>
    </p:spTree>
    <p:extLst>
      <p:ext uri="{BB962C8B-B14F-4D97-AF65-F5344CB8AC3E}">
        <p14:creationId xmlns:p14="http://schemas.microsoft.com/office/powerpoint/2010/main" val="16222058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3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775"/>
            <a:ext cx="182563" cy="520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148" name="图片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" y="415925"/>
            <a:ext cx="2952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内容占位符 1"/>
          <p:cNvSpPr>
            <a:spLocks noGrp="1"/>
          </p:cNvSpPr>
          <p:nvPr>
            <p:ph idx="1"/>
          </p:nvPr>
        </p:nvSpPr>
        <p:spPr>
          <a:xfrm>
            <a:off x="1130300" y="830263"/>
            <a:ext cx="10048875" cy="555307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Clr>
                <a:srgbClr val="73C167"/>
              </a:buClr>
              <a:buSzPct val="65000"/>
              <a:buFont typeface="Wingdings" pitchFamily="2" charset="2"/>
              <a:buChar char="n"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${</a:t>
            </a:r>
            <a:r>
              <a:rPr lang="en-US" altLang="zh-CN" sz="20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var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:-string}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如果</a:t>
            </a:r>
            <a:r>
              <a:rPr lang="en-US" altLang="zh-CN" sz="20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var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没有被设置，其值为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string</a:t>
            </a:r>
          </a:p>
          <a:p>
            <a:pPr>
              <a:lnSpc>
                <a:spcPct val="150000"/>
              </a:lnSpc>
              <a:buClr>
                <a:srgbClr val="73C167"/>
              </a:buClr>
              <a:buSzPct val="65000"/>
              <a:buFont typeface="Wingdings" pitchFamily="2" charset="2"/>
              <a:buChar char="n"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${</a:t>
            </a:r>
            <a:r>
              <a:rPr lang="en-US" altLang="zh-CN" sz="20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var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:=string}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如果</a:t>
            </a:r>
            <a:r>
              <a:rPr lang="en-US" altLang="zh-CN" sz="20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var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没有被设置，其值为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string,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同时把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string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赋值给</a:t>
            </a:r>
            <a:r>
              <a:rPr lang="en-US" altLang="zh-CN" sz="20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var</a:t>
            </a:r>
            <a:endParaRPr lang="zh-CN" altLang="en-US" sz="20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>
              <a:lnSpc>
                <a:spcPct val="150000"/>
              </a:lnSpc>
              <a:buClr>
                <a:srgbClr val="73C167"/>
              </a:buClr>
              <a:buSzPct val="65000"/>
              <a:buFont typeface="Wingdings" pitchFamily="2" charset="2"/>
              <a:buChar char="n"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${</a:t>
            </a:r>
            <a:r>
              <a:rPr lang="en-US" altLang="zh-CN" sz="20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var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:+string}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如果</a:t>
            </a:r>
            <a:r>
              <a:rPr lang="en-US" altLang="zh-CN" sz="20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var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被设置，其值为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string</a:t>
            </a:r>
            <a:endParaRPr lang="zh-CN" altLang="en-US" sz="20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>
              <a:lnSpc>
                <a:spcPct val="150000"/>
              </a:lnSpc>
              <a:buClr>
                <a:srgbClr val="73C167"/>
              </a:buClr>
              <a:buSzPct val="65000"/>
              <a:buFont typeface="Wingdings" pitchFamily="2" charset="2"/>
              <a:buChar char="n"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${#</a:t>
            </a:r>
            <a:r>
              <a:rPr lang="en-US" altLang="zh-CN" sz="20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var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} $</a:t>
            </a:r>
            <a:r>
              <a:rPr lang="en-US" altLang="zh-CN" sz="20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var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的长度</a:t>
            </a:r>
          </a:p>
          <a:p>
            <a:pPr>
              <a:lnSpc>
                <a:spcPct val="150000"/>
              </a:lnSpc>
              <a:buClr>
                <a:srgbClr val="73C167"/>
              </a:buClr>
              <a:buSzPct val="65000"/>
              <a:buFont typeface="Wingdings" pitchFamily="2" charset="2"/>
              <a:buChar char="n"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${</a:t>
            </a:r>
            <a:r>
              <a:rPr lang="en-US" altLang="zh-CN" sz="20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var:position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}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从位置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position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提取子串</a:t>
            </a:r>
          </a:p>
          <a:p>
            <a:pPr>
              <a:lnSpc>
                <a:spcPct val="150000"/>
              </a:lnSpc>
              <a:buClr>
                <a:srgbClr val="73C167"/>
              </a:buClr>
              <a:buSzPct val="65000"/>
              <a:buFont typeface="Wingdings" pitchFamily="2" charset="2"/>
              <a:buChar char="n"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${</a:t>
            </a:r>
            <a:r>
              <a:rPr lang="en-US" altLang="zh-CN" sz="20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var:position:length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}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从位置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position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提取长度为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length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的子串</a:t>
            </a:r>
          </a:p>
          <a:p>
            <a:pPr>
              <a:lnSpc>
                <a:spcPct val="150000"/>
              </a:lnSpc>
              <a:buClr>
                <a:srgbClr val="73C167"/>
              </a:buClr>
              <a:buSzPct val="65000"/>
              <a:buFont typeface="Wingdings" pitchFamily="2" charset="2"/>
              <a:buChar char="n"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${</a:t>
            </a:r>
            <a:r>
              <a:rPr lang="en-US" altLang="zh-CN" sz="20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var#substring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}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从变量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string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的开头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,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删除最短匹配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substring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的子串</a:t>
            </a:r>
          </a:p>
          <a:p>
            <a:pPr>
              <a:lnSpc>
                <a:spcPct val="150000"/>
              </a:lnSpc>
              <a:buClr>
                <a:srgbClr val="73C167"/>
              </a:buClr>
              <a:buSzPct val="65000"/>
              <a:buFont typeface="Wingdings" pitchFamily="2" charset="2"/>
              <a:buChar char="n"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${</a:t>
            </a:r>
            <a:r>
              <a:rPr lang="en-US" altLang="zh-CN" sz="20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var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##substring}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从变量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string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的开头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,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删除最</a:t>
            </a:r>
            <a:r>
              <a: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长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匹配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substring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的子串</a:t>
            </a:r>
          </a:p>
          <a:p>
            <a:pPr>
              <a:lnSpc>
                <a:spcPct val="150000"/>
              </a:lnSpc>
              <a:buClr>
                <a:srgbClr val="73C167"/>
              </a:buClr>
              <a:buSzPct val="65000"/>
              <a:buFont typeface="Wingdings" pitchFamily="2" charset="2"/>
              <a:buChar char="n"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${</a:t>
            </a:r>
            <a:r>
              <a:rPr lang="en-US" altLang="zh-CN" sz="20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var%substring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}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从变量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string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的</a:t>
            </a:r>
            <a:r>
              <a: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结尾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,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删除最短匹配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substring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的子串</a:t>
            </a:r>
          </a:p>
          <a:p>
            <a:pPr>
              <a:lnSpc>
                <a:spcPct val="150000"/>
              </a:lnSpc>
              <a:buClr>
                <a:srgbClr val="73C167"/>
              </a:buClr>
              <a:buSzPct val="65000"/>
              <a:buFont typeface="Wingdings" pitchFamily="2" charset="2"/>
              <a:buChar char="n"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${</a:t>
            </a:r>
            <a:r>
              <a:rPr lang="en-US" altLang="zh-CN" sz="20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var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%%substring}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从变量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string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的结尾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,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删除最长匹配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substring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的子串</a:t>
            </a:r>
          </a:p>
          <a:p>
            <a:pPr marL="0" indent="0">
              <a:lnSpc>
                <a:spcPct val="150000"/>
              </a:lnSpc>
              <a:buClr>
                <a:srgbClr val="73C167"/>
              </a:buClr>
              <a:buSzPct val="65000"/>
              <a:buNone/>
            </a:pPr>
            <a:endParaRPr lang="zh-CN" altLang="en-US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95325" y="319088"/>
            <a:ext cx="3017838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变量的扩展 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 ${</a:t>
            </a:r>
            <a:r>
              <a:rPr lang="en-US" altLang="zh-CN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8488BC-2A30-42F6-BED6-528E8F011E4E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11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3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775"/>
            <a:ext cx="182563" cy="520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148" name="图片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" y="415925"/>
            <a:ext cx="2952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内容占位符 1"/>
          <p:cNvSpPr>
            <a:spLocks noGrp="1"/>
          </p:cNvSpPr>
          <p:nvPr>
            <p:ph idx="1"/>
          </p:nvPr>
        </p:nvSpPr>
        <p:spPr>
          <a:xfrm>
            <a:off x="1130300" y="830264"/>
            <a:ext cx="10048875" cy="7536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73C167"/>
              </a:buClr>
              <a:buSzPct val="65000"/>
              <a:buFont typeface="Wingdings" pitchFamily="2" charset="2"/>
              <a:buChar char="n"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${</a:t>
            </a:r>
            <a:r>
              <a:rPr lang="en-US" altLang="zh-CN" sz="20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var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//substring/replacement}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使用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replacement,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代替所有匹配的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substring</a:t>
            </a:r>
            <a:endParaRPr lang="zh-CN" altLang="en-US" sz="20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marL="0" indent="0">
              <a:lnSpc>
                <a:spcPct val="150000"/>
              </a:lnSpc>
              <a:buClr>
                <a:srgbClr val="73C167"/>
              </a:buClr>
              <a:buSzPct val="65000"/>
              <a:buNone/>
            </a:pPr>
            <a:endParaRPr lang="zh-CN" altLang="en-US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95325" y="319088"/>
            <a:ext cx="3017838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变量的扩展 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 ${</a:t>
            </a:r>
            <a:r>
              <a:rPr lang="en-US" altLang="zh-CN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8488BC-2A30-42F6-BED6-528E8F011E4E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300" y="1879602"/>
            <a:ext cx="10222323" cy="295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3818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3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775"/>
            <a:ext cx="182563" cy="520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148" name="图片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" y="415925"/>
            <a:ext cx="2952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内容占位符 1"/>
          <p:cNvSpPr>
            <a:spLocks noGrp="1"/>
          </p:cNvSpPr>
          <p:nvPr>
            <p:ph idx="1"/>
          </p:nvPr>
        </p:nvSpPr>
        <p:spPr>
          <a:xfrm>
            <a:off x="1047173" y="1802153"/>
            <a:ext cx="10048875" cy="393767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Clr>
                <a:srgbClr val="73C167"/>
              </a:buClr>
              <a:buSzPct val="65000"/>
              <a:buFont typeface="Wingdings" pitchFamily="2" charset="2"/>
              <a:buChar char="n"/>
            </a:pPr>
            <a:r>
              <a: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命令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组</a:t>
            </a:r>
            <a:endParaRPr lang="en-US" altLang="zh-CN" sz="20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lvl="1">
              <a:lnSpc>
                <a:spcPct val="150000"/>
              </a:lnSpc>
              <a:buClr>
                <a:srgbClr val="73C167"/>
              </a:buClr>
              <a:buSzPct val="65000"/>
              <a:buFont typeface="Wingdings" pitchFamily="2" charset="2"/>
              <a:buChar char="n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（</a:t>
            </a:r>
            <a:r>
              <a:rPr lang="en-US" altLang="zh-CN" sz="16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str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=</a:t>
            </a:r>
            <a:r>
              <a:rPr lang="en-US" altLang="zh-CN" sz="16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abc;hostname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） 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#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在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()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中的命令列表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,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将作为一个子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shell 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来运行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.</a:t>
            </a:r>
          </a:p>
          <a:p>
            <a:pPr marL="228600" lvl="1">
              <a:lnSpc>
                <a:spcPct val="150000"/>
              </a:lnSpc>
              <a:spcBef>
                <a:spcPts val="1000"/>
              </a:spcBef>
              <a:buClr>
                <a:srgbClr val="73C167"/>
              </a:buClr>
              <a:buSzPct val="65000"/>
              <a:buFont typeface="Wingdings" pitchFamily="2" charset="2"/>
              <a:buChar char="n"/>
            </a:pPr>
            <a:r>
              <a: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数组的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初始化</a:t>
            </a:r>
            <a:endParaRPr lang="en-US" altLang="zh-CN" sz="20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marL="685800" lvl="2">
              <a:lnSpc>
                <a:spcPct val="150000"/>
              </a:lnSpc>
              <a:spcBef>
                <a:spcPts val="1000"/>
              </a:spcBef>
              <a:buClr>
                <a:srgbClr val="73C167"/>
              </a:buClr>
              <a:buSzPct val="65000"/>
              <a:buFont typeface="Wingdings" pitchFamily="2" charset="2"/>
              <a:buChar char="n"/>
            </a:pPr>
            <a:r>
              <a:rPr lang="en-US" altLang="zh-CN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Array=(element1  element2  element3)</a:t>
            </a:r>
          </a:p>
          <a:p>
            <a:pPr marL="228600" lvl="1">
              <a:lnSpc>
                <a:spcPct val="150000"/>
              </a:lnSpc>
              <a:spcBef>
                <a:spcPts val="1000"/>
              </a:spcBef>
              <a:buClr>
                <a:srgbClr val="73C167"/>
              </a:buClr>
              <a:buSzPct val="65000"/>
              <a:buFont typeface="Wingdings" pitchFamily="2" charset="2"/>
              <a:buChar char="n"/>
            </a:pPr>
            <a:r>
              <a: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命令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替换</a:t>
            </a:r>
            <a:endParaRPr lang="en-US" altLang="zh-CN" sz="20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marL="685800" lvl="2">
              <a:lnSpc>
                <a:spcPct val="150000"/>
              </a:lnSpc>
              <a:spcBef>
                <a:spcPts val="1000"/>
              </a:spcBef>
              <a:buClr>
                <a:srgbClr val="73C167"/>
              </a:buClr>
              <a:buSzPct val="65000"/>
              <a:buFont typeface="Wingdings" pitchFamily="2" charset="2"/>
              <a:buChar char="n"/>
            </a:pPr>
            <a:r>
              <a:rPr lang="en-US" altLang="zh-CN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$(hostname) 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等同于 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`hostname`</a:t>
            </a:r>
            <a:endParaRPr lang="en-US" altLang="zh-CN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marL="228600" lvl="1">
              <a:lnSpc>
                <a:spcPct val="150000"/>
              </a:lnSpc>
              <a:spcBef>
                <a:spcPts val="1000"/>
              </a:spcBef>
              <a:buClr>
                <a:srgbClr val="73C167"/>
              </a:buClr>
              <a:buSzPct val="65000"/>
              <a:buFont typeface="Wingdings" pitchFamily="2" charset="2"/>
              <a:buChar char="n"/>
            </a:pPr>
            <a:r>
              <a: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数学计算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扩展</a:t>
            </a:r>
            <a:endParaRPr lang="en-US" altLang="zh-CN" sz="20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marL="685800" lvl="2">
              <a:lnSpc>
                <a:spcPct val="150000"/>
              </a:lnSpc>
              <a:spcBef>
                <a:spcPts val="1000"/>
              </a:spcBef>
              <a:buClr>
                <a:srgbClr val="73C167"/>
              </a:buClr>
              <a:buSzPct val="65000"/>
              <a:buFont typeface="Wingdings" pitchFamily="2" charset="2"/>
              <a:buChar char="n"/>
            </a:pPr>
            <a:r>
              <a:rPr lang="en-US" altLang="zh-CN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((</a:t>
            </a:r>
            <a:r>
              <a:rPr lang="en-US" altLang="zh-CN" sz="16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i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++)) 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；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((9&gt;5)) 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；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for ((</a:t>
            </a:r>
            <a:r>
              <a:rPr lang="en-US" altLang="zh-CN" sz="16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i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=0;i&lt;5;i++));do echo $</a:t>
            </a:r>
            <a:r>
              <a:rPr lang="en-US" altLang="zh-CN" sz="16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i;done</a:t>
            </a:r>
            <a:endParaRPr lang="en-US" altLang="zh-CN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lvl="1">
              <a:lnSpc>
                <a:spcPct val="150000"/>
              </a:lnSpc>
              <a:buClr>
                <a:srgbClr val="73C167"/>
              </a:buClr>
              <a:buSzPct val="65000"/>
              <a:buFont typeface="Wingdings" pitchFamily="2" charset="2"/>
              <a:buChar char="n"/>
            </a:pPr>
            <a:endParaRPr lang="zh-CN" altLang="en-US" sz="16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marL="0" indent="0">
              <a:lnSpc>
                <a:spcPct val="150000"/>
              </a:lnSpc>
              <a:buClr>
                <a:srgbClr val="73C167"/>
              </a:buClr>
              <a:buSzPct val="65000"/>
              <a:buNone/>
            </a:pPr>
            <a:endParaRPr lang="zh-CN" altLang="en-US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95325" y="319088"/>
            <a:ext cx="3017838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括号的大用处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8488BC-2A30-42F6-BED6-528E8F011E4E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695325" y="1048545"/>
            <a:ext cx="10048875" cy="753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73C167"/>
              </a:buClr>
              <a:buSzPct val="65000"/>
              <a:buFont typeface="Arial" panose="020B0604020202020204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小括号</a:t>
            </a:r>
            <a:r>
              <a:rPr lang="en-US" altLang="zh-CN" sz="20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()</a:t>
            </a:r>
            <a:endParaRPr lang="zh-CN" altLang="en-US" sz="2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925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3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775"/>
            <a:ext cx="182563" cy="520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148" name="图片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" y="415925"/>
            <a:ext cx="2952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内容占位符 1"/>
          <p:cNvSpPr>
            <a:spLocks noGrp="1"/>
          </p:cNvSpPr>
          <p:nvPr>
            <p:ph idx="1"/>
          </p:nvPr>
        </p:nvSpPr>
        <p:spPr>
          <a:xfrm>
            <a:off x="1047173" y="1802153"/>
            <a:ext cx="10048875" cy="39376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73C167"/>
              </a:buClr>
              <a:buSzPct val="65000"/>
              <a:buFont typeface="Wingdings" pitchFamily="2" charset="2"/>
              <a:buChar char="n"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bash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的内部命令，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[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和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test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是等同的</a:t>
            </a:r>
            <a:endParaRPr lang="en-US" altLang="zh-CN" sz="20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lvl="1">
              <a:lnSpc>
                <a:spcPct val="150000"/>
              </a:lnSpc>
              <a:buClr>
                <a:srgbClr val="73C167"/>
              </a:buClr>
              <a:buSzPct val="65000"/>
              <a:buFont typeface="Wingdings" pitchFamily="2" charset="2"/>
              <a:buChar char="n"/>
            </a:pPr>
            <a:r>
              <a:rPr lang="en-US" altLang="zh-CN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[ -x /bin/command ]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，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[ -f /root/test.txt ]</a:t>
            </a:r>
          </a:p>
          <a:p>
            <a:pPr marL="228600" lvl="1">
              <a:lnSpc>
                <a:spcPct val="150000"/>
              </a:lnSpc>
              <a:spcBef>
                <a:spcPts val="1000"/>
              </a:spcBef>
              <a:buClr>
                <a:srgbClr val="73C167"/>
              </a:buClr>
              <a:buSzPct val="65000"/>
              <a:buFont typeface="Wingdings" pitchFamily="2" charset="2"/>
              <a:buChar char="n"/>
            </a:pPr>
            <a:r>
              <a: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数组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的</a:t>
            </a:r>
            <a:r>
              <a: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编号</a:t>
            </a:r>
            <a:endParaRPr lang="en-US" altLang="zh-CN" sz="20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marL="685800" lvl="2">
              <a:lnSpc>
                <a:spcPct val="150000"/>
              </a:lnSpc>
              <a:spcBef>
                <a:spcPts val="1000"/>
              </a:spcBef>
              <a:buClr>
                <a:srgbClr val="73C167"/>
              </a:buClr>
              <a:buSzPct val="65000"/>
              <a:buFont typeface="Wingdings" pitchFamily="2" charset="2"/>
              <a:buChar char="n"/>
            </a:pPr>
            <a:r>
              <a:rPr lang="en-US" altLang="zh-CN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Array=(element1  element2  element3)</a:t>
            </a:r>
          </a:p>
          <a:p>
            <a:pPr marL="685800" lvl="2">
              <a:lnSpc>
                <a:spcPct val="150000"/>
              </a:lnSpc>
              <a:spcBef>
                <a:spcPts val="1000"/>
              </a:spcBef>
              <a:buClr>
                <a:srgbClr val="73C167"/>
              </a:buClr>
              <a:buSzPct val="65000"/>
              <a:buFont typeface="Wingdings" pitchFamily="2" charset="2"/>
              <a:buChar char="n"/>
            </a:pPr>
            <a:r>
              <a:rPr lang="en-US" altLang="zh-CN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echo ${Array[2]}  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打印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Array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中的第三个元素的值</a:t>
            </a:r>
            <a:endParaRPr lang="en-US" altLang="zh-CN" sz="16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marL="228600" lvl="1">
              <a:lnSpc>
                <a:spcPct val="150000"/>
              </a:lnSpc>
              <a:spcBef>
                <a:spcPts val="1000"/>
              </a:spcBef>
              <a:buClr>
                <a:srgbClr val="73C167"/>
              </a:buClr>
              <a:buSzPct val="65000"/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模式匹配</a:t>
            </a:r>
            <a:endParaRPr lang="en-US" altLang="zh-CN" sz="20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marL="685800" lvl="2">
              <a:lnSpc>
                <a:spcPct val="150000"/>
              </a:lnSpc>
              <a:spcBef>
                <a:spcPts val="1000"/>
              </a:spcBef>
              <a:buClr>
                <a:srgbClr val="73C167"/>
              </a:buClr>
              <a:buSzPct val="65000"/>
              <a:buFont typeface="Wingdings" pitchFamily="2" charset="2"/>
              <a:buChar char="n"/>
            </a:pPr>
            <a:r>
              <a:rPr lang="en-US" altLang="zh-CN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[[ $</a:t>
            </a:r>
            <a:r>
              <a:rPr lang="en-US" altLang="zh-CN" sz="16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var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 = china* ]] 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如果变量</a:t>
            </a:r>
            <a:r>
              <a:rPr lang="en-US" altLang="zh-CN" sz="16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var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的值是以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china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为开头的字符串则返回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真</a:t>
            </a:r>
            <a:endParaRPr lang="en-US" altLang="zh-CN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marL="457200" lvl="1" indent="0">
              <a:lnSpc>
                <a:spcPct val="150000"/>
              </a:lnSpc>
              <a:buClr>
                <a:srgbClr val="73C167"/>
              </a:buClr>
              <a:buSzPct val="65000"/>
              <a:buNone/>
            </a:pPr>
            <a:endParaRPr lang="zh-CN" altLang="en-US" sz="16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marL="0" indent="0">
              <a:lnSpc>
                <a:spcPct val="150000"/>
              </a:lnSpc>
              <a:buClr>
                <a:srgbClr val="73C167"/>
              </a:buClr>
              <a:buSzPct val="65000"/>
              <a:buNone/>
            </a:pPr>
            <a:endParaRPr lang="zh-CN" altLang="en-US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95325" y="319088"/>
            <a:ext cx="3017838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括号的大用处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8488BC-2A30-42F6-BED6-528E8F011E4E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695325" y="1048545"/>
            <a:ext cx="10048875" cy="753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73C167"/>
              </a:buClr>
              <a:buSzPct val="65000"/>
              <a:buFont typeface="Arial" panose="020B0604020202020204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中括号</a:t>
            </a:r>
            <a:r>
              <a:rPr lang="en-US" altLang="zh-CN" sz="20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[]</a:t>
            </a:r>
            <a:endParaRPr lang="zh-CN" altLang="en-US" sz="2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2978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3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775"/>
            <a:ext cx="182563" cy="520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148" name="图片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" y="415925"/>
            <a:ext cx="2952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内容占位符 1"/>
          <p:cNvSpPr>
            <a:spLocks noGrp="1"/>
          </p:cNvSpPr>
          <p:nvPr>
            <p:ph idx="1"/>
          </p:nvPr>
        </p:nvSpPr>
        <p:spPr>
          <a:xfrm>
            <a:off x="1047173" y="1802153"/>
            <a:ext cx="10048875" cy="39376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73C167"/>
              </a:buClr>
              <a:buSzPct val="65000"/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代码块</a:t>
            </a:r>
            <a:endParaRPr lang="en-US" altLang="zh-CN" sz="20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lvl="1">
              <a:lnSpc>
                <a:spcPct val="150000"/>
              </a:lnSpc>
              <a:buClr>
                <a:srgbClr val="73C167"/>
              </a:buClr>
              <a:buSzPct val="65000"/>
              <a:buFont typeface="Wingdings" pitchFamily="2" charset="2"/>
              <a:buChar char="n"/>
            </a:pPr>
            <a:r>
              <a:rPr lang="en-US" altLang="zh-CN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{ </a:t>
            </a:r>
            <a:r>
              <a:rPr lang="en-US" altLang="zh-CN" sz="16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str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=</a:t>
            </a:r>
            <a:r>
              <a:rPr lang="en-US" altLang="zh-CN" sz="16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abc;hostname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 }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  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#</a:t>
            </a:r>
            <a:r>
              <a:rPr lang="en-US" altLang="zh-CN" sz="16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str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的赋值会影响当前环境中的</a:t>
            </a:r>
            <a:r>
              <a:rPr lang="en-US" altLang="zh-CN" sz="16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str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值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.</a:t>
            </a:r>
          </a:p>
          <a:p>
            <a:pPr marL="228600" lvl="1">
              <a:lnSpc>
                <a:spcPct val="150000"/>
              </a:lnSpc>
              <a:spcBef>
                <a:spcPts val="1000"/>
              </a:spcBef>
              <a:buClr>
                <a:srgbClr val="73C167"/>
              </a:buClr>
              <a:buSzPct val="65000"/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大括号扩展功能</a:t>
            </a:r>
            <a:endParaRPr lang="en-US" altLang="zh-CN" sz="20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marL="685800" lvl="2">
              <a:lnSpc>
                <a:spcPct val="150000"/>
              </a:lnSpc>
              <a:spcBef>
                <a:spcPts val="1000"/>
              </a:spcBef>
              <a:buClr>
                <a:srgbClr val="73C167"/>
              </a:buClr>
              <a:buSzPct val="65000"/>
              <a:buFont typeface="Wingdings" pitchFamily="2" charset="2"/>
              <a:buChar char="n"/>
            </a:pPr>
            <a:r>
              <a:rPr lang="en-US" altLang="zh-CN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{1..10}  {1..20..2}  #for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循环常用</a:t>
            </a:r>
            <a:endParaRPr lang="en-US" altLang="zh-CN" sz="16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marL="685800" lvl="2">
              <a:lnSpc>
                <a:spcPct val="150000"/>
              </a:lnSpc>
              <a:spcBef>
                <a:spcPts val="1000"/>
              </a:spcBef>
              <a:buClr>
                <a:srgbClr val="73C167"/>
              </a:buClr>
              <a:buSzPct val="65000"/>
              <a:buFont typeface="Wingdings" pitchFamily="2" charset="2"/>
              <a:buChar char="n"/>
            </a:pPr>
            <a:r>
              <a:rPr lang="en-US" altLang="zh-CN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touch </a:t>
            </a:r>
            <a:r>
              <a:rPr lang="en-US" altLang="zh-CN" sz="16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jhtest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{1..4}.txt</a:t>
            </a:r>
          </a:p>
          <a:p>
            <a:pPr marL="685800" lvl="2">
              <a:lnSpc>
                <a:spcPct val="150000"/>
              </a:lnSpc>
              <a:spcBef>
                <a:spcPts val="1000"/>
              </a:spcBef>
              <a:buClr>
                <a:srgbClr val="73C167"/>
              </a:buClr>
              <a:buSzPct val="65000"/>
              <a:buFont typeface="Wingdings" pitchFamily="2" charset="2"/>
              <a:buChar char="n"/>
            </a:pPr>
            <a:r>
              <a:rPr lang="en-US" altLang="zh-CN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mv /apps/</a:t>
            </a:r>
            <a:r>
              <a:rPr lang="en-US" altLang="zh-CN" sz="16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jhinno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/</a:t>
            </a:r>
            <a:r>
              <a:rPr lang="en-US" altLang="zh-CN" sz="16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jhappform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{,_</a:t>
            </a:r>
            <a:r>
              <a:rPr lang="en-US" altLang="zh-CN" sz="16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bak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} 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备份</a:t>
            </a:r>
            <a:r>
              <a:rPr lang="en-US" altLang="zh-CN" sz="16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jhappform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目录为</a:t>
            </a:r>
            <a:r>
              <a:rPr lang="en-US" altLang="zh-CN" sz="16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jhappform_bak</a:t>
            </a:r>
            <a:endParaRPr lang="en-US" altLang="zh-CN" sz="16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marL="457200" lvl="1" indent="0">
              <a:lnSpc>
                <a:spcPct val="150000"/>
              </a:lnSpc>
              <a:buClr>
                <a:srgbClr val="73C167"/>
              </a:buClr>
              <a:buSzPct val="65000"/>
              <a:buNone/>
            </a:pPr>
            <a:endParaRPr lang="zh-CN" altLang="en-US" sz="16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marL="0" indent="0">
              <a:lnSpc>
                <a:spcPct val="150000"/>
              </a:lnSpc>
              <a:buClr>
                <a:srgbClr val="73C167"/>
              </a:buClr>
              <a:buSzPct val="65000"/>
              <a:buNone/>
            </a:pPr>
            <a:endParaRPr lang="zh-CN" altLang="en-US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95325" y="319088"/>
            <a:ext cx="3017838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括号的大用处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8488BC-2A30-42F6-BED6-528E8F011E4E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695325" y="1048545"/>
            <a:ext cx="10048875" cy="753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73C167"/>
              </a:buClr>
              <a:buSzPct val="65000"/>
              <a:buFont typeface="Arial" panose="020B0604020202020204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大括号</a:t>
            </a:r>
            <a:r>
              <a:rPr lang="en-US" altLang="zh-CN" sz="20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{}</a:t>
            </a:r>
            <a:endParaRPr lang="zh-CN" altLang="en-US" sz="2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1985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3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495</Words>
  <Application>Microsoft Office PowerPoint</Application>
  <PresentationFormat>宽屏</PresentationFormat>
  <Paragraphs>59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宋体</vt:lpstr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jhinno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duqingjia</dc:creator>
  <cp:lastModifiedBy>duqingjia</cp:lastModifiedBy>
  <cp:revision>11</cp:revision>
  <dcterms:created xsi:type="dcterms:W3CDTF">2017-09-15T02:45:34Z</dcterms:created>
  <dcterms:modified xsi:type="dcterms:W3CDTF">2017-09-15T05:14:40Z</dcterms:modified>
</cp:coreProperties>
</file>