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9" r:id="rId10"/>
    <p:sldId id="270" r:id="rId11"/>
    <p:sldId id="271" r:id="rId12"/>
    <p:sldId id="288" r:id="rId13"/>
    <p:sldId id="272" r:id="rId14"/>
    <p:sldId id="262" r:id="rId15"/>
    <p:sldId id="263" r:id="rId16"/>
    <p:sldId id="264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27" autoAdjust="0"/>
  </p:normalViewPr>
  <p:slideViewPr>
    <p:cSldViewPr>
      <p:cViewPr varScale="1">
        <p:scale>
          <a:sx n="110" d="100"/>
          <a:sy n="110" d="100"/>
        </p:scale>
        <p:origin x="16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4221E-9C0A-43F4-BBEC-CF0104AE3DC6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39C5B-60CA-4818-B695-A19682A6B1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8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0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4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6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7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7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3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3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39C5B-60CA-4818-B695-A19682A6B1C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5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2016/9/29 Thursday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g-jia.cn/assistant/j_spring_ass_chec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indexes/downloads/index.html?ssSourceSiteId=ocom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410445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 smtClean="0"/>
              <a:t>JMeter</a:t>
            </a:r>
            <a:r>
              <a:rPr lang="zh-CN" altLang="en-US" dirty="0" smtClean="0"/>
              <a:t>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</a:t>
            </a:r>
            <a:r>
              <a:rPr lang="zh-CN" altLang="en-US" sz="2000" dirty="0" smtClean="0">
                <a:latin typeface="+mj-ea"/>
              </a:rPr>
              <a:t>测试</a:t>
            </a:r>
            <a:r>
              <a:rPr lang="zh-CN" altLang="en-US" sz="2000" dirty="0">
                <a:latin typeface="+mj-ea"/>
              </a:rPr>
              <a:t>部：张全园</a:t>
            </a:r>
            <a:r>
              <a:rPr lang="en-US" altLang="zh-CN" sz="2000" dirty="0">
                <a:latin typeface="+mj-ea"/>
              </a:rPr>
              <a:t/>
            </a:r>
            <a:br>
              <a:rPr lang="en-US" altLang="zh-CN" sz="2000" dirty="0">
                <a:latin typeface="+mj-ea"/>
              </a:rPr>
            </a:br>
            <a:r>
              <a:rPr lang="en-US" altLang="zh-CN" sz="2000" dirty="0" smtClean="0">
                <a:latin typeface="+mj-ea"/>
              </a:rPr>
              <a:t>                                     2016-09-28</a:t>
            </a:r>
            <a:r>
              <a:rPr lang="en-US" altLang="zh-CN" sz="2000" dirty="0">
                <a:latin typeface="+mj-ea"/>
              </a:rPr>
              <a:t/>
            </a:r>
            <a:br>
              <a:rPr lang="en-US" altLang="zh-CN" sz="2000" dirty="0">
                <a:latin typeface="+mj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256"/>
            <a:ext cx="7859216" cy="21670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如上图所示，它的实际请求地址为：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+mj-ea"/>
                <a:ea typeface="+mj-ea"/>
                <a:hlinkClick r:id="rId2"/>
              </a:rPr>
              <a:t>http://www.g-jia.cn/assistant/j_spring_ass_check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注意点：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200" b="1" dirty="0" smtClean="0"/>
              <a:t>自动</a:t>
            </a:r>
            <a:r>
              <a:rPr lang="zh-CN" altLang="en-US" sz="1200" b="1" dirty="0"/>
              <a:t>重定向</a:t>
            </a:r>
            <a:r>
              <a:rPr lang="zh-CN" altLang="en-US" sz="1200" dirty="0"/>
              <a:t>：如果选中该选项，当发送</a:t>
            </a:r>
            <a:r>
              <a:rPr lang="en-US" altLang="zh-CN" sz="1200" dirty="0"/>
              <a:t>HTTP</a:t>
            </a:r>
            <a:r>
              <a:rPr lang="zh-CN" altLang="en-US" sz="1200" dirty="0"/>
              <a:t>请求后得到的响应是</a:t>
            </a:r>
            <a:r>
              <a:rPr lang="en-US" altLang="zh-CN" sz="1200" dirty="0"/>
              <a:t>302/301</a:t>
            </a:r>
            <a:r>
              <a:rPr lang="zh-CN" altLang="en-US" sz="1200" dirty="0"/>
              <a:t>时，</a:t>
            </a:r>
            <a:r>
              <a:rPr lang="en-US" altLang="zh-CN" sz="1200" dirty="0" err="1"/>
              <a:t>JMeter</a:t>
            </a:r>
            <a:r>
              <a:rPr lang="en-US" altLang="zh-CN" sz="1200" dirty="0"/>
              <a:t> </a:t>
            </a:r>
            <a:r>
              <a:rPr lang="zh-CN" altLang="en-US" sz="1200" dirty="0"/>
              <a:t>自动重定向到新的页面。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1200" b="1" dirty="0"/>
              <a:t>Use keep Alive</a:t>
            </a:r>
            <a:r>
              <a:rPr lang="en-US" altLang="zh-CN" sz="1200" dirty="0"/>
              <a:t> </a:t>
            </a:r>
            <a:r>
              <a:rPr lang="zh-CN" altLang="en-US" sz="1200" dirty="0"/>
              <a:t>： 当该选项被选中时，</a:t>
            </a:r>
            <a:r>
              <a:rPr lang="en-US" altLang="zh-CN" sz="1200" dirty="0" err="1"/>
              <a:t>jmeter</a:t>
            </a:r>
            <a:r>
              <a:rPr lang="en-US" altLang="zh-CN" sz="1200" dirty="0"/>
              <a:t> </a:t>
            </a:r>
            <a:r>
              <a:rPr lang="zh-CN" altLang="en-US" sz="1200" dirty="0"/>
              <a:t>和目标服务器之间使用 </a:t>
            </a:r>
            <a:r>
              <a:rPr lang="en-US" altLang="zh-CN" sz="1200" dirty="0"/>
              <a:t>Keep-Alive</a:t>
            </a:r>
            <a:r>
              <a:rPr lang="zh-CN" altLang="en-US" sz="1200" dirty="0"/>
              <a:t>方式进行</a:t>
            </a:r>
            <a:r>
              <a:rPr lang="en-US" altLang="zh-CN" sz="1200" dirty="0"/>
              <a:t>HTTP</a:t>
            </a:r>
            <a:r>
              <a:rPr lang="zh-CN" altLang="en-US" sz="1200" dirty="0"/>
              <a:t>通信，默认选中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1200" b="1" dirty="0"/>
              <a:t>Use multipart/from-data for HTTP POST</a:t>
            </a:r>
            <a:r>
              <a:rPr lang="en-US" altLang="zh-CN" sz="1200" dirty="0"/>
              <a:t> </a:t>
            </a:r>
            <a:r>
              <a:rPr lang="zh-CN" altLang="en-US" sz="1200" dirty="0"/>
              <a:t>：当发送</a:t>
            </a:r>
            <a:r>
              <a:rPr lang="en-US" altLang="zh-CN" sz="1200" dirty="0"/>
              <a:t>HTTP POST </a:t>
            </a:r>
            <a:r>
              <a:rPr lang="zh-CN" altLang="en-US" sz="1200" dirty="0"/>
              <a:t>请求时，使用</a:t>
            </a:r>
            <a:r>
              <a:rPr lang="en-US" altLang="zh-CN" sz="1200" dirty="0"/>
              <a:t>Use multipart/from-data</a:t>
            </a:r>
            <a:r>
              <a:rPr lang="zh-CN" altLang="en-US" sz="1200" dirty="0"/>
              <a:t>方法发送，默认不选中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43675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9198"/>
            <a:ext cx="7467600" cy="14112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注意点：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当模匹配规则为</a:t>
            </a:r>
            <a:r>
              <a:rPr lang="en-US" altLang="zh-CN" sz="1400" dirty="0" smtClean="0">
                <a:latin typeface="+mj-ea"/>
                <a:ea typeface="+mj-ea"/>
              </a:rPr>
              <a:t>“</a:t>
            </a:r>
            <a:r>
              <a:rPr lang="zh-CN" altLang="en-US" sz="1400" dirty="0" smtClean="0">
                <a:latin typeface="+mj-ea"/>
                <a:ea typeface="+mj-ea"/>
              </a:rPr>
              <a:t>包括</a:t>
            </a:r>
            <a:r>
              <a:rPr lang="en-US" altLang="zh-CN" sz="1400" dirty="0" smtClean="0">
                <a:latin typeface="+mj-ea"/>
                <a:ea typeface="+mj-ea"/>
              </a:rPr>
              <a:t>”</a:t>
            </a:r>
            <a:r>
              <a:rPr lang="zh-CN" altLang="en-US" sz="1400" dirty="0" smtClean="0">
                <a:latin typeface="+mj-ea"/>
                <a:ea typeface="+mj-ea"/>
              </a:rPr>
              <a:t>和</a:t>
            </a:r>
            <a:r>
              <a:rPr lang="en-US" altLang="zh-CN" sz="1400" dirty="0" smtClean="0">
                <a:latin typeface="+mj-ea"/>
                <a:ea typeface="+mj-ea"/>
              </a:rPr>
              <a:t>“</a:t>
            </a:r>
            <a:r>
              <a:rPr lang="zh-CN" altLang="en-US" sz="1400" dirty="0" smtClean="0">
                <a:latin typeface="+mj-ea"/>
                <a:ea typeface="+mj-ea"/>
              </a:rPr>
              <a:t>匹配</a:t>
            </a:r>
            <a:r>
              <a:rPr lang="en-US" altLang="zh-CN" sz="1400" dirty="0" smtClean="0">
                <a:latin typeface="+mj-ea"/>
                <a:ea typeface="+mj-ea"/>
              </a:rPr>
              <a:t>”</a:t>
            </a:r>
            <a:r>
              <a:rPr lang="zh-CN" altLang="en-US" sz="1400" dirty="0" smtClean="0">
                <a:latin typeface="+mj-ea"/>
                <a:ea typeface="+mj-ea"/>
              </a:rPr>
              <a:t>时，支持正则表达式；当为</a:t>
            </a:r>
            <a:r>
              <a:rPr lang="en-US" altLang="zh-CN" sz="1400" dirty="0" smtClean="0">
                <a:latin typeface="+mj-ea"/>
                <a:ea typeface="+mj-ea"/>
              </a:rPr>
              <a:t>“Equals”</a:t>
            </a:r>
            <a:r>
              <a:rPr lang="zh-CN" altLang="en-US" sz="1400" dirty="0" smtClean="0">
                <a:latin typeface="+mj-ea"/>
                <a:ea typeface="+mj-ea"/>
              </a:rPr>
              <a:t>或</a:t>
            </a:r>
            <a:r>
              <a:rPr lang="en-US" altLang="zh-CN" sz="1400" dirty="0" smtClean="0">
                <a:latin typeface="+mj-ea"/>
                <a:ea typeface="+mj-ea"/>
              </a:rPr>
              <a:t>“Substring”</a:t>
            </a:r>
            <a:r>
              <a:rPr lang="zh-CN" altLang="en-US" sz="1400" dirty="0" smtClean="0">
                <a:latin typeface="+mj-ea"/>
                <a:ea typeface="+mj-ea"/>
              </a:rPr>
              <a:t>时是完全匹配。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b="9999"/>
          <a:stretch>
            <a:fillRect/>
          </a:stretch>
        </p:blipFill>
        <p:spPr bwMode="auto">
          <a:xfrm>
            <a:off x="857224" y="1428736"/>
            <a:ext cx="67151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085184"/>
            <a:ext cx="7467600" cy="14112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说明：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1.</a:t>
            </a:r>
            <a:r>
              <a:rPr lang="zh-CN" altLang="en-US" sz="1400" dirty="0" smtClean="0">
                <a:latin typeface="+mj-ea"/>
                <a:ea typeface="+mj-ea"/>
              </a:rPr>
              <a:t>提取脚本中的变量进行计算。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2.</a:t>
            </a:r>
            <a:r>
              <a:rPr lang="zh-CN" altLang="en-US" sz="1400" dirty="0" smtClean="0">
                <a:latin typeface="+mj-ea"/>
                <a:ea typeface="+mj-ea"/>
              </a:rPr>
              <a:t>将计算结果进行判断，如果计算正确，就输出断言结果正确。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" y="8133"/>
            <a:ext cx="8887294" cy="49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断言结果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71678"/>
            <a:ext cx="72199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的比较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相似点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400" dirty="0" smtClean="0">
                <a:latin typeface="+mj-ea"/>
                <a:ea typeface="+mj-ea"/>
              </a:rPr>
              <a:t>Jmeter</a:t>
            </a:r>
            <a:r>
              <a:rPr lang="zh-CN" altLang="en-US" sz="1400" dirty="0" smtClean="0">
                <a:latin typeface="+mj-ea"/>
                <a:ea typeface="+mj-ea"/>
              </a:rPr>
              <a:t>的架构跟</a:t>
            </a:r>
            <a:r>
              <a:rPr lang="en-US" altLang="zh-CN" sz="1400" dirty="0" err="1" smtClean="0">
                <a:latin typeface="+mj-ea"/>
                <a:ea typeface="+mj-ea"/>
              </a:rPr>
              <a:t>loadrunner</a:t>
            </a:r>
            <a:r>
              <a:rPr lang="zh-CN" altLang="en-US" sz="1400" dirty="0" smtClean="0">
                <a:latin typeface="+mj-ea"/>
                <a:ea typeface="+mj-ea"/>
              </a:rPr>
              <a:t>原理一样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都是通过中间代理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监控</a:t>
            </a:r>
            <a:r>
              <a:rPr lang="en-US" altLang="zh-CN" sz="1400" dirty="0" smtClean="0">
                <a:latin typeface="+mj-ea"/>
                <a:ea typeface="+mj-ea"/>
              </a:rPr>
              <a:t>&amp;</a:t>
            </a:r>
            <a:r>
              <a:rPr lang="zh-CN" altLang="en-US" sz="1400" dirty="0" smtClean="0">
                <a:latin typeface="+mj-ea"/>
                <a:ea typeface="+mj-ea"/>
              </a:rPr>
              <a:t>收集并发客户端发现的指令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把他们生成脚本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再发送到应用服务器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再监控服务器反馈的结果的一个过程</a:t>
            </a:r>
            <a:r>
              <a:rPr lang="en-US" altLang="zh-CN" sz="14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400" dirty="0" smtClean="0">
                <a:latin typeface="+mj-ea"/>
                <a:ea typeface="+mj-ea"/>
              </a:rPr>
              <a:t>分布式中间代理功能在</a:t>
            </a:r>
            <a:r>
              <a:rPr lang="en-US" altLang="zh-CN" sz="1400" dirty="0" smtClean="0">
                <a:latin typeface="+mj-ea"/>
                <a:ea typeface="+mj-ea"/>
              </a:rPr>
              <a:t>Jmeter</a:t>
            </a:r>
            <a:r>
              <a:rPr lang="zh-CN" altLang="en-US" sz="1400" dirty="0" smtClean="0">
                <a:latin typeface="+mj-ea"/>
                <a:ea typeface="+mj-ea"/>
              </a:rPr>
              <a:t>中也有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这个分布式分理是指可设置多台代理在不同</a:t>
            </a:r>
            <a:r>
              <a:rPr lang="en-US" altLang="zh-CN" sz="1400" dirty="0" smtClean="0">
                <a:latin typeface="+mj-ea"/>
                <a:ea typeface="+mj-ea"/>
              </a:rPr>
              <a:t>PC</a:t>
            </a:r>
            <a:r>
              <a:rPr lang="zh-CN" altLang="en-US" sz="1400" dirty="0" smtClean="0">
                <a:latin typeface="+mj-ea"/>
                <a:ea typeface="+mj-ea"/>
              </a:rPr>
              <a:t>中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通过远程进行控制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即通过使用多台机器运行所谓的</a:t>
            </a:r>
            <a:r>
              <a:rPr lang="en-US" altLang="zh-CN" sz="1400" dirty="0" smtClean="0">
                <a:latin typeface="+mj-ea"/>
                <a:ea typeface="+mj-ea"/>
              </a:rPr>
              <a:t>Agent</a:t>
            </a:r>
            <a:r>
              <a:rPr lang="zh-CN" altLang="en-US" sz="1400" dirty="0" smtClean="0">
                <a:latin typeface="+mj-ea"/>
                <a:ea typeface="+mj-ea"/>
              </a:rPr>
              <a:t>来分担</a:t>
            </a:r>
            <a:r>
              <a:rPr lang="en-US" altLang="zh-CN" sz="1400" dirty="0" smtClean="0">
                <a:latin typeface="+mj-ea"/>
                <a:ea typeface="+mj-ea"/>
              </a:rPr>
              <a:t>Load Generator</a:t>
            </a:r>
            <a:r>
              <a:rPr lang="zh-CN" altLang="en-US" sz="1400" dirty="0" smtClean="0">
                <a:latin typeface="+mj-ea"/>
                <a:ea typeface="+mj-ea"/>
              </a:rPr>
              <a:t>自身的压力，并借此来获取更大的并发用户数</a:t>
            </a:r>
            <a:r>
              <a:rPr lang="en-US" altLang="zh-CN" sz="1400" dirty="0" smtClean="0">
                <a:latin typeface="+mj-ea"/>
                <a:ea typeface="+mj-ea"/>
              </a:rPr>
              <a:t>.</a:t>
            </a:r>
            <a:r>
              <a:rPr lang="en-US" altLang="zh-CN" sz="1400" dirty="0" err="1" smtClean="0">
                <a:latin typeface="+mj-ea"/>
                <a:ea typeface="+mj-ea"/>
              </a:rPr>
              <a:t>loadrunner</a:t>
            </a:r>
            <a:r>
              <a:rPr lang="zh-CN" altLang="en-US" sz="1400" dirty="0" smtClean="0">
                <a:latin typeface="+mj-ea"/>
                <a:ea typeface="+mj-ea"/>
              </a:rPr>
              <a:t>也有些功能．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400" dirty="0" err="1" smtClean="0">
                <a:latin typeface="+mj-ea"/>
                <a:ea typeface="+mj-ea"/>
              </a:rPr>
              <a:t>Jmeter</a:t>
            </a:r>
            <a:r>
              <a:rPr lang="en-US" altLang="zh-CN" sz="1400" dirty="0" smtClean="0">
                <a:latin typeface="+mj-ea"/>
                <a:ea typeface="+mj-ea"/>
              </a:rPr>
              <a:t> </a:t>
            </a:r>
            <a:r>
              <a:rPr lang="zh-CN" altLang="en-US" sz="1400" dirty="0" smtClean="0">
                <a:latin typeface="+mj-ea"/>
                <a:ea typeface="+mj-ea"/>
              </a:rPr>
              <a:t>没有</a:t>
            </a:r>
            <a:r>
              <a:rPr lang="en-US" altLang="zh-CN" sz="1400" dirty="0" smtClean="0">
                <a:latin typeface="+mj-ea"/>
                <a:ea typeface="+mj-ea"/>
              </a:rPr>
              <a:t>IP</a:t>
            </a:r>
            <a:r>
              <a:rPr lang="zh-CN" altLang="en-US" sz="1400" dirty="0" smtClean="0">
                <a:latin typeface="+mj-ea"/>
                <a:ea typeface="+mj-ea"/>
              </a:rPr>
              <a:t>欺骗功能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ＩＰ欺骗是指在一ＰＣ台上多个ＩＰ地址来分配给并发用户．这个功能对于模拟较真实的客户环境来说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是较有用</a:t>
            </a:r>
            <a:r>
              <a:rPr lang="en-US" altLang="zh-CN" sz="1400" dirty="0" smtClean="0">
                <a:latin typeface="+mj-ea"/>
                <a:ea typeface="+mj-ea"/>
              </a:rPr>
              <a:t>.</a:t>
            </a:r>
            <a:r>
              <a:rPr lang="en-US" altLang="zh-CN" sz="1400" dirty="0" err="1" smtClean="0">
                <a:latin typeface="+mj-ea"/>
                <a:ea typeface="+mj-ea"/>
              </a:rPr>
              <a:t>loadrunner</a:t>
            </a:r>
            <a:r>
              <a:rPr lang="zh-CN" altLang="en-US" sz="1400" dirty="0" smtClean="0">
                <a:latin typeface="+mj-ea"/>
                <a:ea typeface="+mj-ea"/>
              </a:rPr>
              <a:t>有此功能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400" dirty="0" err="1" smtClean="0">
                <a:latin typeface="+mj-ea"/>
                <a:ea typeface="+mj-ea"/>
              </a:rPr>
              <a:t>Jmeter</a:t>
            </a:r>
            <a:r>
              <a:rPr lang="zh-CN" altLang="en-US" sz="1400" dirty="0" smtClean="0">
                <a:latin typeface="+mj-ea"/>
                <a:ea typeface="+mj-ea"/>
              </a:rPr>
              <a:t>可以做</a:t>
            </a:r>
            <a:r>
              <a:rPr lang="en-US" altLang="zh-CN" sz="1400" dirty="0" smtClean="0">
                <a:latin typeface="+mj-ea"/>
                <a:ea typeface="+mj-ea"/>
              </a:rPr>
              <a:t>web</a:t>
            </a:r>
            <a:r>
              <a:rPr lang="zh-CN" altLang="en-US" sz="1400" dirty="0" smtClean="0">
                <a:latin typeface="+mj-ea"/>
                <a:ea typeface="+mj-ea"/>
              </a:rPr>
              <a:t>程序的功能测试，利用</a:t>
            </a:r>
            <a:r>
              <a:rPr lang="en-US" altLang="zh-CN" sz="1400" dirty="0" err="1" smtClean="0">
                <a:latin typeface="+mj-ea"/>
                <a:ea typeface="+mj-ea"/>
              </a:rPr>
              <a:t>jmeter</a:t>
            </a:r>
            <a:r>
              <a:rPr lang="zh-CN" altLang="en-US" sz="1400" dirty="0" smtClean="0">
                <a:latin typeface="+mj-ea"/>
                <a:ea typeface="+mj-ea"/>
              </a:rPr>
              <a:t>中的样本，可以做灰盒测试，</a:t>
            </a:r>
            <a:r>
              <a:rPr lang="en-US" altLang="zh-CN" sz="1400" dirty="0" err="1" smtClean="0">
                <a:latin typeface="+mj-ea"/>
                <a:ea typeface="+mj-ea"/>
              </a:rPr>
              <a:t>loadrunner</a:t>
            </a:r>
            <a:r>
              <a:rPr lang="zh-CN" altLang="en-US" sz="1400" dirty="0" smtClean="0">
                <a:latin typeface="+mj-ea"/>
                <a:ea typeface="+mj-ea"/>
              </a:rPr>
              <a:t>主要用作性能测试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400" dirty="0" err="1" smtClean="0">
                <a:latin typeface="+mj-ea"/>
                <a:ea typeface="+mj-ea"/>
              </a:rPr>
              <a:t>jmeter</a:t>
            </a:r>
            <a:r>
              <a:rPr lang="zh-CN" altLang="en-US" sz="1400" dirty="0" smtClean="0">
                <a:latin typeface="+mj-ea"/>
                <a:ea typeface="+mj-ea"/>
              </a:rPr>
              <a:t>是开源的，但是使用的人较少，网络上相关资料不全面，需要自己去揣摩，而</a:t>
            </a:r>
            <a:r>
              <a:rPr lang="en-US" altLang="zh-CN" sz="1400" dirty="0" err="1" smtClean="0">
                <a:latin typeface="+mj-ea"/>
                <a:ea typeface="+mj-ea"/>
              </a:rPr>
              <a:t>loadrunner</a:t>
            </a:r>
            <a:r>
              <a:rPr lang="zh-CN" altLang="en-US" sz="1400" dirty="0" smtClean="0">
                <a:latin typeface="+mj-ea"/>
                <a:ea typeface="+mj-ea"/>
              </a:rPr>
              <a:t>是商业软件，如果是正版，有技术支持，同时，网络上的资料相当多</a:t>
            </a:r>
            <a:r>
              <a:rPr lang="zh-CN" altLang="en-US" sz="1400" dirty="0" smtClean="0"/>
              <a:t>。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的比较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不同点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安装简单，只需要解压</a:t>
            </a: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文件包就可，而</a:t>
            </a:r>
            <a:r>
              <a:rPr lang="en-US" altLang="zh-CN" sz="1100" dirty="0" smtClean="0">
                <a:latin typeface="+mj-ea"/>
                <a:ea typeface="+mj-ea"/>
              </a:rPr>
              <a:t>LR</a:t>
            </a:r>
            <a:r>
              <a:rPr lang="zh-CN" altLang="en-US" sz="1100" dirty="0" smtClean="0">
                <a:latin typeface="+mj-ea"/>
                <a:ea typeface="+mj-ea"/>
              </a:rPr>
              <a:t>大小 有</a:t>
            </a:r>
            <a:r>
              <a:rPr lang="en-US" altLang="zh-CN" sz="1100" dirty="0" smtClean="0">
                <a:latin typeface="+mj-ea"/>
                <a:ea typeface="+mj-ea"/>
              </a:rPr>
              <a:t>1G</a:t>
            </a:r>
            <a:r>
              <a:rPr lang="zh-CN" altLang="en-US" sz="1100" dirty="0" smtClean="0">
                <a:latin typeface="+mj-ea"/>
                <a:ea typeface="+mj-ea"/>
              </a:rPr>
              <a:t>多，且是收费软件 。</a:t>
            </a:r>
            <a:endParaRPr lang="en-US" altLang="zh-CN" sz="11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没有</a:t>
            </a:r>
            <a:r>
              <a:rPr lang="en-US" altLang="zh-CN" sz="1100" dirty="0" smtClean="0">
                <a:latin typeface="+mj-ea"/>
                <a:ea typeface="+mj-ea"/>
              </a:rPr>
              <a:t>IP</a:t>
            </a:r>
            <a:r>
              <a:rPr lang="zh-CN" altLang="en-US" sz="1100" dirty="0" smtClean="0">
                <a:latin typeface="+mj-ea"/>
                <a:ea typeface="+mj-ea"/>
              </a:rPr>
              <a:t>欺骗功能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ＩＰ欺骗是指在一ＰＣ台上多个ＩＰ地址来分配给并发用户．这个功能对于模拟较真实的客户环境来说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是较有用</a:t>
            </a:r>
            <a:r>
              <a:rPr lang="en-US" altLang="zh-CN" sz="1100" dirty="0" smtClean="0">
                <a:latin typeface="+mj-ea"/>
                <a:ea typeface="+mj-ea"/>
              </a:rPr>
              <a:t>.</a:t>
            </a:r>
            <a:r>
              <a:rPr lang="en-US" altLang="zh-CN" sz="1100" dirty="0" err="1" smtClean="0">
                <a:latin typeface="+mj-ea"/>
                <a:ea typeface="+mj-ea"/>
              </a:rPr>
              <a:t>loadrunner</a:t>
            </a:r>
            <a:r>
              <a:rPr lang="zh-CN" altLang="en-US" sz="1100" dirty="0" smtClean="0">
                <a:latin typeface="+mj-ea"/>
                <a:ea typeface="+mj-ea"/>
              </a:rPr>
              <a:t>有此功能</a:t>
            </a:r>
            <a:r>
              <a:rPr lang="en-US" altLang="zh-CN" sz="11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也提供了一个利用本地</a:t>
            </a:r>
            <a:r>
              <a:rPr lang="en-US" altLang="zh-CN" sz="1100" dirty="0" smtClean="0">
                <a:latin typeface="+mj-ea"/>
                <a:ea typeface="+mj-ea"/>
              </a:rPr>
              <a:t>Proxy Server</a:t>
            </a:r>
            <a:r>
              <a:rPr lang="zh-CN" altLang="en-US" sz="1100" dirty="0" smtClean="0">
                <a:latin typeface="+mj-ea"/>
                <a:ea typeface="+mj-ea"/>
              </a:rPr>
              <a:t>（代理服务器）来录制生成测试脚本的功能，但是这个功能并不好用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测试对象的个别参数却要手工增加上去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还得附带装个</a:t>
            </a:r>
            <a:r>
              <a:rPr lang="en-US" altLang="zh-CN" sz="1100" dirty="0" smtClean="0">
                <a:latin typeface="+mj-ea"/>
                <a:ea typeface="+mj-ea"/>
              </a:rPr>
              <a:t>IE</a:t>
            </a:r>
            <a:r>
              <a:rPr lang="zh-CN" altLang="en-US" sz="1100" dirty="0" smtClean="0">
                <a:latin typeface="+mj-ea"/>
                <a:ea typeface="+mj-ea"/>
              </a:rPr>
              <a:t>代理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如</a:t>
            </a:r>
            <a:r>
              <a:rPr lang="en-US" altLang="zh-CN" sz="1100" dirty="0" err="1" smtClean="0">
                <a:latin typeface="+mj-ea"/>
                <a:ea typeface="+mj-ea"/>
              </a:rPr>
              <a:t>GoogleToolbarDownloader</a:t>
            </a:r>
            <a:r>
              <a:rPr lang="zh-CN" altLang="en-US" sz="1100" dirty="0" smtClean="0">
                <a:latin typeface="+mj-ea"/>
                <a:ea typeface="+mj-ea"/>
              </a:rPr>
              <a:t>这些插件来捕捉参数</a:t>
            </a:r>
            <a:r>
              <a:rPr lang="en-US" altLang="zh-CN" sz="1100" dirty="0" smtClean="0">
                <a:latin typeface="+mj-ea"/>
                <a:ea typeface="+mj-ea"/>
              </a:rPr>
              <a:t>.</a:t>
            </a:r>
            <a:r>
              <a:rPr lang="zh-CN" altLang="en-US" sz="1100" dirty="0" smtClean="0">
                <a:latin typeface="+mj-ea"/>
                <a:ea typeface="+mj-ea"/>
              </a:rPr>
              <a:t>但是有一个工具</a:t>
            </a:r>
            <a:r>
              <a:rPr lang="en-US" altLang="zh-CN" sz="1100" dirty="0" err="1" smtClean="0">
                <a:latin typeface="+mj-ea"/>
                <a:ea typeface="+mj-ea"/>
              </a:rPr>
              <a:t>bodboy</a:t>
            </a:r>
            <a:r>
              <a:rPr lang="zh-CN" altLang="en-US" sz="1100" dirty="0" smtClean="0">
                <a:latin typeface="+mj-ea"/>
                <a:ea typeface="+mj-ea"/>
              </a:rPr>
              <a:t>，利用这个工具可以录制操作，然后选择将脚本保存为</a:t>
            </a: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脚本，然后利用</a:t>
            </a: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可以打开并修改脚本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的报表较少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对于要分析测试性能不足以作为依据</a:t>
            </a:r>
            <a:r>
              <a:rPr lang="en-US" altLang="zh-CN" sz="1100" dirty="0" smtClean="0">
                <a:latin typeface="+mj-ea"/>
                <a:ea typeface="+mj-ea"/>
              </a:rPr>
              <a:t>.</a:t>
            </a:r>
            <a:r>
              <a:rPr lang="zh-CN" altLang="en-US" sz="1100" dirty="0" smtClean="0">
                <a:latin typeface="+mj-ea"/>
                <a:ea typeface="+mj-ea"/>
              </a:rPr>
              <a:t>如要知道数据库服务器或应用程序服务的</a:t>
            </a:r>
            <a:r>
              <a:rPr lang="en-US" altLang="zh-CN" sz="1100" dirty="0" err="1" smtClean="0">
                <a:latin typeface="+mj-ea"/>
                <a:ea typeface="+mj-ea"/>
              </a:rPr>
              <a:t>CPU,memory</a:t>
            </a:r>
            <a:r>
              <a:rPr lang="zh-CN" altLang="en-US" sz="1100" dirty="0" smtClean="0">
                <a:latin typeface="+mj-ea"/>
                <a:ea typeface="+mj-ea"/>
              </a:rPr>
              <a:t>等参数</a:t>
            </a:r>
            <a:r>
              <a:rPr lang="en-US" altLang="zh-CN" sz="1100" dirty="0" smtClean="0">
                <a:latin typeface="+mj-ea"/>
                <a:ea typeface="+mj-ea"/>
              </a:rPr>
              <a:t>,</a:t>
            </a:r>
            <a:r>
              <a:rPr lang="zh-CN" altLang="en-US" sz="1100" dirty="0" smtClean="0">
                <a:latin typeface="+mj-ea"/>
                <a:ea typeface="+mj-ea"/>
              </a:rPr>
              <a:t>得在相关服务器上另外写脚本记录服务器的性能</a:t>
            </a:r>
            <a:r>
              <a:rPr lang="en-US" altLang="zh-CN" sz="11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做性能测试，主要是通过增加线程组的数目，或者是设置循环次数来增加并发用户，而</a:t>
            </a:r>
            <a:r>
              <a:rPr lang="en-US" altLang="zh-CN" sz="1100" dirty="0" err="1" smtClean="0">
                <a:latin typeface="+mj-ea"/>
                <a:ea typeface="+mj-ea"/>
              </a:rPr>
              <a:t>loadrunner</a:t>
            </a:r>
            <a:r>
              <a:rPr lang="zh-CN" altLang="en-US" sz="1100" dirty="0" smtClean="0">
                <a:latin typeface="+mj-ea"/>
                <a:ea typeface="+mj-ea"/>
              </a:rPr>
              <a:t>可以通过在场景中选择要设置什么样的场景，然后选择虚拟用户数。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可以通过逻辑控制器实现复杂的测试行为，相当于</a:t>
            </a:r>
            <a:r>
              <a:rPr lang="en-US" altLang="zh-CN" sz="1100" dirty="0" err="1" smtClean="0">
                <a:latin typeface="+mj-ea"/>
                <a:ea typeface="+mj-ea"/>
              </a:rPr>
              <a:t>loadrunner</a:t>
            </a:r>
            <a:r>
              <a:rPr lang="zh-CN" altLang="en-US" sz="1100" dirty="0" smtClean="0">
                <a:latin typeface="+mj-ea"/>
                <a:ea typeface="+mj-ea"/>
              </a:rPr>
              <a:t>中的测试场景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可以做</a:t>
            </a:r>
            <a:r>
              <a:rPr lang="en-US" altLang="zh-CN" sz="1100" dirty="0" smtClean="0">
                <a:latin typeface="+mj-ea"/>
                <a:ea typeface="+mj-ea"/>
              </a:rPr>
              <a:t>web</a:t>
            </a:r>
            <a:r>
              <a:rPr lang="zh-CN" altLang="en-US" sz="1100" dirty="0" smtClean="0">
                <a:latin typeface="+mj-ea"/>
                <a:ea typeface="+mj-ea"/>
              </a:rPr>
              <a:t>程序的功能测试，利用</a:t>
            </a: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中的样本，可以做灰盒测试，</a:t>
            </a:r>
            <a:r>
              <a:rPr lang="en-US" altLang="zh-CN" sz="1100" dirty="0" err="1" smtClean="0">
                <a:latin typeface="+mj-ea"/>
                <a:ea typeface="+mj-ea"/>
              </a:rPr>
              <a:t>loadrunner</a:t>
            </a:r>
            <a:r>
              <a:rPr lang="zh-CN" altLang="en-US" sz="1100" dirty="0" smtClean="0">
                <a:latin typeface="+mj-ea"/>
                <a:ea typeface="+mj-ea"/>
              </a:rPr>
              <a:t>主要用作性能测试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是开源的，但是使用的人较少，网络上相关资料不全面，需要自己去揣摩，而</a:t>
            </a:r>
            <a:r>
              <a:rPr lang="en-US" altLang="zh-CN" sz="1100" dirty="0" err="1" smtClean="0">
                <a:latin typeface="+mj-ea"/>
                <a:ea typeface="+mj-ea"/>
              </a:rPr>
              <a:t>loadrunner</a:t>
            </a:r>
            <a:r>
              <a:rPr lang="zh-CN" altLang="en-US" sz="1100" dirty="0" smtClean="0">
                <a:latin typeface="+mj-ea"/>
                <a:ea typeface="+mj-ea"/>
              </a:rPr>
              <a:t>是商业软件，如果是正版，有技术支持，同时，网络上的资料相当多。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的脚本修改，主要是对</a:t>
            </a:r>
            <a:r>
              <a:rPr lang="en-US" altLang="zh-CN" sz="1100" dirty="0" smtClean="0">
                <a:latin typeface="+mj-ea"/>
                <a:ea typeface="+mj-ea"/>
              </a:rPr>
              <a:t>jmeter</a:t>
            </a:r>
            <a:r>
              <a:rPr lang="zh-CN" altLang="en-US" sz="1100" dirty="0" smtClean="0">
                <a:latin typeface="+mj-ea"/>
                <a:ea typeface="+mj-ea"/>
              </a:rPr>
              <a:t>中各个部件的熟悉程度，已经相关的一些协议的掌握情况，而不依赖于编程，而</a:t>
            </a:r>
            <a:r>
              <a:rPr lang="en-US" altLang="zh-CN" sz="1100" dirty="0" err="1" smtClean="0">
                <a:latin typeface="+mj-ea"/>
                <a:ea typeface="+mj-ea"/>
              </a:rPr>
              <a:t>loadrunner</a:t>
            </a:r>
            <a:r>
              <a:rPr lang="zh-CN" altLang="en-US" sz="1100" dirty="0" smtClean="0">
                <a:latin typeface="+mj-ea"/>
                <a:ea typeface="+mj-ea"/>
              </a:rPr>
              <a:t>除了复杂的场景设置外，还需要掌握函数，修改脚本。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实际运用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压力测试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XXAPP-</a:t>
            </a:r>
            <a:r>
              <a:rPr lang="en-US" altLang="zh-CN" dirty="0" smtClean="0"/>
              <a:t>--</a:t>
            </a:r>
            <a:r>
              <a:rPr lang="zh-CN" altLang="en-US" dirty="0" smtClean="0"/>
              <a:t>用户理财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7467600" cy="5937523"/>
          </a:xfrm>
        </p:spPr>
        <p:txBody>
          <a:bodyPr/>
          <a:lstStyle/>
          <a:p>
            <a:r>
              <a:rPr lang="en-US" altLang="zh-CN" dirty="0" smtClean="0"/>
              <a:t>1.XXapp</a:t>
            </a:r>
            <a:r>
              <a:rPr lang="zh-CN" altLang="en-US" dirty="0" smtClean="0"/>
              <a:t>的请求数据都是加密的，所以需要在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上添加一个加密的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包，然后在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beanshell</a:t>
            </a:r>
            <a:r>
              <a:rPr lang="zh-CN" altLang="en-US" dirty="0" smtClean="0"/>
              <a:t>来调用。对参数加密 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将所需的辅助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目录下。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344816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将主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包放置</a:t>
            </a:r>
            <a:r>
              <a:rPr lang="en-US" altLang="zh-CN" dirty="0" smtClean="0"/>
              <a:t>lib/ext</a:t>
            </a:r>
            <a:r>
              <a:rPr lang="zh-CN" altLang="en-US" dirty="0" smtClean="0"/>
              <a:t>下。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08720"/>
            <a:ext cx="8172400" cy="5237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的下载安装及部署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脚本创建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zh-CN" dirty="0" smtClean="0"/>
              <a:t>脚本的</a:t>
            </a:r>
            <a:r>
              <a:rPr lang="zh-CN" altLang="en-US" dirty="0" smtClean="0"/>
              <a:t>录制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zh-CN" dirty="0" smtClean="0"/>
              <a:t>脚本的简单修改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zh-CN" altLang="en-US" dirty="0" smtClean="0"/>
              <a:t>实际运用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4.cn</a:t>
            </a:r>
            <a:r>
              <a:rPr lang="zh-CN" altLang="en-US" dirty="0" smtClean="0"/>
              <a:t>测试环境上的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理财脚本示意。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692696"/>
            <a:ext cx="8208912" cy="597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理财脚本设计中注意的点。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052736"/>
            <a:ext cx="8352928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5.1.</a:t>
            </a:r>
            <a:r>
              <a:rPr lang="zh-CN" altLang="en-US" dirty="0" smtClean="0"/>
              <a:t>理财脚本设计中注意的点。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92696"/>
            <a:ext cx="8496944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5.2.</a:t>
            </a:r>
            <a:r>
              <a:rPr lang="zh-CN" altLang="en-US" dirty="0" smtClean="0"/>
              <a:t>理财脚本设计中注意的点。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980728"/>
            <a:ext cx="8352928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5.3.</a:t>
            </a:r>
            <a:r>
              <a:rPr lang="zh-CN" altLang="en-US" dirty="0" smtClean="0"/>
              <a:t>理财脚本设计中注意的点。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80728"/>
            <a:ext cx="8352928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压力测试报告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4148"/>
            <a:ext cx="9144000" cy="604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 smtClean="0"/>
              <a:t>报告中参数含义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648" y="692696"/>
          <a:ext cx="7416824" cy="545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161"/>
                <a:gridCol w="589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每个</a:t>
                      </a:r>
                      <a:r>
                        <a:rPr lang="en-US" altLang="zh-CN" dirty="0" err="1" smtClean="0"/>
                        <a:t>jmeter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element(</a:t>
                      </a:r>
                      <a:r>
                        <a:rPr lang="zh-CN" altLang="en-US" dirty="0" smtClean="0"/>
                        <a:t>例：</a:t>
                      </a:r>
                      <a:r>
                        <a:rPr lang="en-US" altLang="zh-CN" dirty="0" smtClean="0"/>
                        <a:t>http</a:t>
                      </a:r>
                      <a:r>
                        <a:rPr lang="en-US" altLang="zh-CN" baseline="0" dirty="0" smtClean="0"/>
                        <a:t> request)</a:t>
                      </a:r>
                      <a:r>
                        <a:rPr lang="zh-CN" altLang="en-US" baseline="0" dirty="0" smtClean="0"/>
                        <a:t>都有一个</a:t>
                      </a:r>
                      <a:r>
                        <a:rPr lang="en-US" altLang="zh-CN" baseline="0" dirty="0" smtClean="0"/>
                        <a:t>Name</a:t>
                      </a:r>
                      <a:r>
                        <a:rPr lang="zh-CN" altLang="en-US" baseline="0" dirty="0" smtClean="0"/>
                        <a:t>属性，这里显示就是</a:t>
                      </a:r>
                      <a:r>
                        <a:rPr lang="en-US" altLang="zh-CN" baseline="0" dirty="0" smtClean="0"/>
                        <a:t>Name</a:t>
                      </a:r>
                      <a:r>
                        <a:rPr lang="zh-CN" altLang="en-US" baseline="0" dirty="0" smtClean="0"/>
                        <a:t>属性的值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#Samples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表示你这次测试中一共发出了多少个请求，如果模拟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个用户，每个用户迭代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次，那么这里显示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955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Average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平均响应时间</a:t>
                      </a:r>
                      <a:r>
                        <a:rPr lang="en-US" altLang="zh-CN" dirty="0" smtClean="0"/>
                        <a:t>---</a:t>
                      </a:r>
                      <a:r>
                        <a:rPr lang="zh-CN" altLang="en-US" dirty="0" smtClean="0"/>
                        <a:t>默认情况下是单个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dirty="0" smtClean="0"/>
                        <a:t>的平均响应时间，当使用了</a:t>
                      </a:r>
                      <a:r>
                        <a:rPr lang="en-US" altLang="zh-CN" dirty="0" smtClean="0"/>
                        <a:t>Transaction</a:t>
                      </a:r>
                      <a:r>
                        <a:rPr lang="en-US" altLang="zh-CN" baseline="0" dirty="0" smtClean="0"/>
                        <a:t> Controller</a:t>
                      </a:r>
                      <a:r>
                        <a:rPr lang="zh-CN" altLang="en-US" baseline="0" dirty="0" smtClean="0"/>
                        <a:t>时，也可以以</a:t>
                      </a:r>
                      <a:r>
                        <a:rPr lang="en-US" altLang="zh-CN" baseline="0" dirty="0" smtClean="0"/>
                        <a:t>Transaction</a:t>
                      </a:r>
                      <a:r>
                        <a:rPr lang="zh-CN" altLang="en-US" baseline="0" dirty="0" smtClean="0"/>
                        <a:t>为单位显示平均响应时间。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中位数，也就是</a:t>
                      </a:r>
                      <a:r>
                        <a:rPr lang="en-US" altLang="zh-CN" dirty="0" smtClean="0"/>
                        <a:t>50%</a:t>
                      </a:r>
                      <a:r>
                        <a:rPr lang="zh-CN" altLang="en-US" dirty="0" smtClean="0"/>
                        <a:t>用户的响应时间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90%Line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90%</a:t>
                      </a:r>
                      <a:r>
                        <a:rPr lang="zh-CN" altLang="en-US" dirty="0" smtClean="0"/>
                        <a:t>用户的响应时间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最小响应时间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最大响应时间</a:t>
                      </a:r>
                      <a:endParaRPr lang="en-US" altLang="zh-CN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Error%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本次测试中出现错误的请求的数据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请求的总数。</a:t>
                      </a:r>
                      <a:endParaRPr lang="en-US" altLang="zh-CN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Throughput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吞吐量</a:t>
                      </a:r>
                      <a:r>
                        <a:rPr lang="en-US" altLang="zh-CN" dirty="0" smtClean="0"/>
                        <a:t>---</a:t>
                      </a:r>
                      <a:r>
                        <a:rPr lang="zh-CN" altLang="en-US" dirty="0" smtClean="0"/>
                        <a:t>默认情况下表示每秒完成的请求数。</a:t>
                      </a:r>
                      <a:endParaRPr lang="en-US" altLang="zh-CN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KB/sec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每秒从服务器端收到的数据量，相当于</a:t>
                      </a:r>
                      <a:r>
                        <a:rPr lang="en-US" altLang="zh-CN" dirty="0" smtClean="0"/>
                        <a:t>LR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Throughput/s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7467600" cy="6009531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en-US" altLang="zh-CN" dirty="0" err="1" smtClean="0"/>
              <a:t>jenkins+ant+jmeter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持续集成环境</a:t>
            </a:r>
            <a:endParaRPr lang="en-US" altLang="zh-CN" dirty="0" smtClean="0"/>
          </a:p>
          <a:p>
            <a:pPr marL="36576" indent="0"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地址：</a:t>
            </a:r>
            <a:r>
              <a:rPr lang="en-US" altLang="zh-CN" sz="1800" dirty="0">
                <a:latin typeface="+mj-ea"/>
                <a:ea typeface="+mj-ea"/>
              </a:rPr>
              <a:t>http://192.168.1.18:8070/jenkins/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3" y="1268760"/>
            <a:ext cx="80581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的下载安装及部署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JDK</a:t>
            </a:r>
          </a:p>
          <a:p>
            <a:pPr>
              <a:buNone/>
            </a:pPr>
            <a:r>
              <a:rPr lang="zh-CN" altLang="en-US" sz="1200" dirty="0" smtClean="0"/>
              <a:t>下载地址：</a:t>
            </a:r>
            <a:r>
              <a:rPr lang="en-US" altLang="zh-CN" sz="1200" dirty="0" smtClean="0">
                <a:hlinkClick r:id="rId2"/>
              </a:rPr>
              <a:t>http://www.oracle.com/technetwork/indexes/downloads/index.html?ssSourceSiteId=ocomen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r>
              <a:rPr lang="zh-CN" altLang="en-US" dirty="0" smtClean="0"/>
              <a:t>下载解压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压缩包</a:t>
            </a:r>
            <a:endParaRPr lang="en-US" altLang="zh-CN" dirty="0" smtClean="0"/>
          </a:p>
          <a:p>
            <a:pPr>
              <a:buNone/>
            </a:pPr>
            <a:r>
              <a:rPr lang="zh-CN" altLang="en-US" sz="1200" dirty="0" smtClean="0"/>
              <a:t>下载地址： </a:t>
            </a:r>
            <a:r>
              <a:rPr lang="en-US" altLang="zh-CN" sz="1200" dirty="0" smtClean="0">
                <a:hlinkClick r:id="rId2"/>
              </a:rPr>
              <a:t>http://jakarta.apache.org/site/downloads/downloads_jmeter.cgi</a:t>
            </a:r>
          </a:p>
          <a:p>
            <a:pPr>
              <a:buNone/>
            </a:pPr>
            <a:r>
              <a:rPr lang="en-US" altLang="zh-CN" sz="1200" dirty="0" err="1" smtClean="0">
                <a:latin typeface="+mj-ea"/>
                <a:ea typeface="+mj-ea"/>
              </a:rPr>
              <a:t>JMeter</a:t>
            </a:r>
            <a:r>
              <a:rPr lang="zh-CN" altLang="en-US" sz="1200" dirty="0" smtClean="0">
                <a:latin typeface="+mj-ea"/>
                <a:ea typeface="+mj-ea"/>
              </a:rPr>
              <a:t>解压之后即可使用，无需安装。</a:t>
            </a:r>
            <a:endParaRPr lang="en-US" altLang="zh-CN" sz="1200" dirty="0" smtClean="0">
              <a:latin typeface="+mj-ea"/>
              <a:ea typeface="+mj-ea"/>
              <a:hlinkClick r:id="rId2"/>
            </a:endParaRPr>
          </a:p>
          <a:p>
            <a:pPr>
              <a:buNone/>
            </a:pPr>
            <a:endParaRPr lang="en-US" altLang="zh-CN" sz="1200" dirty="0" smtClean="0">
              <a:hlinkClick r:id="rId2"/>
            </a:endParaRPr>
          </a:p>
          <a:p>
            <a:pPr>
              <a:buNone/>
            </a:pPr>
            <a:endParaRPr lang="en-US" altLang="zh-CN" sz="1200" dirty="0" smtClean="0">
              <a:hlinkClick r:id="rId2"/>
            </a:endParaRPr>
          </a:p>
          <a:p>
            <a:r>
              <a:rPr lang="zh-CN" altLang="en-US" dirty="0" smtClean="0"/>
              <a:t>分布式部署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97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+mj-ea"/>
                <a:ea typeface="+mj-ea"/>
              </a:rPr>
              <a:t>如右下图所示：为控制机</a:t>
            </a:r>
            <a:r>
              <a:rPr lang="en-US" altLang="zh-CN" sz="1600" dirty="0" smtClean="0">
                <a:latin typeface="+mj-ea"/>
                <a:ea typeface="+mj-ea"/>
              </a:rPr>
              <a:t>Controller</a:t>
            </a:r>
            <a:r>
              <a:rPr lang="zh-CN" altLang="en-US" sz="1600" dirty="0" smtClean="0">
                <a:latin typeface="+mj-ea"/>
                <a:ea typeface="+mj-ea"/>
              </a:rPr>
              <a:t>，增加三台</a:t>
            </a:r>
            <a:r>
              <a:rPr lang="en-US" altLang="zh-CN" sz="1600" dirty="0" smtClean="0">
                <a:latin typeface="+mj-ea"/>
                <a:ea typeface="+mj-ea"/>
              </a:rPr>
              <a:t>Agent，</a:t>
            </a:r>
            <a:r>
              <a:rPr lang="zh-CN" altLang="en-US" sz="1600" dirty="0" smtClean="0">
                <a:latin typeface="+mj-ea"/>
                <a:ea typeface="+mj-ea"/>
              </a:rPr>
              <a:t>以四台</a:t>
            </a:r>
            <a:r>
              <a:rPr lang="zh-CN" altLang="en-US" sz="1600" dirty="0" smtClean="0">
                <a:latin typeface="+mj-ea"/>
              </a:rPr>
              <a:t>机来运行</a:t>
            </a:r>
            <a:r>
              <a:rPr lang="en-US" altLang="zh-CN" sz="1600" dirty="0" err="1" smtClean="0">
                <a:latin typeface="+mj-ea"/>
              </a:rPr>
              <a:t>JMeter</a:t>
            </a:r>
            <a:r>
              <a:rPr lang="en-US" altLang="zh-CN" sz="1600" dirty="0" smtClean="0"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zh-CN" sz="1600" dirty="0" smtClean="0">
              <a:latin typeface="+mj-ea"/>
              <a:ea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43504" y="3286124"/>
            <a:ext cx="4000496" cy="3429024"/>
            <a:chOff x="3857620" y="928670"/>
            <a:chExt cx="4071966" cy="35147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43372" y="928670"/>
              <a:ext cx="369570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357950" y="135729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Controller</a:t>
              </a:r>
              <a:endParaRPr lang="zh-CN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3357562"/>
              <a:ext cx="1250647" cy="41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IP:192.168.1.1</a:t>
              </a:r>
              <a:endParaRPr lang="zh-CN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9388" y="3857628"/>
              <a:ext cx="1071570" cy="41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IP:192.168.1.2</a:t>
              </a:r>
              <a:endParaRPr lang="zh-CN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16" y="2000240"/>
              <a:ext cx="1071570" cy="41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Agent</a:t>
              </a:r>
            </a:p>
            <a:p>
              <a:r>
                <a:rPr lang="en-US" altLang="zh-CN" sz="1000" dirty="0" smtClean="0"/>
                <a:t>IP:192.168.1.3</a:t>
              </a:r>
              <a:endParaRPr lang="zh-CN" altLang="en-US" sz="1000" dirty="0"/>
            </a:p>
          </p:txBody>
        </p:sp>
      </p:grpSp>
      <p:sp>
        <p:nvSpPr>
          <p:cNvPr id="14" name="内容占位符 2"/>
          <p:cNvSpPr txBox="1">
            <a:spLocks/>
          </p:cNvSpPr>
          <p:nvPr/>
        </p:nvSpPr>
        <p:spPr>
          <a:xfrm>
            <a:off x="500034" y="2143116"/>
            <a:ext cx="5715040" cy="364333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实现步骤如下：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在所有机子上装上</a:t>
            </a:r>
            <a:r>
              <a:rPr lang="en-US" altLang="zh-CN" sz="1600" dirty="0" smtClean="0">
                <a:latin typeface="+mj-ea"/>
                <a:ea typeface="+mj-ea"/>
              </a:rPr>
              <a:t>JMETER</a:t>
            </a: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en-US" altLang="zh-CN" sz="1600" dirty="0" smtClean="0">
                <a:latin typeface="+mj-ea"/>
                <a:ea typeface="+mj-ea"/>
              </a:rPr>
              <a:t>Agent</a:t>
            </a:r>
            <a:r>
              <a:rPr lang="zh-CN" altLang="en-US" sz="1600" dirty="0" smtClean="0">
                <a:latin typeface="+mj-ea"/>
                <a:ea typeface="+mj-ea"/>
              </a:rPr>
              <a:t>机子上运行</a:t>
            </a:r>
            <a:r>
              <a:rPr lang="en-US" altLang="zh-CN" sz="1600" dirty="0" smtClean="0">
                <a:latin typeface="+mj-ea"/>
                <a:ea typeface="+mj-ea"/>
              </a:rPr>
              <a:t>bin</a:t>
            </a:r>
            <a:r>
              <a:rPr lang="zh-CN" altLang="en-US" sz="1600" dirty="0" smtClean="0">
                <a:latin typeface="+mj-ea"/>
                <a:ea typeface="+mj-ea"/>
              </a:rPr>
              <a:t>目录下的</a:t>
            </a:r>
            <a:r>
              <a:rPr lang="en-US" altLang="zh-CN" sz="1600" dirty="0" smtClean="0">
                <a:latin typeface="+mj-ea"/>
                <a:ea typeface="+mj-ea"/>
              </a:rPr>
              <a:t>JMeter-server.bat</a:t>
            </a: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en-US" altLang="zh-CN" sz="1600" dirty="0" smtClean="0">
                <a:latin typeface="+mj-ea"/>
                <a:ea typeface="+mj-ea"/>
              </a:rPr>
              <a:t>Controller</a:t>
            </a:r>
            <a:r>
              <a:rPr lang="zh-CN" altLang="en-US" sz="1600" dirty="0" smtClean="0">
                <a:latin typeface="+mj-ea"/>
                <a:ea typeface="+mj-ea"/>
              </a:rPr>
              <a:t>找到</a:t>
            </a:r>
            <a:r>
              <a:rPr lang="en-US" altLang="zh-CN" sz="1600" dirty="0" smtClean="0">
                <a:latin typeface="+mj-ea"/>
                <a:ea typeface="+mj-ea"/>
              </a:rPr>
              <a:t>bin</a:t>
            </a:r>
            <a:r>
              <a:rPr lang="zh-CN" altLang="en-US" sz="1600" dirty="0" smtClean="0">
                <a:latin typeface="+mj-ea"/>
                <a:ea typeface="+mj-ea"/>
              </a:rPr>
              <a:t>目录里的文件</a:t>
            </a:r>
            <a:r>
              <a:rPr lang="en-US" altLang="zh-CN" sz="1600" dirty="0" err="1" smtClean="0">
                <a:latin typeface="+mj-ea"/>
                <a:ea typeface="+mj-ea"/>
              </a:rPr>
              <a:t>JMeter.properties</a:t>
            </a:r>
            <a:r>
              <a:rPr lang="en-US" altLang="zh-CN" sz="1600" dirty="0" smtClean="0"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latin typeface="+mj-ea"/>
                <a:ea typeface="+mj-ea"/>
              </a:rPr>
              <a:t>用记事本打开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在文件中查找</a:t>
            </a:r>
            <a:r>
              <a:rPr lang="en-US" altLang="zh-CN" sz="1600" dirty="0" smtClean="0">
                <a:latin typeface="+mj-ea"/>
                <a:ea typeface="+mj-ea"/>
              </a:rPr>
              <a:t>”</a:t>
            </a:r>
            <a:r>
              <a:rPr lang="en-US" altLang="zh-CN" sz="1600" dirty="0" err="1" smtClean="0">
                <a:latin typeface="+mj-ea"/>
                <a:ea typeface="+mj-ea"/>
              </a:rPr>
              <a:t>remote_hosts</a:t>
            </a:r>
            <a:r>
              <a:rPr lang="en-US" altLang="zh-CN" sz="1600" dirty="0" smtClean="0">
                <a:latin typeface="+mj-ea"/>
                <a:ea typeface="+mj-ea"/>
              </a:rPr>
              <a:t>=”</a:t>
            </a:r>
            <a:r>
              <a:rPr lang="zh-CN" altLang="en-US" sz="1600" dirty="0" smtClean="0">
                <a:latin typeface="+mj-ea"/>
                <a:ea typeface="+mj-ea"/>
              </a:rPr>
              <a:t>，你会看到这样一行</a:t>
            </a:r>
            <a:r>
              <a:rPr lang="en-US" altLang="zh-CN" sz="1600" dirty="0" smtClean="0">
                <a:latin typeface="+mj-ea"/>
                <a:ea typeface="+mj-ea"/>
              </a:rPr>
              <a:t>”</a:t>
            </a:r>
            <a:r>
              <a:rPr lang="en-US" altLang="zh-CN" sz="1600" dirty="0" err="1" smtClean="0">
                <a:latin typeface="+mj-ea"/>
                <a:ea typeface="+mj-ea"/>
              </a:rPr>
              <a:t>remote_hosts</a:t>
            </a:r>
            <a:r>
              <a:rPr lang="en-US" altLang="zh-CN" sz="1600" dirty="0" smtClean="0">
                <a:latin typeface="+mj-ea"/>
                <a:ea typeface="+mj-ea"/>
              </a:rPr>
              <a:t>=127.0.0.1”.</a:t>
            </a:r>
            <a:r>
              <a:rPr lang="zh-CN" altLang="en-US" sz="1600" dirty="0" smtClean="0">
                <a:latin typeface="+mj-ea"/>
                <a:ea typeface="+mj-ea"/>
              </a:rPr>
              <a:t>其中的 </a:t>
            </a:r>
            <a:r>
              <a:rPr lang="en-US" altLang="zh-CN" sz="1600" dirty="0" smtClean="0">
                <a:latin typeface="+mj-ea"/>
                <a:ea typeface="+mj-ea"/>
              </a:rPr>
              <a:t>127.0.0.1</a:t>
            </a:r>
            <a:r>
              <a:rPr lang="zh-CN" altLang="en-US" sz="1600" dirty="0" smtClean="0">
                <a:latin typeface="+mj-ea"/>
                <a:ea typeface="+mj-ea"/>
              </a:rPr>
              <a:t>表示运行</a:t>
            </a:r>
            <a:r>
              <a:rPr lang="en-US" altLang="zh-CN" sz="1600" dirty="0" err="1" smtClean="0">
                <a:latin typeface="+mj-ea"/>
                <a:ea typeface="+mj-ea"/>
              </a:rPr>
              <a:t>JMeter</a:t>
            </a:r>
            <a:r>
              <a:rPr lang="en-US" altLang="zh-CN" sz="1600" dirty="0" smtClean="0">
                <a:latin typeface="+mj-ea"/>
                <a:ea typeface="+mj-ea"/>
              </a:rPr>
              <a:t> Agent</a:t>
            </a:r>
            <a:r>
              <a:rPr lang="zh-CN" altLang="en-US" sz="1600" dirty="0" smtClean="0">
                <a:latin typeface="+mj-ea"/>
                <a:ea typeface="+mj-ea"/>
              </a:rPr>
              <a:t>的机器，这里需要修改为</a:t>
            </a:r>
            <a:r>
              <a:rPr lang="en-US" altLang="zh-CN" sz="1600" dirty="0" smtClean="0">
                <a:latin typeface="+mj-ea"/>
                <a:ea typeface="+mj-ea"/>
              </a:rPr>
              <a:t>”</a:t>
            </a:r>
            <a:r>
              <a:rPr lang="en-US" altLang="zh-CN" sz="1600" dirty="0" err="1" smtClean="0">
                <a:latin typeface="+mj-ea"/>
                <a:ea typeface="+mj-ea"/>
              </a:rPr>
              <a:t>remote_hosts</a:t>
            </a:r>
            <a:r>
              <a:rPr lang="en-US" altLang="zh-CN" sz="1600" dirty="0" smtClean="0">
                <a:latin typeface="+mj-ea"/>
                <a:ea typeface="+mj-ea"/>
              </a:rPr>
              <a:t>=192.168.1.1:1099,192.168.1.2:1099</a:t>
            </a:r>
            <a:r>
              <a:rPr lang="en-US" altLang="zh-CN" sz="1600" dirty="0" smtClean="0">
                <a:latin typeface="+mj-ea"/>
              </a:rPr>
              <a:t>,192.168.1.3:1099</a:t>
            </a:r>
            <a:r>
              <a:rPr lang="en-US" altLang="zh-CN" sz="1600" dirty="0" smtClean="0">
                <a:latin typeface="+mj-ea"/>
                <a:ea typeface="+mj-ea"/>
              </a:rPr>
              <a:t>”——</a:t>
            </a:r>
            <a:r>
              <a:rPr lang="zh-CN" altLang="en-US" sz="1600" dirty="0" smtClean="0">
                <a:latin typeface="+mj-ea"/>
                <a:ea typeface="+mj-ea"/>
              </a:rPr>
              <a:t>其中</a:t>
            </a:r>
            <a:r>
              <a:rPr lang="en-US" altLang="zh-CN" sz="1600" dirty="0" smtClean="0">
                <a:latin typeface="+mj-ea"/>
                <a:ea typeface="+mj-ea"/>
              </a:rPr>
              <a:t>1099</a:t>
            </a:r>
            <a:r>
              <a:rPr lang="zh-CN" altLang="en-US" sz="1600" dirty="0" smtClean="0">
                <a:latin typeface="+mj-ea"/>
                <a:ea typeface="+mj-ea"/>
              </a:rPr>
              <a:t>为 </a:t>
            </a:r>
            <a:r>
              <a:rPr lang="en-US" altLang="zh-CN" sz="1600" dirty="0" err="1" smtClean="0">
                <a:latin typeface="+mj-ea"/>
                <a:ea typeface="+mj-ea"/>
              </a:rPr>
              <a:t>JMeter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Controller</a:t>
            </a:r>
            <a:r>
              <a:rPr lang="zh-CN" altLang="en-US" sz="1600" dirty="0" smtClean="0">
                <a:latin typeface="+mj-ea"/>
                <a:ea typeface="+mj-ea"/>
              </a:rPr>
              <a:t>和</a:t>
            </a:r>
            <a:r>
              <a:rPr lang="en-US" altLang="zh-CN" sz="1600" dirty="0" smtClean="0">
                <a:latin typeface="+mj-ea"/>
                <a:ea typeface="+mj-ea"/>
              </a:rPr>
              <a:t>Agent</a:t>
            </a:r>
            <a:r>
              <a:rPr lang="zh-CN" altLang="en-US" sz="1600" dirty="0" smtClean="0">
                <a:latin typeface="+mj-ea"/>
                <a:ea typeface="+mj-ea"/>
              </a:rPr>
              <a:t>之间进行通讯的默认</a:t>
            </a:r>
            <a:r>
              <a:rPr lang="en-US" altLang="zh-CN" sz="1600" dirty="0" smtClean="0">
                <a:latin typeface="+mj-ea"/>
                <a:ea typeface="+mj-ea"/>
              </a:rPr>
              <a:t>RMI</a:t>
            </a:r>
            <a:r>
              <a:rPr lang="zh-CN" altLang="en-US" sz="1600" dirty="0" smtClean="0">
                <a:latin typeface="+mj-ea"/>
                <a:ea typeface="+mj-ea"/>
              </a:rPr>
              <a:t>端口号，不写也行，总之默认会用</a:t>
            </a:r>
            <a:r>
              <a:rPr lang="en-US" altLang="zh-CN" sz="1600" dirty="0" smtClean="0">
                <a:latin typeface="+mj-ea"/>
                <a:ea typeface="+mj-ea"/>
              </a:rPr>
              <a:t>1099</a:t>
            </a:r>
            <a:r>
              <a:rPr lang="zh-CN" altLang="en-US" sz="1600" dirty="0" smtClean="0">
                <a:latin typeface="+mj-ea"/>
                <a:ea typeface="+mj-ea"/>
              </a:rPr>
              <a:t>；</a:t>
            </a:r>
          </a:p>
          <a:p>
            <a:pPr marL="342900" indent="-3429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1600" dirty="0" smtClean="0">
                <a:latin typeface="+mj-ea"/>
                <a:ea typeface="+mj-ea"/>
              </a:rPr>
              <a:t>保存文件，并重新启动</a:t>
            </a:r>
            <a:r>
              <a:rPr lang="en-US" altLang="zh-CN" sz="1600" dirty="0" smtClean="0">
                <a:latin typeface="+mj-ea"/>
                <a:ea typeface="+mj-ea"/>
              </a:rPr>
              <a:t>Controller</a:t>
            </a:r>
            <a:r>
              <a:rPr lang="zh-CN" altLang="en-US" sz="1600" dirty="0" smtClean="0">
                <a:latin typeface="+mj-ea"/>
                <a:ea typeface="+mj-ea"/>
              </a:rPr>
              <a:t>机器上的</a:t>
            </a:r>
            <a:r>
              <a:rPr lang="en-US" altLang="zh-CN" sz="1600" dirty="0" smtClean="0">
                <a:latin typeface="+mj-ea"/>
                <a:ea typeface="+mj-ea"/>
              </a:rPr>
              <a:t>JMeter.bat</a:t>
            </a:r>
            <a:r>
              <a:rPr lang="zh-CN" altLang="en-US" sz="1600" dirty="0" smtClean="0">
                <a:latin typeface="+mj-ea"/>
                <a:ea typeface="+mj-ea"/>
              </a:rPr>
              <a:t>，在菜单</a:t>
            </a:r>
            <a:r>
              <a:rPr lang="en-US" altLang="zh-CN" sz="1600" dirty="0" smtClean="0">
                <a:latin typeface="+mj-ea"/>
                <a:ea typeface="+mj-ea"/>
              </a:rPr>
              <a:t>Run</a:t>
            </a:r>
          </a:p>
          <a:p>
            <a:pPr marL="342900" indent="-342900">
              <a:lnSpc>
                <a:spcPct val="17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	</a:t>
            </a:r>
            <a:r>
              <a:rPr lang="zh-CN" altLang="en-US" sz="1600" dirty="0" smtClean="0">
                <a:latin typeface="+mj-ea"/>
                <a:ea typeface="+mj-ea"/>
              </a:rPr>
              <a:t>下的</a:t>
            </a:r>
            <a:r>
              <a:rPr lang="en-US" altLang="zh-CN" sz="1600" dirty="0" smtClean="0">
                <a:latin typeface="+mj-ea"/>
                <a:ea typeface="+mj-ea"/>
              </a:rPr>
              <a:t>Remote Start</a:t>
            </a:r>
            <a:r>
              <a:rPr lang="zh-CN" altLang="en-US" sz="1600" dirty="0" smtClean="0">
                <a:latin typeface="+mj-ea"/>
                <a:ea typeface="+mj-ea"/>
              </a:rPr>
              <a:t>菜单项，你将可以看到所有能连接的</a:t>
            </a:r>
            <a:r>
              <a:rPr lang="en-US" altLang="zh-CN" sz="1600" dirty="0" smtClean="0">
                <a:latin typeface="+mj-ea"/>
                <a:ea typeface="+mj-ea"/>
              </a:rPr>
              <a:t>Agent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脚本创建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添加线程组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添加请求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判断请求响应</a:t>
            </a:r>
            <a:endParaRPr lang="en-US" altLang="zh-CN" dirty="0" smtClean="0"/>
          </a:p>
          <a:p>
            <a:pPr marL="550926" indent="-514350">
              <a:buFont typeface="+mj-lt"/>
              <a:buAutoNum type="arabicPeriod"/>
            </a:pPr>
            <a:r>
              <a:rPr lang="zh-CN" altLang="en-US" dirty="0" smtClean="0"/>
              <a:t>统计请求响应情况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zh-CN" dirty="0" smtClean="0"/>
              <a:t>脚本的</a:t>
            </a:r>
            <a:r>
              <a:rPr lang="zh-CN" altLang="en-US" dirty="0" smtClean="0"/>
              <a:t>录制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代理录制</a:t>
            </a:r>
            <a:endParaRPr lang="en-US" altLang="zh-CN" dirty="0" smtClean="0"/>
          </a:p>
          <a:p>
            <a:r>
              <a:rPr lang="en-US" altLang="zh-CN" dirty="0" err="1" smtClean="0"/>
              <a:t>Badboy</a:t>
            </a:r>
            <a:r>
              <a:rPr lang="zh-CN" altLang="en-US" dirty="0" smtClean="0"/>
              <a:t>软件录制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400" dirty="0" smtClean="0"/>
              <a:t>下载地址：</a:t>
            </a:r>
            <a:r>
              <a:rPr lang="en-US" altLang="zh-CN" sz="1400" dirty="0" smtClean="0"/>
              <a:t>http://www.badboy.com.au/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代理录制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打开</a:t>
            </a:r>
            <a:r>
              <a:rPr lang="en-US" altLang="zh-CN" sz="1600" dirty="0" smtClean="0">
                <a:latin typeface="+mj-ea"/>
                <a:ea typeface="+mj-ea"/>
              </a:rPr>
              <a:t>Jmeter</a:t>
            </a:r>
            <a:r>
              <a:rPr lang="zh-CN" altLang="en-US" sz="1600" dirty="0" smtClean="0">
                <a:latin typeface="+mj-ea"/>
                <a:ea typeface="+mj-ea"/>
              </a:rPr>
              <a:t>，看到左边显示一个空的测试计划，把该测试计划改名为</a:t>
            </a:r>
            <a:r>
              <a:rPr lang="en-US" altLang="zh-CN" sz="1600" dirty="0" smtClean="0">
                <a:latin typeface="+mj-ea"/>
                <a:ea typeface="+mj-ea"/>
              </a:rPr>
              <a:t>TestPlan1</a:t>
            </a:r>
            <a:r>
              <a:rPr lang="zh-CN" altLang="en-US" sz="1600" dirty="0" smtClean="0">
                <a:latin typeface="+mj-ea"/>
                <a:ea typeface="+mj-ea"/>
              </a:rPr>
              <a:t>。右键单击该测试计划，选择“添加”</a:t>
            </a:r>
            <a:r>
              <a:rPr lang="en-US" altLang="zh-CN" sz="1600" dirty="0" smtClean="0">
                <a:latin typeface="+mj-ea"/>
                <a:ea typeface="+mj-ea"/>
              </a:rPr>
              <a:t>-“</a:t>
            </a:r>
            <a:r>
              <a:rPr lang="zh-CN" altLang="en-US" sz="1600" dirty="0" smtClean="0">
                <a:latin typeface="+mj-ea"/>
                <a:ea typeface="+mj-ea"/>
              </a:rPr>
              <a:t>线程组”，添加一个线程组，改名为</a:t>
            </a:r>
            <a:r>
              <a:rPr lang="en-US" altLang="zh-CN" sz="1600" dirty="0" smtClean="0">
                <a:latin typeface="+mj-ea"/>
                <a:ea typeface="+mj-ea"/>
              </a:rPr>
              <a:t>TestGroup1</a:t>
            </a:r>
            <a:r>
              <a:rPr lang="zh-CN" altLang="en-US" sz="1600" dirty="0" smtClean="0">
                <a:latin typeface="+mj-ea"/>
                <a:ea typeface="+mj-ea"/>
              </a:rPr>
              <a:t>。	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为了录制浏览器的操作，需要添加一个</a:t>
            </a:r>
            <a:r>
              <a:rPr lang="en-US" altLang="zh-CN" sz="1600" dirty="0" smtClean="0">
                <a:latin typeface="+mj-ea"/>
                <a:ea typeface="+mj-ea"/>
              </a:rPr>
              <a:t>Http</a:t>
            </a:r>
            <a:r>
              <a:rPr lang="zh-CN" altLang="en-US" sz="1600" dirty="0" smtClean="0">
                <a:latin typeface="+mj-ea"/>
                <a:ea typeface="+mj-ea"/>
              </a:rPr>
              <a:t>代理服务器，操作如下，右键单击“工作台”，选择“非测试元件”</a:t>
            </a:r>
            <a:r>
              <a:rPr lang="en-US" altLang="zh-CN" sz="1600" dirty="0" smtClean="0">
                <a:latin typeface="+mj-ea"/>
                <a:ea typeface="+mj-ea"/>
              </a:rPr>
              <a:t>-“Http</a:t>
            </a:r>
            <a:r>
              <a:rPr lang="zh-CN" altLang="en-US" sz="1600" dirty="0" smtClean="0">
                <a:latin typeface="+mj-ea"/>
                <a:ea typeface="+mj-ea"/>
              </a:rPr>
              <a:t>代理服务器”。设置该“</a:t>
            </a:r>
            <a:r>
              <a:rPr lang="en-US" altLang="zh-CN" sz="1600" dirty="0" smtClean="0">
                <a:latin typeface="+mj-ea"/>
                <a:ea typeface="+mj-ea"/>
              </a:rPr>
              <a:t>Http</a:t>
            </a:r>
            <a:r>
              <a:rPr lang="zh-CN" altLang="en-US" sz="1600" dirty="0" smtClean="0">
                <a:latin typeface="+mj-ea"/>
                <a:ea typeface="+mj-ea"/>
              </a:rPr>
              <a:t>代理服务器”，“目标控制器”选择刚才建立的线程组，点击“启动”，启动该代理服务器。</a:t>
            </a: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打开浏览器，这里使用</a:t>
            </a:r>
            <a:r>
              <a:rPr lang="en-US" altLang="zh-CN" sz="1600" dirty="0" smtClean="0">
                <a:latin typeface="+mj-ea"/>
                <a:ea typeface="+mj-ea"/>
              </a:rPr>
              <a:t>IE</a:t>
            </a:r>
            <a:r>
              <a:rPr lang="zh-CN" altLang="en-US" sz="1600" dirty="0" smtClean="0">
                <a:latin typeface="+mj-ea"/>
                <a:ea typeface="+mj-ea"/>
              </a:rPr>
              <a:t>，改变</a:t>
            </a:r>
            <a:r>
              <a:rPr lang="en-US" altLang="zh-CN" sz="1600" dirty="0" smtClean="0">
                <a:latin typeface="+mj-ea"/>
                <a:ea typeface="+mj-ea"/>
              </a:rPr>
              <a:t>IE</a:t>
            </a:r>
            <a:r>
              <a:rPr lang="zh-CN" altLang="en-US" sz="1600" dirty="0" smtClean="0">
                <a:latin typeface="+mj-ea"/>
                <a:ea typeface="+mj-ea"/>
              </a:rPr>
              <a:t>的代理服务器配置，操作如下“工具”</a:t>
            </a:r>
            <a:r>
              <a:rPr lang="en-US" altLang="zh-CN" sz="1600" dirty="0" smtClean="0">
                <a:latin typeface="+mj-ea"/>
                <a:ea typeface="+mj-ea"/>
              </a:rPr>
              <a:t>-“Internet </a:t>
            </a:r>
            <a:r>
              <a:rPr lang="zh-CN" altLang="en-US" sz="1600" dirty="0" smtClean="0">
                <a:latin typeface="+mj-ea"/>
                <a:ea typeface="+mj-ea"/>
              </a:rPr>
              <a:t>选项”</a:t>
            </a:r>
            <a:r>
              <a:rPr lang="en-US" altLang="zh-CN" sz="1600" dirty="0" smtClean="0">
                <a:latin typeface="+mj-ea"/>
                <a:ea typeface="+mj-ea"/>
              </a:rPr>
              <a:t>-“</a:t>
            </a:r>
            <a:r>
              <a:rPr lang="zh-CN" altLang="en-US" sz="1600" dirty="0" smtClean="0">
                <a:latin typeface="+mj-ea"/>
                <a:ea typeface="+mj-ea"/>
              </a:rPr>
              <a:t>连接”</a:t>
            </a:r>
            <a:r>
              <a:rPr lang="en-US" altLang="zh-CN" sz="1600" dirty="0" smtClean="0">
                <a:latin typeface="+mj-ea"/>
                <a:ea typeface="+mj-ea"/>
              </a:rPr>
              <a:t>-“</a:t>
            </a:r>
            <a:r>
              <a:rPr lang="zh-CN" altLang="en-US" sz="1600" dirty="0" smtClean="0">
                <a:latin typeface="+mj-ea"/>
                <a:ea typeface="+mj-ea"/>
              </a:rPr>
              <a:t>局域网设置”，勾上“为</a:t>
            </a:r>
            <a:r>
              <a:rPr lang="en-US" altLang="zh-CN" sz="1600" dirty="0" smtClean="0">
                <a:latin typeface="+mj-ea"/>
                <a:ea typeface="+mj-ea"/>
              </a:rPr>
              <a:t>LAN</a:t>
            </a:r>
            <a:r>
              <a:rPr lang="zh-CN" altLang="en-US" sz="1600" dirty="0" smtClean="0">
                <a:latin typeface="+mj-ea"/>
                <a:ea typeface="+mj-ea"/>
              </a:rPr>
              <a:t>使用代理服务器</a:t>
            </a:r>
            <a:r>
              <a:rPr lang="en-US" altLang="zh-CN" sz="1600" dirty="0" smtClean="0">
                <a:latin typeface="+mj-ea"/>
                <a:ea typeface="+mj-ea"/>
              </a:rPr>
              <a:t>...”</a:t>
            </a:r>
            <a:r>
              <a:rPr lang="zh-CN" altLang="en-US" sz="1600" dirty="0" smtClean="0">
                <a:latin typeface="+mj-ea"/>
                <a:ea typeface="+mj-ea"/>
              </a:rPr>
              <a:t>，地址为“</a:t>
            </a:r>
            <a:r>
              <a:rPr lang="en-US" altLang="zh-CN" sz="1600" dirty="0" err="1" smtClean="0">
                <a:latin typeface="+mj-ea"/>
                <a:ea typeface="+mj-ea"/>
              </a:rPr>
              <a:t>localhost</a:t>
            </a:r>
            <a:r>
              <a:rPr lang="en-US" altLang="zh-CN" sz="1600" dirty="0" smtClean="0">
                <a:latin typeface="+mj-ea"/>
                <a:ea typeface="+mj-ea"/>
              </a:rPr>
              <a:t>”</a:t>
            </a:r>
            <a:r>
              <a:rPr lang="zh-CN" altLang="en-US" sz="1600" dirty="0" smtClean="0">
                <a:latin typeface="+mj-ea"/>
                <a:ea typeface="+mj-ea"/>
              </a:rPr>
              <a:t>，端口为</a:t>
            </a:r>
            <a:r>
              <a:rPr lang="en-US" altLang="zh-CN" sz="1600" dirty="0" smtClean="0">
                <a:latin typeface="+mj-ea"/>
                <a:ea typeface="+mj-ea"/>
              </a:rPr>
              <a:t>8080</a:t>
            </a:r>
            <a:r>
              <a:rPr lang="zh-CN" altLang="en-US" sz="1600" dirty="0" smtClean="0">
                <a:latin typeface="+mj-ea"/>
                <a:ea typeface="+mj-ea"/>
              </a:rPr>
              <a:t>，确定。</a:t>
            </a: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在浏览器的</a:t>
            </a:r>
            <a:r>
              <a:rPr lang="en-US" altLang="zh-CN" sz="1600" dirty="0" smtClean="0">
                <a:latin typeface="+mj-ea"/>
                <a:ea typeface="+mj-ea"/>
              </a:rPr>
              <a:t>URL</a:t>
            </a:r>
            <a:r>
              <a:rPr lang="zh-CN" altLang="en-US" sz="1600" dirty="0" smtClean="0">
                <a:latin typeface="+mj-ea"/>
                <a:ea typeface="+mj-ea"/>
              </a:rPr>
              <a:t>栏输入需要测试的地址，进行操作，操作完毕后，点击“</a:t>
            </a:r>
            <a:r>
              <a:rPr lang="en-US" altLang="zh-CN" sz="1600" dirty="0" smtClean="0">
                <a:latin typeface="+mj-ea"/>
                <a:ea typeface="+mj-ea"/>
              </a:rPr>
              <a:t>Http</a:t>
            </a:r>
            <a:r>
              <a:rPr lang="zh-CN" altLang="en-US" sz="1600" dirty="0" smtClean="0">
                <a:latin typeface="+mj-ea"/>
                <a:ea typeface="+mj-ea"/>
              </a:rPr>
              <a:t>代理服务器”的“停止”按钮，你能看到“</a:t>
            </a:r>
            <a:r>
              <a:rPr lang="en-US" altLang="zh-CN" sz="1600" dirty="0" smtClean="0">
                <a:latin typeface="+mj-ea"/>
                <a:ea typeface="+mj-ea"/>
              </a:rPr>
              <a:t>TestGroup1”</a:t>
            </a:r>
            <a:r>
              <a:rPr lang="zh-CN" altLang="en-US" sz="1600" dirty="0" smtClean="0">
                <a:latin typeface="+mj-ea"/>
                <a:ea typeface="+mj-ea"/>
              </a:rPr>
              <a:t>下面录制了刚才操作的内容。</a:t>
            </a:r>
          </a:p>
          <a:p>
            <a:pPr marL="550926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点击“保存测试计划”，保存为</a:t>
            </a:r>
            <a:r>
              <a:rPr lang="en-US" altLang="zh-CN" sz="1600" dirty="0" smtClean="0">
                <a:latin typeface="+mj-ea"/>
                <a:ea typeface="+mj-ea"/>
              </a:rPr>
              <a:t>test1.jmx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JMeter</a:t>
            </a:r>
            <a:r>
              <a:rPr lang="zh-CN" altLang="zh-CN" dirty="0" smtClean="0"/>
              <a:t>脚本的简单修改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线程组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响应断言</a:t>
            </a:r>
            <a:endParaRPr lang="en-US" altLang="zh-CN" dirty="0" smtClean="0"/>
          </a:p>
          <a:p>
            <a:r>
              <a:rPr lang="zh-CN" altLang="en-US" dirty="0" smtClean="0"/>
              <a:t>断言结果</a:t>
            </a:r>
            <a:endParaRPr lang="en-US" altLang="zh-CN" dirty="0" smtClean="0"/>
          </a:p>
          <a:p>
            <a:r>
              <a:rPr lang="zh-CN" altLang="en-US" dirty="0" smtClean="0"/>
              <a:t>聚合报告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线程组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67246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1433</TotalTime>
  <Words>1335</Words>
  <Application>Microsoft Office PowerPoint</Application>
  <PresentationFormat>全屏显示(4:3)</PresentationFormat>
  <Paragraphs>143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Arial</vt:lpstr>
      <vt:lpstr>Calibri</vt:lpstr>
      <vt:lpstr>Franklin Gothic Book</vt:lpstr>
      <vt:lpstr>Wingdings 2</vt:lpstr>
      <vt:lpstr>技巧</vt:lpstr>
      <vt:lpstr>JMeter培训                                                          测试部：张全园                                      2016-09-28  </vt:lpstr>
      <vt:lpstr>培训目标</vt:lpstr>
      <vt:lpstr>JMeter的下载安装及部署</vt:lpstr>
      <vt:lpstr>分布式部署</vt:lpstr>
      <vt:lpstr>JMeter脚本创建</vt:lpstr>
      <vt:lpstr>JMeter脚本的录制</vt:lpstr>
      <vt:lpstr>JMeter代理录制</vt:lpstr>
      <vt:lpstr>JMeter脚本的简单修改</vt:lpstr>
      <vt:lpstr>线程组</vt:lpstr>
      <vt:lpstr>HTTP请求</vt:lpstr>
      <vt:lpstr>响应断言</vt:lpstr>
      <vt:lpstr>PowerPoint 演示文稿</vt:lpstr>
      <vt:lpstr>断言结果</vt:lpstr>
      <vt:lpstr>与Loadrunner的比较-相似点</vt:lpstr>
      <vt:lpstr>与Loadrunner的比较-不同点</vt:lpstr>
      <vt:lpstr>实际运用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JMeter基础培训</dc:title>
  <cp:lastModifiedBy>admin</cp:lastModifiedBy>
  <cp:revision>87</cp:revision>
  <dcterms:modified xsi:type="dcterms:W3CDTF">2016-09-29T01:31:33Z</dcterms:modified>
</cp:coreProperties>
</file>