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7" r:id="rId3"/>
    <p:sldId id="257" r:id="rId4"/>
    <p:sldId id="258" r:id="rId5"/>
    <p:sldId id="261" r:id="rId6"/>
    <p:sldId id="272" r:id="rId7"/>
    <p:sldId id="273" r:id="rId8"/>
    <p:sldId id="278" r:id="rId9"/>
    <p:sldId id="275" r:id="rId10"/>
    <p:sldId id="266" r:id="rId11"/>
    <p:sldId id="262" r:id="rId12"/>
    <p:sldId id="263" r:id="rId13"/>
    <p:sldId id="27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63A"/>
    <a:srgbClr val="0C8802"/>
    <a:srgbClr val="C9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 varScale="1">
        <p:scale>
          <a:sx n="105" d="100"/>
          <a:sy n="105" d="100"/>
        </p:scale>
        <p:origin x="17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D2207-E9E0-442C-B7B9-909D36C81D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3BA576-EA6A-41DC-ADEB-C32CA7F3CC5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F54EFD28-6A37-4E3D-AB9F-92DA1CD28C55}" type="parTrans" cxnId="{0397DEC4-A647-485A-BD28-87ED3FCAAB21}">
      <dgm:prSet/>
      <dgm:spPr/>
      <dgm:t>
        <a:bodyPr/>
        <a:lstStyle/>
        <a:p>
          <a:endParaRPr lang="en-US"/>
        </a:p>
      </dgm:t>
    </dgm:pt>
    <dgm:pt modelId="{540881F1-6420-4EDB-B81A-E1A4CBD7238C}" type="sibTrans" cxnId="{0397DEC4-A647-485A-BD28-87ED3FCAAB21}">
      <dgm:prSet/>
      <dgm:spPr/>
      <dgm:t>
        <a:bodyPr/>
        <a:lstStyle/>
        <a:p>
          <a:endParaRPr lang="en-US"/>
        </a:p>
      </dgm:t>
    </dgm:pt>
    <dgm:pt modelId="{0AD23652-DF5E-45C8-9829-367B87B2E757}">
      <dgm:prSet/>
      <dgm:spPr/>
      <dgm:t>
        <a:bodyPr/>
        <a:lstStyle/>
        <a:p>
          <a:r>
            <a:rPr lang="en-US"/>
            <a:t>Tools And Software Used</a:t>
          </a:r>
        </a:p>
      </dgm:t>
    </dgm:pt>
    <dgm:pt modelId="{CA2EE130-8C83-47C9-9CA1-B98E4533E398}" type="parTrans" cxnId="{D5A994C9-21D6-4149-852F-B6303334213A}">
      <dgm:prSet/>
      <dgm:spPr/>
      <dgm:t>
        <a:bodyPr/>
        <a:lstStyle/>
        <a:p>
          <a:endParaRPr lang="en-US"/>
        </a:p>
      </dgm:t>
    </dgm:pt>
    <dgm:pt modelId="{F821A18E-A7A6-4A7F-A1C4-F034BA66BB88}" type="sibTrans" cxnId="{D5A994C9-21D6-4149-852F-B6303334213A}">
      <dgm:prSet/>
      <dgm:spPr/>
      <dgm:t>
        <a:bodyPr/>
        <a:lstStyle/>
        <a:p>
          <a:endParaRPr lang="en-US"/>
        </a:p>
      </dgm:t>
    </dgm:pt>
    <dgm:pt modelId="{F53F9358-0228-4F9D-9923-83C2A171115E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C20F263A-3817-4ABC-BEC3-B42D459BBE35}" type="parTrans" cxnId="{CF197100-A903-47D5-AE46-2C65E84006BB}">
      <dgm:prSet/>
      <dgm:spPr/>
      <dgm:t>
        <a:bodyPr/>
        <a:lstStyle/>
        <a:p>
          <a:endParaRPr lang="en-US"/>
        </a:p>
      </dgm:t>
    </dgm:pt>
    <dgm:pt modelId="{4B3AF6DA-5F2C-42F2-9555-CBAC8DDF4D00}" type="sibTrans" cxnId="{CF197100-A903-47D5-AE46-2C65E84006BB}">
      <dgm:prSet/>
      <dgm:spPr/>
      <dgm:t>
        <a:bodyPr/>
        <a:lstStyle/>
        <a:p>
          <a:endParaRPr lang="en-US"/>
        </a:p>
      </dgm:t>
    </dgm:pt>
    <dgm:pt modelId="{CB5A238D-E31F-43B0-8A25-B93C926E0C5B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8E9450FD-C9FE-4BF8-BD3C-418A124210B6}" type="parTrans" cxnId="{D3946C97-F242-4B6C-8E5D-4E66B7386EDD}">
      <dgm:prSet/>
      <dgm:spPr/>
      <dgm:t>
        <a:bodyPr/>
        <a:lstStyle/>
        <a:p>
          <a:endParaRPr lang="en-US"/>
        </a:p>
      </dgm:t>
    </dgm:pt>
    <dgm:pt modelId="{AE9CF06A-5323-45D1-BD6A-AEE083D87D6E}" type="sibTrans" cxnId="{D3946C97-F242-4B6C-8E5D-4E66B7386EDD}">
      <dgm:prSet/>
      <dgm:spPr/>
      <dgm:t>
        <a:bodyPr/>
        <a:lstStyle/>
        <a:p>
          <a:endParaRPr lang="en-US"/>
        </a:p>
      </dgm:t>
    </dgm:pt>
    <dgm:pt modelId="{01260498-BEC3-431F-9D8E-86878D9B84B1}">
      <dgm:prSet/>
      <dgm:spPr/>
      <dgm:t>
        <a:bodyPr/>
        <a:lstStyle/>
        <a:p>
          <a:r>
            <a:rPr lang="en-US"/>
            <a:t>Dashboard </a:t>
          </a:r>
        </a:p>
      </dgm:t>
    </dgm:pt>
    <dgm:pt modelId="{AFD78B03-BA63-4FE7-94A9-B73711E18750}" type="parTrans" cxnId="{8AB8CA51-DF82-42D2-B5D5-C8F56D3C2DA6}">
      <dgm:prSet/>
      <dgm:spPr/>
      <dgm:t>
        <a:bodyPr/>
        <a:lstStyle/>
        <a:p>
          <a:endParaRPr lang="en-US"/>
        </a:p>
      </dgm:t>
    </dgm:pt>
    <dgm:pt modelId="{F2F632B1-C300-44B6-A72B-4EA422A8B5C4}" type="sibTrans" cxnId="{8AB8CA51-DF82-42D2-B5D5-C8F56D3C2DA6}">
      <dgm:prSet/>
      <dgm:spPr/>
      <dgm:t>
        <a:bodyPr/>
        <a:lstStyle/>
        <a:p>
          <a:endParaRPr lang="en-US"/>
        </a:p>
      </dgm:t>
    </dgm:pt>
    <dgm:pt modelId="{87A5E892-6FD3-467C-8E9E-A2C51E8AAA5E}">
      <dgm:prSet/>
      <dgm:spPr/>
      <dgm:t>
        <a:bodyPr/>
        <a:lstStyle/>
        <a:p>
          <a:r>
            <a:rPr lang="en-US"/>
            <a:t>Analysis with My SQL</a:t>
          </a:r>
        </a:p>
      </dgm:t>
    </dgm:pt>
    <dgm:pt modelId="{1E0D89FA-8C73-43F7-A3F4-6A311D0F8450}" type="parTrans" cxnId="{3DAD5980-5DA7-4D9E-B442-32E35348BA06}">
      <dgm:prSet/>
      <dgm:spPr/>
      <dgm:t>
        <a:bodyPr/>
        <a:lstStyle/>
        <a:p>
          <a:endParaRPr lang="en-US"/>
        </a:p>
      </dgm:t>
    </dgm:pt>
    <dgm:pt modelId="{5D8AACE3-6BC1-4D1B-8289-29CA029AC4FD}" type="sibTrans" cxnId="{3DAD5980-5DA7-4D9E-B442-32E35348BA06}">
      <dgm:prSet/>
      <dgm:spPr/>
      <dgm:t>
        <a:bodyPr/>
        <a:lstStyle/>
        <a:p>
          <a:endParaRPr lang="en-US"/>
        </a:p>
      </dgm:t>
    </dgm:pt>
    <dgm:pt modelId="{6F42670A-4F86-4A31-82FB-A021178E93E0}">
      <dgm:prSet/>
      <dgm:spPr/>
      <dgm:t>
        <a:bodyPr/>
        <a:lstStyle/>
        <a:p>
          <a:r>
            <a:rPr lang="en-US"/>
            <a:t>Future Enhancement</a:t>
          </a:r>
        </a:p>
      </dgm:t>
    </dgm:pt>
    <dgm:pt modelId="{7137C506-E9E5-4129-B445-A9247340227B}" type="parTrans" cxnId="{6500A352-D35C-4362-8FB7-F1DA6EC77F8C}">
      <dgm:prSet/>
      <dgm:spPr/>
      <dgm:t>
        <a:bodyPr/>
        <a:lstStyle/>
        <a:p>
          <a:endParaRPr lang="en-US"/>
        </a:p>
      </dgm:t>
    </dgm:pt>
    <dgm:pt modelId="{7C430970-FCB8-4F4C-A475-3DC893252983}" type="sibTrans" cxnId="{6500A352-D35C-4362-8FB7-F1DA6EC77F8C}">
      <dgm:prSet/>
      <dgm:spPr/>
      <dgm:t>
        <a:bodyPr/>
        <a:lstStyle/>
        <a:p>
          <a:endParaRPr lang="en-US"/>
        </a:p>
      </dgm:t>
    </dgm:pt>
    <dgm:pt modelId="{50D779D2-C5B1-4BDE-86F8-B704ADC0B480}" type="pres">
      <dgm:prSet presAssocID="{6AFD2207-E9E0-442C-B7B9-909D36C81D16}" presName="linear" presStyleCnt="0">
        <dgm:presLayoutVars>
          <dgm:animLvl val="lvl"/>
          <dgm:resizeHandles val="exact"/>
        </dgm:presLayoutVars>
      </dgm:prSet>
      <dgm:spPr/>
    </dgm:pt>
    <dgm:pt modelId="{0B71F97E-AD93-4633-9CCA-42BEE03E8057}" type="pres">
      <dgm:prSet presAssocID="{CE3BA576-EA6A-41DC-ADEB-C32CA7F3CC5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DEFF45E-4D97-471D-A623-50D86A50358A}" type="pres">
      <dgm:prSet presAssocID="{540881F1-6420-4EDB-B81A-E1A4CBD7238C}" presName="spacer" presStyleCnt="0"/>
      <dgm:spPr/>
    </dgm:pt>
    <dgm:pt modelId="{FC7D6E14-E0E8-406B-9801-322391BE8868}" type="pres">
      <dgm:prSet presAssocID="{0AD23652-DF5E-45C8-9829-367B87B2E75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872E518-18CA-458F-AF6D-F3EF31874CEE}" type="pres">
      <dgm:prSet presAssocID="{F821A18E-A7A6-4A7F-A1C4-F034BA66BB88}" presName="spacer" presStyleCnt="0"/>
      <dgm:spPr/>
    </dgm:pt>
    <dgm:pt modelId="{81A6B90D-C7D6-4408-B8BA-E67E36A90C2D}" type="pres">
      <dgm:prSet presAssocID="{F53F9358-0228-4F9D-9923-83C2A171115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C5B63C4-B104-4B0F-AD92-E4C76F622F7C}" type="pres">
      <dgm:prSet presAssocID="{4B3AF6DA-5F2C-42F2-9555-CBAC8DDF4D00}" presName="spacer" presStyleCnt="0"/>
      <dgm:spPr/>
    </dgm:pt>
    <dgm:pt modelId="{E56EB235-337F-4F92-9975-B6B71CEC4106}" type="pres">
      <dgm:prSet presAssocID="{CB5A238D-E31F-43B0-8A25-B93C926E0C5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743458E-B37D-40E4-A611-5C0EEC6D72B1}" type="pres">
      <dgm:prSet presAssocID="{AE9CF06A-5323-45D1-BD6A-AEE083D87D6E}" presName="spacer" presStyleCnt="0"/>
      <dgm:spPr/>
    </dgm:pt>
    <dgm:pt modelId="{A8B133C2-5EA3-4372-B5B5-73D825869AEA}" type="pres">
      <dgm:prSet presAssocID="{01260498-BEC3-431F-9D8E-86878D9B84B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1C1097-AB68-484B-BDF2-6C4CB1439F6E}" type="pres">
      <dgm:prSet presAssocID="{F2F632B1-C300-44B6-A72B-4EA422A8B5C4}" presName="spacer" presStyleCnt="0"/>
      <dgm:spPr/>
    </dgm:pt>
    <dgm:pt modelId="{BDEC8B33-3B0C-49D6-A7AE-D0DFACB1869F}" type="pres">
      <dgm:prSet presAssocID="{87A5E892-6FD3-467C-8E9E-A2C51E8AAA5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E95B6E2-F1A8-43EF-B717-854EF48B5AD5}" type="pres">
      <dgm:prSet presAssocID="{5D8AACE3-6BC1-4D1B-8289-29CA029AC4FD}" presName="spacer" presStyleCnt="0"/>
      <dgm:spPr/>
    </dgm:pt>
    <dgm:pt modelId="{B89A2EB2-9319-44F0-86A3-C7126E970087}" type="pres">
      <dgm:prSet presAssocID="{6F42670A-4F86-4A31-82FB-A021178E93E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F197100-A903-47D5-AE46-2C65E84006BB}" srcId="{6AFD2207-E9E0-442C-B7B9-909D36C81D16}" destId="{F53F9358-0228-4F9D-9923-83C2A171115E}" srcOrd="2" destOrd="0" parTransId="{C20F263A-3817-4ABC-BEC3-B42D459BBE35}" sibTransId="{4B3AF6DA-5F2C-42F2-9555-CBAC8DDF4D00}"/>
    <dgm:cxn modelId="{5731A213-F5A1-4291-8996-A431E8369C71}" type="presOf" srcId="{CB5A238D-E31F-43B0-8A25-B93C926E0C5B}" destId="{E56EB235-337F-4F92-9975-B6B71CEC4106}" srcOrd="0" destOrd="0" presId="urn:microsoft.com/office/officeart/2005/8/layout/vList2"/>
    <dgm:cxn modelId="{B041F122-7D8E-41C8-B1E9-2BE5B917483D}" type="presOf" srcId="{0AD23652-DF5E-45C8-9829-367B87B2E757}" destId="{FC7D6E14-E0E8-406B-9801-322391BE8868}" srcOrd="0" destOrd="0" presId="urn:microsoft.com/office/officeart/2005/8/layout/vList2"/>
    <dgm:cxn modelId="{3D452D2E-023E-4DC0-A893-CB1370535FA5}" type="presOf" srcId="{6AFD2207-E9E0-442C-B7B9-909D36C81D16}" destId="{50D779D2-C5B1-4BDE-86F8-B704ADC0B480}" srcOrd="0" destOrd="0" presId="urn:microsoft.com/office/officeart/2005/8/layout/vList2"/>
    <dgm:cxn modelId="{E9611B32-8222-4E44-9EED-9507921E4B1C}" type="presOf" srcId="{CE3BA576-EA6A-41DC-ADEB-C32CA7F3CC5A}" destId="{0B71F97E-AD93-4633-9CCA-42BEE03E8057}" srcOrd="0" destOrd="0" presId="urn:microsoft.com/office/officeart/2005/8/layout/vList2"/>
    <dgm:cxn modelId="{61B88A70-31A7-4ECF-9A59-46C349D7ADC0}" type="presOf" srcId="{F53F9358-0228-4F9D-9923-83C2A171115E}" destId="{81A6B90D-C7D6-4408-B8BA-E67E36A90C2D}" srcOrd="0" destOrd="0" presId="urn:microsoft.com/office/officeart/2005/8/layout/vList2"/>
    <dgm:cxn modelId="{8AB8CA51-DF82-42D2-B5D5-C8F56D3C2DA6}" srcId="{6AFD2207-E9E0-442C-B7B9-909D36C81D16}" destId="{01260498-BEC3-431F-9D8E-86878D9B84B1}" srcOrd="4" destOrd="0" parTransId="{AFD78B03-BA63-4FE7-94A9-B73711E18750}" sibTransId="{F2F632B1-C300-44B6-A72B-4EA422A8B5C4}"/>
    <dgm:cxn modelId="{6500A352-D35C-4362-8FB7-F1DA6EC77F8C}" srcId="{6AFD2207-E9E0-442C-B7B9-909D36C81D16}" destId="{6F42670A-4F86-4A31-82FB-A021178E93E0}" srcOrd="6" destOrd="0" parTransId="{7137C506-E9E5-4129-B445-A9247340227B}" sibTransId="{7C430970-FCB8-4F4C-A475-3DC893252983}"/>
    <dgm:cxn modelId="{3DAD5980-5DA7-4D9E-B442-32E35348BA06}" srcId="{6AFD2207-E9E0-442C-B7B9-909D36C81D16}" destId="{87A5E892-6FD3-467C-8E9E-A2C51E8AAA5E}" srcOrd="5" destOrd="0" parTransId="{1E0D89FA-8C73-43F7-A3F4-6A311D0F8450}" sibTransId="{5D8AACE3-6BC1-4D1B-8289-29CA029AC4FD}"/>
    <dgm:cxn modelId="{93179593-0D81-46B3-84D6-1808D18B60EC}" type="presOf" srcId="{6F42670A-4F86-4A31-82FB-A021178E93E0}" destId="{B89A2EB2-9319-44F0-86A3-C7126E970087}" srcOrd="0" destOrd="0" presId="urn:microsoft.com/office/officeart/2005/8/layout/vList2"/>
    <dgm:cxn modelId="{D3946C97-F242-4B6C-8E5D-4E66B7386EDD}" srcId="{6AFD2207-E9E0-442C-B7B9-909D36C81D16}" destId="{CB5A238D-E31F-43B0-8A25-B93C926E0C5B}" srcOrd="3" destOrd="0" parTransId="{8E9450FD-C9FE-4BF8-BD3C-418A124210B6}" sibTransId="{AE9CF06A-5323-45D1-BD6A-AEE083D87D6E}"/>
    <dgm:cxn modelId="{14B79FAB-2B97-40BE-B358-0036AEEB018E}" type="presOf" srcId="{01260498-BEC3-431F-9D8E-86878D9B84B1}" destId="{A8B133C2-5EA3-4372-B5B5-73D825869AEA}" srcOrd="0" destOrd="0" presId="urn:microsoft.com/office/officeart/2005/8/layout/vList2"/>
    <dgm:cxn modelId="{0397DEC4-A647-485A-BD28-87ED3FCAAB21}" srcId="{6AFD2207-E9E0-442C-B7B9-909D36C81D16}" destId="{CE3BA576-EA6A-41DC-ADEB-C32CA7F3CC5A}" srcOrd="0" destOrd="0" parTransId="{F54EFD28-6A37-4E3D-AB9F-92DA1CD28C55}" sibTransId="{540881F1-6420-4EDB-B81A-E1A4CBD7238C}"/>
    <dgm:cxn modelId="{CC2F28C6-05AC-44DB-A4FD-9360FFC7EA33}" type="presOf" srcId="{87A5E892-6FD3-467C-8E9E-A2C51E8AAA5E}" destId="{BDEC8B33-3B0C-49D6-A7AE-D0DFACB1869F}" srcOrd="0" destOrd="0" presId="urn:microsoft.com/office/officeart/2005/8/layout/vList2"/>
    <dgm:cxn modelId="{D5A994C9-21D6-4149-852F-B6303334213A}" srcId="{6AFD2207-E9E0-442C-B7B9-909D36C81D16}" destId="{0AD23652-DF5E-45C8-9829-367B87B2E757}" srcOrd="1" destOrd="0" parTransId="{CA2EE130-8C83-47C9-9CA1-B98E4533E398}" sibTransId="{F821A18E-A7A6-4A7F-A1C4-F034BA66BB88}"/>
    <dgm:cxn modelId="{CBCD1E4C-ADE3-4028-9E9F-C7F108EA8072}" type="presParOf" srcId="{50D779D2-C5B1-4BDE-86F8-B704ADC0B480}" destId="{0B71F97E-AD93-4633-9CCA-42BEE03E8057}" srcOrd="0" destOrd="0" presId="urn:microsoft.com/office/officeart/2005/8/layout/vList2"/>
    <dgm:cxn modelId="{34B2E17D-9215-4EA7-890C-0C6A2CAA0CDF}" type="presParOf" srcId="{50D779D2-C5B1-4BDE-86F8-B704ADC0B480}" destId="{BDEFF45E-4D97-471D-A623-50D86A50358A}" srcOrd="1" destOrd="0" presId="urn:microsoft.com/office/officeart/2005/8/layout/vList2"/>
    <dgm:cxn modelId="{39E72D0C-F3BC-4416-98C1-C18D019B8F0F}" type="presParOf" srcId="{50D779D2-C5B1-4BDE-86F8-B704ADC0B480}" destId="{FC7D6E14-E0E8-406B-9801-322391BE8868}" srcOrd="2" destOrd="0" presId="urn:microsoft.com/office/officeart/2005/8/layout/vList2"/>
    <dgm:cxn modelId="{C50C52D8-DED3-4E84-8290-BCEE6B2A4CB1}" type="presParOf" srcId="{50D779D2-C5B1-4BDE-86F8-B704ADC0B480}" destId="{3872E518-18CA-458F-AF6D-F3EF31874CEE}" srcOrd="3" destOrd="0" presId="urn:microsoft.com/office/officeart/2005/8/layout/vList2"/>
    <dgm:cxn modelId="{0EA05BFC-6313-4291-A95F-5656D1B41A3B}" type="presParOf" srcId="{50D779D2-C5B1-4BDE-86F8-B704ADC0B480}" destId="{81A6B90D-C7D6-4408-B8BA-E67E36A90C2D}" srcOrd="4" destOrd="0" presId="urn:microsoft.com/office/officeart/2005/8/layout/vList2"/>
    <dgm:cxn modelId="{272AEE89-02D2-4BDB-AF27-E4AE77D16221}" type="presParOf" srcId="{50D779D2-C5B1-4BDE-86F8-B704ADC0B480}" destId="{4C5B63C4-B104-4B0F-AD92-E4C76F622F7C}" srcOrd="5" destOrd="0" presId="urn:microsoft.com/office/officeart/2005/8/layout/vList2"/>
    <dgm:cxn modelId="{DB269FFE-58E3-459B-B0B3-21D8D5D3B981}" type="presParOf" srcId="{50D779D2-C5B1-4BDE-86F8-B704ADC0B480}" destId="{E56EB235-337F-4F92-9975-B6B71CEC4106}" srcOrd="6" destOrd="0" presId="urn:microsoft.com/office/officeart/2005/8/layout/vList2"/>
    <dgm:cxn modelId="{E3CA5D65-3E43-4561-9B03-5EB7BB285332}" type="presParOf" srcId="{50D779D2-C5B1-4BDE-86F8-B704ADC0B480}" destId="{5743458E-B37D-40E4-A611-5C0EEC6D72B1}" srcOrd="7" destOrd="0" presId="urn:microsoft.com/office/officeart/2005/8/layout/vList2"/>
    <dgm:cxn modelId="{9EA2B102-9609-47B4-9144-636B9A4A4580}" type="presParOf" srcId="{50D779D2-C5B1-4BDE-86F8-B704ADC0B480}" destId="{A8B133C2-5EA3-4372-B5B5-73D825869AEA}" srcOrd="8" destOrd="0" presId="urn:microsoft.com/office/officeart/2005/8/layout/vList2"/>
    <dgm:cxn modelId="{8F7CA40F-031B-477C-AA36-FE51249BF6FC}" type="presParOf" srcId="{50D779D2-C5B1-4BDE-86F8-B704ADC0B480}" destId="{B91C1097-AB68-484B-BDF2-6C4CB1439F6E}" srcOrd="9" destOrd="0" presId="urn:microsoft.com/office/officeart/2005/8/layout/vList2"/>
    <dgm:cxn modelId="{D2DBE8C6-D0D7-4E43-B8A0-FA97093C82DB}" type="presParOf" srcId="{50D779D2-C5B1-4BDE-86F8-B704ADC0B480}" destId="{BDEC8B33-3B0C-49D6-A7AE-D0DFACB1869F}" srcOrd="10" destOrd="0" presId="urn:microsoft.com/office/officeart/2005/8/layout/vList2"/>
    <dgm:cxn modelId="{38A4C41F-EE4F-4E08-AB90-9352255DF154}" type="presParOf" srcId="{50D779D2-C5B1-4BDE-86F8-B704ADC0B480}" destId="{FE95B6E2-F1A8-43EF-B717-854EF48B5AD5}" srcOrd="11" destOrd="0" presId="urn:microsoft.com/office/officeart/2005/8/layout/vList2"/>
    <dgm:cxn modelId="{7963919B-B4DF-4050-94FB-4FCDE52A08CB}" type="presParOf" srcId="{50D779D2-C5B1-4BDE-86F8-B704ADC0B480}" destId="{B89A2EB2-9319-44F0-86A3-C7126E97008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1F97E-AD93-4633-9CCA-42BEE03E8057}">
      <dsp:nvSpPr>
        <dsp:cNvPr id="0" name=""/>
        <dsp:cNvSpPr/>
      </dsp:nvSpPr>
      <dsp:spPr>
        <a:xfrm>
          <a:off x="0" y="85999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</a:t>
          </a:r>
        </a:p>
      </dsp:txBody>
      <dsp:txXfrm>
        <a:off x="28557" y="114556"/>
        <a:ext cx="4506704" cy="527886"/>
      </dsp:txXfrm>
    </dsp:sp>
    <dsp:sp modelId="{FC7D6E14-E0E8-406B-9801-322391BE8868}">
      <dsp:nvSpPr>
        <dsp:cNvPr id="0" name=""/>
        <dsp:cNvSpPr/>
      </dsp:nvSpPr>
      <dsp:spPr>
        <a:xfrm>
          <a:off x="0" y="742999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 And Software Used</a:t>
          </a:r>
        </a:p>
      </dsp:txBody>
      <dsp:txXfrm>
        <a:off x="28557" y="771556"/>
        <a:ext cx="4506704" cy="527886"/>
      </dsp:txXfrm>
    </dsp:sp>
    <dsp:sp modelId="{81A6B90D-C7D6-4408-B8BA-E67E36A90C2D}">
      <dsp:nvSpPr>
        <dsp:cNvPr id="0" name=""/>
        <dsp:cNvSpPr/>
      </dsp:nvSpPr>
      <dsp:spPr>
        <a:xfrm>
          <a:off x="0" y="1399999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</a:t>
          </a:r>
        </a:p>
      </dsp:txBody>
      <dsp:txXfrm>
        <a:off x="28557" y="1428556"/>
        <a:ext cx="4506704" cy="527886"/>
      </dsp:txXfrm>
    </dsp:sp>
    <dsp:sp modelId="{E56EB235-337F-4F92-9975-B6B71CEC4106}">
      <dsp:nvSpPr>
        <dsp:cNvPr id="0" name=""/>
        <dsp:cNvSpPr/>
      </dsp:nvSpPr>
      <dsp:spPr>
        <a:xfrm>
          <a:off x="0" y="2057000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Cleaning</a:t>
          </a:r>
        </a:p>
      </dsp:txBody>
      <dsp:txXfrm>
        <a:off x="28557" y="2085557"/>
        <a:ext cx="4506704" cy="527886"/>
      </dsp:txXfrm>
    </dsp:sp>
    <dsp:sp modelId="{A8B133C2-5EA3-4372-B5B5-73D825869AEA}">
      <dsp:nvSpPr>
        <dsp:cNvPr id="0" name=""/>
        <dsp:cNvSpPr/>
      </dsp:nvSpPr>
      <dsp:spPr>
        <a:xfrm>
          <a:off x="0" y="2714000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 </a:t>
          </a:r>
        </a:p>
      </dsp:txBody>
      <dsp:txXfrm>
        <a:off x="28557" y="2742557"/>
        <a:ext cx="4506704" cy="527886"/>
      </dsp:txXfrm>
    </dsp:sp>
    <dsp:sp modelId="{BDEC8B33-3B0C-49D6-A7AE-D0DFACB1869F}">
      <dsp:nvSpPr>
        <dsp:cNvPr id="0" name=""/>
        <dsp:cNvSpPr/>
      </dsp:nvSpPr>
      <dsp:spPr>
        <a:xfrm>
          <a:off x="0" y="3371000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Analysis with My SQL</a:t>
          </a:r>
        </a:p>
      </dsp:txBody>
      <dsp:txXfrm>
        <a:off x="28557" y="3399557"/>
        <a:ext cx="4506704" cy="527886"/>
      </dsp:txXfrm>
    </dsp:sp>
    <dsp:sp modelId="{B89A2EB2-9319-44F0-86A3-C7126E970087}">
      <dsp:nvSpPr>
        <dsp:cNvPr id="0" name=""/>
        <dsp:cNvSpPr/>
      </dsp:nvSpPr>
      <dsp:spPr>
        <a:xfrm>
          <a:off x="0" y="4028000"/>
          <a:ext cx="456381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Enhancement</a:t>
          </a:r>
        </a:p>
      </dsp:txBody>
      <dsp:txXfrm>
        <a:off x="28557" y="4056557"/>
        <a:ext cx="4506704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7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6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8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4514-0554-4C7A-9BF0-0894173B64B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354D1C-047F-4776-9EA1-F8393146B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pinterest.com/pin/838302918116889211/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hyperlink" Target="https://en.wikipedia.org/wiki/Jerry_Mouse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://freefoodphotos.com/imagelibrary/dairy/slides/chees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tronator.deviantart.com/art/A-guy-working-on-his-computer-colored-edition-38750572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toolsplus.com/how-to-import-excel-into-mysql-using-php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ldexcelsp.blogspot.com/2006/07/validacin-de-datos-en-excel-agregar.html?m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463035"/>
            <a:ext cx="70104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RNS Institute Of</a:t>
            </a:r>
            <a:r>
              <a:rPr kumimoji="0" lang="en-US" sz="32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Technology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Channasandra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Dr.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Vishnuvardan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Road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Bengaluru-560 098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Information science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D59073C-D83A-895D-80DE-C231CD38B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1749303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1A2CC-CA4C-4C43-95F4-0A60EE286BF1}"/>
              </a:ext>
            </a:extLst>
          </p:cNvPr>
          <p:cNvSpPr txBox="1"/>
          <p:nvPr/>
        </p:nvSpPr>
        <p:spPr>
          <a:xfrm>
            <a:off x="609600" y="4022753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SALES  ANALYSIS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B0583-DC6F-EA57-7ED2-548F9AB43801}"/>
              </a:ext>
            </a:extLst>
          </p:cNvPr>
          <p:cNvSpPr txBox="1"/>
          <p:nvPr/>
        </p:nvSpPr>
        <p:spPr>
          <a:xfrm>
            <a:off x="2819400" y="512837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</a:t>
            </a:r>
            <a:r>
              <a:rPr lang="en-IN" dirty="0" err="1"/>
              <a:t>Guidenance</a:t>
            </a:r>
            <a:r>
              <a:rPr lang="en-IN" dirty="0"/>
              <a:t> Of – Akshay </a:t>
            </a:r>
            <a:r>
              <a:rPr lang="en-IN" dirty="0" err="1"/>
              <a:t>Chaskar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C82DC-91E5-155A-4122-012ABCA33C93}"/>
              </a:ext>
            </a:extLst>
          </p:cNvPr>
          <p:cNvSpPr txBox="1"/>
          <p:nvPr/>
        </p:nvSpPr>
        <p:spPr>
          <a:xfrm>
            <a:off x="3314700" y="564922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– Jyoti Verma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45E8784C-B005-3ED2-8605-72C3BB141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90" r="-1" b="-1"/>
          <a:stretch/>
        </p:blipFill>
        <p:spPr>
          <a:xfrm>
            <a:off x="20" y="-26447"/>
            <a:ext cx="9143980" cy="6121333"/>
          </a:xfrm>
          <a:prstGeom prst="rect">
            <a:avLst/>
          </a:prstGeom>
        </p:spPr>
      </p:pic>
      <p:pic>
        <p:nvPicPr>
          <p:cNvPr id="6" name="Picture 5" descr="A cartoon of a cat&#10;&#10;Description automatically generated">
            <a:extLst>
              <a:ext uri="{FF2B5EF4-FFF2-40B4-BE49-F238E27FC236}">
                <a16:creationId xmlns:a16="http://schemas.microsoft.com/office/drawing/2014/main" id="{695B3EBD-822A-F118-1455-902DC06D4D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0" y="3657601"/>
            <a:ext cx="2121576" cy="3222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25ACF-E0EF-3CDC-0FAC-CE28CF65AFA8}"/>
              </a:ext>
            </a:extLst>
          </p:cNvPr>
          <p:cNvSpPr txBox="1"/>
          <p:nvPr/>
        </p:nvSpPr>
        <p:spPr>
          <a:xfrm>
            <a:off x="6040800" y="2967335"/>
            <a:ext cx="21215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Question on which I have worked on using </a:t>
            </a:r>
            <a:r>
              <a:rPr lang="en-IN" dirty="0" err="1"/>
              <a:t>Mysql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0114AC-E49D-BC06-57AC-2FF4878DE276}"/>
              </a:ext>
            </a:extLst>
          </p:cNvPr>
          <p:cNvSpPr/>
          <p:nvPr/>
        </p:nvSpPr>
        <p:spPr>
          <a:xfrm>
            <a:off x="228600" y="217309"/>
            <a:ext cx="4191000" cy="381000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1)No of rows and columns in the 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BFE9CA-5751-A022-2685-351881271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753970"/>
            <a:ext cx="5030393" cy="490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6FDEA-316A-385A-15A4-B16CEA194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1426198"/>
            <a:ext cx="5030393" cy="13932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923ADFD-2E76-EA0E-B0C2-D0CFF621319A}"/>
              </a:ext>
            </a:extLst>
          </p:cNvPr>
          <p:cNvSpPr/>
          <p:nvPr/>
        </p:nvSpPr>
        <p:spPr>
          <a:xfrm>
            <a:off x="304800" y="3050081"/>
            <a:ext cx="3723984" cy="4618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2) Top 5 Customer Based on Profit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8AC9B1-47E6-FEC2-5ECC-8FD8B1DE4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51" y="3657601"/>
            <a:ext cx="2585812" cy="1127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of a mouse&#10;&#10;Description automatically generated">
            <a:extLst>
              <a:ext uri="{FF2B5EF4-FFF2-40B4-BE49-F238E27FC236}">
                <a16:creationId xmlns:a16="http://schemas.microsoft.com/office/drawing/2014/main" id="{EE8B3553-4031-FA5B-CBD2-C0E36413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59856" y="4618073"/>
            <a:ext cx="1695450" cy="22158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12664C-1B15-D42E-B95F-2B6F15CC6C62}"/>
              </a:ext>
            </a:extLst>
          </p:cNvPr>
          <p:cNvSpPr/>
          <p:nvPr/>
        </p:nvSpPr>
        <p:spPr>
          <a:xfrm>
            <a:off x="457200" y="304800"/>
            <a:ext cx="2133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3) Monthly Sales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8B970-3C09-0BA1-61D9-287B33D4F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12" y="963826"/>
            <a:ext cx="3297776" cy="9618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F007B3-C609-F155-C9E5-3A40023E08CA}"/>
              </a:ext>
            </a:extLst>
          </p:cNvPr>
          <p:cNvSpPr/>
          <p:nvPr/>
        </p:nvSpPr>
        <p:spPr>
          <a:xfrm>
            <a:off x="5257800" y="228600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4)Yearly Sales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AF1F0B-2746-A896-0E36-6291E2BEB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838200"/>
            <a:ext cx="3059833" cy="10242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8F60BDA-650E-978F-C39E-AC169B896D2A}"/>
              </a:ext>
            </a:extLst>
          </p:cNvPr>
          <p:cNvSpPr/>
          <p:nvPr/>
        </p:nvSpPr>
        <p:spPr>
          <a:xfrm>
            <a:off x="457200" y="2664129"/>
            <a:ext cx="3782488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5) In which month and year did we observe the highest sales?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594A2E-37CA-E7B1-B6E9-957D94047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931" y="3581400"/>
            <a:ext cx="3178069" cy="11890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123AB8-356E-E035-DE9F-C780653532A1}"/>
              </a:ext>
            </a:extLst>
          </p:cNvPr>
          <p:cNvSpPr/>
          <p:nvPr/>
        </p:nvSpPr>
        <p:spPr>
          <a:xfrm>
            <a:off x="5257800" y="2664129"/>
            <a:ext cx="3288432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6)In which month and year did we observe the highest sales?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0F362F-FE65-D04C-D18D-BA8D69937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284" y="3471074"/>
            <a:ext cx="3035572" cy="1299399"/>
          </a:xfrm>
          <a:prstGeom prst="rect">
            <a:avLst/>
          </a:prstGeom>
        </p:spPr>
      </p:pic>
      <p:pic>
        <p:nvPicPr>
          <p:cNvPr id="3" name="Picture 2" descr="A piece of cheese with holes&#10;&#10;Description automatically generated">
            <a:extLst>
              <a:ext uri="{FF2B5EF4-FFF2-40B4-BE49-F238E27FC236}">
                <a16:creationId xmlns:a16="http://schemas.microsoft.com/office/drawing/2014/main" id="{4DF78CCE-D827-C45E-5BDB-9A2274CBC07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456944" y="6071909"/>
            <a:ext cx="11430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685800"/>
            <a:ext cx="8610600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just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BA3C8-38EF-F829-759E-11120A0F3B30}"/>
              </a:ext>
            </a:extLst>
          </p:cNvPr>
          <p:cNvSpPr/>
          <p:nvPr/>
        </p:nvSpPr>
        <p:spPr>
          <a:xfrm>
            <a:off x="685800" y="304800"/>
            <a:ext cx="472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7)Which product category yields highest sales?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8FD08-8758-A1D7-B5D6-D462995D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38200"/>
            <a:ext cx="3717691" cy="1295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169BB8-0EE9-0360-58B5-56E5468BAC04}"/>
              </a:ext>
            </a:extLst>
          </p:cNvPr>
          <p:cNvSpPr/>
          <p:nvPr/>
        </p:nvSpPr>
        <p:spPr>
          <a:xfrm>
            <a:off x="3689604" y="2410968"/>
            <a:ext cx="5236464" cy="551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8)Which product Sub-category yields highest sales and in which month?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9509DC-CFF8-D4E9-7CF6-664D7623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873" y="3126696"/>
            <a:ext cx="3562847" cy="12288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FC3E0E-F523-CC2D-3C7C-F61BE698AAFF}"/>
              </a:ext>
            </a:extLst>
          </p:cNvPr>
          <p:cNvSpPr/>
          <p:nvPr/>
        </p:nvSpPr>
        <p:spPr>
          <a:xfrm>
            <a:off x="710184" y="4355592"/>
            <a:ext cx="4114800" cy="62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9)Which state recorded highest Sale and in which month?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5714CB-32A1-A75C-AF43-38B18A8A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241517"/>
            <a:ext cx="3562847" cy="13360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4721C-BBCE-DF32-046F-9BEB4207C3F6}"/>
              </a:ext>
            </a:extLst>
          </p:cNvPr>
          <p:cNvSpPr txBox="1"/>
          <p:nvPr/>
        </p:nvSpPr>
        <p:spPr>
          <a:xfrm>
            <a:off x="1143000" y="2133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We can analysis the same data using python libraries.</a:t>
            </a:r>
          </a:p>
          <a:p>
            <a:r>
              <a:rPr lang="en-IN" dirty="0"/>
              <a:t>        Like </a:t>
            </a:r>
            <a:r>
              <a:rPr lang="en-IN" dirty="0" err="1"/>
              <a:t>Pandas,Numpy,Matplotlib</a:t>
            </a:r>
            <a:r>
              <a:rPr lang="en-IN" dirty="0"/>
              <a:t> etc</a:t>
            </a:r>
          </a:p>
          <a:p>
            <a:endParaRPr lang="en-IN" dirty="0"/>
          </a:p>
          <a:p>
            <a:r>
              <a:rPr lang="en-IN" dirty="0"/>
              <a:t> 2) We can use most demanded  </a:t>
            </a:r>
            <a:r>
              <a:rPr lang="en-IN" dirty="0" err="1"/>
              <a:t>Visvalization</a:t>
            </a:r>
            <a:r>
              <a:rPr lang="en-IN" dirty="0"/>
              <a:t> tools like Power </a:t>
            </a:r>
            <a:r>
              <a:rPr lang="en-IN" dirty="0" err="1"/>
              <a:t>bi,Tabulae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752600"/>
            <a:ext cx="8229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9600" b="1" cap="none" spc="150" dirty="0">
                <a:ln w="11430"/>
                <a:solidFill>
                  <a:schemeClr val="accent6">
                    <a:lumMod val="5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6B82E5A-83A4-22FB-341C-79FE77096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8774-2995-1C8B-E324-4C79C2C0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3CCDEFA-35BA-785A-4887-88CFF41C2B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32477" y="1193800"/>
          <a:ext cx="4563818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4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looking at a computer screen&#10;&#10;Description automatically generated">
            <a:extLst>
              <a:ext uri="{FF2B5EF4-FFF2-40B4-BE49-F238E27FC236}">
                <a16:creationId xmlns:a16="http://schemas.microsoft.com/office/drawing/2014/main" id="{C3862E0C-0D1B-5A09-5679-58036B5AE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999" r="-2" b="-2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6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8D4C2-C62E-0E5C-1199-DF98CCC59309}"/>
              </a:ext>
            </a:extLst>
          </p:cNvPr>
          <p:cNvSpPr txBox="1"/>
          <p:nvPr/>
        </p:nvSpPr>
        <p:spPr>
          <a:xfrm>
            <a:off x="847703" y="1193800"/>
            <a:ext cx="2394787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Data Analysis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7BC34-E442-83A1-42A2-3EF87B19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 </a:t>
            </a:r>
            <a:r>
              <a:rPr lang="en-US" b="0" i="0"/>
              <a:t>Data analysis refers to the process of examining, cleaning, transforming, and modeling data with the goal of discovering useful information, drawing conclusions, and supporting decision-making.</a:t>
            </a:r>
            <a:endParaRPr lang="en-US"/>
          </a:p>
        </p:txBody>
      </p:sp>
      <p:sp>
        <p:nvSpPr>
          <p:cNvPr id="7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31852"/>
            <a:ext cx="624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strike="noStrike" kern="1200" cap="none" spc="0" normalizeH="0" baseline="0" noProof="0" dirty="0">
              <a:ln>
                <a:solidFill>
                  <a:srgbClr val="00B050"/>
                </a:solidFill>
              </a:ln>
              <a:effectLst/>
              <a:highlight>
                <a:srgbClr val="000000"/>
              </a:highligh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9144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1" u="none" strike="noStrike" kern="1200" cap="none" spc="0" normalizeH="0" baseline="0" noProof="0" dirty="0">
              <a:ln>
                <a:solidFill>
                  <a:srgbClr val="00B050"/>
                </a:solidFill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0488-0783-060A-7C20-50488338CDDE}"/>
              </a:ext>
            </a:extLst>
          </p:cNvPr>
          <p:cNvSpPr txBox="1"/>
          <p:nvPr/>
        </p:nvSpPr>
        <p:spPr>
          <a:xfrm>
            <a:off x="6522770" y="6657945"/>
            <a:ext cx="26212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retronator.deviantart.com/art/A-guy-working-on-his-computer-colored-edition-3875057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26481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A6CD97-F004-A1FF-6860-85884C1DC1F0}"/>
              </a:ext>
            </a:extLst>
          </p:cNvPr>
          <p:cNvSpPr txBox="1"/>
          <p:nvPr/>
        </p:nvSpPr>
        <p:spPr>
          <a:xfrm>
            <a:off x="1088685" y="804520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>
                <a:latin typeface="+mj-lt"/>
                <a:ea typeface="+mj-ea"/>
                <a:cs typeface="+mj-cs"/>
              </a:rPr>
              <a:t>DATA ANALYSIS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C2BFDC-8185-8BAB-DE96-5D7D88C6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2015732"/>
            <a:ext cx="2644893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10000"/>
              </a:lnSpc>
            </a:pPr>
            <a:r>
              <a:rPr lang="en-US" sz="1100" dirty="0"/>
              <a:t>1. </a:t>
            </a:r>
            <a:r>
              <a:rPr lang="en-US" sz="1100" dirty="0">
                <a:highlight>
                  <a:srgbClr val="FFFF00"/>
                </a:highlight>
              </a:rPr>
              <a:t>Define the problem</a:t>
            </a:r>
            <a:r>
              <a:rPr lang="en-US" sz="1100" dirty="0"/>
              <a:t>: Clearly articulate what you are trying to solve or understand.</a:t>
            </a:r>
          </a:p>
          <a:p>
            <a:pPr defTabSz="914400">
              <a:lnSpc>
                <a:spcPct val="110000"/>
              </a:lnSpc>
            </a:pPr>
            <a:r>
              <a:rPr lang="en-US" sz="1100" dirty="0"/>
              <a:t>2. </a:t>
            </a:r>
            <a:r>
              <a:rPr lang="en-US" sz="1100" dirty="0">
                <a:highlight>
                  <a:srgbClr val="FFFF00"/>
                </a:highlight>
              </a:rPr>
              <a:t>Collect and clean data</a:t>
            </a:r>
            <a:r>
              <a:rPr lang="en-US" sz="1100" dirty="0"/>
              <a:t>: Gather relevant data, then preprocess and clean it for analysis.</a:t>
            </a:r>
          </a:p>
          <a:p>
            <a:pPr defTabSz="914400">
              <a:lnSpc>
                <a:spcPct val="110000"/>
              </a:lnSpc>
            </a:pPr>
            <a:r>
              <a:rPr lang="en-US" sz="1100" dirty="0"/>
              <a:t>3. </a:t>
            </a:r>
            <a:r>
              <a:rPr lang="en-US" sz="1100" dirty="0">
                <a:highlight>
                  <a:srgbClr val="FFFF00"/>
                </a:highlight>
              </a:rPr>
              <a:t>Explore the data</a:t>
            </a:r>
            <a:r>
              <a:rPr lang="en-US" sz="1100" dirty="0"/>
              <a:t>: Use statistical and visual techniques to understand data patterns and relationships.</a:t>
            </a:r>
          </a:p>
          <a:p>
            <a:pPr defTabSz="914400">
              <a:lnSpc>
                <a:spcPct val="110000"/>
              </a:lnSpc>
            </a:pPr>
            <a:r>
              <a:rPr lang="en-US" sz="1100" dirty="0"/>
              <a:t>4. </a:t>
            </a:r>
            <a:r>
              <a:rPr lang="en-US" sz="1100" dirty="0">
                <a:highlight>
                  <a:srgbClr val="FFFF00"/>
                </a:highlight>
              </a:rPr>
              <a:t>Analyze the data: </a:t>
            </a:r>
            <a:r>
              <a:rPr lang="en-US" sz="1100" dirty="0"/>
              <a:t>Apply statistical or machine learning methods to test hypotheses or make predictions.</a:t>
            </a:r>
          </a:p>
          <a:p>
            <a:pPr defTabSz="914400">
              <a:lnSpc>
                <a:spcPct val="110000"/>
              </a:lnSpc>
            </a:pPr>
            <a:r>
              <a:rPr lang="en-US" sz="1100" dirty="0"/>
              <a:t>5. </a:t>
            </a:r>
            <a:r>
              <a:rPr lang="en-US" sz="1100" dirty="0">
                <a:highlight>
                  <a:srgbClr val="FFFF00"/>
                </a:highlight>
              </a:rPr>
              <a:t>Interpret and communicate results: </a:t>
            </a:r>
            <a:r>
              <a:rPr lang="en-US" sz="1100" dirty="0"/>
              <a:t>Translate findings into actionable insights and effectively communicate them to stakeholders.</a:t>
            </a:r>
          </a:p>
          <a:p>
            <a:pPr defTabSz="914400">
              <a:lnSpc>
                <a:spcPct val="110000"/>
              </a:lnSpc>
            </a:pPr>
            <a:endParaRPr lang="en-US" sz="1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098" y="482171"/>
            <a:ext cx="4568843" cy="5149101"/>
            <a:chOff x="5446003" y="583365"/>
            <a:chExt cx="6091790" cy="518192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diagram of data analysis&#10;&#10;Description automatically generated">
            <a:extLst>
              <a:ext uri="{FF2B5EF4-FFF2-40B4-BE49-F238E27FC236}">
                <a16:creationId xmlns:a16="http://schemas.microsoft.com/office/drawing/2014/main" id="{932E0379-73A9-68C3-6A2B-DCCB79AC5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5" r="6398" b="-3"/>
          <a:stretch/>
        </p:blipFill>
        <p:spPr>
          <a:xfrm>
            <a:off x="4570444" y="1116345"/>
            <a:ext cx="3616163" cy="386617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1524000"/>
            <a:ext cx="7848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" name="Picture 2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-I-Y tools and crafts">
            <a:extLst>
              <a:ext uri="{FF2B5EF4-FFF2-40B4-BE49-F238E27FC236}">
                <a16:creationId xmlns:a16="http://schemas.microsoft.com/office/drawing/2014/main" id="{6C271E33-CEC4-0B18-17B3-D6DBB8D0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4958C-18E7-04AA-20BC-E5118232C7EC}"/>
              </a:ext>
            </a:extLst>
          </p:cNvPr>
          <p:cNvSpPr txBox="1"/>
          <p:nvPr/>
        </p:nvSpPr>
        <p:spPr>
          <a:xfrm>
            <a:off x="3732477" y="992221"/>
            <a:ext cx="4685481" cy="487355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 dirty="0">
                <a:latin typeface="+mj-lt"/>
                <a:ea typeface="+mj-ea"/>
                <a:cs typeface="+mj-cs"/>
              </a:rPr>
              <a:t>TOOLS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 dirty="0">
                <a:latin typeface="+mj-lt"/>
                <a:ea typeface="+mj-ea"/>
                <a:cs typeface="+mj-cs"/>
              </a:rPr>
              <a:t> AND SOFTWARE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cap="all" dirty="0">
              <a:latin typeface="+mj-lt"/>
              <a:ea typeface="+mj-ea"/>
              <a:cs typeface="+mj-cs"/>
            </a:endParaRP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cap="all" dirty="0">
                <a:latin typeface="+mj-lt"/>
                <a:ea typeface="+mj-ea"/>
                <a:cs typeface="+mj-cs"/>
              </a:rPr>
              <a:t>EXCEL</a:t>
            </a:r>
          </a:p>
          <a:p>
            <a:pPr marL="571500" indent="-5715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200" cap="all" dirty="0">
                <a:latin typeface="+mj-lt"/>
                <a:ea typeface="+mj-ea"/>
                <a:cs typeface="+mj-cs"/>
              </a:rPr>
              <a:t>My </a:t>
            </a:r>
            <a:r>
              <a:rPr lang="en-US" sz="4200" cap="all" dirty="0" err="1">
                <a:latin typeface="+mj-lt"/>
                <a:ea typeface="+mj-ea"/>
                <a:cs typeface="+mj-cs"/>
              </a:rPr>
              <a:t>sql</a:t>
            </a:r>
            <a:endParaRPr lang="en-US" sz="42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228600" y="762000"/>
            <a:ext cx="86106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marR="0" lvl="0" indent="-285750" algn="just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u="none" strike="noStrike" kern="1200" cap="none" spc="0" normalizeH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980842"/>
            <a:ext cx="7239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2800" strike="noStrike" kern="1200" cap="none" spc="0" normalizeH="0" baseline="0" noProof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5" name="Picture 24" descr="A close-up of a computer screen">
            <a:extLst>
              <a:ext uri="{FF2B5EF4-FFF2-40B4-BE49-F238E27FC236}">
                <a16:creationId xmlns:a16="http://schemas.microsoft.com/office/drawing/2014/main" id="{93C504B0-43A7-EE4F-18CF-F28749785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32249" y="4957744"/>
            <a:ext cx="4572000" cy="195674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1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5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7"/>
            <a:ext cx="8178800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E3DD253-F4C6-E49F-92CF-D2583410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126" y="1794476"/>
            <a:ext cx="6013272" cy="3931633"/>
          </a:xfrm>
        </p:spPr>
        <p:txBody>
          <a:bodyPr>
            <a:noAutofit/>
          </a:bodyPr>
          <a:lstStyle/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044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What is the total sales for each month?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 What is the total profit for each month? 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 How many orders were placed each month?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 How have yearly sales evolved over the dataset period?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 How have yearly profits changed over the same time? 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 Who are the top 5 customers based on total sales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7)  Who are the top 5 customers based on profit?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8)  Which product category yielded the highest sales?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9)  Which product category was the most profitable? 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10) Which sub-category was the most profitable?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11) Which state recorded the highest sales ?</a:t>
            </a:r>
          </a:p>
          <a:p>
            <a:pPr marL="0" indent="0" defTabSz="596646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1218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12)Which specific products were the top 5 best-sellers ?</a:t>
            </a:r>
            <a:endParaRPr lang="en-IN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0F8D8-221B-919C-798D-D9F4D4266F56}"/>
              </a:ext>
            </a:extLst>
          </p:cNvPr>
          <p:cNvSpPr txBox="1"/>
          <p:nvPr/>
        </p:nvSpPr>
        <p:spPr>
          <a:xfrm>
            <a:off x="1775973" y="1128098"/>
            <a:ext cx="5397665" cy="413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IN" sz="20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PROBLEM  STATEMENT</a:t>
            </a:r>
            <a:endParaRPr lang="en-I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AFC1C845-772D-441B-DD50-3368345D3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001" b="-1"/>
          <a:stretch/>
        </p:blipFill>
        <p:spPr>
          <a:xfrm>
            <a:off x="228" y="-76200"/>
            <a:ext cx="9143772" cy="6857990"/>
          </a:xfrm>
          <a:prstGeom prst="rect">
            <a:avLst/>
          </a:prstGeom>
        </p:spPr>
      </p:pic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6ED0-DCB0-90B7-4F9E-AE617716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477" y="1524000"/>
            <a:ext cx="5030519" cy="43688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/>
              <a:t>        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/>
              <a:t> 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1. Remove Duplicates.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2. Fill Empty Cells Or Remove the row CONTAINING         EMPTY CELL.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3. Correct Spelling Mistakes.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4. Convert Text to Numbers (or vice versa).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5. Standardize Data Casing (PROPER, UPPER, LOWER).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6. Use Find and Replace.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7. Apply Format Painter for consistent formatting.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8. Standardize Date Formatting.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9. Handle Error Cells with IFERROR.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cap="all" dirty="0">
                <a:highlight>
                  <a:srgbClr val="000000"/>
                </a:highlight>
              </a:rPr>
              <a:t>10. Trim Extra Spaces using TRIM function.</a:t>
            </a: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endParaRPr lang="en-US" cap="all" dirty="0"/>
          </a:p>
        </p:txBody>
      </p:sp>
      <p:sp>
        <p:nvSpPr>
          <p:cNvPr id="3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8995-B34D-7FFD-D4B3-7E737F982973}"/>
              </a:ext>
            </a:extLst>
          </p:cNvPr>
          <p:cNvSpPr txBox="1"/>
          <p:nvPr/>
        </p:nvSpPr>
        <p:spPr>
          <a:xfrm>
            <a:off x="3200400" y="1485122"/>
            <a:ext cx="574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	DATA CLEANING USING EXCEL</a:t>
            </a:r>
          </a:p>
        </p:txBody>
      </p:sp>
      <p:pic>
        <p:nvPicPr>
          <p:cNvPr id="10" name="Picture 9" descr="A group of computer applications">
            <a:extLst>
              <a:ext uri="{FF2B5EF4-FFF2-40B4-BE49-F238E27FC236}">
                <a16:creationId xmlns:a16="http://schemas.microsoft.com/office/drawing/2014/main" id="{1FA4E416-069E-3C2E-6BC0-CF08148D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3857" y="4781959"/>
            <a:ext cx="3133400" cy="176448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EF438-B2DA-5085-756B-620A2D73115F}"/>
              </a:ext>
            </a:extLst>
          </p:cNvPr>
          <p:cNvSpPr txBox="1"/>
          <p:nvPr/>
        </p:nvSpPr>
        <p:spPr>
          <a:xfrm>
            <a:off x="1332546" y="4613198"/>
            <a:ext cx="6490891" cy="84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 dirty="0">
                <a:latin typeface="+mj-lt"/>
                <a:ea typeface="+mj-ea"/>
                <a:cs typeface="+mj-cs"/>
              </a:rPr>
              <a:t> DASHBOARD USED FOR VISUALIZATION</a:t>
            </a:r>
          </a:p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cap="all" dirty="0"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3" y="323836"/>
            <a:ext cx="6974974" cy="3652791"/>
            <a:chOff x="7639235" y="600024"/>
            <a:chExt cx="3898557" cy="52224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153B00A-10B0-080B-77D9-9FD03DF05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899160"/>
            <a:ext cx="6096000" cy="260604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4460798"/>
            <a:ext cx="64822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EBBC2-275B-EBA7-3238-11A3116E2D61}"/>
              </a:ext>
            </a:extLst>
          </p:cNvPr>
          <p:cNvSpPr txBox="1"/>
          <p:nvPr/>
        </p:nvSpPr>
        <p:spPr>
          <a:xfrm>
            <a:off x="1295400" y="1066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		  ANALYSIS USING MYSQL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29F53-C2CD-E043-5971-9E1D09844592}"/>
              </a:ext>
            </a:extLst>
          </p:cNvPr>
          <p:cNvSpPr txBox="1"/>
          <p:nvPr/>
        </p:nvSpPr>
        <p:spPr>
          <a:xfrm>
            <a:off x="762000" y="2133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Söhne"/>
              </a:rPr>
              <a:t>MySQL is an open-source relational database management system (RDBMS) that uses Structured Query Language (SQL) to manage and manipulate data stored in relational databases.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4E193-A7B7-146A-CED5-40080FBCF8E6}"/>
              </a:ext>
            </a:extLst>
          </p:cNvPr>
          <p:cNvSpPr txBox="1"/>
          <p:nvPr/>
        </p:nvSpPr>
        <p:spPr>
          <a:xfrm>
            <a:off x="762000" y="32004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Now Question Arises How MySQL Is </a:t>
            </a:r>
            <a:r>
              <a:rPr lang="en-US" b="1" dirty="0">
                <a:latin typeface="Söhne"/>
              </a:rPr>
              <a:t>U</a:t>
            </a:r>
            <a:r>
              <a:rPr lang="en-US" b="1" i="0" dirty="0">
                <a:effectLst/>
                <a:latin typeface="Söhne"/>
              </a:rPr>
              <a:t>sed </a:t>
            </a:r>
            <a:r>
              <a:rPr lang="en-US" b="1" dirty="0">
                <a:latin typeface="Söhne"/>
              </a:rPr>
              <a:t>F</a:t>
            </a:r>
            <a:r>
              <a:rPr lang="en-US" b="1" i="0" dirty="0">
                <a:effectLst/>
                <a:latin typeface="Söhne"/>
              </a:rPr>
              <a:t>or Analysis: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 Storage:</a:t>
            </a:r>
            <a:r>
              <a:rPr lang="en-US" b="0" i="0" dirty="0">
                <a:effectLst/>
                <a:latin typeface="Söhne"/>
              </a:rPr>
              <a:t> MySQL provides a structured platform to store large volumes of data in tables, making it easier to organize and retrieve.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Data Retrieval:</a:t>
            </a:r>
            <a:r>
              <a:rPr lang="en-US" b="0" i="0" dirty="0">
                <a:effectLst/>
                <a:latin typeface="Söhne"/>
              </a:rPr>
              <a:t> With SQL queries, analysts can easily extract specific data sets based on various criteria.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Aggregations:</a:t>
            </a:r>
            <a:r>
              <a:rPr lang="en-US" b="0" i="0" dirty="0">
                <a:effectLst/>
                <a:latin typeface="Söhne"/>
              </a:rPr>
              <a:t> SQL provides functions (e.g., COUNT, SUM, AVG) that allow analysts to perform statistical calculations on the data.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1101</TotalTime>
  <Words>678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Comic Sans MS</vt:lpstr>
      <vt:lpstr>Gill Sans MT</vt:lpstr>
      <vt:lpstr>Söhne</vt:lpstr>
      <vt:lpstr>Times New Roman</vt:lpstr>
      <vt:lpstr>Gallery</vt:lpstr>
      <vt:lpstr>PowerPoint Presentation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jyoti verma</cp:lastModifiedBy>
  <cp:revision>143</cp:revision>
  <dcterms:created xsi:type="dcterms:W3CDTF">2018-05-13T06:35:56Z</dcterms:created>
  <dcterms:modified xsi:type="dcterms:W3CDTF">2023-08-30T15:58:51Z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2023-08-30T13:09:35Z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d5e65aa4-51c1-4005-86a0-7d58639f6c04</vt:lpwstr>
  </property>
  <property fmtid="{D5CDD505-2E9C-101B-9397-08002B2CF9AE}" pid="7" name="MSIP_Label_defa4170-0d19-0005-0004-bc88714345d2_ActionId">
    <vt:lpwstr>6486f73a-9e42-4493-ba20-309902b2924a</vt:lpwstr>
  </property>
  <property fmtid="{D5CDD505-2E9C-101B-9397-08002B2CF9AE}" pid="8" name="MSIP_Label_defa4170-0d19-0005-0004-bc88714345d2_ContentBits">
    <vt:lpwstr>0</vt:lpwstr>
  </property>
</Properties>
</file>