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Vena:Desktop:DataScienceGA:Project:ProjData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Average of Income</c:v>
                </c:pt>
              </c:strCache>
            </c:strRef>
          </c:tx>
          <c:invertIfNegative val="0"/>
          <c:cat>
            <c:strRef>
              <c:f>Sheet1!$F$5:$F$39</c:f>
              <c:strCache>
                <c:ptCount val="35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DE</c:v>
                </c:pt>
                <c:pt idx="5">
                  <c:v>FL</c:v>
                </c:pt>
                <c:pt idx="6">
                  <c:v>GA</c:v>
                </c:pt>
                <c:pt idx="7">
                  <c:v>IA</c:v>
                </c:pt>
                <c:pt idx="8">
                  <c:v>IL</c:v>
                </c:pt>
                <c:pt idx="9">
                  <c:v>IN</c:v>
                </c:pt>
                <c:pt idx="10">
                  <c:v>KS</c:v>
                </c:pt>
                <c:pt idx="11">
                  <c:v>LA</c:v>
                </c:pt>
                <c:pt idx="12">
                  <c:v>ME</c:v>
                </c:pt>
                <c:pt idx="13">
                  <c:v>MI</c:v>
                </c:pt>
                <c:pt idx="14">
                  <c:v>MO</c:v>
                </c:pt>
                <c:pt idx="15">
                  <c:v>MS</c:v>
                </c:pt>
                <c:pt idx="16">
                  <c:v>MT</c:v>
                </c:pt>
                <c:pt idx="17">
                  <c:v>NC</c:v>
                </c:pt>
                <c:pt idx="18">
                  <c:v>ND</c:v>
                </c:pt>
                <c:pt idx="19">
                  <c:v>NE</c:v>
                </c:pt>
                <c:pt idx="20">
                  <c:v>NH</c:v>
                </c:pt>
                <c:pt idx="21">
                  <c:v>NJ</c:v>
                </c:pt>
                <c:pt idx="22">
                  <c:v>NM</c:v>
                </c:pt>
                <c:pt idx="23">
                  <c:v>OH</c:v>
                </c:pt>
                <c:pt idx="24">
                  <c:v>OK</c:v>
                </c:pt>
                <c:pt idx="25">
                  <c:v>PA</c:v>
                </c:pt>
                <c:pt idx="26">
                  <c:v>SC</c:v>
                </c:pt>
                <c:pt idx="27">
                  <c:v>SD</c:v>
                </c:pt>
                <c:pt idx="28">
                  <c:v>TN</c:v>
                </c:pt>
                <c:pt idx="29">
                  <c:v>TX</c:v>
                </c:pt>
                <c:pt idx="30">
                  <c:v>UT</c:v>
                </c:pt>
                <c:pt idx="31">
                  <c:v>VA</c:v>
                </c:pt>
                <c:pt idx="32">
                  <c:v>WI</c:v>
                </c:pt>
                <c:pt idx="33">
                  <c:v>WV</c:v>
                </c:pt>
                <c:pt idx="34">
                  <c:v>WY</c:v>
                </c:pt>
              </c:strCache>
            </c:strRef>
          </c:cat>
          <c:val>
            <c:numRef>
              <c:f>Sheet1!$G$5:$G$39</c:f>
              <c:numCache>
                <c:formatCode>General</c:formatCode>
                <c:ptCount val="35"/>
                <c:pt idx="0">
                  <c:v>68153.0</c:v>
                </c:pt>
                <c:pt idx="1">
                  <c:v>53903.0</c:v>
                </c:pt>
                <c:pt idx="2">
                  <c:v>54236.0</c:v>
                </c:pt>
                <c:pt idx="3">
                  <c:v>59655.0</c:v>
                </c:pt>
                <c:pt idx="4">
                  <c:v>63331.0</c:v>
                </c:pt>
                <c:pt idx="5">
                  <c:v>63922.0</c:v>
                </c:pt>
                <c:pt idx="6">
                  <c:v>59710.0</c:v>
                </c:pt>
                <c:pt idx="7">
                  <c:v>60663.0</c:v>
                </c:pt>
                <c:pt idx="8">
                  <c:v>70995.0</c:v>
                </c:pt>
                <c:pt idx="9">
                  <c:v>55053.0</c:v>
                </c:pt>
                <c:pt idx="10">
                  <c:v>62163.0</c:v>
                </c:pt>
                <c:pt idx="11">
                  <c:v>58910.0</c:v>
                </c:pt>
                <c:pt idx="12">
                  <c:v>54570.0</c:v>
                </c:pt>
                <c:pt idx="13">
                  <c:v>58235.0</c:v>
                </c:pt>
                <c:pt idx="14">
                  <c:v>58171.0</c:v>
                </c:pt>
                <c:pt idx="15">
                  <c:v>47944.0</c:v>
                </c:pt>
                <c:pt idx="16">
                  <c:v>56446.0</c:v>
                </c:pt>
                <c:pt idx="17">
                  <c:v>57714.0</c:v>
                </c:pt>
                <c:pt idx="18">
                  <c:v>74045.0</c:v>
                </c:pt>
                <c:pt idx="19">
                  <c:v>61927.0</c:v>
                </c:pt>
                <c:pt idx="20">
                  <c:v>70354.0</c:v>
                </c:pt>
                <c:pt idx="21">
                  <c:v>83504.0</c:v>
                </c:pt>
                <c:pt idx="22">
                  <c:v>49438.0</c:v>
                </c:pt>
                <c:pt idx="23">
                  <c:v>57299.0</c:v>
                </c:pt>
                <c:pt idx="24">
                  <c:v>60441.0</c:v>
                </c:pt>
                <c:pt idx="25">
                  <c:v>64148.0</c:v>
                </c:pt>
                <c:pt idx="26">
                  <c:v>53677.0</c:v>
                </c:pt>
                <c:pt idx="27">
                  <c:v>57981.0</c:v>
                </c:pt>
                <c:pt idx="28">
                  <c:v>55759.0</c:v>
                </c:pt>
                <c:pt idx="29">
                  <c:v>68400.0</c:v>
                </c:pt>
                <c:pt idx="30">
                  <c:v>62886.0</c:v>
                </c:pt>
                <c:pt idx="31">
                  <c:v>73545.0</c:v>
                </c:pt>
                <c:pt idx="32">
                  <c:v>60674.0</c:v>
                </c:pt>
                <c:pt idx="33">
                  <c:v>50565.0</c:v>
                </c:pt>
                <c:pt idx="34">
                  <c:v>76563.0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5713896"/>
        <c:axId val="2039553080"/>
      </c:barChart>
      <c:catAx>
        <c:axId val="2115713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39553080"/>
        <c:crosses val="autoZero"/>
        <c:auto val="1"/>
        <c:lblAlgn val="ctr"/>
        <c:lblOffset val="100"/>
        <c:noMultiLvlLbl val="0"/>
      </c:catAx>
      <c:valAx>
        <c:axId val="2039553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5713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3/6/17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4267200"/>
          </a:xfrm>
        </p:spPr>
        <p:txBody>
          <a:bodyPr/>
          <a:lstStyle/>
          <a:p>
            <a:r>
              <a:rPr lang="en-US" sz="5400" dirty="0" smtClean="0"/>
              <a:t>Who is buying dental insurance from the health exchanges?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Vena </a:t>
            </a:r>
          </a:p>
          <a:p>
            <a:r>
              <a:rPr lang="en-US" dirty="0" smtClean="0"/>
              <a:t>DS5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3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Running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running and preparing the data:</a:t>
            </a:r>
            <a:endParaRPr lang="en-US" dirty="0"/>
          </a:p>
          <a:p>
            <a:r>
              <a:rPr lang="en-US" dirty="0" smtClean="0"/>
              <a:t>Mapped categories so would run in Python</a:t>
            </a:r>
          </a:p>
          <a:p>
            <a:r>
              <a:rPr lang="en-US" dirty="0" smtClean="0"/>
              <a:t>Filled in missing values with state average incomes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Model selection:</a:t>
            </a:r>
          </a:p>
          <a:p>
            <a:r>
              <a:rPr lang="en-US" dirty="0" smtClean="0"/>
              <a:t>We want to segment the dental plans into groups, so will use clustering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KMeans</a:t>
            </a:r>
            <a:r>
              <a:rPr lang="en-US" dirty="0" smtClean="0"/>
              <a:t> Clustering and use silhouette scores to evaluate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5819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8" b="7138"/>
          <a:stretch>
            <a:fillRect/>
          </a:stretch>
        </p:blipFill>
        <p:spPr bwMode="auto">
          <a:xfrm>
            <a:off x="163866" y="955820"/>
            <a:ext cx="4656492" cy="296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54" y="955819"/>
            <a:ext cx="4263046" cy="314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459" y="4096366"/>
            <a:ext cx="3737485" cy="2593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10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6983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02689"/>
              </p:ext>
            </p:extLst>
          </p:nvPr>
        </p:nvGraphicFramePr>
        <p:xfrm>
          <a:off x="721138" y="1697027"/>
          <a:ext cx="7308239" cy="4322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5626100" imgH="3327400" progId="Word.Document.12">
                  <p:embed/>
                </p:oleObj>
              </mc:Choice>
              <mc:Fallback>
                <p:oleObj name="Document" r:id="rId3" imgW="5626100" imgH="332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138" y="1697027"/>
                        <a:ext cx="7308239" cy="4322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06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6983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409700"/>
            <a:ext cx="4457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6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purpose of </a:t>
            </a:r>
            <a:r>
              <a:rPr lang="en-US" dirty="0"/>
              <a:t>study is useful to see what types of plans should be sold in different ZIP codes. </a:t>
            </a:r>
            <a:endParaRPr lang="en-US" dirty="0" smtClean="0"/>
          </a:p>
          <a:p>
            <a:r>
              <a:rPr lang="en-US" dirty="0" smtClean="0"/>
              <a:t>Corresponding </a:t>
            </a:r>
            <a:r>
              <a:rPr lang="en-US" dirty="0"/>
              <a:t>how “rich” the benefits are for a particular plan to a certain income level, we could a better focus on how to sell individual and segment plans around the United States.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7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the average income known about the plans sold to which ZIP codes, insurers can focus advertising on, or creating plans and networks that better suit these customers.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Looking at the range the clusters place the incomes with the corresponding richness of the </a:t>
            </a:r>
            <a:r>
              <a:rPr lang="en-US" dirty="0" smtClean="0"/>
              <a:t>plans</a:t>
            </a:r>
            <a:r>
              <a:rPr lang="en-US" dirty="0"/>
              <a:t> </a:t>
            </a:r>
            <a:r>
              <a:rPr lang="en-US" dirty="0" smtClean="0"/>
              <a:t>would be a great marketing tactic.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5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Extra Time with Data and Model</a:t>
            </a:r>
          </a:p>
          <a:p>
            <a:r>
              <a:rPr lang="en-US" dirty="0" smtClean="0"/>
              <a:t>I </a:t>
            </a:r>
            <a:r>
              <a:rPr lang="en-US" dirty="0"/>
              <a:t>would add more plan features and use dimensionality reduction to see how I could improve the model.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elements could be added to improve and make the model more </a:t>
            </a:r>
            <a:r>
              <a:rPr lang="en-US" dirty="0" smtClean="0"/>
              <a:t>robust such as Maximums, Deductibles, Individual v Family Rules, Multi-State Plans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Adapting to the changes in the Healthcare Marketplace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04" y="1600200"/>
            <a:ext cx="4038695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ACA (Patient Protection and Affordable Care Act)</a:t>
            </a:r>
          </a:p>
          <a:p>
            <a:r>
              <a:rPr lang="en-US" dirty="0" smtClean="0"/>
              <a:t>Established in 2010, changed the healthcare industry in many different ways.</a:t>
            </a:r>
          </a:p>
          <a:p>
            <a:r>
              <a:rPr lang="en-US" dirty="0" smtClean="0"/>
              <a:t>Introduced the Health Insurance Marketplace (or called the health exchanges)</a:t>
            </a:r>
          </a:p>
          <a:p>
            <a:r>
              <a:rPr lang="en-US" dirty="0" smtClean="0"/>
              <a:t>Health and Dental Products became available for sale in 2013 and came into effect for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9" y="2212891"/>
            <a:ext cx="4116968" cy="26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Adapting to the changes in the Healthcare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Insurance Products on the Health Exchange:</a:t>
            </a:r>
          </a:p>
          <a:p>
            <a:r>
              <a:rPr lang="en-US" dirty="0" smtClean="0"/>
              <a:t>Before the Health Exchange was established, most people received their insurance from (1) their employer or (2) buying directly from the insurer.</a:t>
            </a:r>
          </a:p>
          <a:p>
            <a:r>
              <a:rPr lang="en-US" dirty="0" smtClean="0"/>
              <a:t>What types of consumers will buy from the exchanges?</a:t>
            </a:r>
          </a:p>
          <a:p>
            <a:r>
              <a:rPr lang="en-US" dirty="0" smtClean="0"/>
              <a:t>The exchanges make it easy for a consumer to shop around between insurance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8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approach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Project Question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characteristics can we successfully use to 	classify which ZIP codes are more likely to buy 	an ACA dental insurance product?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gather insurance, Medicare, and Census information to solve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3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04" y="3140548"/>
            <a:ext cx="4684828" cy="28401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91"/>
            <a:ext cx="8229600" cy="1067672"/>
          </a:xfrm>
        </p:spPr>
        <p:txBody>
          <a:bodyPr/>
          <a:lstStyle/>
          <a:p>
            <a:r>
              <a:rPr lang="en-US" dirty="0" smtClean="0"/>
              <a:t>Where’s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563"/>
            <a:ext cx="8229600" cy="555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Kaggle.com</a:t>
            </a:r>
            <a:r>
              <a:rPr lang="en-US" dirty="0" smtClean="0"/>
              <a:t> Health Insurance Marketplace Dataset:</a:t>
            </a:r>
          </a:p>
          <a:p>
            <a:r>
              <a:rPr lang="en-US" dirty="0" smtClean="0"/>
              <a:t>Providing us with the Insurance and Medicare Data</a:t>
            </a:r>
          </a:p>
          <a:p>
            <a:r>
              <a:rPr lang="en-US" dirty="0" smtClean="0"/>
              <a:t>Contains data from 2014 to 2016 from the CMS (Center for Medicare Services)on 35 States (No Washington State)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Several different datasets are included on </a:t>
            </a:r>
            <a:r>
              <a:rPr lang="en-US" dirty="0" err="1" smtClean="0"/>
              <a:t>Kaggle</a:t>
            </a:r>
            <a:r>
              <a:rPr lang="en-US" dirty="0" smtClean="0"/>
              <a:t>, but will primarily use the Service Area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7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Census.gov’s</a:t>
            </a:r>
            <a:r>
              <a:rPr lang="en-US" dirty="0" smtClean="0"/>
              <a:t> public data:</a:t>
            </a:r>
          </a:p>
          <a:p>
            <a:r>
              <a:rPr lang="en-US" dirty="0" smtClean="0"/>
              <a:t>2014 ZIP Code/Income data set</a:t>
            </a:r>
          </a:p>
          <a:p>
            <a:r>
              <a:rPr lang="en-US" dirty="0" smtClean="0"/>
              <a:t>Geographical: State, ZIP</a:t>
            </a:r>
          </a:p>
          <a:p>
            <a:r>
              <a:rPr lang="en-US" dirty="0" smtClean="0"/>
              <a:t>Income: Counts by Income Bracket, Average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9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and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 smtClean="0"/>
              <a:t>Kaggle</a:t>
            </a:r>
            <a:r>
              <a:rPr lang="en-US" sz="2200" dirty="0" smtClean="0"/>
              <a:t> Data Features:</a:t>
            </a:r>
          </a:p>
          <a:p>
            <a:r>
              <a:rPr lang="en-US" sz="2200" dirty="0"/>
              <a:t>Geographic: </a:t>
            </a:r>
            <a:r>
              <a:rPr lang="en-US" sz="2200" dirty="0" smtClean="0"/>
              <a:t>State (35), </a:t>
            </a:r>
            <a:r>
              <a:rPr lang="en-US" sz="2200" dirty="0"/>
              <a:t>County, </a:t>
            </a:r>
            <a:r>
              <a:rPr lang="en-US" sz="2200" dirty="0" smtClean="0"/>
              <a:t>ZIP</a:t>
            </a:r>
          </a:p>
          <a:p>
            <a:r>
              <a:rPr lang="en-US" sz="2200" dirty="0" smtClean="0"/>
              <a:t>Plan Standard: Low or High</a:t>
            </a:r>
          </a:p>
          <a:p>
            <a:r>
              <a:rPr lang="en-US" sz="2200" dirty="0" smtClean="0"/>
              <a:t>Child/Adult Plan: If the plan is for a child and/or an adult</a:t>
            </a:r>
          </a:p>
          <a:p>
            <a:r>
              <a:rPr lang="en-US" sz="2200" dirty="0" smtClean="0"/>
              <a:t>Year: 2014-2016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State by Plan Level: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94393"/>
              </p:ext>
            </p:extLst>
          </p:nvPr>
        </p:nvGraphicFramePr>
        <p:xfrm>
          <a:off x="3505200" y="3632779"/>
          <a:ext cx="56388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5638800" imgH="3060700" progId="Word.Document.12">
                  <p:embed/>
                </p:oleObj>
              </mc:Choice>
              <mc:Fallback>
                <p:oleObj name="Document" r:id="rId3" imgW="5638800" imgH="306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632779"/>
                        <a:ext cx="563880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95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and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Kaggle</a:t>
            </a:r>
            <a:r>
              <a:rPr lang="en-US" dirty="0" smtClean="0"/>
              <a:t> Data Clean-Up and Issues:</a:t>
            </a:r>
          </a:p>
          <a:p>
            <a:r>
              <a:rPr lang="en-US" dirty="0" smtClean="0"/>
              <a:t>Missing ZIP Codes is currently the biggest issue</a:t>
            </a:r>
          </a:p>
          <a:p>
            <a:r>
              <a:rPr lang="en-US" dirty="0" smtClean="0"/>
              <a:t>Manipulated the data to improve model in two ways:</a:t>
            </a:r>
          </a:p>
          <a:p>
            <a:pPr lvl="1"/>
            <a:r>
              <a:rPr lang="en-US" dirty="0" smtClean="0"/>
              <a:t>Exclude the missing ZIP codes from the model</a:t>
            </a:r>
          </a:p>
          <a:p>
            <a:pPr lvl="1"/>
            <a:r>
              <a:rPr lang="en-US" dirty="0" smtClean="0"/>
              <a:t>Replace the missing ZIP with average income of all the ZIP codes offered per state</a:t>
            </a:r>
          </a:p>
          <a:p>
            <a:r>
              <a:rPr lang="en-US" dirty="0" smtClean="0"/>
              <a:t>Replaced the missing ZIP with average income per state</a:t>
            </a:r>
          </a:p>
          <a:p>
            <a:r>
              <a:rPr lang="en-US" dirty="0" smtClean="0"/>
              <a:t>Ran only using 2014 data since its when Census and </a:t>
            </a:r>
            <a:r>
              <a:rPr lang="en-US" dirty="0" err="1" smtClean="0"/>
              <a:t>Kaggle</a:t>
            </a:r>
            <a:r>
              <a:rPr lang="en-US" dirty="0" smtClean="0"/>
              <a:t> data best aligned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and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Census Data Clean-Up and Issues:</a:t>
            </a:r>
          </a:p>
          <a:p>
            <a:r>
              <a:rPr lang="en-US" dirty="0" smtClean="0"/>
              <a:t>ZIP/Income information needed to be cleaned and organized</a:t>
            </a:r>
          </a:p>
          <a:p>
            <a:r>
              <a:rPr lang="en-US" dirty="0" smtClean="0"/>
              <a:t>Did reasonable checks of averages using bracket counts versus the average given.</a:t>
            </a:r>
          </a:p>
          <a:p>
            <a:r>
              <a:rPr lang="en-US" dirty="0" smtClean="0"/>
              <a:t>Used Total Family Income Unadjusted per ZIP code. Used average of all ZIP codes per state to be used for “0” or unreported ZIP codes.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99980358"/>
              </p:ext>
            </p:extLst>
          </p:nvPr>
        </p:nvGraphicFramePr>
        <p:xfrm>
          <a:off x="1152784" y="4838037"/>
          <a:ext cx="6292215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86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1242</TotalTime>
  <Words>667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Executive</vt:lpstr>
      <vt:lpstr>Document</vt:lpstr>
      <vt:lpstr>Who is buying dental insurance from the health exchanges?</vt:lpstr>
      <vt:lpstr>Adapting to the changes in the Healthcare Marketplace</vt:lpstr>
      <vt:lpstr>Adapting to the changes in the Healthcare marketplace</vt:lpstr>
      <vt:lpstr>How will we approach this?</vt:lpstr>
      <vt:lpstr>Where’s the Data?</vt:lpstr>
      <vt:lpstr>Where’s the Data?</vt:lpstr>
      <vt:lpstr>Data Exploration and Investigation</vt:lpstr>
      <vt:lpstr>Data Exploration and Investigation</vt:lpstr>
      <vt:lpstr>Data Exploration and Investigation</vt:lpstr>
      <vt:lpstr>Next Steps: Running the Model</vt:lpstr>
      <vt:lpstr>Model Results</vt:lpstr>
      <vt:lpstr>Model Results</vt:lpstr>
      <vt:lpstr>Model Results</vt:lpstr>
      <vt:lpstr>Business Applications and Conclusions</vt:lpstr>
      <vt:lpstr>Business Applications and Conclusions</vt:lpstr>
      <vt:lpstr>Business Applications and 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buying dental insurance from the health exchanges?</dc:title>
  <dc:creator>Justin Vena</dc:creator>
  <cp:lastModifiedBy>Justin Vena</cp:lastModifiedBy>
  <cp:revision>32</cp:revision>
  <dcterms:created xsi:type="dcterms:W3CDTF">2017-01-25T06:12:05Z</dcterms:created>
  <dcterms:modified xsi:type="dcterms:W3CDTF">2017-03-07T01:25:56Z</dcterms:modified>
</cp:coreProperties>
</file>