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6" r:id="rId3"/>
    <p:sldId id="258" r:id="rId4"/>
    <p:sldId id="259" r:id="rId5"/>
    <p:sldId id="260" r:id="rId6"/>
    <p:sldId id="261" r:id="rId7"/>
    <p:sldId id="267"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Credit Data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Johnson </a:t>
            </a:r>
            <a:r>
              <a:rPr lang="en-US" sz="2400" dirty="0" err="1">
                <a:solidFill>
                  <a:schemeClr val="tx1">
                    <a:lumMod val="85000"/>
                    <a:lumOff val="15000"/>
                  </a:schemeClr>
                </a:solidFill>
              </a:rPr>
              <a:t>varughese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91EE-DE04-4975-9E3F-8A3FBCE323B9}"/>
              </a:ext>
            </a:extLst>
          </p:cNvPr>
          <p:cNvSpPr>
            <a:spLocks noGrp="1"/>
          </p:cNvSpPr>
          <p:nvPr>
            <p:ph type="title"/>
          </p:nvPr>
        </p:nvSpPr>
        <p:spPr/>
        <p:txBody>
          <a:bodyPr/>
          <a:lstStyle/>
          <a:p>
            <a:r>
              <a:rPr lang="en-US" b="1" dirty="0"/>
              <a:t>Step 5: Perform in-depth analysis</a:t>
            </a:r>
            <a:endParaRPr lang="en-US" dirty="0"/>
          </a:p>
        </p:txBody>
      </p:sp>
      <p:sp>
        <p:nvSpPr>
          <p:cNvPr id="3" name="Content Placeholder 2">
            <a:extLst>
              <a:ext uri="{FF2B5EF4-FFF2-40B4-BE49-F238E27FC236}">
                <a16:creationId xmlns:a16="http://schemas.microsoft.com/office/drawing/2014/main" id="{D3EC73B7-1DB3-433D-9C62-B7BD502D6CCE}"/>
              </a:ext>
            </a:extLst>
          </p:cNvPr>
          <p:cNvSpPr>
            <a:spLocks noGrp="1"/>
          </p:cNvSpPr>
          <p:nvPr>
            <p:ph idx="1"/>
          </p:nvPr>
        </p:nvSpPr>
        <p:spPr/>
        <p:txBody>
          <a:bodyPr>
            <a:normAutofit/>
          </a:bodyPr>
          <a:lstStyle/>
          <a:p>
            <a:r>
              <a:rPr lang="en-US" sz="2400" dirty="0"/>
              <a:t>In this process apply statistical, mathematical and technological knowledge and leverage all of the data science tools to crunch the data and find every possible insight.</a:t>
            </a:r>
          </a:p>
        </p:txBody>
      </p:sp>
    </p:spTree>
    <p:extLst>
      <p:ext uri="{BB962C8B-B14F-4D97-AF65-F5344CB8AC3E}">
        <p14:creationId xmlns:p14="http://schemas.microsoft.com/office/powerpoint/2010/main" val="180667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3BCF-1ACE-4D90-BA7F-1A2928E70264}"/>
              </a:ext>
            </a:extLst>
          </p:cNvPr>
          <p:cNvSpPr>
            <a:spLocks noGrp="1"/>
          </p:cNvSpPr>
          <p:nvPr>
            <p:ph type="title"/>
          </p:nvPr>
        </p:nvSpPr>
        <p:spPr/>
        <p:txBody>
          <a:bodyPr/>
          <a:lstStyle/>
          <a:p>
            <a:r>
              <a:rPr lang="en-US" b="1" dirty="0"/>
              <a:t>Step 6: Communicate results of the analysis</a:t>
            </a:r>
            <a:endParaRPr lang="en-US" dirty="0"/>
          </a:p>
        </p:txBody>
      </p:sp>
      <p:sp>
        <p:nvSpPr>
          <p:cNvPr id="3" name="Content Placeholder 2">
            <a:extLst>
              <a:ext uri="{FF2B5EF4-FFF2-40B4-BE49-F238E27FC236}">
                <a16:creationId xmlns:a16="http://schemas.microsoft.com/office/drawing/2014/main" id="{7FB4900F-DA2D-4014-AE3D-DBC8017380FC}"/>
              </a:ext>
            </a:extLst>
          </p:cNvPr>
          <p:cNvSpPr>
            <a:spLocks noGrp="1"/>
          </p:cNvSpPr>
          <p:nvPr>
            <p:ph idx="1"/>
          </p:nvPr>
        </p:nvSpPr>
        <p:spPr/>
        <p:txBody>
          <a:bodyPr>
            <a:normAutofit/>
          </a:bodyPr>
          <a:lstStyle/>
          <a:p>
            <a:r>
              <a:rPr lang="en-US" sz="2400" dirty="0"/>
              <a:t>Prepare and communicate the details of the insights uncovered from the data. Give concrete solutions that address the problem.</a:t>
            </a:r>
          </a:p>
        </p:txBody>
      </p:sp>
    </p:spTree>
    <p:extLst>
      <p:ext uri="{BB962C8B-B14F-4D97-AF65-F5344CB8AC3E}">
        <p14:creationId xmlns:p14="http://schemas.microsoft.com/office/powerpoint/2010/main" val="362047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3332-FA0A-4957-948E-A55181380B29}"/>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98F4CD82-2B3F-4E24-A8A2-B90A1ECD6335}"/>
              </a:ext>
            </a:extLst>
          </p:cNvPr>
          <p:cNvSpPr>
            <a:spLocks noGrp="1"/>
          </p:cNvSpPr>
          <p:nvPr>
            <p:ph idx="1"/>
          </p:nvPr>
        </p:nvSpPr>
        <p:spPr/>
        <p:txBody>
          <a:bodyPr>
            <a:normAutofit/>
          </a:bodyPr>
          <a:lstStyle/>
          <a:p>
            <a:r>
              <a:rPr lang="en-US" sz="2400" dirty="0"/>
              <a:t>Solve Credit one default issue with default prediction using data analysis.</a:t>
            </a:r>
          </a:p>
          <a:p>
            <a:r>
              <a:rPr lang="en-US" sz="2400" dirty="0"/>
              <a:t>Give a method to understand how much credit to allow someone to use to minimize loan default.</a:t>
            </a:r>
          </a:p>
        </p:txBody>
      </p:sp>
    </p:spTree>
    <p:extLst>
      <p:ext uri="{BB962C8B-B14F-4D97-AF65-F5344CB8AC3E}">
        <p14:creationId xmlns:p14="http://schemas.microsoft.com/office/powerpoint/2010/main" val="388740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dirty="0"/>
              <a:t>Data Science Framework</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How to tackle the credit default issue at credit one</a:t>
            </a: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B505-FB1C-4A61-AE50-A97D803C9A17}"/>
              </a:ext>
            </a:extLst>
          </p:cNvPr>
          <p:cNvSpPr>
            <a:spLocks noGrp="1"/>
          </p:cNvSpPr>
          <p:nvPr>
            <p:ph type="title"/>
          </p:nvPr>
        </p:nvSpPr>
        <p:spPr/>
        <p:txBody>
          <a:bodyPr/>
          <a:lstStyle/>
          <a:p>
            <a:r>
              <a:rPr lang="en-US" dirty="0"/>
              <a:t>Process</a:t>
            </a:r>
          </a:p>
        </p:txBody>
      </p:sp>
      <p:pic>
        <p:nvPicPr>
          <p:cNvPr id="4" name="Content Placeholder 3">
            <a:extLst>
              <a:ext uri="{FF2B5EF4-FFF2-40B4-BE49-F238E27FC236}">
                <a16:creationId xmlns:a16="http://schemas.microsoft.com/office/drawing/2014/main" id="{272E2D4C-B52C-4E73-87E2-175A30C5D5B9}"/>
              </a:ext>
            </a:extLst>
          </p:cNvPr>
          <p:cNvPicPr>
            <a:picLocks noGrp="1" noChangeAspect="1"/>
          </p:cNvPicPr>
          <p:nvPr>
            <p:ph idx="1"/>
          </p:nvPr>
        </p:nvPicPr>
        <p:blipFill>
          <a:blip r:embed="rId2"/>
          <a:stretch>
            <a:fillRect/>
          </a:stretch>
        </p:blipFill>
        <p:spPr>
          <a:xfrm>
            <a:off x="2672178" y="1988598"/>
            <a:ext cx="7643674" cy="4392632"/>
          </a:xfrm>
          <a:prstGeom prst="rect">
            <a:avLst/>
          </a:prstGeom>
        </p:spPr>
      </p:pic>
    </p:spTree>
    <p:extLst>
      <p:ext uri="{BB962C8B-B14F-4D97-AF65-F5344CB8AC3E}">
        <p14:creationId xmlns:p14="http://schemas.microsoft.com/office/powerpoint/2010/main" val="308084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C769-8ECB-4F77-9890-FB1B7202A655}"/>
              </a:ext>
            </a:extLst>
          </p:cNvPr>
          <p:cNvSpPr>
            <a:spLocks noGrp="1"/>
          </p:cNvSpPr>
          <p:nvPr>
            <p:ph type="title"/>
          </p:nvPr>
        </p:nvSpPr>
        <p:spPr/>
        <p:txBody>
          <a:bodyPr/>
          <a:lstStyle/>
          <a:p>
            <a:r>
              <a:rPr lang="en-US" b="1" dirty="0"/>
              <a:t>Step 1: Frame the problem</a:t>
            </a:r>
            <a:endParaRPr lang="en-US" dirty="0"/>
          </a:p>
        </p:txBody>
      </p:sp>
      <p:sp>
        <p:nvSpPr>
          <p:cNvPr id="3" name="Content Placeholder 2">
            <a:extLst>
              <a:ext uri="{FF2B5EF4-FFF2-40B4-BE49-F238E27FC236}">
                <a16:creationId xmlns:a16="http://schemas.microsoft.com/office/drawing/2014/main" id="{D106A1ED-946B-4CD6-B629-6B661C0D69F7}"/>
              </a:ext>
            </a:extLst>
          </p:cNvPr>
          <p:cNvSpPr>
            <a:spLocks noGrp="1"/>
          </p:cNvSpPr>
          <p:nvPr>
            <p:ph idx="1"/>
          </p:nvPr>
        </p:nvSpPr>
        <p:spPr/>
        <p:txBody>
          <a:bodyPr/>
          <a:lstStyle/>
          <a:p>
            <a:r>
              <a:rPr lang="en-US" dirty="0"/>
              <a:t>Credit One has seen an increase in the number of customers who have defaulted on loans they have secured from various partners, and Credit One, as their credit scoring service, could risk losing business if the problem is not solved right away.</a:t>
            </a:r>
          </a:p>
        </p:txBody>
      </p:sp>
    </p:spTree>
    <p:extLst>
      <p:ext uri="{BB962C8B-B14F-4D97-AF65-F5344CB8AC3E}">
        <p14:creationId xmlns:p14="http://schemas.microsoft.com/office/powerpoint/2010/main" val="133454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107E-1188-42A8-811F-CE25EB2DCE90}"/>
              </a:ext>
            </a:extLst>
          </p:cNvPr>
          <p:cNvSpPr>
            <a:spLocks noGrp="1"/>
          </p:cNvSpPr>
          <p:nvPr>
            <p:ph type="title"/>
          </p:nvPr>
        </p:nvSpPr>
        <p:spPr/>
        <p:txBody>
          <a:bodyPr/>
          <a:lstStyle/>
          <a:p>
            <a:r>
              <a:rPr lang="en-US" b="1" dirty="0"/>
              <a:t>Step 2: Collect the raw data needed for the problem</a:t>
            </a:r>
            <a:endParaRPr lang="en-US" dirty="0"/>
          </a:p>
        </p:txBody>
      </p:sp>
      <p:sp>
        <p:nvSpPr>
          <p:cNvPr id="3" name="Content Placeholder 2">
            <a:extLst>
              <a:ext uri="{FF2B5EF4-FFF2-40B4-BE49-F238E27FC236}">
                <a16:creationId xmlns:a16="http://schemas.microsoft.com/office/drawing/2014/main" id="{BB7836CC-C84D-463D-BBB3-8E371B6861E9}"/>
              </a:ext>
            </a:extLst>
          </p:cNvPr>
          <p:cNvSpPr>
            <a:spLocks noGrp="1"/>
          </p:cNvSpPr>
          <p:nvPr>
            <p:ph idx="1"/>
          </p:nvPr>
        </p:nvSpPr>
        <p:spPr/>
        <p:txBody>
          <a:bodyPr>
            <a:normAutofit/>
          </a:bodyPr>
          <a:lstStyle/>
          <a:p>
            <a:r>
              <a:rPr lang="en-US" sz="3200" dirty="0"/>
              <a:t> Client has provided historical data about their customers credit use.</a:t>
            </a:r>
          </a:p>
        </p:txBody>
      </p:sp>
    </p:spTree>
    <p:extLst>
      <p:ext uri="{BB962C8B-B14F-4D97-AF65-F5344CB8AC3E}">
        <p14:creationId xmlns:p14="http://schemas.microsoft.com/office/powerpoint/2010/main" val="363337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7650-98E8-43B0-B3F9-FBCB8FCF9017}"/>
              </a:ext>
            </a:extLst>
          </p:cNvPr>
          <p:cNvSpPr>
            <a:spLocks noGrp="1"/>
          </p:cNvSpPr>
          <p:nvPr>
            <p:ph type="title"/>
          </p:nvPr>
        </p:nvSpPr>
        <p:spPr/>
        <p:txBody>
          <a:bodyPr/>
          <a:lstStyle/>
          <a:p>
            <a:r>
              <a:rPr lang="en-US" dirty="0"/>
              <a:t>Decision Tree</a:t>
            </a:r>
          </a:p>
        </p:txBody>
      </p:sp>
      <p:pic>
        <p:nvPicPr>
          <p:cNvPr id="7" name="Content Placeholder 6">
            <a:extLst>
              <a:ext uri="{FF2B5EF4-FFF2-40B4-BE49-F238E27FC236}">
                <a16:creationId xmlns:a16="http://schemas.microsoft.com/office/drawing/2014/main" id="{62F435BF-2222-4DB9-A8D3-AC820076D501}"/>
              </a:ext>
            </a:extLst>
          </p:cNvPr>
          <p:cNvPicPr>
            <a:picLocks noGrp="1" noChangeAspect="1"/>
          </p:cNvPicPr>
          <p:nvPr>
            <p:ph idx="1"/>
          </p:nvPr>
        </p:nvPicPr>
        <p:blipFill>
          <a:blip r:embed="rId2"/>
          <a:stretch>
            <a:fillRect/>
          </a:stretch>
        </p:blipFill>
        <p:spPr>
          <a:xfrm>
            <a:off x="2070662" y="2108200"/>
            <a:ext cx="8111001" cy="3760788"/>
          </a:xfrm>
          <a:prstGeom prst="rect">
            <a:avLst/>
          </a:prstGeom>
        </p:spPr>
      </p:pic>
    </p:spTree>
    <p:extLst>
      <p:ext uri="{BB962C8B-B14F-4D97-AF65-F5344CB8AC3E}">
        <p14:creationId xmlns:p14="http://schemas.microsoft.com/office/powerpoint/2010/main" val="143844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F7EE-CCE5-4B8F-90B9-ED808D7E4BC1}"/>
              </a:ext>
            </a:extLst>
          </p:cNvPr>
          <p:cNvSpPr>
            <a:spLocks noGrp="1"/>
          </p:cNvSpPr>
          <p:nvPr>
            <p:ph type="title"/>
          </p:nvPr>
        </p:nvSpPr>
        <p:spPr/>
        <p:txBody>
          <a:bodyPr/>
          <a:lstStyle/>
          <a:p>
            <a:r>
              <a:rPr lang="en-US" b="1" dirty="0"/>
              <a:t>Step 3: Process the data for analysis</a:t>
            </a:r>
            <a:endParaRPr lang="en-US" dirty="0"/>
          </a:p>
        </p:txBody>
      </p:sp>
      <p:sp>
        <p:nvSpPr>
          <p:cNvPr id="3" name="Content Placeholder 2">
            <a:extLst>
              <a:ext uri="{FF2B5EF4-FFF2-40B4-BE49-F238E27FC236}">
                <a16:creationId xmlns:a16="http://schemas.microsoft.com/office/drawing/2014/main" id="{5330BB29-B8A2-419B-A76B-9B6EC351D5DF}"/>
              </a:ext>
            </a:extLst>
          </p:cNvPr>
          <p:cNvSpPr>
            <a:spLocks noGrp="1"/>
          </p:cNvSpPr>
          <p:nvPr>
            <p:ph idx="1"/>
          </p:nvPr>
        </p:nvSpPr>
        <p:spPr/>
        <p:txBody>
          <a:bodyPr/>
          <a:lstStyle/>
          <a:p>
            <a:r>
              <a:rPr lang="en-US" dirty="0"/>
              <a:t> Check the data following common errors:</a:t>
            </a:r>
          </a:p>
          <a:p>
            <a:r>
              <a:rPr lang="en-US" dirty="0"/>
              <a:t>Missing values, perhaps customers without enough information</a:t>
            </a:r>
          </a:p>
          <a:p>
            <a:r>
              <a:rPr lang="en-US" dirty="0"/>
              <a:t>Corrupted values, such as invalid entries</a:t>
            </a:r>
          </a:p>
          <a:p>
            <a:r>
              <a:rPr lang="en-US" dirty="0"/>
              <a:t>Date range errors, perhaps the dates that makes no sense, such as data registered from before loans originated.</a:t>
            </a:r>
          </a:p>
          <a:p>
            <a:r>
              <a:rPr lang="en-US" dirty="0"/>
              <a:t>Outliers can be removed, and partially missing data can be substituted with reasonable values. </a:t>
            </a:r>
          </a:p>
          <a:p>
            <a:r>
              <a:rPr lang="en-US" dirty="0"/>
              <a:t>Convert string data to integer values accordingly.</a:t>
            </a:r>
          </a:p>
        </p:txBody>
      </p:sp>
    </p:spTree>
    <p:extLst>
      <p:ext uri="{BB962C8B-B14F-4D97-AF65-F5344CB8AC3E}">
        <p14:creationId xmlns:p14="http://schemas.microsoft.com/office/powerpoint/2010/main" val="365314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8176-6A89-4C33-97E8-DC214DBA90AB}"/>
              </a:ext>
            </a:extLst>
          </p:cNvPr>
          <p:cNvSpPr>
            <a:spLocks noGrp="1"/>
          </p:cNvSpPr>
          <p:nvPr>
            <p:ph type="title"/>
          </p:nvPr>
        </p:nvSpPr>
        <p:spPr/>
        <p:txBody>
          <a:bodyPr/>
          <a:lstStyle/>
          <a:p>
            <a:r>
              <a:rPr lang="en-US" b="1" dirty="0"/>
              <a:t>Step 4: Explore the data</a:t>
            </a:r>
            <a:endParaRPr lang="en-US" dirty="0"/>
          </a:p>
        </p:txBody>
      </p:sp>
      <p:sp>
        <p:nvSpPr>
          <p:cNvPr id="3" name="Content Placeholder 2">
            <a:extLst>
              <a:ext uri="{FF2B5EF4-FFF2-40B4-BE49-F238E27FC236}">
                <a16:creationId xmlns:a16="http://schemas.microsoft.com/office/drawing/2014/main" id="{BCE7E20C-E6D8-42D1-A8B9-CE485A253F4B}"/>
              </a:ext>
            </a:extLst>
          </p:cNvPr>
          <p:cNvSpPr>
            <a:spLocks noGrp="1"/>
          </p:cNvSpPr>
          <p:nvPr>
            <p:ph idx="1"/>
          </p:nvPr>
        </p:nvSpPr>
        <p:spPr/>
        <p:txBody>
          <a:bodyPr>
            <a:normAutofit/>
          </a:bodyPr>
          <a:lstStyle/>
          <a:p>
            <a:r>
              <a:rPr lang="en-US" sz="2400" dirty="0"/>
              <a:t>Look at some of the most interesting patterns that can help explain why some customers defaulted their loans, may be they didn’t have enough earning potential to pay off the loan based on their education. May be their loan amount is too high for them to be qualified for.</a:t>
            </a:r>
          </a:p>
        </p:txBody>
      </p:sp>
    </p:spTree>
    <p:extLst>
      <p:ext uri="{BB962C8B-B14F-4D97-AF65-F5344CB8AC3E}">
        <p14:creationId xmlns:p14="http://schemas.microsoft.com/office/powerpoint/2010/main" val="17906094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{D389B5BE-E7B7-4221-BEA2-831234F8C945}tf56160789</Template>
  <TotalTime>0</TotalTime>
  <Words>324</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Credit Data Analysis</vt:lpstr>
      <vt:lpstr>Mission</vt:lpstr>
      <vt:lpstr>Data Science Framework</vt:lpstr>
      <vt:lpstr>Process</vt:lpstr>
      <vt:lpstr>Step 1: Frame the problem</vt:lpstr>
      <vt:lpstr>Step 2: Collect the raw data needed for the problem</vt:lpstr>
      <vt:lpstr>Decision Tree</vt:lpstr>
      <vt:lpstr>Step 3: Process the data for analysis</vt:lpstr>
      <vt:lpstr>Step 4: Explore the data</vt:lpstr>
      <vt:lpstr>Step 5: Perform in-depth analysis</vt:lpstr>
      <vt:lpstr>Step 6: Communicate results of the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2020-04-18T16:50:05Z</dcterms:created>
  <dcterms:modified xsi:type="dcterms:W3CDTF">2020-04-18T21:16:50Z</dcterms:modified>
</cp:coreProperties>
</file>