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5281C9-18E3-D716-5773-BAA21AB22265}" v="374" dt="2025-09-06T20:27:10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47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8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8665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49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917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7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204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6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7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7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5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4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2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9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8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35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97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latin typeface="Arial"/>
                <a:cs typeface="Arial"/>
              </a:rPr>
              <a:t>Anatomia de um Ataque Complexo</a:t>
            </a:r>
            <a:endParaRPr lang="pt-BR" b="1">
              <a:latin typeface="Arial"/>
              <a:ea typeface="Calibri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pt-BR" dirty="0">
                <a:solidFill>
                  <a:schemeClr val="tx1"/>
                </a:solidFill>
                <a:latin typeface="Arial"/>
                <a:ea typeface="Calibri"/>
                <a:cs typeface="Calibri"/>
              </a:rPr>
              <a:t>João Vitor </a:t>
            </a:r>
            <a:r>
              <a:rPr lang="pt-BR" err="1">
                <a:solidFill>
                  <a:schemeClr val="tx1"/>
                </a:solidFill>
                <a:latin typeface="Arial"/>
                <a:ea typeface="Calibri"/>
                <a:cs typeface="Calibri"/>
              </a:rPr>
              <a:t>Chioatto</a:t>
            </a:r>
            <a:r>
              <a:rPr lang="pt-BR" dirty="0">
                <a:solidFill>
                  <a:schemeClr val="tx1"/>
                </a:solidFill>
                <a:latin typeface="Arial"/>
                <a:ea typeface="Calibri"/>
                <a:cs typeface="Calibri"/>
              </a:rPr>
              <a:t> Serafim – 825133189</a:t>
            </a:r>
            <a:br>
              <a:rPr lang="pt-BR" dirty="0">
                <a:solidFill>
                  <a:schemeClr val="tx1"/>
                </a:solidFill>
                <a:latin typeface="Arial"/>
                <a:ea typeface="Calibri"/>
                <a:cs typeface="Calibri"/>
              </a:rPr>
            </a:br>
            <a:r>
              <a:rPr lang="pt-BR" dirty="0">
                <a:solidFill>
                  <a:schemeClr val="tx1"/>
                </a:solidFill>
                <a:latin typeface="Arial"/>
                <a:ea typeface="Calibri"/>
                <a:cs typeface="Calibri"/>
              </a:rPr>
              <a:t>João Victor de Souza Moreira - 825135230</a:t>
            </a:r>
            <a:br>
              <a:rPr lang="pt-BR" dirty="0">
                <a:solidFill>
                  <a:schemeClr val="tx1"/>
                </a:solidFill>
                <a:latin typeface="Arial"/>
                <a:ea typeface="Calibri"/>
                <a:cs typeface="Calibri"/>
              </a:rPr>
            </a:br>
            <a:endParaRPr lang="pt-BR" dirty="0">
              <a:solidFill>
                <a:schemeClr val="tx1"/>
              </a:solidFill>
              <a:latin typeface="Arial"/>
              <a:ea typeface="Calibri"/>
              <a:cs typeface="Calibri"/>
            </a:endParaRPr>
          </a:p>
          <a:p>
            <a:r>
              <a:rPr b="1" dirty="0">
                <a:solidFill>
                  <a:schemeClr val="tx1"/>
                </a:solidFill>
                <a:latin typeface="Arial"/>
                <a:cs typeface="Arial"/>
              </a:rPr>
              <a:t>Professor:</a:t>
            </a:r>
            <a:r>
              <a:rPr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dirty="0">
                <a:solidFill>
                  <a:schemeClr val="tx1"/>
                </a:solidFill>
                <a:latin typeface="Arial"/>
                <a:cs typeface="Arial"/>
              </a:rPr>
              <a:t>Robson Calvetti</a:t>
            </a:r>
            <a:endParaRPr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dirty="0">
                <a:solidFill>
                  <a:schemeClr val="tx1"/>
                </a:solidFill>
                <a:latin typeface="Arial"/>
                <a:cs typeface="Arial"/>
              </a:rPr>
              <a:t>2025</a:t>
            </a:r>
            <a:endParaRPr>
              <a:solidFill>
                <a:schemeClr val="tx1"/>
              </a:solidFill>
              <a:latin typeface="Arial"/>
              <a:ea typeface="Calibri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Principais Vulnerabilidades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-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Site da pista de boliche: site antigo, vulnerável</a:t>
            </a: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 a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ataques por injeção de Iframe.</a:t>
            </a:r>
          </a:p>
          <a:p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-</a:t>
            </a: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 notebook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 do </a:t>
            </a:r>
            <a:r>
              <a:rPr sz="2800" dirty="0" err="1">
                <a:solidFill>
                  <a:schemeClr val="tx1"/>
                </a:solidFill>
                <a:latin typeface="Arial"/>
                <a:cs typeface="Arial"/>
              </a:rPr>
              <a:t>funcionário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sz="2800" dirty="0" err="1">
                <a:solidFill>
                  <a:schemeClr val="tx1"/>
                </a:solidFill>
                <a:latin typeface="Arial"/>
                <a:cs typeface="Arial"/>
              </a:rPr>
              <a:t>sem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Arial"/>
                <a:cs typeface="Arial"/>
              </a:rPr>
              <a:t>antivírus</a:t>
            </a: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, permitindo que o malware se infecte sem nenhum aviso.</a:t>
            </a:r>
          </a:p>
          <a:p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- </a:t>
            </a:r>
            <a:r>
              <a:rPr sz="2800" dirty="0" err="1">
                <a:solidFill>
                  <a:schemeClr val="tx1"/>
                </a:solidFill>
                <a:latin typeface="Arial"/>
                <a:cs typeface="Arial"/>
              </a:rPr>
              <a:t>Dispositivo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 IoT (</a:t>
            </a:r>
            <a:r>
              <a:rPr sz="2800" dirty="0" err="1">
                <a:solidFill>
                  <a:schemeClr val="tx1"/>
                </a:solidFill>
                <a:latin typeface="Arial"/>
                <a:cs typeface="Arial"/>
              </a:rPr>
              <a:t>termostato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): firmware </a:t>
            </a:r>
            <a:r>
              <a:rPr sz="2800" dirty="0" err="1">
                <a:solidFill>
                  <a:schemeClr val="tx1"/>
                </a:solidFill>
                <a:latin typeface="Arial"/>
                <a:cs typeface="Arial"/>
              </a:rPr>
              <a:t>vulnerável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Arial"/>
                <a:cs typeface="Arial"/>
              </a:rPr>
              <a:t>em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 rede </a:t>
            </a:r>
            <a:r>
              <a:rPr sz="2800" dirty="0" err="1">
                <a:solidFill>
                  <a:schemeClr val="tx1"/>
                </a:solidFill>
                <a:latin typeface="Arial"/>
                <a:cs typeface="Arial"/>
              </a:rPr>
              <a:t>sem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Arial"/>
                <a:cs typeface="Arial"/>
              </a:rPr>
              <a:t>segmentação</a:t>
            </a: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 e não verificada corretamente, oque permitiu acesso fixo do Cracker.</a:t>
            </a:r>
            <a:endParaRPr sz="28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Principais Vulnerabilidades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- Rede corporativa: sem segmentação nem backup seguro</a:t>
            </a: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 externo como cópia em outro endereço ou cloud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pt-BR" sz="28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- Fator </a:t>
            </a:r>
            <a:r>
              <a:rPr sz="2800" dirty="0" err="1">
                <a:solidFill>
                  <a:schemeClr val="tx1"/>
                </a:solidFill>
                <a:latin typeface="Arial"/>
                <a:cs typeface="Arial"/>
              </a:rPr>
              <a:t>humano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sz="2800" dirty="0" err="1">
                <a:solidFill>
                  <a:schemeClr val="tx1"/>
                </a:solidFill>
                <a:latin typeface="Arial"/>
                <a:cs typeface="Arial"/>
              </a:rPr>
              <a:t>funcionário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Arial"/>
                <a:cs typeface="Arial"/>
              </a:rPr>
              <a:t>como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uma fragilidade para se tornar o principal </a:t>
            </a:r>
            <a:r>
              <a:rPr sz="2800" dirty="0" err="1">
                <a:solidFill>
                  <a:schemeClr val="tx1"/>
                </a:solidFill>
                <a:latin typeface="Arial"/>
                <a:cs typeface="Arial"/>
              </a:rPr>
              <a:t>vetor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sz="2800" dirty="0" err="1">
                <a:solidFill>
                  <a:schemeClr val="tx1"/>
                </a:solidFill>
                <a:latin typeface="Arial"/>
                <a:cs typeface="Arial"/>
              </a:rPr>
              <a:t>ataque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- </a:t>
            </a:r>
            <a:r>
              <a:rPr sz="2800" dirty="0" err="1">
                <a:solidFill>
                  <a:schemeClr val="tx1"/>
                </a:solidFill>
                <a:latin typeface="Arial"/>
                <a:cs typeface="Arial"/>
              </a:rPr>
              <a:t>Exposição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sz="2800" dirty="0" err="1">
                <a:solidFill>
                  <a:schemeClr val="tx1"/>
                </a:solidFill>
                <a:latin typeface="Arial"/>
                <a:cs typeface="Arial"/>
              </a:rPr>
              <a:t>informações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Arial"/>
                <a:cs typeface="Arial"/>
              </a:rPr>
              <a:t>públicas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: dados </a:t>
            </a:r>
            <a:r>
              <a:rPr sz="2800" dirty="0" err="1">
                <a:solidFill>
                  <a:schemeClr val="tx1"/>
                </a:solidFill>
                <a:latin typeface="Arial"/>
                <a:cs typeface="Arial"/>
              </a:rPr>
              <a:t>coletados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dirty="0" err="1">
                <a:solidFill>
                  <a:schemeClr val="tx1"/>
                </a:solidFill>
                <a:latin typeface="Arial"/>
                <a:cs typeface="Arial"/>
              </a:rPr>
              <a:t>em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 redes </a:t>
            </a:r>
            <a:r>
              <a:rPr sz="2800" dirty="0" err="1">
                <a:solidFill>
                  <a:schemeClr val="tx1"/>
                </a:solidFill>
                <a:latin typeface="Arial"/>
                <a:cs typeface="Arial"/>
              </a:rPr>
              <a:t>sociais</a:t>
            </a: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lang="pt-BR" sz="2800" dirty="0" err="1">
                <a:solidFill>
                  <a:schemeClr val="tx1"/>
                </a:solidFill>
                <a:latin typeface="Arial"/>
                <a:cs typeface="Arial"/>
              </a:rPr>
              <a:t>funcionarios</a:t>
            </a: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 que trabalhavam dentro da empresa.</a:t>
            </a:r>
            <a:endParaRPr sz="28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Motivação do Cracker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7371951" cy="4456224"/>
          </a:xfrm>
        </p:spPr>
        <p:txBody>
          <a:bodyPr>
            <a:normAutofit lnSpcReduction="10000"/>
          </a:bodyPr>
          <a:lstStyle/>
          <a:p>
            <a:r>
              <a:rPr sz="2800" dirty="0">
                <a:solidFill>
                  <a:schemeClr val="tx1"/>
                </a:solidFill>
              </a:rPr>
              <a:t>-</a:t>
            </a:r>
            <a:r>
              <a:rPr sz="2800" dirty="0"/>
              <a:t>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Financeira: venda dos projetos por 75 bitcoins.</a:t>
            </a:r>
            <a:endParaRPr lang="pt-BR" sz="28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- Estratégica: enfraquecer</a:t>
            </a: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 à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 empresa vítima</a:t>
            </a: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 excluindo o banco de dados e arquivos como vantagem.</a:t>
            </a:r>
          </a:p>
          <a:p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- </a:t>
            </a:r>
            <a:r>
              <a:rPr sz="2800" dirty="0" err="1">
                <a:solidFill>
                  <a:schemeClr val="tx1"/>
                </a:solidFill>
                <a:latin typeface="Arial"/>
                <a:cs typeface="Arial"/>
              </a:rPr>
              <a:t>Concorrência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pt-BR" sz="2800" dirty="0" err="1">
                <a:solidFill>
                  <a:schemeClr val="tx1"/>
                </a:solidFill>
                <a:latin typeface="Arial"/>
                <a:cs typeface="Arial"/>
              </a:rPr>
              <a:t>Indicios</a:t>
            </a: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 que os dados foram vendidos 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à rival</a:t>
            </a:r>
            <a:r>
              <a:rPr lang="pt-BR" sz="2800" dirty="0">
                <a:solidFill>
                  <a:schemeClr val="tx1"/>
                </a:solidFill>
                <a:latin typeface="Arial"/>
                <a:cs typeface="Arial"/>
              </a:rPr>
              <a:t> na disputa pelos carros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- </a:t>
            </a:r>
            <a:r>
              <a:rPr sz="2800" err="1">
                <a:solidFill>
                  <a:schemeClr val="tx1"/>
                </a:solidFill>
                <a:latin typeface="Arial"/>
                <a:cs typeface="Arial"/>
              </a:rPr>
              <a:t>Reputação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sz="2800" err="1">
                <a:solidFill>
                  <a:schemeClr val="tx1"/>
                </a:solidFill>
                <a:latin typeface="Arial"/>
                <a:cs typeface="Arial"/>
              </a:rPr>
              <a:t>prestígio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err="1">
                <a:solidFill>
                  <a:schemeClr val="tx1"/>
                </a:solidFill>
                <a:latin typeface="Arial"/>
                <a:cs typeface="Arial"/>
              </a:rPr>
              <a:t>na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err="1">
                <a:solidFill>
                  <a:schemeClr val="tx1"/>
                </a:solidFill>
                <a:latin typeface="Arial"/>
                <a:cs typeface="Arial"/>
              </a:rPr>
              <a:t>comunidade</a:t>
            </a:r>
            <a:r>
              <a:rPr sz="2800" dirty="0">
                <a:solidFill>
                  <a:schemeClr val="tx1"/>
                </a:solidFill>
                <a:latin typeface="Arial"/>
                <a:cs typeface="Arial"/>
              </a:rPr>
              <a:t> hacker</a:t>
            </a:r>
            <a:r>
              <a:rPr sz="28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Técnicas de Ataque Utilizadas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- OSINT: coleta de informações públicas.</a:t>
            </a:r>
            <a:endParaRPr lang="pt-BR" sz="2400" dirty="0">
              <a:solidFill>
                <a:schemeClr val="tx1"/>
              </a:solidFill>
              <a:latin typeface="Arial"/>
              <a:cs typeface="Arial"/>
            </a:endParaRPr>
          </a:p>
          <a:p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- </a:t>
            </a:r>
            <a:r>
              <a:rPr sz="2400" err="1">
                <a:solidFill>
                  <a:schemeClr val="tx1"/>
                </a:solidFill>
                <a:latin typeface="Arial"/>
                <a:cs typeface="Arial"/>
              </a:rPr>
              <a:t>Injeção</a:t>
            </a:r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400" err="1">
                <a:solidFill>
                  <a:schemeClr val="tx1"/>
                </a:solidFill>
                <a:latin typeface="Arial"/>
                <a:cs typeface="Arial"/>
              </a:rPr>
              <a:t>i</a:t>
            </a:r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-frame</a:t>
            </a:r>
            <a:r>
              <a:rPr lang="pt-BR" sz="2400" dirty="0">
                <a:solidFill>
                  <a:schemeClr val="tx1"/>
                </a:solidFill>
                <a:latin typeface="Arial"/>
                <a:cs typeface="Arial"/>
              </a:rPr>
              <a:t>:</a:t>
            </a:r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 site da </a:t>
            </a:r>
            <a:r>
              <a:rPr sz="2400" err="1">
                <a:solidFill>
                  <a:schemeClr val="tx1"/>
                </a:solidFill>
                <a:latin typeface="Arial"/>
                <a:cs typeface="Arial"/>
              </a:rPr>
              <a:t>pista</a:t>
            </a:r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 de </a:t>
            </a:r>
            <a:r>
              <a:rPr sz="2400" err="1">
                <a:solidFill>
                  <a:schemeClr val="tx1"/>
                </a:solidFill>
                <a:latin typeface="Arial"/>
                <a:cs typeface="Arial"/>
              </a:rPr>
              <a:t>boliche</a:t>
            </a:r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- Malware </a:t>
            </a:r>
            <a:r>
              <a:rPr sz="2400" err="1">
                <a:solidFill>
                  <a:schemeClr val="tx1"/>
                </a:solidFill>
                <a:latin typeface="Arial"/>
                <a:cs typeface="Arial"/>
              </a:rPr>
              <a:t>em</a:t>
            </a:r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 laptop do </a:t>
            </a:r>
            <a:r>
              <a:rPr sz="2400" err="1">
                <a:solidFill>
                  <a:schemeClr val="tx1"/>
                </a:solidFill>
                <a:latin typeface="Arial"/>
                <a:cs typeface="Arial"/>
              </a:rPr>
              <a:t>funcionário</a:t>
            </a:r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- </a:t>
            </a:r>
            <a:r>
              <a:rPr sz="2400" err="1">
                <a:solidFill>
                  <a:schemeClr val="tx1"/>
                </a:solidFill>
                <a:latin typeface="Arial"/>
                <a:cs typeface="Arial"/>
              </a:rPr>
              <a:t>Movimento</a:t>
            </a:r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 lateral </a:t>
            </a:r>
            <a:r>
              <a:rPr sz="2400" err="1">
                <a:solidFill>
                  <a:schemeClr val="tx1"/>
                </a:solidFill>
                <a:latin typeface="Arial"/>
                <a:cs typeface="Arial"/>
              </a:rPr>
              <a:t>na</a:t>
            </a:r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 rede.</a:t>
            </a:r>
          </a:p>
          <a:p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- </a:t>
            </a:r>
            <a:r>
              <a:rPr sz="2400" err="1">
                <a:solidFill>
                  <a:schemeClr val="tx1"/>
                </a:solidFill>
                <a:latin typeface="Arial"/>
                <a:cs typeface="Arial"/>
              </a:rPr>
              <a:t>Exploração</a:t>
            </a:r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 de IoT (</a:t>
            </a:r>
            <a:r>
              <a:rPr sz="2400" err="1">
                <a:solidFill>
                  <a:schemeClr val="tx1"/>
                </a:solidFill>
                <a:latin typeface="Arial"/>
                <a:cs typeface="Arial"/>
              </a:rPr>
              <a:t>termostato</a:t>
            </a:r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400" err="1">
                <a:solidFill>
                  <a:schemeClr val="tx1"/>
                </a:solidFill>
                <a:latin typeface="Arial"/>
                <a:cs typeface="Arial"/>
              </a:rPr>
              <a:t>vulnerável</a:t>
            </a:r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).</a:t>
            </a:r>
          </a:p>
          <a:p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- </a:t>
            </a:r>
            <a:r>
              <a:rPr sz="2400" err="1">
                <a:solidFill>
                  <a:schemeClr val="tx1"/>
                </a:solidFill>
                <a:latin typeface="Arial"/>
                <a:cs typeface="Arial"/>
              </a:rPr>
              <a:t>Exfiltração</a:t>
            </a:r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 e </a:t>
            </a:r>
            <a:r>
              <a:rPr sz="2400" err="1">
                <a:solidFill>
                  <a:schemeClr val="tx1"/>
                </a:solidFill>
                <a:latin typeface="Arial"/>
                <a:cs typeface="Arial"/>
              </a:rPr>
              <a:t>exclusão</a:t>
            </a:r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 de dados.</a:t>
            </a:r>
          </a:p>
          <a:p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- </a:t>
            </a:r>
            <a:r>
              <a:rPr sz="2400" err="1">
                <a:solidFill>
                  <a:schemeClr val="tx1"/>
                </a:solidFill>
                <a:latin typeface="Arial"/>
                <a:cs typeface="Arial"/>
              </a:rPr>
              <a:t>Engenharia</a:t>
            </a:r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 social </a:t>
            </a:r>
            <a:r>
              <a:rPr sz="2400" err="1">
                <a:solidFill>
                  <a:schemeClr val="tx1"/>
                </a:solidFill>
                <a:latin typeface="Arial"/>
                <a:cs typeface="Arial"/>
              </a:rPr>
              <a:t>indireta</a:t>
            </a:r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Apresentação na tela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Slice</vt:lpstr>
      <vt:lpstr>Anatomia de um Ataque Complexo</vt:lpstr>
      <vt:lpstr>Principais Vulnerabilidades</vt:lpstr>
      <vt:lpstr>Principais Vulnerabilidades</vt:lpstr>
      <vt:lpstr>Motivação do Cracker</vt:lpstr>
      <vt:lpstr>Técnicas de Ataque Utilizadas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121</cp:revision>
  <dcterms:created xsi:type="dcterms:W3CDTF">2013-01-27T09:14:16Z</dcterms:created>
  <dcterms:modified xsi:type="dcterms:W3CDTF">2025-09-06T20:30:40Z</dcterms:modified>
  <cp:category/>
</cp:coreProperties>
</file>