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5"/>
  </p:notesMasterIdLst>
  <p:sldIdLst>
    <p:sldId id="256" r:id="rId2"/>
    <p:sldId id="272" r:id="rId3"/>
    <p:sldId id="259" r:id="rId4"/>
    <p:sldId id="260" r:id="rId5"/>
    <p:sldId id="269" r:id="rId6"/>
    <p:sldId id="264" r:id="rId7"/>
    <p:sldId id="267" r:id="rId8"/>
    <p:sldId id="261" r:id="rId9"/>
    <p:sldId id="263" r:id="rId10"/>
    <p:sldId id="273" r:id="rId11"/>
    <p:sldId id="270" r:id="rId12"/>
    <p:sldId id="26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a:srgbClr val="D8C23E"/>
    <a:srgbClr val="222222"/>
    <a:srgbClr val="1515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72145C-6286-9448-924E-FFBB93A2E6DC}" v="98" dt="2021-03-11T13:01:33.3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6197" autoAdjust="0"/>
  </p:normalViewPr>
  <p:slideViewPr>
    <p:cSldViewPr snapToGrid="0">
      <p:cViewPr varScale="1">
        <p:scale>
          <a:sx n="122" d="100"/>
          <a:sy n="122" d="100"/>
        </p:scale>
        <p:origin x="24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id Acosta" userId="bd02e801-e868-45e4-af51-7c6a03b6d837" providerId="ADAL" clId="{A172145C-6286-9448-924E-FFBB93A2E6DC}"/>
    <pc:docChg chg="undo custSel addSld modSld sldOrd">
      <pc:chgData name="Jesid Acosta" userId="bd02e801-e868-45e4-af51-7c6a03b6d837" providerId="ADAL" clId="{A172145C-6286-9448-924E-FFBB93A2E6DC}" dt="2021-03-11T13:01:33.379" v="868" actId="1076"/>
      <pc:docMkLst>
        <pc:docMk/>
      </pc:docMkLst>
      <pc:sldChg chg="modSp">
        <pc:chgData name="Jesid Acosta" userId="bd02e801-e868-45e4-af51-7c6a03b6d837" providerId="ADAL" clId="{A172145C-6286-9448-924E-FFBB93A2E6DC}" dt="2021-03-11T13:01:33.379" v="868" actId="1076"/>
        <pc:sldMkLst>
          <pc:docMk/>
          <pc:sldMk cId="3403231288" sldId="259"/>
        </pc:sldMkLst>
        <pc:picChg chg="mod">
          <ac:chgData name="Jesid Acosta" userId="bd02e801-e868-45e4-af51-7c6a03b6d837" providerId="ADAL" clId="{A172145C-6286-9448-924E-FFBB93A2E6DC}" dt="2021-03-11T13:01:33.379" v="868" actId="1076"/>
          <ac:picMkLst>
            <pc:docMk/>
            <pc:sldMk cId="3403231288" sldId="259"/>
            <ac:picMk id="1026" creationId="{2C51F6FE-377C-41AD-A6F7-62FCCFE9084E}"/>
          </ac:picMkLst>
        </pc:picChg>
      </pc:sldChg>
      <pc:sldChg chg="mod modShow">
        <pc:chgData name="Jesid Acosta" userId="bd02e801-e868-45e4-af51-7c6a03b6d837" providerId="ADAL" clId="{A172145C-6286-9448-924E-FFBB93A2E6DC}" dt="2021-03-10T22:18:07.350" v="17" actId="729"/>
        <pc:sldMkLst>
          <pc:docMk/>
          <pc:sldMk cId="150435983" sldId="260"/>
        </pc:sldMkLst>
      </pc:sldChg>
      <pc:sldChg chg="modSp mod">
        <pc:chgData name="Jesid Acosta" userId="bd02e801-e868-45e4-af51-7c6a03b6d837" providerId="ADAL" clId="{A172145C-6286-9448-924E-FFBB93A2E6DC}" dt="2021-03-11T12:56:02.733" v="515" actId="20577"/>
        <pc:sldMkLst>
          <pc:docMk/>
          <pc:sldMk cId="1443930595" sldId="261"/>
        </pc:sldMkLst>
        <pc:spChg chg="mod">
          <ac:chgData name="Jesid Acosta" userId="bd02e801-e868-45e4-af51-7c6a03b6d837" providerId="ADAL" clId="{A172145C-6286-9448-924E-FFBB93A2E6DC}" dt="2021-03-10T22:45:55.726" v="220" actId="20577"/>
          <ac:spMkLst>
            <pc:docMk/>
            <pc:sldMk cId="1443930595" sldId="261"/>
            <ac:spMk id="11" creationId="{A12F100A-0C39-45D4-B766-43991AB58048}"/>
          </ac:spMkLst>
        </pc:spChg>
        <pc:graphicFrameChg chg="modGraphic">
          <ac:chgData name="Jesid Acosta" userId="bd02e801-e868-45e4-af51-7c6a03b6d837" providerId="ADAL" clId="{A172145C-6286-9448-924E-FFBB93A2E6DC}" dt="2021-03-11T12:56:02.733" v="515" actId="20577"/>
          <ac:graphicFrameMkLst>
            <pc:docMk/>
            <pc:sldMk cId="1443930595" sldId="261"/>
            <ac:graphicFrameMk id="8" creationId="{8F441FE8-063C-4C79-9E3D-FDD9F8EC5BD1}"/>
          </ac:graphicFrameMkLst>
        </pc:graphicFrameChg>
      </pc:sldChg>
      <pc:sldChg chg="modSp mod">
        <pc:chgData name="Jesid Acosta" userId="bd02e801-e868-45e4-af51-7c6a03b6d837" providerId="ADAL" clId="{A172145C-6286-9448-924E-FFBB93A2E6DC}" dt="2021-03-10T22:47:51.563" v="222" actId="21"/>
        <pc:sldMkLst>
          <pc:docMk/>
          <pc:sldMk cId="448302712" sldId="263"/>
        </pc:sldMkLst>
        <pc:spChg chg="mod">
          <ac:chgData name="Jesid Acosta" userId="bd02e801-e868-45e4-af51-7c6a03b6d837" providerId="ADAL" clId="{A172145C-6286-9448-924E-FFBB93A2E6DC}" dt="2021-03-10T22:45:48.871" v="214" actId="20577"/>
          <ac:spMkLst>
            <pc:docMk/>
            <pc:sldMk cId="448302712" sldId="263"/>
            <ac:spMk id="7" creationId="{E0720634-BE8D-41BE-8E6D-C44DF6E58F4E}"/>
          </ac:spMkLst>
        </pc:spChg>
        <pc:graphicFrameChg chg="modGraphic">
          <ac:chgData name="Jesid Acosta" userId="bd02e801-e868-45e4-af51-7c6a03b6d837" providerId="ADAL" clId="{A172145C-6286-9448-924E-FFBB93A2E6DC}" dt="2021-03-10T22:47:51.563" v="222" actId="21"/>
          <ac:graphicFrameMkLst>
            <pc:docMk/>
            <pc:sldMk cId="448302712" sldId="263"/>
            <ac:graphicFrameMk id="4" creationId="{8F4D2E0B-91FA-4C7E-8A5F-089627C55F60}"/>
          </ac:graphicFrameMkLst>
        </pc:graphicFrameChg>
      </pc:sldChg>
      <pc:sldChg chg="modSp mod">
        <pc:chgData name="Jesid Acosta" userId="bd02e801-e868-45e4-af51-7c6a03b6d837" providerId="ADAL" clId="{A172145C-6286-9448-924E-FFBB93A2E6DC}" dt="2021-03-10T22:17:05.343" v="12" actId="21"/>
        <pc:sldMkLst>
          <pc:docMk/>
          <pc:sldMk cId="4006577081" sldId="264"/>
        </pc:sldMkLst>
        <pc:graphicFrameChg chg="modGraphic">
          <ac:chgData name="Jesid Acosta" userId="bd02e801-e868-45e4-af51-7c6a03b6d837" providerId="ADAL" clId="{A172145C-6286-9448-924E-FFBB93A2E6DC}" dt="2021-03-10T22:17:05.343" v="12" actId="21"/>
          <ac:graphicFrameMkLst>
            <pc:docMk/>
            <pc:sldMk cId="4006577081" sldId="264"/>
            <ac:graphicFrameMk id="4" creationId="{8F4D2E0B-91FA-4C7E-8A5F-089627C55F60}"/>
          </ac:graphicFrameMkLst>
        </pc:graphicFrameChg>
      </pc:sldChg>
      <pc:sldChg chg="modSp mod">
        <pc:chgData name="Jesid Acosta" userId="bd02e801-e868-45e4-af51-7c6a03b6d837" providerId="ADAL" clId="{A172145C-6286-9448-924E-FFBB93A2E6DC}" dt="2021-03-11T12:58:59.972" v="866" actId="20577"/>
        <pc:sldMkLst>
          <pc:docMk/>
          <pc:sldMk cId="1836327748" sldId="268"/>
        </pc:sldMkLst>
        <pc:graphicFrameChg chg="mod modGraphic">
          <ac:chgData name="Jesid Acosta" userId="bd02e801-e868-45e4-af51-7c6a03b6d837" providerId="ADAL" clId="{A172145C-6286-9448-924E-FFBB93A2E6DC}" dt="2021-03-11T12:58:59.972" v="866" actId="20577"/>
          <ac:graphicFrameMkLst>
            <pc:docMk/>
            <pc:sldMk cId="1836327748" sldId="268"/>
            <ac:graphicFrameMk id="14" creationId="{86AAD608-0561-4126-8F88-83111591C6C3}"/>
          </ac:graphicFrameMkLst>
        </pc:graphicFrameChg>
      </pc:sldChg>
      <pc:sldChg chg="addSp delSp modSp mod ord">
        <pc:chgData name="Jesid Acosta" userId="bd02e801-e868-45e4-af51-7c6a03b6d837" providerId="ADAL" clId="{A172145C-6286-9448-924E-FFBB93A2E6DC}" dt="2021-03-10T22:17:49.779" v="16"/>
        <pc:sldMkLst>
          <pc:docMk/>
          <pc:sldMk cId="3443736038" sldId="269"/>
        </pc:sldMkLst>
        <pc:graphicFrameChg chg="add del">
          <ac:chgData name="Jesid Acosta" userId="bd02e801-e868-45e4-af51-7c6a03b6d837" providerId="ADAL" clId="{A172145C-6286-9448-924E-FFBB93A2E6DC}" dt="2021-03-10T22:17:10.609" v="14"/>
          <ac:graphicFrameMkLst>
            <pc:docMk/>
            <pc:sldMk cId="3443736038" sldId="269"/>
            <ac:graphicFrameMk id="2" creationId="{F35C9E68-3073-3445-A2EF-BF35C2DAAF36}"/>
          </ac:graphicFrameMkLst>
        </pc:graphicFrameChg>
        <pc:graphicFrameChg chg="mod modGraphic">
          <ac:chgData name="Jesid Acosta" userId="bd02e801-e868-45e4-af51-7c6a03b6d837" providerId="ADAL" clId="{A172145C-6286-9448-924E-FFBB93A2E6DC}" dt="2021-03-10T22:17:49.779" v="16"/>
          <ac:graphicFrameMkLst>
            <pc:docMk/>
            <pc:sldMk cId="3443736038" sldId="269"/>
            <ac:graphicFrameMk id="4" creationId="{8F4D2E0B-91FA-4C7E-8A5F-089627C55F60}"/>
          </ac:graphicFrameMkLst>
        </pc:graphicFrameChg>
      </pc:sldChg>
      <pc:sldChg chg="addSp modSp mod modShow">
        <pc:chgData name="Jesid Acosta" userId="bd02e801-e868-45e4-af51-7c6a03b6d837" providerId="ADAL" clId="{A172145C-6286-9448-924E-FFBB93A2E6DC}" dt="2021-03-10T22:56:04.370" v="279" actId="729"/>
        <pc:sldMkLst>
          <pc:docMk/>
          <pc:sldMk cId="539857881" sldId="270"/>
        </pc:sldMkLst>
        <pc:graphicFrameChg chg="add mod modGraphic">
          <ac:chgData name="Jesid Acosta" userId="bd02e801-e868-45e4-af51-7c6a03b6d837" providerId="ADAL" clId="{A172145C-6286-9448-924E-FFBB93A2E6DC}" dt="2021-03-10T22:39:26.543" v="142" actId="20577"/>
          <ac:graphicFrameMkLst>
            <pc:docMk/>
            <pc:sldMk cId="539857881" sldId="270"/>
            <ac:graphicFrameMk id="2" creationId="{A19DFED2-DCAD-8745-BDFB-3A9473D8AFFA}"/>
          </ac:graphicFrameMkLst>
        </pc:graphicFrameChg>
        <pc:graphicFrameChg chg="modGraphic">
          <ac:chgData name="Jesid Acosta" userId="bd02e801-e868-45e4-af51-7c6a03b6d837" providerId="ADAL" clId="{A172145C-6286-9448-924E-FFBB93A2E6DC}" dt="2021-03-10T22:48:49.308" v="225" actId="14734"/>
          <ac:graphicFrameMkLst>
            <pc:docMk/>
            <pc:sldMk cId="539857881" sldId="270"/>
            <ac:graphicFrameMk id="8" creationId="{8F441FE8-063C-4C79-9E3D-FDD9F8EC5BD1}"/>
          </ac:graphicFrameMkLst>
        </pc:graphicFrameChg>
      </pc:sldChg>
      <pc:sldChg chg="modSp mod ord">
        <pc:chgData name="Jesid Acosta" userId="bd02e801-e868-45e4-af51-7c6a03b6d837" providerId="ADAL" clId="{A172145C-6286-9448-924E-FFBB93A2E6DC}" dt="2021-03-10T22:24:10.014" v="34" actId="1076"/>
        <pc:sldMkLst>
          <pc:docMk/>
          <pc:sldMk cId="1250516242" sldId="272"/>
        </pc:sldMkLst>
        <pc:spChg chg="mod">
          <ac:chgData name="Jesid Acosta" userId="bd02e801-e868-45e4-af51-7c6a03b6d837" providerId="ADAL" clId="{A172145C-6286-9448-924E-FFBB93A2E6DC}" dt="2021-03-10T22:23:09.618" v="29" actId="1076"/>
          <ac:spMkLst>
            <pc:docMk/>
            <pc:sldMk cId="1250516242" sldId="272"/>
            <ac:spMk id="5" creationId="{4FAEEB6A-23CF-4D00-8511-1B05923AE45F}"/>
          </ac:spMkLst>
        </pc:spChg>
        <pc:spChg chg="mod">
          <ac:chgData name="Jesid Acosta" userId="bd02e801-e868-45e4-af51-7c6a03b6d837" providerId="ADAL" clId="{A172145C-6286-9448-924E-FFBB93A2E6DC}" dt="2021-03-10T22:22:39.602" v="27" actId="404"/>
          <ac:spMkLst>
            <pc:docMk/>
            <pc:sldMk cId="1250516242" sldId="272"/>
            <ac:spMk id="7" creationId="{863F1296-17A2-4CBE-8558-A18E76E99A29}"/>
          </ac:spMkLst>
        </pc:spChg>
        <pc:graphicFrameChg chg="mod modGraphic">
          <ac:chgData name="Jesid Acosta" userId="bd02e801-e868-45e4-af51-7c6a03b6d837" providerId="ADAL" clId="{A172145C-6286-9448-924E-FFBB93A2E6DC}" dt="2021-03-10T22:23:01.993" v="28" actId="14100"/>
          <ac:graphicFrameMkLst>
            <pc:docMk/>
            <pc:sldMk cId="1250516242" sldId="272"/>
            <ac:graphicFrameMk id="8" creationId="{5E1442F5-64F3-481A-BFEB-1B40EFC8DA81}"/>
          </ac:graphicFrameMkLst>
        </pc:graphicFrameChg>
        <pc:picChg chg="mod">
          <ac:chgData name="Jesid Acosta" userId="bd02e801-e868-45e4-af51-7c6a03b6d837" providerId="ADAL" clId="{A172145C-6286-9448-924E-FFBB93A2E6DC}" dt="2021-03-10T22:24:10.014" v="34" actId="1076"/>
          <ac:picMkLst>
            <pc:docMk/>
            <pc:sldMk cId="1250516242" sldId="272"/>
            <ac:picMk id="3" creationId="{C8394F3A-621D-44D6-8CD5-1589D3CDBE44}"/>
          </ac:picMkLst>
        </pc:picChg>
        <pc:picChg chg="mod">
          <ac:chgData name="Jesid Acosta" userId="bd02e801-e868-45e4-af51-7c6a03b6d837" providerId="ADAL" clId="{A172145C-6286-9448-924E-FFBB93A2E6DC}" dt="2021-03-10T22:22:15.492" v="19" actId="1076"/>
          <ac:picMkLst>
            <pc:docMk/>
            <pc:sldMk cId="1250516242" sldId="272"/>
            <ac:picMk id="1026" creationId="{2C51F6FE-377C-41AD-A6F7-62FCCFE9084E}"/>
          </ac:picMkLst>
        </pc:picChg>
      </pc:sldChg>
      <pc:sldChg chg="modSp add mod">
        <pc:chgData name="Jesid Acosta" userId="bd02e801-e868-45e4-af51-7c6a03b6d837" providerId="ADAL" clId="{A172145C-6286-9448-924E-FFBB93A2E6DC}" dt="2021-03-11T13:00:24.984" v="867" actId="20577"/>
        <pc:sldMkLst>
          <pc:docMk/>
          <pc:sldMk cId="805615072" sldId="273"/>
        </pc:sldMkLst>
        <pc:spChg chg="mod">
          <ac:chgData name="Jesid Acosta" userId="bd02e801-e868-45e4-af51-7c6a03b6d837" providerId="ADAL" clId="{A172145C-6286-9448-924E-FFBB93A2E6DC}" dt="2021-03-10T22:45:18.677" v="204" actId="20577"/>
          <ac:spMkLst>
            <pc:docMk/>
            <pc:sldMk cId="805615072" sldId="273"/>
            <ac:spMk id="7" creationId="{E0720634-BE8D-41BE-8E6D-C44DF6E58F4E}"/>
          </ac:spMkLst>
        </pc:spChg>
        <pc:graphicFrameChg chg="mod modGraphic">
          <ac:chgData name="Jesid Acosta" userId="bd02e801-e868-45e4-af51-7c6a03b6d837" providerId="ADAL" clId="{A172145C-6286-9448-924E-FFBB93A2E6DC}" dt="2021-03-11T13:00:24.984" v="867" actId="20577"/>
          <ac:graphicFrameMkLst>
            <pc:docMk/>
            <pc:sldMk cId="805615072" sldId="273"/>
            <ac:graphicFrameMk id="4" creationId="{8F4D2E0B-91FA-4C7E-8A5F-089627C55F6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7A0DC7-6514-464A-B0C5-624A074FC96C}"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E4D3C2AD-339B-4A30-B45C-8B56C7BA9199}">
      <dgm:prSet/>
      <dgm:spPr/>
      <dgm:t>
        <a:bodyPr/>
        <a:lstStyle/>
        <a:p>
          <a:r>
            <a:rPr lang="en-US" dirty="0"/>
            <a:t>What factors help reduce homicides?</a:t>
          </a:r>
        </a:p>
      </dgm:t>
    </dgm:pt>
    <dgm:pt modelId="{FC541B28-5360-4718-BB55-CEEC5F239ECA}" type="parTrans" cxnId="{AAE9A601-CB5C-429F-84D6-31318599F282}">
      <dgm:prSet/>
      <dgm:spPr/>
      <dgm:t>
        <a:bodyPr/>
        <a:lstStyle/>
        <a:p>
          <a:endParaRPr lang="en-US"/>
        </a:p>
      </dgm:t>
    </dgm:pt>
    <dgm:pt modelId="{3CAFD0C6-124F-4086-A221-11E165F2BD7B}" type="sibTrans" cxnId="{AAE9A601-CB5C-429F-84D6-31318599F282}">
      <dgm:prSet phldrT="01" phldr="0"/>
      <dgm:spPr/>
      <dgm:t>
        <a:bodyPr/>
        <a:lstStyle/>
        <a:p>
          <a:endParaRPr lang="en-US"/>
        </a:p>
      </dgm:t>
    </dgm:pt>
    <dgm:pt modelId="{93A575B2-EC74-482C-A196-8B38641C886B}">
      <dgm:prSet/>
      <dgm:spPr/>
      <dgm:t>
        <a:bodyPr/>
        <a:lstStyle/>
        <a:p>
          <a:r>
            <a:rPr lang="en-US" dirty="0"/>
            <a:t>Exploratory </a:t>
          </a:r>
          <a:r>
            <a:rPr lang="en-US"/>
            <a:t>Data Analysis:</a:t>
          </a:r>
          <a:endParaRPr lang="en-US" dirty="0"/>
        </a:p>
      </dgm:t>
    </dgm:pt>
    <dgm:pt modelId="{317715DD-DE88-428B-B4A3-346CC6433722}" type="parTrans" cxnId="{9986E4B9-B1B9-4B0C-B6D8-72A1F39DB60D}">
      <dgm:prSet/>
      <dgm:spPr/>
      <dgm:t>
        <a:bodyPr/>
        <a:lstStyle/>
        <a:p>
          <a:endParaRPr lang="en-US"/>
        </a:p>
      </dgm:t>
    </dgm:pt>
    <dgm:pt modelId="{794FD7C8-7C94-4162-A54B-26C777BE1A7C}" type="sibTrans" cxnId="{9986E4B9-B1B9-4B0C-B6D8-72A1F39DB60D}">
      <dgm:prSet phldrT="02" phldr="0"/>
      <dgm:spPr/>
      <dgm:t>
        <a:bodyPr/>
        <a:lstStyle/>
        <a:p>
          <a:endParaRPr lang="en-US"/>
        </a:p>
      </dgm:t>
    </dgm:pt>
    <dgm:pt modelId="{F1E9FEB8-D2B1-4E26-900B-BF6D4DED00C3}">
      <dgm:prSet/>
      <dgm:spPr/>
      <dgm:t>
        <a:bodyPr/>
        <a:lstStyle/>
        <a:p>
          <a:r>
            <a:rPr lang="en-US"/>
            <a:t>Dependent Variable (DV)</a:t>
          </a:r>
        </a:p>
      </dgm:t>
    </dgm:pt>
    <dgm:pt modelId="{1B74E84C-807F-4B32-B832-DF722521980E}" type="parTrans" cxnId="{C1899D4E-7640-412F-AFB9-555AFDB0B24E}">
      <dgm:prSet/>
      <dgm:spPr/>
      <dgm:t>
        <a:bodyPr/>
        <a:lstStyle/>
        <a:p>
          <a:endParaRPr lang="en-US"/>
        </a:p>
      </dgm:t>
    </dgm:pt>
    <dgm:pt modelId="{615D09CB-0D06-42F4-8BF7-EA1CDC5B2563}" type="sibTrans" cxnId="{C1899D4E-7640-412F-AFB9-555AFDB0B24E}">
      <dgm:prSet/>
      <dgm:spPr/>
      <dgm:t>
        <a:bodyPr/>
        <a:lstStyle/>
        <a:p>
          <a:endParaRPr lang="en-US"/>
        </a:p>
      </dgm:t>
    </dgm:pt>
    <dgm:pt modelId="{DF6A28D3-53A6-4DA9-B16D-D10FA5A12BE9}">
      <dgm:prSet/>
      <dgm:spPr/>
      <dgm:t>
        <a:bodyPr/>
        <a:lstStyle/>
        <a:p>
          <a:r>
            <a:rPr lang="en-US" dirty="0"/>
            <a:t>DV interaction with regressors – identify relationships between causes and interventions captured in model</a:t>
          </a:r>
        </a:p>
      </dgm:t>
    </dgm:pt>
    <dgm:pt modelId="{336E5A20-5CC6-4FA2-9DED-0E229B05EB9A}" type="parTrans" cxnId="{FD7A6A31-A9BB-4495-A4F7-17977ED5C51E}">
      <dgm:prSet/>
      <dgm:spPr/>
      <dgm:t>
        <a:bodyPr/>
        <a:lstStyle/>
        <a:p>
          <a:endParaRPr lang="en-US"/>
        </a:p>
      </dgm:t>
    </dgm:pt>
    <dgm:pt modelId="{A159CA1A-D7D7-47C6-8A52-591044FFE04E}" type="sibTrans" cxnId="{FD7A6A31-A9BB-4495-A4F7-17977ED5C51E}">
      <dgm:prSet/>
      <dgm:spPr/>
      <dgm:t>
        <a:bodyPr/>
        <a:lstStyle/>
        <a:p>
          <a:endParaRPr lang="en-US"/>
        </a:p>
      </dgm:t>
    </dgm:pt>
    <dgm:pt modelId="{9CC6A256-2C1B-4444-9A6F-2E8042DE226F}">
      <dgm:prSet/>
      <dgm:spPr/>
      <dgm:t>
        <a:bodyPr/>
        <a:lstStyle/>
        <a:p>
          <a:r>
            <a:rPr lang="en-US"/>
            <a:t>Transformation:</a:t>
          </a:r>
          <a:endParaRPr lang="en-US" dirty="0"/>
        </a:p>
      </dgm:t>
    </dgm:pt>
    <dgm:pt modelId="{F8CFD087-B53B-425E-8A3C-9B1759B44B38}" type="parTrans" cxnId="{9CB4B750-211B-4B77-BED1-6CA558EE88BB}">
      <dgm:prSet/>
      <dgm:spPr/>
      <dgm:t>
        <a:bodyPr/>
        <a:lstStyle/>
        <a:p>
          <a:endParaRPr lang="en-US"/>
        </a:p>
      </dgm:t>
    </dgm:pt>
    <dgm:pt modelId="{442C3D8F-249D-48E2-9A17-11A9A5E2B841}" type="sibTrans" cxnId="{9CB4B750-211B-4B77-BED1-6CA558EE88BB}">
      <dgm:prSet phldrT="03" phldr="0"/>
      <dgm:spPr/>
      <dgm:t>
        <a:bodyPr/>
        <a:lstStyle/>
        <a:p>
          <a:endParaRPr lang="en-US"/>
        </a:p>
      </dgm:t>
    </dgm:pt>
    <dgm:pt modelId="{EE49F22E-8CB8-459C-A76B-C97D5267F87B}">
      <dgm:prSet/>
      <dgm:spPr/>
      <dgm:t>
        <a:bodyPr/>
        <a:lstStyle/>
        <a:p>
          <a:r>
            <a:rPr lang="en-US"/>
            <a:t>Cleaning, Standardization &amp; Feature Engineering</a:t>
          </a:r>
        </a:p>
      </dgm:t>
    </dgm:pt>
    <dgm:pt modelId="{F5507404-C8E9-4091-B66A-696658B04D73}" type="parTrans" cxnId="{86F85479-586F-4B9D-8C81-7AE1DDB73BF2}">
      <dgm:prSet/>
      <dgm:spPr/>
      <dgm:t>
        <a:bodyPr/>
        <a:lstStyle/>
        <a:p>
          <a:endParaRPr lang="en-US"/>
        </a:p>
      </dgm:t>
    </dgm:pt>
    <dgm:pt modelId="{666D6742-937D-4690-A430-C42AFF2940F5}" type="sibTrans" cxnId="{86F85479-586F-4B9D-8C81-7AE1DDB73BF2}">
      <dgm:prSet/>
      <dgm:spPr/>
      <dgm:t>
        <a:bodyPr/>
        <a:lstStyle/>
        <a:p>
          <a:endParaRPr lang="en-US"/>
        </a:p>
      </dgm:t>
    </dgm:pt>
    <dgm:pt modelId="{A419A2AF-A1E8-4F17-AA9C-FF32FA66F860}">
      <dgm:prSet/>
      <dgm:spPr/>
      <dgm:t>
        <a:bodyPr/>
        <a:lstStyle/>
        <a:p>
          <a:r>
            <a:rPr lang="en-US" dirty="0"/>
            <a:t>Explore appropriate model specifications</a:t>
          </a:r>
        </a:p>
      </dgm:t>
    </dgm:pt>
    <dgm:pt modelId="{31FEC78C-AA0C-45AF-8086-8B8C8C9B878D}" type="parTrans" cxnId="{9A58C0CE-1195-4C8D-81C4-D794A381B7B9}">
      <dgm:prSet/>
      <dgm:spPr/>
      <dgm:t>
        <a:bodyPr/>
        <a:lstStyle/>
        <a:p>
          <a:endParaRPr lang="en-US"/>
        </a:p>
      </dgm:t>
    </dgm:pt>
    <dgm:pt modelId="{72B048EE-EA3F-433F-880B-8791F73234EF}" type="sibTrans" cxnId="{9A58C0CE-1195-4C8D-81C4-D794A381B7B9}">
      <dgm:prSet phldrT="04" phldr="0"/>
      <dgm:spPr/>
      <dgm:t>
        <a:bodyPr/>
        <a:lstStyle/>
        <a:p>
          <a:endParaRPr lang="en-US"/>
        </a:p>
      </dgm:t>
    </dgm:pt>
    <dgm:pt modelId="{03C7B248-B1BB-864C-A4CD-31A6F04FC5C4}">
      <dgm:prSet/>
      <dgm:spPr/>
      <dgm:t>
        <a:bodyPr/>
        <a:lstStyle/>
        <a:p>
          <a:r>
            <a:rPr lang="en-US" dirty="0"/>
            <a:t>Identify states of interest &amp; compare</a:t>
          </a:r>
        </a:p>
      </dgm:t>
    </dgm:pt>
    <dgm:pt modelId="{6DB9AFAA-06B9-314D-A981-BF1680145546}" type="parTrans" cxnId="{8327A7BA-C275-B449-8230-3C68A9CF1A46}">
      <dgm:prSet/>
      <dgm:spPr/>
    </dgm:pt>
    <dgm:pt modelId="{5C2A06CB-53A5-D449-BBA7-F4F8D89684B2}" type="sibTrans" cxnId="{8327A7BA-C275-B449-8230-3C68A9CF1A46}">
      <dgm:prSet/>
      <dgm:spPr/>
    </dgm:pt>
    <dgm:pt modelId="{E4BA1BDB-8B81-BC49-8BAD-021DD5B296A3}" type="pres">
      <dgm:prSet presAssocID="{8B7A0DC7-6514-464A-B0C5-624A074FC96C}" presName="linear" presStyleCnt="0">
        <dgm:presLayoutVars>
          <dgm:animLvl val="lvl"/>
          <dgm:resizeHandles val="exact"/>
        </dgm:presLayoutVars>
      </dgm:prSet>
      <dgm:spPr/>
    </dgm:pt>
    <dgm:pt modelId="{839A88F9-DA11-884E-9374-330B5FB819A7}" type="pres">
      <dgm:prSet presAssocID="{E4D3C2AD-339B-4A30-B45C-8B56C7BA9199}" presName="parentText" presStyleLbl="node1" presStyleIdx="0" presStyleCnt="4">
        <dgm:presLayoutVars>
          <dgm:chMax val="0"/>
          <dgm:bulletEnabled val="1"/>
        </dgm:presLayoutVars>
      </dgm:prSet>
      <dgm:spPr/>
    </dgm:pt>
    <dgm:pt modelId="{AF7A0995-02F4-DD47-991C-223D84E17DC5}" type="pres">
      <dgm:prSet presAssocID="{E4D3C2AD-339B-4A30-B45C-8B56C7BA9199}" presName="childText" presStyleLbl="revTx" presStyleIdx="0" presStyleCnt="3">
        <dgm:presLayoutVars>
          <dgm:bulletEnabled val="1"/>
        </dgm:presLayoutVars>
      </dgm:prSet>
      <dgm:spPr/>
    </dgm:pt>
    <dgm:pt modelId="{5A9DF0B6-EB1C-6742-A2F4-98DE7D6B27D4}" type="pres">
      <dgm:prSet presAssocID="{93A575B2-EC74-482C-A196-8B38641C886B}" presName="parentText" presStyleLbl="node1" presStyleIdx="1" presStyleCnt="4">
        <dgm:presLayoutVars>
          <dgm:chMax val="0"/>
          <dgm:bulletEnabled val="1"/>
        </dgm:presLayoutVars>
      </dgm:prSet>
      <dgm:spPr/>
    </dgm:pt>
    <dgm:pt modelId="{EBBAE608-45DE-FD4D-8C08-887DE1F8BAC8}" type="pres">
      <dgm:prSet presAssocID="{93A575B2-EC74-482C-A196-8B38641C886B}" presName="childText" presStyleLbl="revTx" presStyleIdx="1" presStyleCnt="3">
        <dgm:presLayoutVars>
          <dgm:bulletEnabled val="1"/>
        </dgm:presLayoutVars>
      </dgm:prSet>
      <dgm:spPr/>
    </dgm:pt>
    <dgm:pt modelId="{0813F81D-C425-3D42-81A5-FD978F196BE1}" type="pres">
      <dgm:prSet presAssocID="{9CC6A256-2C1B-4444-9A6F-2E8042DE226F}" presName="parentText" presStyleLbl="node1" presStyleIdx="2" presStyleCnt="4">
        <dgm:presLayoutVars>
          <dgm:chMax val="0"/>
          <dgm:bulletEnabled val="1"/>
        </dgm:presLayoutVars>
      </dgm:prSet>
      <dgm:spPr/>
    </dgm:pt>
    <dgm:pt modelId="{BA1C56AB-A499-B54B-A102-7D2737DD17C9}" type="pres">
      <dgm:prSet presAssocID="{9CC6A256-2C1B-4444-9A6F-2E8042DE226F}" presName="childText" presStyleLbl="revTx" presStyleIdx="2" presStyleCnt="3">
        <dgm:presLayoutVars>
          <dgm:bulletEnabled val="1"/>
        </dgm:presLayoutVars>
      </dgm:prSet>
      <dgm:spPr/>
    </dgm:pt>
    <dgm:pt modelId="{233C5903-723A-C74B-A517-80D740FEA43D}" type="pres">
      <dgm:prSet presAssocID="{A419A2AF-A1E8-4F17-AA9C-FF32FA66F860}" presName="parentText" presStyleLbl="node1" presStyleIdx="3" presStyleCnt="4">
        <dgm:presLayoutVars>
          <dgm:chMax val="0"/>
          <dgm:bulletEnabled val="1"/>
        </dgm:presLayoutVars>
      </dgm:prSet>
      <dgm:spPr/>
    </dgm:pt>
  </dgm:ptLst>
  <dgm:cxnLst>
    <dgm:cxn modelId="{AAE9A601-CB5C-429F-84D6-31318599F282}" srcId="{8B7A0DC7-6514-464A-B0C5-624A074FC96C}" destId="{E4D3C2AD-339B-4A30-B45C-8B56C7BA9199}" srcOrd="0" destOrd="0" parTransId="{FC541B28-5360-4718-BB55-CEEC5F239ECA}" sibTransId="{3CAFD0C6-124F-4086-A221-11E165F2BD7B}"/>
    <dgm:cxn modelId="{C3398827-B76E-2844-BB91-DAE571854679}" type="presOf" srcId="{F1E9FEB8-D2B1-4E26-900B-BF6D4DED00C3}" destId="{EBBAE608-45DE-FD4D-8C08-887DE1F8BAC8}" srcOrd="0" destOrd="0" presId="urn:microsoft.com/office/officeart/2005/8/layout/vList2"/>
    <dgm:cxn modelId="{FD7A6A31-A9BB-4495-A4F7-17977ED5C51E}" srcId="{93A575B2-EC74-482C-A196-8B38641C886B}" destId="{DF6A28D3-53A6-4DA9-B16D-D10FA5A12BE9}" srcOrd="1" destOrd="0" parTransId="{336E5A20-5CC6-4FA2-9DED-0E229B05EB9A}" sibTransId="{A159CA1A-D7D7-47C6-8A52-591044FFE04E}"/>
    <dgm:cxn modelId="{BA57D13E-03ED-134A-AF7F-5CBEF182C41F}" type="presOf" srcId="{03C7B248-B1BB-864C-A4CD-31A6F04FC5C4}" destId="{AF7A0995-02F4-DD47-991C-223D84E17DC5}" srcOrd="0" destOrd="0" presId="urn:microsoft.com/office/officeart/2005/8/layout/vList2"/>
    <dgm:cxn modelId="{D11E514C-9E6E-0B42-BDE6-7E7681C3698F}" type="presOf" srcId="{9CC6A256-2C1B-4444-9A6F-2E8042DE226F}" destId="{0813F81D-C425-3D42-81A5-FD978F196BE1}" srcOrd="0" destOrd="0" presId="urn:microsoft.com/office/officeart/2005/8/layout/vList2"/>
    <dgm:cxn modelId="{C1899D4E-7640-412F-AFB9-555AFDB0B24E}" srcId="{93A575B2-EC74-482C-A196-8B38641C886B}" destId="{F1E9FEB8-D2B1-4E26-900B-BF6D4DED00C3}" srcOrd="0" destOrd="0" parTransId="{1B74E84C-807F-4B32-B832-DF722521980E}" sibTransId="{615D09CB-0D06-42F4-8BF7-EA1CDC5B2563}"/>
    <dgm:cxn modelId="{9CB4B750-211B-4B77-BED1-6CA558EE88BB}" srcId="{8B7A0DC7-6514-464A-B0C5-624A074FC96C}" destId="{9CC6A256-2C1B-4444-9A6F-2E8042DE226F}" srcOrd="2" destOrd="0" parTransId="{F8CFD087-B53B-425E-8A3C-9B1759B44B38}" sibTransId="{442C3D8F-249D-48E2-9A17-11A9A5E2B841}"/>
    <dgm:cxn modelId="{74D74753-262B-654F-AA0C-926FF8948F9A}" type="presOf" srcId="{93A575B2-EC74-482C-A196-8B38641C886B}" destId="{5A9DF0B6-EB1C-6742-A2F4-98DE7D6B27D4}" srcOrd="0" destOrd="0" presId="urn:microsoft.com/office/officeart/2005/8/layout/vList2"/>
    <dgm:cxn modelId="{86F85479-586F-4B9D-8C81-7AE1DDB73BF2}" srcId="{9CC6A256-2C1B-4444-9A6F-2E8042DE226F}" destId="{EE49F22E-8CB8-459C-A76B-C97D5267F87B}" srcOrd="0" destOrd="0" parTransId="{F5507404-C8E9-4091-B66A-696658B04D73}" sibTransId="{666D6742-937D-4690-A430-C42AFF2940F5}"/>
    <dgm:cxn modelId="{D8019A8F-0B1D-C147-87D2-706669E697BE}" type="presOf" srcId="{E4D3C2AD-339B-4A30-B45C-8B56C7BA9199}" destId="{839A88F9-DA11-884E-9374-330B5FB819A7}" srcOrd="0" destOrd="0" presId="urn:microsoft.com/office/officeart/2005/8/layout/vList2"/>
    <dgm:cxn modelId="{AD1A2FB7-485A-1A44-8B80-5104CFA36193}" type="presOf" srcId="{EE49F22E-8CB8-459C-A76B-C97D5267F87B}" destId="{BA1C56AB-A499-B54B-A102-7D2737DD17C9}" srcOrd="0" destOrd="0" presId="urn:microsoft.com/office/officeart/2005/8/layout/vList2"/>
    <dgm:cxn modelId="{9986E4B9-B1B9-4B0C-B6D8-72A1F39DB60D}" srcId="{8B7A0DC7-6514-464A-B0C5-624A074FC96C}" destId="{93A575B2-EC74-482C-A196-8B38641C886B}" srcOrd="1" destOrd="0" parTransId="{317715DD-DE88-428B-B4A3-346CC6433722}" sibTransId="{794FD7C8-7C94-4162-A54B-26C777BE1A7C}"/>
    <dgm:cxn modelId="{8327A7BA-C275-B449-8230-3C68A9CF1A46}" srcId="{E4D3C2AD-339B-4A30-B45C-8B56C7BA9199}" destId="{03C7B248-B1BB-864C-A4CD-31A6F04FC5C4}" srcOrd="0" destOrd="0" parTransId="{6DB9AFAA-06B9-314D-A981-BF1680145546}" sibTransId="{5C2A06CB-53A5-D449-BBA7-F4F8D89684B2}"/>
    <dgm:cxn modelId="{9A58C0CE-1195-4C8D-81C4-D794A381B7B9}" srcId="{8B7A0DC7-6514-464A-B0C5-624A074FC96C}" destId="{A419A2AF-A1E8-4F17-AA9C-FF32FA66F860}" srcOrd="3" destOrd="0" parTransId="{31FEC78C-AA0C-45AF-8086-8B8C8C9B878D}" sibTransId="{72B048EE-EA3F-433F-880B-8791F73234EF}"/>
    <dgm:cxn modelId="{2F1C84DE-4BEC-4F46-9063-385705D12CD8}" type="presOf" srcId="{8B7A0DC7-6514-464A-B0C5-624A074FC96C}" destId="{E4BA1BDB-8B81-BC49-8BAD-021DD5B296A3}" srcOrd="0" destOrd="0" presId="urn:microsoft.com/office/officeart/2005/8/layout/vList2"/>
    <dgm:cxn modelId="{69334BE6-8E88-7546-9AB3-2E9FBFE3E335}" type="presOf" srcId="{A419A2AF-A1E8-4F17-AA9C-FF32FA66F860}" destId="{233C5903-723A-C74B-A517-80D740FEA43D}" srcOrd="0" destOrd="0" presId="urn:microsoft.com/office/officeart/2005/8/layout/vList2"/>
    <dgm:cxn modelId="{15D626EF-F150-5542-B2DD-8620C95C055C}" type="presOf" srcId="{DF6A28D3-53A6-4DA9-B16D-D10FA5A12BE9}" destId="{EBBAE608-45DE-FD4D-8C08-887DE1F8BAC8}" srcOrd="0" destOrd="1" presId="urn:microsoft.com/office/officeart/2005/8/layout/vList2"/>
    <dgm:cxn modelId="{88E3B58C-08C3-9941-9AA7-5978ABEDE171}" type="presParOf" srcId="{E4BA1BDB-8B81-BC49-8BAD-021DD5B296A3}" destId="{839A88F9-DA11-884E-9374-330B5FB819A7}" srcOrd="0" destOrd="0" presId="urn:microsoft.com/office/officeart/2005/8/layout/vList2"/>
    <dgm:cxn modelId="{4A3522CD-B925-2F40-8006-FDC770851E9E}" type="presParOf" srcId="{E4BA1BDB-8B81-BC49-8BAD-021DD5B296A3}" destId="{AF7A0995-02F4-DD47-991C-223D84E17DC5}" srcOrd="1" destOrd="0" presId="urn:microsoft.com/office/officeart/2005/8/layout/vList2"/>
    <dgm:cxn modelId="{E20E57C9-56C0-1D41-9B5D-3EDD188E0D86}" type="presParOf" srcId="{E4BA1BDB-8B81-BC49-8BAD-021DD5B296A3}" destId="{5A9DF0B6-EB1C-6742-A2F4-98DE7D6B27D4}" srcOrd="2" destOrd="0" presId="urn:microsoft.com/office/officeart/2005/8/layout/vList2"/>
    <dgm:cxn modelId="{4054A612-B57A-834A-B6B1-31D9C7207E4E}" type="presParOf" srcId="{E4BA1BDB-8B81-BC49-8BAD-021DD5B296A3}" destId="{EBBAE608-45DE-FD4D-8C08-887DE1F8BAC8}" srcOrd="3" destOrd="0" presId="urn:microsoft.com/office/officeart/2005/8/layout/vList2"/>
    <dgm:cxn modelId="{7ECBF23E-2E02-0F40-9FE5-168AEC0E0062}" type="presParOf" srcId="{E4BA1BDB-8B81-BC49-8BAD-021DD5B296A3}" destId="{0813F81D-C425-3D42-81A5-FD978F196BE1}" srcOrd="4" destOrd="0" presId="urn:microsoft.com/office/officeart/2005/8/layout/vList2"/>
    <dgm:cxn modelId="{1DE2F975-B830-604E-809D-99F7194AB95E}" type="presParOf" srcId="{E4BA1BDB-8B81-BC49-8BAD-021DD5B296A3}" destId="{BA1C56AB-A499-B54B-A102-7D2737DD17C9}" srcOrd="5" destOrd="0" presId="urn:microsoft.com/office/officeart/2005/8/layout/vList2"/>
    <dgm:cxn modelId="{A1B0D3A8-DA61-4249-9764-B7D919047C70}" type="presParOf" srcId="{E4BA1BDB-8B81-BC49-8BAD-021DD5B296A3}" destId="{233C5903-723A-C74B-A517-80D740FEA43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A88F9-DA11-884E-9374-330B5FB819A7}">
      <dsp:nvSpPr>
        <dsp:cNvPr id="0" name=""/>
        <dsp:cNvSpPr/>
      </dsp:nvSpPr>
      <dsp:spPr>
        <a:xfrm>
          <a:off x="0" y="350982"/>
          <a:ext cx="6513603" cy="69556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What factors help reduce homicides?</a:t>
          </a:r>
        </a:p>
      </dsp:txBody>
      <dsp:txXfrm>
        <a:off x="33955" y="384937"/>
        <a:ext cx="6445693" cy="627655"/>
      </dsp:txXfrm>
    </dsp:sp>
    <dsp:sp modelId="{AF7A0995-02F4-DD47-991C-223D84E17DC5}">
      <dsp:nvSpPr>
        <dsp:cNvPr id="0" name=""/>
        <dsp:cNvSpPr/>
      </dsp:nvSpPr>
      <dsp:spPr>
        <a:xfrm>
          <a:off x="0" y="1046547"/>
          <a:ext cx="6513603"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Identify states of interest &amp; compare</a:t>
          </a:r>
        </a:p>
      </dsp:txBody>
      <dsp:txXfrm>
        <a:off x="0" y="1046547"/>
        <a:ext cx="6513603" cy="480240"/>
      </dsp:txXfrm>
    </dsp:sp>
    <dsp:sp modelId="{5A9DF0B6-EB1C-6742-A2F4-98DE7D6B27D4}">
      <dsp:nvSpPr>
        <dsp:cNvPr id="0" name=""/>
        <dsp:cNvSpPr/>
      </dsp:nvSpPr>
      <dsp:spPr>
        <a:xfrm>
          <a:off x="0" y="1526787"/>
          <a:ext cx="6513603" cy="69556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Exploratory </a:t>
          </a:r>
          <a:r>
            <a:rPr lang="en-US" sz="2900" kern="1200"/>
            <a:t>Data Analysis:</a:t>
          </a:r>
          <a:endParaRPr lang="en-US" sz="2900" kern="1200" dirty="0"/>
        </a:p>
      </dsp:txBody>
      <dsp:txXfrm>
        <a:off x="33955" y="1560742"/>
        <a:ext cx="6445693" cy="627655"/>
      </dsp:txXfrm>
    </dsp:sp>
    <dsp:sp modelId="{EBBAE608-45DE-FD4D-8C08-887DE1F8BAC8}">
      <dsp:nvSpPr>
        <dsp:cNvPr id="0" name=""/>
        <dsp:cNvSpPr/>
      </dsp:nvSpPr>
      <dsp:spPr>
        <a:xfrm>
          <a:off x="0" y="2222353"/>
          <a:ext cx="6513603" cy="1440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Dependent Variable (DV)</a:t>
          </a:r>
        </a:p>
        <a:p>
          <a:pPr marL="228600" lvl="1" indent="-228600" algn="l" defTabSz="1022350">
            <a:lnSpc>
              <a:spcPct val="90000"/>
            </a:lnSpc>
            <a:spcBef>
              <a:spcPct val="0"/>
            </a:spcBef>
            <a:spcAft>
              <a:spcPct val="20000"/>
            </a:spcAft>
            <a:buChar char="•"/>
          </a:pPr>
          <a:r>
            <a:rPr lang="en-US" sz="2300" kern="1200" dirty="0"/>
            <a:t>DV interaction with regressors – identify relationships between causes and interventions captured in model</a:t>
          </a:r>
        </a:p>
      </dsp:txBody>
      <dsp:txXfrm>
        <a:off x="0" y="2222353"/>
        <a:ext cx="6513603" cy="1440719"/>
      </dsp:txXfrm>
    </dsp:sp>
    <dsp:sp modelId="{0813F81D-C425-3D42-81A5-FD978F196BE1}">
      <dsp:nvSpPr>
        <dsp:cNvPr id="0" name=""/>
        <dsp:cNvSpPr/>
      </dsp:nvSpPr>
      <dsp:spPr>
        <a:xfrm>
          <a:off x="0" y="3663073"/>
          <a:ext cx="6513603" cy="69556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Transformation:</a:t>
          </a:r>
          <a:endParaRPr lang="en-US" sz="2900" kern="1200" dirty="0"/>
        </a:p>
      </dsp:txBody>
      <dsp:txXfrm>
        <a:off x="33955" y="3697028"/>
        <a:ext cx="6445693" cy="627655"/>
      </dsp:txXfrm>
    </dsp:sp>
    <dsp:sp modelId="{BA1C56AB-A499-B54B-A102-7D2737DD17C9}">
      <dsp:nvSpPr>
        <dsp:cNvPr id="0" name=""/>
        <dsp:cNvSpPr/>
      </dsp:nvSpPr>
      <dsp:spPr>
        <a:xfrm>
          <a:off x="0" y="4358638"/>
          <a:ext cx="6513603" cy="48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Cleaning, Standardization &amp; Feature Engineering</a:t>
          </a:r>
        </a:p>
      </dsp:txBody>
      <dsp:txXfrm>
        <a:off x="0" y="4358638"/>
        <a:ext cx="6513603" cy="480240"/>
      </dsp:txXfrm>
    </dsp:sp>
    <dsp:sp modelId="{233C5903-723A-C74B-A517-80D740FEA43D}">
      <dsp:nvSpPr>
        <dsp:cNvPr id="0" name=""/>
        <dsp:cNvSpPr/>
      </dsp:nvSpPr>
      <dsp:spPr>
        <a:xfrm>
          <a:off x="0" y="4838878"/>
          <a:ext cx="6513603" cy="69556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Explore appropriate model specifications</a:t>
          </a:r>
        </a:p>
      </dsp:txBody>
      <dsp:txXfrm>
        <a:off x="33955" y="4872833"/>
        <a:ext cx="6445693" cy="6276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7DD80-0DBB-9446-848B-258FCFE9B298}" type="datetimeFigureOut">
              <a:rPr lang="en-US" smtClean="0"/>
              <a:t>3/11/21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FC440-97BE-7A43-9702-4677C7640404}" type="slidenum">
              <a:rPr lang="en-US" smtClean="0"/>
              <a:t>‹#›</a:t>
            </a:fld>
            <a:endParaRPr lang="en-US"/>
          </a:p>
        </p:txBody>
      </p:sp>
    </p:spTree>
    <p:extLst>
      <p:ext uri="{BB962C8B-B14F-4D97-AF65-F5344CB8AC3E}">
        <p14:creationId xmlns:p14="http://schemas.microsoft.com/office/powerpoint/2010/main" val="2164519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Definition Homicide (FBI): </a:t>
            </a:r>
            <a:r>
              <a:rPr lang="en-US" sz="1200" kern="1200" dirty="0">
                <a:solidFill>
                  <a:schemeClr val="tx1"/>
                </a:solidFill>
                <a:effectLst/>
                <a:latin typeface="+mn-lt"/>
                <a:ea typeface="+mn-ea"/>
                <a:cs typeface="+mn-cs"/>
              </a:rPr>
              <a:t> “willful (nonnegligent) killing of one human being.” </a:t>
            </a:r>
          </a:p>
          <a:p>
            <a:pPr rtl="0" fontAlgn="ctr"/>
            <a:r>
              <a:rPr lang="en-US" sz="1200" kern="1200" dirty="0">
                <a:solidFill>
                  <a:schemeClr val="tx1"/>
                </a:solidFill>
                <a:effectLst/>
                <a:latin typeface="+mn-lt"/>
                <a:ea typeface="+mn-ea"/>
                <a:cs typeface="+mn-cs"/>
              </a:rPr>
              <a:t>All  require the intention to kill, but they differ in terms of the degree of premeditation: </a:t>
            </a:r>
          </a:p>
          <a:p>
            <a:pPr lvl="1" rtl="0" fontAlgn="ctr"/>
            <a:r>
              <a:rPr lang="en-US" sz="1200" b="0" i="0" kern="1200" dirty="0">
                <a:solidFill>
                  <a:schemeClr val="tx1"/>
                </a:solidFill>
                <a:effectLst/>
                <a:latin typeface="+mn-lt"/>
                <a:ea typeface="+mn-ea"/>
                <a:cs typeface="+mn-cs"/>
              </a:rPr>
              <a:t>First Degree: a homicide that is both intentional and premeditated </a:t>
            </a:r>
          </a:p>
          <a:p>
            <a:pPr lvl="1" rtl="0" fontAlgn="ctr"/>
            <a:r>
              <a:rPr lang="en-US" sz="1200" b="0" i="0" kern="1200" dirty="0">
                <a:solidFill>
                  <a:schemeClr val="tx1"/>
                </a:solidFill>
                <a:effectLst/>
                <a:latin typeface="+mn-lt"/>
                <a:ea typeface="+mn-ea"/>
                <a:cs typeface="+mn-cs"/>
              </a:rPr>
              <a:t>Second Degree: the killing is intentional but lacks premeditation, because a person is provoked under circumstances likely to provoke any reasonable person and kills in the “heat of passion,” </a:t>
            </a:r>
          </a:p>
          <a:p>
            <a:pPr lvl="1" rtl="0" fontAlgn="ctr"/>
            <a:r>
              <a:rPr lang="en-US" sz="1200" b="0" i="0" kern="1200" dirty="0">
                <a:solidFill>
                  <a:schemeClr val="tx1"/>
                </a:solidFill>
                <a:effectLst/>
                <a:latin typeface="+mn-lt"/>
                <a:ea typeface="+mn-ea"/>
                <a:cs typeface="+mn-cs"/>
              </a:rPr>
              <a:t>Voluntary Manslaughter: depending on the degree of the mitigating circumstances</a:t>
            </a:r>
          </a:p>
          <a:p>
            <a:endParaRPr lang="en-US" dirty="0"/>
          </a:p>
        </p:txBody>
      </p:sp>
      <p:sp>
        <p:nvSpPr>
          <p:cNvPr id="4" name="Slide Number Placeholder 3"/>
          <p:cNvSpPr>
            <a:spLocks noGrp="1"/>
          </p:cNvSpPr>
          <p:nvPr>
            <p:ph type="sldNum" sz="quarter" idx="5"/>
          </p:nvPr>
        </p:nvSpPr>
        <p:spPr/>
        <p:txBody>
          <a:bodyPr/>
          <a:lstStyle/>
          <a:p>
            <a:fld id="{5EDFC440-97BE-7A43-9702-4677C7640404}" type="slidenum">
              <a:rPr lang="en-US" smtClean="0"/>
              <a:t>4</a:t>
            </a:fld>
            <a:endParaRPr lang="en-US"/>
          </a:p>
        </p:txBody>
      </p:sp>
    </p:spTree>
    <p:extLst>
      <p:ext uri="{BB962C8B-B14F-4D97-AF65-F5344CB8AC3E}">
        <p14:creationId xmlns:p14="http://schemas.microsoft.com/office/powerpoint/2010/main" val="3630984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FC440-97BE-7A43-9702-4677C7640404}" type="slidenum">
              <a:rPr lang="en-US" smtClean="0"/>
              <a:t>5</a:t>
            </a:fld>
            <a:endParaRPr lang="en-US"/>
          </a:p>
        </p:txBody>
      </p:sp>
    </p:spTree>
    <p:extLst>
      <p:ext uri="{BB962C8B-B14F-4D97-AF65-F5344CB8AC3E}">
        <p14:creationId xmlns:p14="http://schemas.microsoft.com/office/powerpoint/2010/main" val="1501081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DFC440-97BE-7A43-9702-4677C7640404}" type="slidenum">
              <a:rPr lang="en-US" smtClean="0"/>
              <a:t>7</a:t>
            </a:fld>
            <a:endParaRPr lang="en-US"/>
          </a:p>
        </p:txBody>
      </p:sp>
    </p:spTree>
    <p:extLst>
      <p:ext uri="{BB962C8B-B14F-4D97-AF65-F5344CB8AC3E}">
        <p14:creationId xmlns:p14="http://schemas.microsoft.com/office/powerpoint/2010/main" val="886738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further about our question:</a:t>
            </a:r>
          </a:p>
          <a:p>
            <a:pPr marL="171450" indent="-171450">
              <a:buFontTx/>
              <a:buChar char="-"/>
            </a:pPr>
            <a:r>
              <a:rPr lang="en-US" dirty="0"/>
              <a:t>Ways to skin the cat, compare state by state, look at changes overtime or a </a:t>
            </a:r>
            <a:r>
              <a:rPr lang="en-US"/>
              <a:t>mix.</a:t>
            </a:r>
            <a:endParaRPr lang="en-US" dirty="0"/>
          </a:p>
        </p:txBody>
      </p:sp>
      <p:sp>
        <p:nvSpPr>
          <p:cNvPr id="4" name="Slide Number Placeholder 3"/>
          <p:cNvSpPr>
            <a:spLocks noGrp="1"/>
          </p:cNvSpPr>
          <p:nvPr>
            <p:ph type="sldNum" sz="quarter" idx="5"/>
          </p:nvPr>
        </p:nvSpPr>
        <p:spPr/>
        <p:txBody>
          <a:bodyPr/>
          <a:lstStyle/>
          <a:p>
            <a:fld id="{5EDFC440-97BE-7A43-9702-4677C7640404}" type="slidenum">
              <a:rPr lang="en-US" smtClean="0"/>
              <a:t>13</a:t>
            </a:fld>
            <a:endParaRPr lang="en-US"/>
          </a:p>
        </p:txBody>
      </p:sp>
    </p:spTree>
    <p:extLst>
      <p:ext uri="{BB962C8B-B14F-4D97-AF65-F5344CB8AC3E}">
        <p14:creationId xmlns:p14="http://schemas.microsoft.com/office/powerpoint/2010/main" val="1554807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6A9D-DB58-0B4C-A650-00EDBC3085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F7CBF3-7A1A-ED4E-9129-9B18134AE5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659DFD-70DA-B44E-A1E2-E216CC97EA70}"/>
              </a:ext>
            </a:extLst>
          </p:cNvPr>
          <p:cNvSpPr>
            <a:spLocks noGrp="1"/>
          </p:cNvSpPr>
          <p:nvPr>
            <p:ph type="dt" sz="half" idx="10"/>
          </p:nvPr>
        </p:nvSpPr>
        <p:spPr/>
        <p:txBody>
          <a:bodyPr/>
          <a:lstStyle/>
          <a:p>
            <a:fld id="{B584E8DE-2D2E-429B-9B48-B77D08C73E2F}" type="datetimeFigureOut">
              <a:rPr lang="en-US" smtClean="0"/>
              <a:t>3/11/21</a:t>
            </a:fld>
            <a:endParaRPr lang="en-US"/>
          </a:p>
        </p:txBody>
      </p:sp>
      <p:sp>
        <p:nvSpPr>
          <p:cNvPr id="5" name="Footer Placeholder 4">
            <a:extLst>
              <a:ext uri="{FF2B5EF4-FFF2-40B4-BE49-F238E27FC236}">
                <a16:creationId xmlns:a16="http://schemas.microsoft.com/office/drawing/2014/main" id="{C5112186-EAF9-7D42-A32D-D4B49EEBF3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E77C3-9A98-FB4D-8814-7911E5376179}"/>
              </a:ext>
            </a:extLst>
          </p:cNvPr>
          <p:cNvSpPr>
            <a:spLocks noGrp="1"/>
          </p:cNvSpPr>
          <p:nvPr>
            <p:ph type="sldNum" sz="quarter" idx="12"/>
          </p:nvPr>
        </p:nvSpPr>
        <p:spPr/>
        <p:txBody>
          <a:bodyPr/>
          <a:lstStyle/>
          <a:p>
            <a:fld id="{926748B3-FF5F-4265-84E9-706FBAA8C38B}" type="slidenum">
              <a:rPr lang="en-US" smtClean="0"/>
              <a:t>‹#›</a:t>
            </a:fld>
            <a:endParaRPr lang="en-US"/>
          </a:p>
        </p:txBody>
      </p:sp>
    </p:spTree>
    <p:extLst>
      <p:ext uri="{BB962C8B-B14F-4D97-AF65-F5344CB8AC3E}">
        <p14:creationId xmlns:p14="http://schemas.microsoft.com/office/powerpoint/2010/main" val="3389461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172B-EFF8-5F42-A02D-B78D46815A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CCC644-0F58-7A41-99F1-EC8DAB9DC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A537C-AA5A-7C41-B8D6-A005C4BC2E84}"/>
              </a:ext>
            </a:extLst>
          </p:cNvPr>
          <p:cNvSpPr>
            <a:spLocks noGrp="1"/>
          </p:cNvSpPr>
          <p:nvPr>
            <p:ph type="dt" sz="half" idx="10"/>
          </p:nvPr>
        </p:nvSpPr>
        <p:spPr/>
        <p:txBody>
          <a:bodyPr/>
          <a:lstStyle/>
          <a:p>
            <a:fld id="{B584E8DE-2D2E-429B-9B48-B77D08C73E2F}" type="datetimeFigureOut">
              <a:rPr lang="en-US" smtClean="0"/>
              <a:t>3/11/21</a:t>
            </a:fld>
            <a:endParaRPr lang="en-US"/>
          </a:p>
        </p:txBody>
      </p:sp>
      <p:sp>
        <p:nvSpPr>
          <p:cNvPr id="5" name="Footer Placeholder 4">
            <a:extLst>
              <a:ext uri="{FF2B5EF4-FFF2-40B4-BE49-F238E27FC236}">
                <a16:creationId xmlns:a16="http://schemas.microsoft.com/office/drawing/2014/main" id="{E906FA68-F158-C54B-8770-482D4BF61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F3E014-A32A-7048-ACF7-B10CCCD60B27}"/>
              </a:ext>
            </a:extLst>
          </p:cNvPr>
          <p:cNvSpPr>
            <a:spLocks noGrp="1"/>
          </p:cNvSpPr>
          <p:nvPr>
            <p:ph type="sldNum" sz="quarter" idx="12"/>
          </p:nvPr>
        </p:nvSpPr>
        <p:spPr/>
        <p:txBody>
          <a:bodyPr/>
          <a:lstStyle/>
          <a:p>
            <a:fld id="{926748B3-FF5F-4265-84E9-706FBAA8C38B}" type="slidenum">
              <a:rPr lang="en-US" smtClean="0"/>
              <a:t>‹#›</a:t>
            </a:fld>
            <a:endParaRPr lang="en-US"/>
          </a:p>
        </p:txBody>
      </p:sp>
    </p:spTree>
    <p:extLst>
      <p:ext uri="{BB962C8B-B14F-4D97-AF65-F5344CB8AC3E}">
        <p14:creationId xmlns:p14="http://schemas.microsoft.com/office/powerpoint/2010/main" val="3277926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A32F7-8495-B843-8709-603D0FF765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8C16BD-8639-DB4F-9610-82420B6FA5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7063EA-8F39-4141-8BC2-20E6B0CC027C}"/>
              </a:ext>
            </a:extLst>
          </p:cNvPr>
          <p:cNvSpPr>
            <a:spLocks noGrp="1"/>
          </p:cNvSpPr>
          <p:nvPr>
            <p:ph type="dt" sz="half" idx="10"/>
          </p:nvPr>
        </p:nvSpPr>
        <p:spPr/>
        <p:txBody>
          <a:bodyPr/>
          <a:lstStyle/>
          <a:p>
            <a:fld id="{B584E8DE-2D2E-429B-9B48-B77D08C73E2F}" type="datetimeFigureOut">
              <a:rPr lang="en-US" smtClean="0"/>
              <a:t>3/11/21</a:t>
            </a:fld>
            <a:endParaRPr lang="en-US"/>
          </a:p>
        </p:txBody>
      </p:sp>
      <p:sp>
        <p:nvSpPr>
          <p:cNvPr id="5" name="Footer Placeholder 4">
            <a:extLst>
              <a:ext uri="{FF2B5EF4-FFF2-40B4-BE49-F238E27FC236}">
                <a16:creationId xmlns:a16="http://schemas.microsoft.com/office/drawing/2014/main" id="{AED56B03-1149-3E47-BA17-CE0E609BD4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7CB45D-8194-6E41-B2E8-4B1014E4A0CE}"/>
              </a:ext>
            </a:extLst>
          </p:cNvPr>
          <p:cNvSpPr>
            <a:spLocks noGrp="1"/>
          </p:cNvSpPr>
          <p:nvPr>
            <p:ph type="sldNum" sz="quarter" idx="12"/>
          </p:nvPr>
        </p:nvSpPr>
        <p:spPr/>
        <p:txBody>
          <a:bodyPr/>
          <a:lstStyle/>
          <a:p>
            <a:fld id="{926748B3-FF5F-4265-84E9-706FBAA8C38B}" type="slidenum">
              <a:rPr lang="en-US" smtClean="0"/>
              <a:t>‹#›</a:t>
            </a:fld>
            <a:endParaRPr lang="en-US"/>
          </a:p>
        </p:txBody>
      </p:sp>
    </p:spTree>
    <p:extLst>
      <p:ext uri="{BB962C8B-B14F-4D97-AF65-F5344CB8AC3E}">
        <p14:creationId xmlns:p14="http://schemas.microsoft.com/office/powerpoint/2010/main" val="2778274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1BF79-7DCC-0B4C-990F-956256517D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C4BA5-5110-3445-981D-5D9E8CE7F0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A3DEB-3FEE-BB40-BC17-E0F2ADA102E0}"/>
              </a:ext>
            </a:extLst>
          </p:cNvPr>
          <p:cNvSpPr>
            <a:spLocks noGrp="1"/>
          </p:cNvSpPr>
          <p:nvPr>
            <p:ph type="dt" sz="half" idx="10"/>
          </p:nvPr>
        </p:nvSpPr>
        <p:spPr/>
        <p:txBody>
          <a:bodyPr/>
          <a:lstStyle/>
          <a:p>
            <a:fld id="{B584E8DE-2D2E-429B-9B48-B77D08C73E2F}" type="datetimeFigureOut">
              <a:rPr lang="en-US" smtClean="0"/>
              <a:t>3/11/21</a:t>
            </a:fld>
            <a:endParaRPr lang="en-US"/>
          </a:p>
        </p:txBody>
      </p:sp>
      <p:sp>
        <p:nvSpPr>
          <p:cNvPr id="5" name="Footer Placeholder 4">
            <a:extLst>
              <a:ext uri="{FF2B5EF4-FFF2-40B4-BE49-F238E27FC236}">
                <a16:creationId xmlns:a16="http://schemas.microsoft.com/office/drawing/2014/main" id="{F38137A9-2050-8D4D-BE1E-7303BFE79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2F310-A6EE-8D41-9582-6310537672A0}"/>
              </a:ext>
            </a:extLst>
          </p:cNvPr>
          <p:cNvSpPr>
            <a:spLocks noGrp="1"/>
          </p:cNvSpPr>
          <p:nvPr>
            <p:ph type="sldNum" sz="quarter" idx="12"/>
          </p:nvPr>
        </p:nvSpPr>
        <p:spPr/>
        <p:txBody>
          <a:bodyPr/>
          <a:lstStyle/>
          <a:p>
            <a:fld id="{926748B3-FF5F-4265-84E9-706FBAA8C38B}" type="slidenum">
              <a:rPr lang="en-US" smtClean="0"/>
              <a:t>‹#›</a:t>
            </a:fld>
            <a:endParaRPr lang="en-US"/>
          </a:p>
        </p:txBody>
      </p:sp>
    </p:spTree>
    <p:extLst>
      <p:ext uri="{BB962C8B-B14F-4D97-AF65-F5344CB8AC3E}">
        <p14:creationId xmlns:p14="http://schemas.microsoft.com/office/powerpoint/2010/main" val="2190632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4330F-F29E-0446-A2A0-0D5403EEE7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66E29C-D6CE-1448-8E17-6B02558F7F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C82C61-6482-FD4D-B110-213DE1612E54}"/>
              </a:ext>
            </a:extLst>
          </p:cNvPr>
          <p:cNvSpPr>
            <a:spLocks noGrp="1"/>
          </p:cNvSpPr>
          <p:nvPr>
            <p:ph type="dt" sz="half" idx="10"/>
          </p:nvPr>
        </p:nvSpPr>
        <p:spPr/>
        <p:txBody>
          <a:bodyPr/>
          <a:lstStyle/>
          <a:p>
            <a:fld id="{B584E8DE-2D2E-429B-9B48-B77D08C73E2F}" type="datetimeFigureOut">
              <a:rPr lang="en-US" smtClean="0"/>
              <a:t>3/11/21</a:t>
            </a:fld>
            <a:endParaRPr lang="en-US"/>
          </a:p>
        </p:txBody>
      </p:sp>
      <p:sp>
        <p:nvSpPr>
          <p:cNvPr id="5" name="Footer Placeholder 4">
            <a:extLst>
              <a:ext uri="{FF2B5EF4-FFF2-40B4-BE49-F238E27FC236}">
                <a16:creationId xmlns:a16="http://schemas.microsoft.com/office/drawing/2014/main" id="{8EF01046-F5B0-4B49-9045-F45F2BD8E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28DD4-B7D5-3448-8046-ED021763B026}"/>
              </a:ext>
            </a:extLst>
          </p:cNvPr>
          <p:cNvSpPr>
            <a:spLocks noGrp="1"/>
          </p:cNvSpPr>
          <p:nvPr>
            <p:ph type="sldNum" sz="quarter" idx="12"/>
          </p:nvPr>
        </p:nvSpPr>
        <p:spPr/>
        <p:txBody>
          <a:bodyPr/>
          <a:lstStyle/>
          <a:p>
            <a:fld id="{926748B3-FF5F-4265-84E9-706FBAA8C38B}" type="slidenum">
              <a:rPr lang="en-US" smtClean="0"/>
              <a:t>‹#›</a:t>
            </a:fld>
            <a:endParaRPr lang="en-US"/>
          </a:p>
        </p:txBody>
      </p:sp>
    </p:spTree>
    <p:extLst>
      <p:ext uri="{BB962C8B-B14F-4D97-AF65-F5344CB8AC3E}">
        <p14:creationId xmlns:p14="http://schemas.microsoft.com/office/powerpoint/2010/main" val="3635443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C7B0-19DC-4143-A0A2-19F3C1E55E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4DBD0-3488-7B45-A290-BB92C86E00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D690B0-C00B-904B-9B93-44853DD38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D63EDF-7C58-044D-9EAE-C880456CA071}"/>
              </a:ext>
            </a:extLst>
          </p:cNvPr>
          <p:cNvSpPr>
            <a:spLocks noGrp="1"/>
          </p:cNvSpPr>
          <p:nvPr>
            <p:ph type="dt" sz="half" idx="10"/>
          </p:nvPr>
        </p:nvSpPr>
        <p:spPr/>
        <p:txBody>
          <a:bodyPr/>
          <a:lstStyle/>
          <a:p>
            <a:fld id="{B584E8DE-2D2E-429B-9B48-B77D08C73E2F}" type="datetimeFigureOut">
              <a:rPr lang="en-US" smtClean="0"/>
              <a:t>3/11/21</a:t>
            </a:fld>
            <a:endParaRPr lang="en-US"/>
          </a:p>
        </p:txBody>
      </p:sp>
      <p:sp>
        <p:nvSpPr>
          <p:cNvPr id="6" name="Footer Placeholder 5">
            <a:extLst>
              <a:ext uri="{FF2B5EF4-FFF2-40B4-BE49-F238E27FC236}">
                <a16:creationId xmlns:a16="http://schemas.microsoft.com/office/drawing/2014/main" id="{311B8AA9-2243-1E40-907A-BC80F011AE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E317D-9DE3-9647-A96E-BF28C6BA1FF4}"/>
              </a:ext>
            </a:extLst>
          </p:cNvPr>
          <p:cNvSpPr>
            <a:spLocks noGrp="1"/>
          </p:cNvSpPr>
          <p:nvPr>
            <p:ph type="sldNum" sz="quarter" idx="12"/>
          </p:nvPr>
        </p:nvSpPr>
        <p:spPr/>
        <p:txBody>
          <a:bodyPr/>
          <a:lstStyle/>
          <a:p>
            <a:fld id="{926748B3-FF5F-4265-84E9-706FBAA8C38B}" type="slidenum">
              <a:rPr lang="en-US" smtClean="0"/>
              <a:t>‹#›</a:t>
            </a:fld>
            <a:endParaRPr lang="en-US"/>
          </a:p>
        </p:txBody>
      </p:sp>
    </p:spTree>
    <p:extLst>
      <p:ext uri="{BB962C8B-B14F-4D97-AF65-F5344CB8AC3E}">
        <p14:creationId xmlns:p14="http://schemas.microsoft.com/office/powerpoint/2010/main" val="1897019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58088-D4D0-5D4C-8FEB-A4F06827B4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481ACF-687D-084D-82B4-A6148DBED6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CDD1BB-C68E-CD4A-8C9C-1C7506A048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C63E51-4AF0-6D4A-BDAF-4E326320C2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8CEE91-31FE-944B-AD4E-0BCBF3E464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A7927A-F3BE-5242-BA6E-81455295E02F}"/>
              </a:ext>
            </a:extLst>
          </p:cNvPr>
          <p:cNvSpPr>
            <a:spLocks noGrp="1"/>
          </p:cNvSpPr>
          <p:nvPr>
            <p:ph type="dt" sz="half" idx="10"/>
          </p:nvPr>
        </p:nvSpPr>
        <p:spPr/>
        <p:txBody>
          <a:bodyPr/>
          <a:lstStyle/>
          <a:p>
            <a:fld id="{B584E8DE-2D2E-429B-9B48-B77D08C73E2F}" type="datetimeFigureOut">
              <a:rPr lang="en-US" smtClean="0"/>
              <a:t>3/11/21</a:t>
            </a:fld>
            <a:endParaRPr lang="en-US"/>
          </a:p>
        </p:txBody>
      </p:sp>
      <p:sp>
        <p:nvSpPr>
          <p:cNvPr id="8" name="Footer Placeholder 7">
            <a:extLst>
              <a:ext uri="{FF2B5EF4-FFF2-40B4-BE49-F238E27FC236}">
                <a16:creationId xmlns:a16="http://schemas.microsoft.com/office/drawing/2014/main" id="{4C929843-C5A5-AC43-A2CA-8F357ADF0C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C9211A-2F74-4245-BCB5-E8C01FF23532}"/>
              </a:ext>
            </a:extLst>
          </p:cNvPr>
          <p:cNvSpPr>
            <a:spLocks noGrp="1"/>
          </p:cNvSpPr>
          <p:nvPr>
            <p:ph type="sldNum" sz="quarter" idx="12"/>
          </p:nvPr>
        </p:nvSpPr>
        <p:spPr/>
        <p:txBody>
          <a:bodyPr/>
          <a:lstStyle/>
          <a:p>
            <a:fld id="{926748B3-FF5F-4265-84E9-706FBAA8C38B}" type="slidenum">
              <a:rPr lang="en-US" smtClean="0"/>
              <a:t>‹#›</a:t>
            </a:fld>
            <a:endParaRPr lang="en-US"/>
          </a:p>
        </p:txBody>
      </p:sp>
    </p:spTree>
    <p:extLst>
      <p:ext uri="{BB962C8B-B14F-4D97-AF65-F5344CB8AC3E}">
        <p14:creationId xmlns:p14="http://schemas.microsoft.com/office/powerpoint/2010/main" val="2424647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38EF-2A14-0747-B065-952BC2F206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1744C2-46F7-0244-9068-041219B3A90C}"/>
              </a:ext>
            </a:extLst>
          </p:cNvPr>
          <p:cNvSpPr>
            <a:spLocks noGrp="1"/>
          </p:cNvSpPr>
          <p:nvPr>
            <p:ph type="dt" sz="half" idx="10"/>
          </p:nvPr>
        </p:nvSpPr>
        <p:spPr/>
        <p:txBody>
          <a:bodyPr/>
          <a:lstStyle/>
          <a:p>
            <a:fld id="{B584E8DE-2D2E-429B-9B48-B77D08C73E2F}" type="datetimeFigureOut">
              <a:rPr lang="en-US" smtClean="0"/>
              <a:t>3/11/21</a:t>
            </a:fld>
            <a:endParaRPr lang="en-US"/>
          </a:p>
        </p:txBody>
      </p:sp>
      <p:sp>
        <p:nvSpPr>
          <p:cNvPr id="4" name="Footer Placeholder 3">
            <a:extLst>
              <a:ext uri="{FF2B5EF4-FFF2-40B4-BE49-F238E27FC236}">
                <a16:creationId xmlns:a16="http://schemas.microsoft.com/office/drawing/2014/main" id="{209A0B27-8CB3-7849-9AA9-8E0F35D246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30C511-A6FF-0F40-A0E1-15BB50446395}"/>
              </a:ext>
            </a:extLst>
          </p:cNvPr>
          <p:cNvSpPr>
            <a:spLocks noGrp="1"/>
          </p:cNvSpPr>
          <p:nvPr>
            <p:ph type="sldNum" sz="quarter" idx="12"/>
          </p:nvPr>
        </p:nvSpPr>
        <p:spPr/>
        <p:txBody>
          <a:bodyPr/>
          <a:lstStyle/>
          <a:p>
            <a:fld id="{926748B3-FF5F-4265-84E9-706FBAA8C38B}" type="slidenum">
              <a:rPr lang="en-US" smtClean="0"/>
              <a:t>‹#›</a:t>
            </a:fld>
            <a:endParaRPr lang="en-US"/>
          </a:p>
        </p:txBody>
      </p:sp>
    </p:spTree>
    <p:extLst>
      <p:ext uri="{BB962C8B-B14F-4D97-AF65-F5344CB8AC3E}">
        <p14:creationId xmlns:p14="http://schemas.microsoft.com/office/powerpoint/2010/main" val="2302168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5D7CC0-4BC5-2B43-836C-69D62ABDFB35}"/>
              </a:ext>
            </a:extLst>
          </p:cNvPr>
          <p:cNvSpPr>
            <a:spLocks noGrp="1"/>
          </p:cNvSpPr>
          <p:nvPr>
            <p:ph type="dt" sz="half" idx="10"/>
          </p:nvPr>
        </p:nvSpPr>
        <p:spPr/>
        <p:txBody>
          <a:bodyPr/>
          <a:lstStyle/>
          <a:p>
            <a:fld id="{B584E8DE-2D2E-429B-9B48-B77D08C73E2F}" type="datetimeFigureOut">
              <a:rPr lang="en-US" smtClean="0"/>
              <a:t>3/11/21</a:t>
            </a:fld>
            <a:endParaRPr lang="en-US"/>
          </a:p>
        </p:txBody>
      </p:sp>
      <p:sp>
        <p:nvSpPr>
          <p:cNvPr id="3" name="Footer Placeholder 2">
            <a:extLst>
              <a:ext uri="{FF2B5EF4-FFF2-40B4-BE49-F238E27FC236}">
                <a16:creationId xmlns:a16="http://schemas.microsoft.com/office/drawing/2014/main" id="{F536D62C-0400-0847-834D-A7FD93858B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B8E71F-52F7-A745-A022-252AACDCB75F}"/>
              </a:ext>
            </a:extLst>
          </p:cNvPr>
          <p:cNvSpPr>
            <a:spLocks noGrp="1"/>
          </p:cNvSpPr>
          <p:nvPr>
            <p:ph type="sldNum" sz="quarter" idx="12"/>
          </p:nvPr>
        </p:nvSpPr>
        <p:spPr/>
        <p:txBody>
          <a:bodyPr/>
          <a:lstStyle/>
          <a:p>
            <a:fld id="{926748B3-FF5F-4265-84E9-706FBAA8C38B}" type="slidenum">
              <a:rPr lang="en-US" smtClean="0"/>
              <a:t>‹#›</a:t>
            </a:fld>
            <a:endParaRPr lang="en-US"/>
          </a:p>
        </p:txBody>
      </p:sp>
    </p:spTree>
    <p:extLst>
      <p:ext uri="{BB962C8B-B14F-4D97-AF65-F5344CB8AC3E}">
        <p14:creationId xmlns:p14="http://schemas.microsoft.com/office/powerpoint/2010/main" val="24125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755D-7574-4F45-B7C9-4B9551F737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F0E429-80AA-DB4A-BB5E-5B85E0AB5C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DF6C92-56D6-EC43-AD6C-EA53F5150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DEB3B6-FE53-D54F-B119-579765BE21C6}"/>
              </a:ext>
            </a:extLst>
          </p:cNvPr>
          <p:cNvSpPr>
            <a:spLocks noGrp="1"/>
          </p:cNvSpPr>
          <p:nvPr>
            <p:ph type="dt" sz="half" idx="10"/>
          </p:nvPr>
        </p:nvSpPr>
        <p:spPr/>
        <p:txBody>
          <a:bodyPr/>
          <a:lstStyle/>
          <a:p>
            <a:fld id="{B584E8DE-2D2E-429B-9B48-B77D08C73E2F}" type="datetimeFigureOut">
              <a:rPr lang="en-US" smtClean="0"/>
              <a:t>3/11/21</a:t>
            </a:fld>
            <a:endParaRPr lang="en-US"/>
          </a:p>
        </p:txBody>
      </p:sp>
      <p:sp>
        <p:nvSpPr>
          <p:cNvPr id="6" name="Footer Placeholder 5">
            <a:extLst>
              <a:ext uri="{FF2B5EF4-FFF2-40B4-BE49-F238E27FC236}">
                <a16:creationId xmlns:a16="http://schemas.microsoft.com/office/drawing/2014/main" id="{FFEC1670-B911-8E49-9972-F1570388B9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35440-EED8-BC4B-993D-EDAA8918B976}"/>
              </a:ext>
            </a:extLst>
          </p:cNvPr>
          <p:cNvSpPr>
            <a:spLocks noGrp="1"/>
          </p:cNvSpPr>
          <p:nvPr>
            <p:ph type="sldNum" sz="quarter" idx="12"/>
          </p:nvPr>
        </p:nvSpPr>
        <p:spPr/>
        <p:txBody>
          <a:bodyPr/>
          <a:lstStyle/>
          <a:p>
            <a:fld id="{926748B3-FF5F-4265-84E9-706FBAA8C38B}" type="slidenum">
              <a:rPr lang="en-US" smtClean="0"/>
              <a:t>‹#›</a:t>
            </a:fld>
            <a:endParaRPr lang="en-US"/>
          </a:p>
        </p:txBody>
      </p:sp>
    </p:spTree>
    <p:extLst>
      <p:ext uri="{BB962C8B-B14F-4D97-AF65-F5344CB8AC3E}">
        <p14:creationId xmlns:p14="http://schemas.microsoft.com/office/powerpoint/2010/main" val="18659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6CE57-5560-7F4F-983A-D2295FC1B2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3201C8-4F07-4F4A-A1CF-69243CED01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BF12D6-9A8A-334D-92D5-716A3E69E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B825AA-7B3D-B04B-9AB1-209CFFCF15F4}"/>
              </a:ext>
            </a:extLst>
          </p:cNvPr>
          <p:cNvSpPr>
            <a:spLocks noGrp="1"/>
          </p:cNvSpPr>
          <p:nvPr>
            <p:ph type="dt" sz="half" idx="10"/>
          </p:nvPr>
        </p:nvSpPr>
        <p:spPr/>
        <p:txBody>
          <a:bodyPr/>
          <a:lstStyle/>
          <a:p>
            <a:fld id="{B584E8DE-2D2E-429B-9B48-B77D08C73E2F}" type="datetimeFigureOut">
              <a:rPr lang="en-US" smtClean="0"/>
              <a:t>3/11/21</a:t>
            </a:fld>
            <a:endParaRPr lang="en-US"/>
          </a:p>
        </p:txBody>
      </p:sp>
      <p:sp>
        <p:nvSpPr>
          <p:cNvPr id="6" name="Footer Placeholder 5">
            <a:extLst>
              <a:ext uri="{FF2B5EF4-FFF2-40B4-BE49-F238E27FC236}">
                <a16:creationId xmlns:a16="http://schemas.microsoft.com/office/drawing/2014/main" id="{249A77FC-8DA4-1941-A0CE-B594099522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0409BC-A73B-D84C-B950-E2898EA8F9C0}"/>
              </a:ext>
            </a:extLst>
          </p:cNvPr>
          <p:cNvSpPr>
            <a:spLocks noGrp="1"/>
          </p:cNvSpPr>
          <p:nvPr>
            <p:ph type="sldNum" sz="quarter" idx="12"/>
          </p:nvPr>
        </p:nvSpPr>
        <p:spPr/>
        <p:txBody>
          <a:bodyPr/>
          <a:lstStyle/>
          <a:p>
            <a:fld id="{926748B3-FF5F-4265-84E9-706FBAA8C38B}" type="slidenum">
              <a:rPr lang="en-US" smtClean="0"/>
              <a:t>‹#›</a:t>
            </a:fld>
            <a:endParaRPr lang="en-US"/>
          </a:p>
        </p:txBody>
      </p:sp>
    </p:spTree>
    <p:extLst>
      <p:ext uri="{BB962C8B-B14F-4D97-AF65-F5344CB8AC3E}">
        <p14:creationId xmlns:p14="http://schemas.microsoft.com/office/powerpoint/2010/main" val="93395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C42594-7BCD-7345-96EE-74C0B5E9A5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5B1500-8039-4D4E-BBFD-900A3698D8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28704A-BECF-6D4E-8BF5-47C6653823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4E8DE-2D2E-429B-9B48-B77D08C73E2F}" type="datetimeFigureOut">
              <a:rPr lang="en-US" smtClean="0"/>
              <a:t>3/11/21</a:t>
            </a:fld>
            <a:endParaRPr lang="en-US"/>
          </a:p>
        </p:txBody>
      </p:sp>
      <p:sp>
        <p:nvSpPr>
          <p:cNvPr id="5" name="Footer Placeholder 4">
            <a:extLst>
              <a:ext uri="{FF2B5EF4-FFF2-40B4-BE49-F238E27FC236}">
                <a16:creationId xmlns:a16="http://schemas.microsoft.com/office/drawing/2014/main" id="{2716059D-B485-6744-B65E-741ED05814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13CC0A-4223-1F4C-8052-DCC5A89871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6748B3-FF5F-4265-84E9-706FBAA8C38B}" type="slidenum">
              <a:rPr lang="en-US" smtClean="0"/>
              <a:t>‹#›</a:t>
            </a:fld>
            <a:endParaRPr lang="en-US"/>
          </a:p>
        </p:txBody>
      </p:sp>
    </p:spTree>
    <p:extLst>
      <p:ext uri="{BB962C8B-B14F-4D97-AF65-F5344CB8AC3E}">
        <p14:creationId xmlns:p14="http://schemas.microsoft.com/office/powerpoint/2010/main" val="37830214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9.jpeg"/><Relationship Id="rId12"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2.png"/><Relationship Id="rId5" Type="http://schemas.openxmlformats.org/officeDocument/2006/relationships/image" Target="../media/image7.jpeg"/><Relationship Id="rId10" Type="http://schemas.openxmlformats.org/officeDocument/2006/relationships/image" Target="../media/image11.png"/><Relationship Id="rId4" Type="http://schemas.microsoft.com/office/2007/relationships/hdphoto" Target="../media/hdphoto3.wdp"/><Relationship Id="rId9" Type="http://schemas.microsoft.com/office/2007/relationships/hdphoto" Target="../media/hdphoto5.wdp"/></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microsoft.com/office/2007/relationships/hdphoto" Target="../media/hdphoto4.wdp"/><Relationship Id="rId5" Type="http://schemas.openxmlformats.org/officeDocument/2006/relationships/image" Target="../media/image6.png"/><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A picture containing text&#10;&#10;Description automatically generated">
            <a:extLst>
              <a:ext uri="{FF2B5EF4-FFF2-40B4-BE49-F238E27FC236}">
                <a16:creationId xmlns:a16="http://schemas.microsoft.com/office/drawing/2014/main" id="{1F1B6173-0D53-4DF6-AD6C-70928C7E806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85257"/>
            <a:ext cx="12192000" cy="8126984"/>
          </a:xfrm>
          <a:prstGeom prst="rect">
            <a:avLst/>
          </a:prstGeom>
        </p:spPr>
      </p:pic>
      <p:pic>
        <p:nvPicPr>
          <p:cNvPr id="8" name="Picture 7">
            <a:extLst>
              <a:ext uri="{FF2B5EF4-FFF2-40B4-BE49-F238E27FC236}">
                <a16:creationId xmlns:a16="http://schemas.microsoft.com/office/drawing/2014/main" id="{163C8AF3-921E-4733-B45D-6C5564BB09CB}"/>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l="1215" r="1203"/>
          <a:stretch/>
        </p:blipFill>
        <p:spPr>
          <a:xfrm>
            <a:off x="0" y="481462"/>
            <a:ext cx="12192000" cy="947752"/>
          </a:xfrm>
          <a:prstGeom prst="rect">
            <a:avLst/>
          </a:prstGeom>
        </p:spPr>
      </p:pic>
      <p:sp>
        <p:nvSpPr>
          <p:cNvPr id="9" name="TextBox 8">
            <a:extLst>
              <a:ext uri="{FF2B5EF4-FFF2-40B4-BE49-F238E27FC236}">
                <a16:creationId xmlns:a16="http://schemas.microsoft.com/office/drawing/2014/main" id="{C8AA6745-336A-4670-9DAB-D4D3EAC9E0FA}"/>
              </a:ext>
            </a:extLst>
          </p:cNvPr>
          <p:cNvSpPr txBox="1"/>
          <p:nvPr/>
        </p:nvSpPr>
        <p:spPr>
          <a:xfrm>
            <a:off x="2235454" y="632172"/>
            <a:ext cx="8099718" cy="646331"/>
          </a:xfrm>
          <a:prstGeom prst="rect">
            <a:avLst/>
          </a:prstGeom>
          <a:noFill/>
        </p:spPr>
        <p:txBody>
          <a:bodyPr wrap="none" rtlCol="0">
            <a:spAutoFit/>
          </a:bodyPr>
          <a:lstStyle/>
          <a:p>
            <a:pPr algn="ctr"/>
            <a:r>
              <a:rPr lang="en-US" sz="3600" b="1" dirty="0"/>
              <a:t>Factors affecting homicide rates in the US</a:t>
            </a:r>
          </a:p>
        </p:txBody>
      </p:sp>
      <p:sp>
        <p:nvSpPr>
          <p:cNvPr id="35" name="TextBox 34">
            <a:extLst>
              <a:ext uri="{FF2B5EF4-FFF2-40B4-BE49-F238E27FC236}">
                <a16:creationId xmlns:a16="http://schemas.microsoft.com/office/drawing/2014/main" id="{B1CF678B-2B61-4EBF-81D3-CB2CEE926F38}"/>
              </a:ext>
            </a:extLst>
          </p:cNvPr>
          <p:cNvSpPr txBox="1"/>
          <p:nvPr/>
        </p:nvSpPr>
        <p:spPr>
          <a:xfrm>
            <a:off x="8601075" y="4868433"/>
            <a:ext cx="2083519" cy="1508105"/>
          </a:xfrm>
          <a:prstGeom prst="rect">
            <a:avLst/>
          </a:prstGeom>
          <a:solidFill>
            <a:srgbClr val="3B3838">
              <a:alpha val="36863"/>
            </a:srgbClr>
          </a:solidFill>
        </p:spPr>
        <p:txBody>
          <a:bodyPr wrap="none" rtlCol="0">
            <a:spAutoFit/>
          </a:bodyPr>
          <a:lstStyle/>
          <a:p>
            <a:r>
              <a:rPr lang="en-US" sz="2000" b="1" u="sng" dirty="0">
                <a:solidFill>
                  <a:srgbClr val="D8C23E"/>
                </a:solidFill>
              </a:rPr>
              <a:t>Presented By:</a:t>
            </a:r>
          </a:p>
          <a:p>
            <a:endParaRPr lang="en-US" b="1" dirty="0">
              <a:solidFill>
                <a:srgbClr val="D8C23E"/>
              </a:solidFill>
            </a:endParaRPr>
          </a:p>
          <a:p>
            <a:r>
              <a:rPr lang="en-US" b="1" dirty="0" err="1">
                <a:solidFill>
                  <a:srgbClr val="D8C23E"/>
                </a:solidFill>
              </a:rPr>
              <a:t>Jesid</a:t>
            </a:r>
            <a:r>
              <a:rPr lang="en-US" b="1" dirty="0">
                <a:solidFill>
                  <a:srgbClr val="D8C23E"/>
                </a:solidFill>
              </a:rPr>
              <a:t> Acosta</a:t>
            </a:r>
          </a:p>
          <a:p>
            <a:r>
              <a:rPr lang="en-US" b="1" dirty="0">
                <a:solidFill>
                  <a:srgbClr val="D8C23E"/>
                </a:solidFill>
              </a:rPr>
              <a:t>Hammad  Muniem</a:t>
            </a:r>
          </a:p>
          <a:p>
            <a:r>
              <a:rPr lang="en-US" b="1" dirty="0" err="1">
                <a:solidFill>
                  <a:srgbClr val="D8C23E"/>
                </a:solidFill>
              </a:rPr>
              <a:t>Kavin</a:t>
            </a:r>
            <a:r>
              <a:rPr lang="en-US" b="1" dirty="0">
                <a:solidFill>
                  <a:srgbClr val="D8C23E"/>
                </a:solidFill>
              </a:rPr>
              <a:t> </a:t>
            </a:r>
            <a:r>
              <a:rPr lang="en-US" b="1" dirty="0" err="1">
                <a:solidFill>
                  <a:srgbClr val="D8C23E"/>
                </a:solidFill>
              </a:rPr>
              <a:t>Veerapandian</a:t>
            </a:r>
            <a:endParaRPr lang="en-US" b="1" dirty="0">
              <a:solidFill>
                <a:srgbClr val="D8C23E"/>
              </a:solidFill>
            </a:endParaRPr>
          </a:p>
        </p:txBody>
      </p:sp>
    </p:spTree>
    <p:extLst>
      <p:ext uri="{BB962C8B-B14F-4D97-AF65-F5344CB8AC3E}">
        <p14:creationId xmlns:p14="http://schemas.microsoft.com/office/powerpoint/2010/main" val="3642869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720634-BE8D-41BE-8E6D-C44DF6E58F4E}"/>
              </a:ext>
            </a:extLst>
          </p:cNvPr>
          <p:cNvSpPr txBox="1"/>
          <p:nvPr/>
        </p:nvSpPr>
        <p:spPr>
          <a:xfrm>
            <a:off x="170918" y="499100"/>
            <a:ext cx="6264664" cy="646331"/>
          </a:xfrm>
          <a:prstGeom prst="rect">
            <a:avLst/>
          </a:prstGeom>
          <a:noFill/>
        </p:spPr>
        <p:txBody>
          <a:bodyPr wrap="none" rtlCol="0">
            <a:spAutoFit/>
          </a:bodyPr>
          <a:lstStyle/>
          <a:p>
            <a:r>
              <a:rPr lang="en-US" sz="3600" dirty="0">
                <a:solidFill>
                  <a:srgbClr val="3B3838"/>
                </a:solidFill>
                <a:latin typeface="Bernard MT Condensed" panose="02050806060905020404" pitchFamily="18" charset="0"/>
              </a:rPr>
              <a:t>Predictor Variables - Interventions</a:t>
            </a:r>
          </a:p>
        </p:txBody>
      </p:sp>
      <p:graphicFrame>
        <p:nvGraphicFramePr>
          <p:cNvPr id="4" name="Table 3">
            <a:extLst>
              <a:ext uri="{FF2B5EF4-FFF2-40B4-BE49-F238E27FC236}">
                <a16:creationId xmlns:a16="http://schemas.microsoft.com/office/drawing/2014/main" id="{8F4D2E0B-91FA-4C7E-8A5F-089627C55F60}"/>
              </a:ext>
            </a:extLst>
          </p:cNvPr>
          <p:cNvGraphicFramePr>
            <a:graphicFrameLocks noGrp="1"/>
          </p:cNvGraphicFramePr>
          <p:nvPr>
            <p:extLst>
              <p:ext uri="{D42A27DB-BD31-4B8C-83A1-F6EECF244321}">
                <p14:modId xmlns:p14="http://schemas.microsoft.com/office/powerpoint/2010/main" val="1640456105"/>
              </p:ext>
            </p:extLst>
          </p:nvPr>
        </p:nvGraphicFramePr>
        <p:xfrm>
          <a:off x="266700" y="1116448"/>
          <a:ext cx="11324833" cy="5425517"/>
        </p:xfrm>
        <a:graphic>
          <a:graphicData uri="http://schemas.openxmlformats.org/drawingml/2006/table">
            <a:tbl>
              <a:tblPr>
                <a:tableStyleId>{8799B23B-EC83-4686-B30A-512413B5E67A}</a:tableStyleId>
              </a:tblPr>
              <a:tblGrid>
                <a:gridCol w="1793328">
                  <a:extLst>
                    <a:ext uri="{9D8B030D-6E8A-4147-A177-3AD203B41FA5}">
                      <a16:colId xmlns:a16="http://schemas.microsoft.com/office/drawing/2014/main" val="3015941909"/>
                    </a:ext>
                  </a:extLst>
                </a:gridCol>
                <a:gridCol w="1011349">
                  <a:extLst>
                    <a:ext uri="{9D8B030D-6E8A-4147-A177-3AD203B41FA5}">
                      <a16:colId xmlns:a16="http://schemas.microsoft.com/office/drawing/2014/main" val="871257312"/>
                    </a:ext>
                  </a:extLst>
                </a:gridCol>
                <a:gridCol w="8520156">
                  <a:extLst>
                    <a:ext uri="{9D8B030D-6E8A-4147-A177-3AD203B41FA5}">
                      <a16:colId xmlns:a16="http://schemas.microsoft.com/office/drawing/2014/main" val="2930343454"/>
                    </a:ext>
                  </a:extLst>
                </a:gridCol>
              </a:tblGrid>
              <a:tr h="512327">
                <a:tc>
                  <a:txBody>
                    <a:bodyPr/>
                    <a:lstStyle/>
                    <a:p>
                      <a:pPr marL="0" algn="l" defTabSz="914400" rtl="0" eaLnBrk="1" fontAlgn="b" latinLnBrk="0" hangingPunct="1"/>
                      <a:r>
                        <a:rPr lang="en-US" sz="2000" b="1" u="none" strike="noStrike" kern="1200" dirty="0">
                          <a:solidFill>
                            <a:srgbClr val="D8C23E"/>
                          </a:solidFill>
                          <a:effectLst/>
                          <a:latin typeface="+mn-lt"/>
                          <a:ea typeface="+mn-ea"/>
                          <a:cs typeface="+mn-cs"/>
                        </a:rPr>
                        <a:t>Name</a:t>
                      </a:r>
                    </a:p>
                  </a:txBody>
                  <a:tcPr marL="2214" marR="2214" marT="2214" marB="0" anchor="ctr">
                    <a:solidFill>
                      <a:schemeClr val="tx1">
                        <a:lumMod val="65000"/>
                        <a:lumOff val="35000"/>
                      </a:schemeClr>
                    </a:solidFill>
                  </a:tcPr>
                </a:tc>
                <a:tc>
                  <a:txBody>
                    <a:bodyPr/>
                    <a:lstStyle/>
                    <a:p>
                      <a:pPr marL="0" algn="l" defTabSz="914400" rtl="0" eaLnBrk="1" fontAlgn="b" latinLnBrk="0" hangingPunct="1"/>
                      <a:r>
                        <a:rPr lang="en-US" sz="2000" b="1" u="none" strike="noStrike" kern="1200" dirty="0">
                          <a:solidFill>
                            <a:srgbClr val="D8C23E"/>
                          </a:solidFill>
                          <a:effectLst/>
                          <a:latin typeface="+mn-lt"/>
                          <a:ea typeface="+mn-ea"/>
                          <a:cs typeface="+mn-cs"/>
                        </a:rPr>
                        <a:t>Effect</a:t>
                      </a:r>
                    </a:p>
                  </a:txBody>
                  <a:tcPr marL="2214" marR="2214" marT="2214" marB="0" anchor="ctr">
                    <a:solidFill>
                      <a:schemeClr val="tx1">
                        <a:lumMod val="65000"/>
                        <a:lumOff val="35000"/>
                      </a:schemeClr>
                    </a:solidFill>
                  </a:tcPr>
                </a:tc>
                <a:tc>
                  <a:txBody>
                    <a:bodyPr/>
                    <a:lstStyle/>
                    <a:p>
                      <a:pPr marL="0" algn="l" defTabSz="914400" rtl="0" eaLnBrk="1" fontAlgn="b" latinLnBrk="0" hangingPunct="1"/>
                      <a:r>
                        <a:rPr lang="en-US" sz="2000" b="1" u="none" strike="noStrike" kern="1200" dirty="0">
                          <a:solidFill>
                            <a:srgbClr val="D8C23E"/>
                          </a:solidFill>
                          <a:effectLst/>
                          <a:latin typeface="+mn-lt"/>
                          <a:ea typeface="+mn-ea"/>
                          <a:cs typeface="+mn-cs"/>
                        </a:rPr>
                        <a:t>Rationale</a:t>
                      </a:r>
                    </a:p>
                  </a:txBody>
                  <a:tcPr marL="2214" marR="2214" marT="2214" marB="0" anchor="ctr">
                    <a:solidFill>
                      <a:schemeClr val="tx1">
                        <a:lumMod val="65000"/>
                        <a:lumOff val="35000"/>
                      </a:schemeClr>
                    </a:solidFill>
                  </a:tcPr>
                </a:tc>
                <a:extLst>
                  <a:ext uri="{0D108BD9-81ED-4DB2-BD59-A6C34878D82A}">
                    <a16:rowId xmlns:a16="http://schemas.microsoft.com/office/drawing/2014/main" val="1531211389"/>
                  </a:ext>
                </a:extLst>
              </a:tr>
              <a:tr h="818865">
                <a:tc>
                  <a:txBody>
                    <a:bodyPr/>
                    <a:lstStyle/>
                    <a:p>
                      <a:pPr algn="l" fontAlgn="b"/>
                      <a:r>
                        <a:rPr lang="en-US" sz="1400" b="1" u="none" strike="noStrike" dirty="0" err="1">
                          <a:solidFill>
                            <a:srgbClr val="3B3838"/>
                          </a:solidFill>
                          <a:effectLst/>
                        </a:rPr>
                        <a:t>LawEnforcementOfficers</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ctr" fontAlgn="b"/>
                      <a:r>
                        <a:rPr lang="en-US" sz="1400" b="1" u="none" strike="noStrike" dirty="0">
                          <a:solidFill>
                            <a:srgbClr val="3B3838"/>
                          </a:solidFill>
                          <a:effectLst/>
                        </a:rPr>
                        <a:t>-</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Increased presence of law enforcement may act as deterrent from potential criminal activity (with a diminishing effect due to saturation)</a:t>
                      </a:r>
                      <a:endParaRPr lang="en-US" sz="1400" b="1" i="0" u="none" strike="noStrike" dirty="0">
                        <a:solidFill>
                          <a:srgbClr val="3B3838"/>
                        </a:solidFill>
                        <a:effectLst/>
                        <a:latin typeface="Calibri" panose="020F0502020204030204" pitchFamily="34" charset="0"/>
                      </a:endParaRPr>
                    </a:p>
                  </a:txBody>
                  <a:tcPr marL="2214" marR="2214" marT="2214" marB="0" anchor="ctr"/>
                </a:tc>
                <a:extLst>
                  <a:ext uri="{0D108BD9-81ED-4DB2-BD59-A6C34878D82A}">
                    <a16:rowId xmlns:a16="http://schemas.microsoft.com/office/drawing/2014/main" val="2224757679"/>
                  </a:ext>
                </a:extLst>
              </a:tr>
              <a:tr h="818865">
                <a:tc>
                  <a:txBody>
                    <a:bodyPr/>
                    <a:lstStyle/>
                    <a:p>
                      <a:pPr algn="l" fontAlgn="b"/>
                      <a:r>
                        <a:rPr lang="en-US" sz="1400" b="1" u="none" strike="noStrike" dirty="0" err="1">
                          <a:solidFill>
                            <a:srgbClr val="3B3838"/>
                          </a:solidFill>
                          <a:effectLst/>
                        </a:rPr>
                        <a:t>SubAbuseInpatientCareBeds</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ctr" fontAlgn="b"/>
                      <a:r>
                        <a:rPr lang="en-US" sz="1400" b="1" u="none" strike="noStrike" dirty="0">
                          <a:solidFill>
                            <a:srgbClr val="3B3838"/>
                          </a:solidFill>
                          <a:effectLst/>
                        </a:rPr>
                        <a:t>-</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As the number of treatment beds increases per state, we can expect a decrease in alcohol or drug abuse which may lead to a decrease in homicides</a:t>
                      </a:r>
                      <a:endParaRPr lang="en-US" sz="1400" b="1" i="0" u="none" strike="noStrike" dirty="0">
                        <a:solidFill>
                          <a:srgbClr val="3B3838"/>
                        </a:solidFill>
                        <a:effectLst/>
                        <a:latin typeface="Calibri" panose="020F0502020204030204" pitchFamily="34" charset="0"/>
                      </a:endParaRPr>
                    </a:p>
                  </a:txBody>
                  <a:tcPr marL="2214" marR="2214" marT="2214" marB="0" anchor="ctr"/>
                </a:tc>
                <a:extLst>
                  <a:ext uri="{0D108BD9-81ED-4DB2-BD59-A6C34878D82A}">
                    <a16:rowId xmlns:a16="http://schemas.microsoft.com/office/drawing/2014/main" val="68201464"/>
                  </a:ext>
                </a:extLst>
              </a:tr>
              <a:tr h="818865">
                <a:tc>
                  <a:txBody>
                    <a:bodyPr/>
                    <a:lstStyle/>
                    <a:p>
                      <a:pPr algn="l" fontAlgn="b"/>
                      <a:r>
                        <a:rPr lang="en-US" sz="1400" b="1" u="none" strike="noStrike" dirty="0">
                          <a:solidFill>
                            <a:srgbClr val="3B3838"/>
                          </a:solidFill>
                          <a:effectLst/>
                        </a:rPr>
                        <a:t>Education</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ctr" fontAlgn="b"/>
                      <a:r>
                        <a:rPr lang="en-US" sz="1400" b="1" u="none" strike="noStrike" dirty="0">
                          <a:solidFill>
                            <a:srgbClr val="3B3838"/>
                          </a:solidFill>
                          <a:effectLst/>
                        </a:rPr>
                        <a:t>-</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With education, we expect the population to have better opportunities for higher income and hence, a decrease in violent crime</a:t>
                      </a:r>
                      <a:endParaRPr lang="en-US" sz="1400" b="1" i="0" u="none" strike="noStrike" dirty="0">
                        <a:solidFill>
                          <a:srgbClr val="3B3838"/>
                        </a:solidFill>
                        <a:effectLst/>
                        <a:latin typeface="Calibri" panose="020F0502020204030204" pitchFamily="34" charset="0"/>
                      </a:endParaRPr>
                    </a:p>
                  </a:txBody>
                  <a:tcPr marL="2214" marR="2214" marT="2214" marB="0" anchor="ctr"/>
                </a:tc>
                <a:extLst>
                  <a:ext uri="{0D108BD9-81ED-4DB2-BD59-A6C34878D82A}">
                    <a16:rowId xmlns:a16="http://schemas.microsoft.com/office/drawing/2014/main" val="3168237429"/>
                  </a:ext>
                </a:extLst>
              </a:tr>
              <a:tr h="818865">
                <a:tc>
                  <a:txBody>
                    <a:bodyPr/>
                    <a:lstStyle/>
                    <a:p>
                      <a:pPr algn="l" fontAlgn="b"/>
                      <a:r>
                        <a:rPr lang="en-US" sz="1400" b="1" i="0" u="none" strike="noStrike" dirty="0">
                          <a:solidFill>
                            <a:srgbClr val="3B3838"/>
                          </a:solidFill>
                          <a:effectLst/>
                          <a:latin typeface="Calibri" panose="020F0502020204030204" pitchFamily="34" charset="0"/>
                        </a:rPr>
                        <a:t>Background Check</a:t>
                      </a:r>
                    </a:p>
                  </a:txBody>
                  <a:tcPr marL="2214" marR="2214" marT="2214" marB="0" anchor="ctr"/>
                </a:tc>
                <a:tc>
                  <a:txBody>
                    <a:bodyPr/>
                    <a:lstStyle/>
                    <a:p>
                      <a:pPr algn="ctr" fontAlgn="b"/>
                      <a:r>
                        <a:rPr lang="en-US" sz="1400" b="1" i="0" u="none" strike="noStrike" dirty="0">
                          <a:solidFill>
                            <a:srgbClr val="3B3838"/>
                          </a:solidFill>
                          <a:effectLst/>
                          <a:latin typeface="Calibri" panose="020F0502020204030204" pitchFamily="34" charset="0"/>
                        </a:rPr>
                        <a:t>-</a:t>
                      </a:r>
                    </a:p>
                  </a:txBody>
                  <a:tcPr marL="2214" marR="2214" marT="2214" marB="0" anchor="ctr"/>
                </a:tc>
                <a:tc>
                  <a:txBody>
                    <a:bodyPr/>
                    <a:lstStyle/>
                    <a:p>
                      <a:pPr algn="l" fontAlgn="b"/>
                      <a:r>
                        <a:rPr lang="en-US" sz="1400" b="1" i="0" u="none" strike="noStrike" dirty="0">
                          <a:solidFill>
                            <a:srgbClr val="3B3838"/>
                          </a:solidFill>
                          <a:effectLst/>
                          <a:latin typeface="Calibri" panose="020F0502020204030204" pitchFamily="34" charset="0"/>
                        </a:rPr>
                        <a:t>Will limit bad users (folks with substance abuse or past criminal history) from access</a:t>
                      </a:r>
                    </a:p>
                  </a:txBody>
                  <a:tcPr marL="2214" marR="2214" marT="2214" marB="0" anchor="ctr"/>
                </a:tc>
                <a:extLst>
                  <a:ext uri="{0D108BD9-81ED-4DB2-BD59-A6C34878D82A}">
                    <a16:rowId xmlns:a16="http://schemas.microsoft.com/office/drawing/2014/main" val="3540186495"/>
                  </a:ext>
                </a:extLst>
              </a:tr>
              <a:tr h="818865">
                <a:tc>
                  <a:txBody>
                    <a:bodyPr/>
                    <a:lstStyle/>
                    <a:p>
                      <a:pPr algn="l" fontAlgn="b"/>
                      <a:r>
                        <a:rPr lang="en-US" sz="1400" b="1" i="0" u="none" strike="noStrike" dirty="0">
                          <a:solidFill>
                            <a:srgbClr val="3B3838"/>
                          </a:solidFill>
                          <a:effectLst/>
                          <a:latin typeface="Calibri" panose="020F0502020204030204" pitchFamily="34" charset="0"/>
                        </a:rPr>
                        <a:t>Waiting Period</a:t>
                      </a:r>
                    </a:p>
                  </a:txBody>
                  <a:tcPr marL="2214" marR="2214" marT="2214" marB="0" anchor="ctr"/>
                </a:tc>
                <a:tc>
                  <a:txBody>
                    <a:bodyPr/>
                    <a:lstStyle/>
                    <a:p>
                      <a:pPr algn="ctr" fontAlgn="b"/>
                      <a:r>
                        <a:rPr lang="en-US" sz="1400" b="1" i="0" u="none" strike="noStrike" dirty="0">
                          <a:solidFill>
                            <a:srgbClr val="3B3838"/>
                          </a:solidFill>
                          <a:effectLst/>
                          <a:latin typeface="Calibri" panose="020F0502020204030204" pitchFamily="34" charset="0"/>
                        </a:rPr>
                        <a:t>-</a:t>
                      </a:r>
                    </a:p>
                  </a:txBody>
                  <a:tcPr marL="2214" marR="2214" marT="2214" marB="0" anchor="ctr"/>
                </a:tc>
                <a:tc>
                  <a:txBody>
                    <a:bodyPr/>
                    <a:lstStyle/>
                    <a:p>
                      <a:pPr algn="l" fontAlgn="b"/>
                      <a:r>
                        <a:rPr lang="en-US" sz="1400" b="1" i="0" u="none" strike="noStrike" dirty="0">
                          <a:solidFill>
                            <a:srgbClr val="3B3838"/>
                          </a:solidFill>
                          <a:effectLst/>
                          <a:latin typeface="Calibri" panose="020F0502020204030204" pitchFamily="34" charset="0"/>
                        </a:rPr>
                        <a:t>Will increase barrier for entry for individuals that may want to use it in hasty, violent act</a:t>
                      </a:r>
                    </a:p>
                  </a:txBody>
                  <a:tcPr marL="2214" marR="2214" marT="2214" marB="0" anchor="ctr"/>
                </a:tc>
                <a:extLst>
                  <a:ext uri="{0D108BD9-81ED-4DB2-BD59-A6C34878D82A}">
                    <a16:rowId xmlns:a16="http://schemas.microsoft.com/office/drawing/2014/main" val="4248228483"/>
                  </a:ext>
                </a:extLst>
              </a:tr>
              <a:tr h="818865">
                <a:tc>
                  <a:txBody>
                    <a:bodyPr/>
                    <a:lstStyle/>
                    <a:p>
                      <a:pPr algn="l" fontAlgn="b"/>
                      <a:r>
                        <a:rPr lang="en-US" sz="1400" b="1" i="0" u="none" strike="noStrike" dirty="0">
                          <a:solidFill>
                            <a:srgbClr val="3B3838"/>
                          </a:solidFill>
                          <a:effectLst/>
                          <a:latin typeface="Calibri" panose="020F0502020204030204" pitchFamily="34" charset="0"/>
                        </a:rPr>
                        <a:t>Permits</a:t>
                      </a:r>
                    </a:p>
                  </a:txBody>
                  <a:tcPr marL="2214" marR="2214" marT="2214" marB="0" anchor="ctr"/>
                </a:tc>
                <a:tc>
                  <a:txBody>
                    <a:bodyPr/>
                    <a:lstStyle/>
                    <a:p>
                      <a:pPr algn="ctr" fontAlgn="b"/>
                      <a:r>
                        <a:rPr lang="en-US" sz="1400" b="1" i="0" u="none" strike="noStrike" dirty="0">
                          <a:solidFill>
                            <a:srgbClr val="3B3838"/>
                          </a:solidFill>
                          <a:effectLst/>
                          <a:latin typeface="Calibri" panose="020F0502020204030204" pitchFamily="34" charset="0"/>
                        </a:rPr>
                        <a:t>-</a:t>
                      </a:r>
                    </a:p>
                  </a:txBody>
                  <a:tcPr marL="2214" marR="2214" marT="2214" marB="0" anchor="ctr"/>
                </a:tc>
                <a:tc>
                  <a:txBody>
                    <a:bodyPr/>
                    <a:lstStyle/>
                    <a:p>
                      <a:pPr algn="l" fontAlgn="b"/>
                      <a:r>
                        <a:rPr lang="en-US" sz="1400" b="1" i="0" u="none" strike="noStrike" dirty="0">
                          <a:solidFill>
                            <a:srgbClr val="3B3838"/>
                          </a:solidFill>
                          <a:effectLst/>
                          <a:latin typeface="Calibri" panose="020F0502020204030204" pitchFamily="34" charset="0"/>
                        </a:rPr>
                        <a:t>Restrict access and allow for better tracing of users</a:t>
                      </a:r>
                    </a:p>
                  </a:txBody>
                  <a:tcPr marL="2214" marR="2214" marT="2214" marB="0" anchor="ctr"/>
                </a:tc>
                <a:extLst>
                  <a:ext uri="{0D108BD9-81ED-4DB2-BD59-A6C34878D82A}">
                    <a16:rowId xmlns:a16="http://schemas.microsoft.com/office/drawing/2014/main" val="3606618414"/>
                  </a:ext>
                </a:extLst>
              </a:tr>
            </a:tbl>
          </a:graphicData>
        </a:graphic>
      </p:graphicFrame>
      <p:pic>
        <p:nvPicPr>
          <p:cNvPr id="8" name="Picture 7">
            <a:extLst>
              <a:ext uri="{FF2B5EF4-FFF2-40B4-BE49-F238E27FC236}">
                <a16:creationId xmlns:a16="http://schemas.microsoft.com/office/drawing/2014/main" id="{EC9C758A-B7D4-4164-937A-6CC24E243A91}"/>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rot="1806360">
            <a:off x="9485479" y="393934"/>
            <a:ext cx="3749659" cy="372496"/>
          </a:xfrm>
          <a:prstGeom prst="rect">
            <a:avLst/>
          </a:prstGeom>
        </p:spPr>
      </p:pic>
    </p:spTree>
    <p:extLst>
      <p:ext uri="{BB962C8B-B14F-4D97-AF65-F5344CB8AC3E}">
        <p14:creationId xmlns:p14="http://schemas.microsoft.com/office/powerpoint/2010/main" val="80561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F441FE8-063C-4C79-9E3D-FDD9F8EC5BD1}"/>
              </a:ext>
            </a:extLst>
          </p:cNvPr>
          <p:cNvGraphicFramePr>
            <a:graphicFrameLocks noGrp="1"/>
          </p:cNvGraphicFramePr>
          <p:nvPr>
            <p:extLst>
              <p:ext uri="{D42A27DB-BD31-4B8C-83A1-F6EECF244321}">
                <p14:modId xmlns:p14="http://schemas.microsoft.com/office/powerpoint/2010/main" val="903383179"/>
              </p:ext>
            </p:extLst>
          </p:nvPr>
        </p:nvGraphicFramePr>
        <p:xfrm>
          <a:off x="245905" y="1165633"/>
          <a:ext cx="11324833" cy="2828298"/>
        </p:xfrm>
        <a:graphic>
          <a:graphicData uri="http://schemas.openxmlformats.org/drawingml/2006/table">
            <a:tbl>
              <a:tblPr>
                <a:tableStyleId>{8799B23B-EC83-4686-B30A-512413B5E67A}</a:tableStyleId>
              </a:tblPr>
              <a:tblGrid>
                <a:gridCol w="3479934">
                  <a:extLst>
                    <a:ext uri="{9D8B030D-6E8A-4147-A177-3AD203B41FA5}">
                      <a16:colId xmlns:a16="http://schemas.microsoft.com/office/drawing/2014/main" val="1033622465"/>
                    </a:ext>
                  </a:extLst>
                </a:gridCol>
                <a:gridCol w="4230806">
                  <a:extLst>
                    <a:ext uri="{9D8B030D-6E8A-4147-A177-3AD203B41FA5}">
                      <a16:colId xmlns:a16="http://schemas.microsoft.com/office/drawing/2014/main" val="2366473854"/>
                    </a:ext>
                  </a:extLst>
                </a:gridCol>
                <a:gridCol w="3614093">
                  <a:extLst>
                    <a:ext uri="{9D8B030D-6E8A-4147-A177-3AD203B41FA5}">
                      <a16:colId xmlns:a16="http://schemas.microsoft.com/office/drawing/2014/main" val="1555872314"/>
                    </a:ext>
                  </a:extLst>
                </a:gridCol>
              </a:tblGrid>
              <a:tr h="539342">
                <a:tc gridSpan="3">
                  <a:txBody>
                    <a:bodyPr/>
                    <a:lstStyle/>
                    <a:p>
                      <a:pPr algn="ctr" fontAlgn="b"/>
                      <a:r>
                        <a:rPr lang="en-US" sz="2000" b="1" u="none" strike="noStrike" dirty="0">
                          <a:solidFill>
                            <a:srgbClr val="D8C23E"/>
                          </a:solidFill>
                          <a:effectLst/>
                        </a:rPr>
                        <a:t>Variables</a:t>
                      </a:r>
                      <a:endParaRPr lang="en-US" sz="2000" b="1" i="0" u="none" strike="noStrike" dirty="0">
                        <a:solidFill>
                          <a:srgbClr val="D8C23E"/>
                        </a:solidFill>
                        <a:effectLst/>
                        <a:latin typeface="Calibri" panose="020F0502020204030204" pitchFamily="34" charset="0"/>
                      </a:endParaRPr>
                    </a:p>
                  </a:txBody>
                  <a:tcPr marL="2214" marR="2214" marT="2214" marB="0" anchor="ctr">
                    <a:solidFill>
                      <a:schemeClr val="tx1">
                        <a:lumMod val="65000"/>
                        <a:lumOff val="35000"/>
                      </a:schemeClr>
                    </a:solidFill>
                  </a:tcPr>
                </a:tc>
                <a:tc hMerge="1">
                  <a:txBody>
                    <a:bodyPr/>
                    <a:lstStyle/>
                    <a:p>
                      <a:pPr algn="l" fontAlgn="b"/>
                      <a:r>
                        <a:rPr lang="en-US" sz="2000" b="1" u="none" strike="noStrike" dirty="0">
                          <a:solidFill>
                            <a:srgbClr val="D8C23E"/>
                          </a:solidFill>
                          <a:effectLst/>
                        </a:rPr>
                        <a:t>Effect</a:t>
                      </a:r>
                      <a:endParaRPr lang="en-US" sz="2000" b="1" i="0" u="none" strike="noStrike" dirty="0">
                        <a:solidFill>
                          <a:srgbClr val="D8C23E"/>
                        </a:solidFill>
                        <a:effectLst/>
                        <a:latin typeface="Calibri" panose="020F0502020204030204" pitchFamily="34" charset="0"/>
                      </a:endParaRPr>
                    </a:p>
                  </a:txBody>
                  <a:tcPr marL="2214" marR="2214" marT="2214" marB="0" anchor="ctr">
                    <a:solidFill>
                      <a:schemeClr val="tx1">
                        <a:lumMod val="65000"/>
                        <a:lumOff val="35000"/>
                      </a:schemeClr>
                    </a:solidFill>
                  </a:tcPr>
                </a:tc>
                <a:tc hMerge="1">
                  <a:txBody>
                    <a:bodyPr/>
                    <a:lstStyle/>
                    <a:p>
                      <a:pPr algn="l" fontAlgn="b"/>
                      <a:r>
                        <a:rPr lang="en-US" sz="2000" b="1" u="none" strike="noStrike" dirty="0">
                          <a:solidFill>
                            <a:srgbClr val="D8C23E"/>
                          </a:solidFill>
                          <a:effectLst/>
                        </a:rPr>
                        <a:t>Rationale</a:t>
                      </a:r>
                      <a:endParaRPr lang="en-US" sz="2000" b="1" i="0" u="none" strike="noStrike" dirty="0">
                        <a:solidFill>
                          <a:srgbClr val="D8C23E"/>
                        </a:solidFill>
                        <a:effectLst/>
                        <a:latin typeface="Calibri" panose="020F0502020204030204" pitchFamily="34" charset="0"/>
                      </a:endParaRPr>
                    </a:p>
                  </a:txBody>
                  <a:tcPr marL="2214" marR="2214" marT="2214" marB="0" anchor="ctr">
                    <a:solidFill>
                      <a:schemeClr val="tx1">
                        <a:lumMod val="65000"/>
                        <a:lumOff val="35000"/>
                      </a:schemeClr>
                    </a:solidFill>
                  </a:tcPr>
                </a:tc>
                <a:extLst>
                  <a:ext uri="{0D108BD9-81ED-4DB2-BD59-A6C34878D82A}">
                    <a16:rowId xmlns:a16="http://schemas.microsoft.com/office/drawing/2014/main" val="2538465980"/>
                  </a:ext>
                </a:extLst>
              </a:tr>
              <a:tr h="396780">
                <a:tc>
                  <a:txBody>
                    <a:bodyPr/>
                    <a:lstStyle/>
                    <a:p>
                      <a:pPr algn="l" fontAlgn="b"/>
                      <a:r>
                        <a:rPr lang="en-US" sz="1400" b="1" u="none" strike="noStrike" dirty="0" err="1">
                          <a:solidFill>
                            <a:srgbClr val="3B3838"/>
                          </a:solidFill>
                          <a:effectLst/>
                        </a:rPr>
                        <a:t>AnyOtherWeapon</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Universal Background checks for all firearms</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Permit for handguns</a:t>
                      </a:r>
                      <a:endParaRPr lang="en-US" sz="1400" b="1" i="0" u="none" strike="noStrike" dirty="0">
                        <a:solidFill>
                          <a:srgbClr val="3B3838"/>
                        </a:solidFill>
                        <a:effectLst/>
                        <a:latin typeface="Calibri" panose="020F0502020204030204" pitchFamily="34" charset="0"/>
                      </a:endParaRPr>
                    </a:p>
                  </a:txBody>
                  <a:tcPr marL="2214" marR="2214" marT="2214" marB="0" anchor="ctr"/>
                </a:tc>
                <a:extLst>
                  <a:ext uri="{0D108BD9-81ED-4DB2-BD59-A6C34878D82A}">
                    <a16:rowId xmlns:a16="http://schemas.microsoft.com/office/drawing/2014/main" val="1587444390"/>
                  </a:ext>
                </a:extLst>
              </a:tr>
              <a:tr h="506032">
                <a:tc>
                  <a:txBody>
                    <a:bodyPr/>
                    <a:lstStyle/>
                    <a:p>
                      <a:pPr algn="l" fontAlgn="b"/>
                      <a:r>
                        <a:rPr lang="en-US" sz="1400" b="1" u="none" strike="noStrike" dirty="0">
                          <a:solidFill>
                            <a:srgbClr val="3B3838"/>
                          </a:solidFill>
                          <a:effectLst/>
                        </a:rPr>
                        <a:t>Machinegun</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Universal background checks for handguns</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Permit for carrying concealed weapons</a:t>
                      </a:r>
                      <a:endParaRPr lang="en-US" sz="1400" b="1" i="0" u="none" strike="noStrike" dirty="0">
                        <a:solidFill>
                          <a:srgbClr val="3B3838"/>
                        </a:solidFill>
                        <a:effectLst/>
                        <a:latin typeface="Calibri" panose="020F0502020204030204" pitchFamily="34" charset="0"/>
                      </a:endParaRPr>
                    </a:p>
                  </a:txBody>
                  <a:tcPr marL="2214" marR="2214" marT="2214" marB="0" anchor="ctr"/>
                </a:tc>
                <a:extLst>
                  <a:ext uri="{0D108BD9-81ED-4DB2-BD59-A6C34878D82A}">
                    <a16:rowId xmlns:a16="http://schemas.microsoft.com/office/drawing/2014/main" val="728748961"/>
                  </a:ext>
                </a:extLst>
              </a:tr>
              <a:tr h="449312">
                <a:tc>
                  <a:txBody>
                    <a:bodyPr/>
                    <a:lstStyle/>
                    <a:p>
                      <a:pPr algn="l" fontAlgn="b"/>
                      <a:r>
                        <a:rPr lang="en-US" sz="1400" b="1" u="none" strike="noStrike" dirty="0" err="1">
                          <a:solidFill>
                            <a:srgbClr val="3B3838"/>
                          </a:solidFill>
                          <a:effectLst/>
                        </a:rPr>
                        <a:t>ShortBarreledRifle</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Waiting Period for all firearms</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Ban on assault weapons</a:t>
                      </a:r>
                      <a:endParaRPr lang="en-US" sz="1400" b="1" i="0" u="none" strike="noStrike" dirty="0">
                        <a:solidFill>
                          <a:srgbClr val="3B3838"/>
                        </a:solidFill>
                        <a:effectLst/>
                        <a:latin typeface="Calibri" panose="020F0502020204030204" pitchFamily="34" charset="0"/>
                      </a:endParaRPr>
                    </a:p>
                  </a:txBody>
                  <a:tcPr marL="2214" marR="2214" marT="2214" marB="0" anchor="ctr"/>
                </a:tc>
                <a:extLst>
                  <a:ext uri="{0D108BD9-81ED-4DB2-BD59-A6C34878D82A}">
                    <a16:rowId xmlns:a16="http://schemas.microsoft.com/office/drawing/2014/main" val="4062656361"/>
                  </a:ext>
                </a:extLst>
              </a:tr>
              <a:tr h="532262">
                <a:tc>
                  <a:txBody>
                    <a:bodyPr/>
                    <a:lstStyle/>
                    <a:p>
                      <a:pPr algn="l" fontAlgn="b"/>
                      <a:r>
                        <a:rPr lang="en-US" sz="1400" b="1" u="none" strike="noStrike" dirty="0" err="1">
                          <a:solidFill>
                            <a:srgbClr val="3B3838"/>
                          </a:solidFill>
                          <a:effectLst/>
                        </a:rPr>
                        <a:t>ShortBarreledShotgun</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Waiting period for handguns</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Background check in </a:t>
                      </a:r>
                      <a:r>
                        <a:rPr lang="en-US" sz="1400" b="1" u="none" strike="noStrike" dirty="0" err="1">
                          <a:solidFill>
                            <a:srgbClr val="3B3838"/>
                          </a:solidFill>
                          <a:effectLst/>
                        </a:rPr>
                        <a:t>gunshows</a:t>
                      </a:r>
                      <a:r>
                        <a:rPr lang="en-US" sz="1400" b="1" u="none" strike="noStrike" dirty="0">
                          <a:solidFill>
                            <a:srgbClr val="3B3838"/>
                          </a:solidFill>
                          <a:effectLst/>
                        </a:rPr>
                        <a:t> – firearms</a:t>
                      </a:r>
                      <a:endParaRPr lang="en-US" sz="1400" b="1" i="0" u="none" strike="noStrike" dirty="0">
                        <a:solidFill>
                          <a:srgbClr val="3B3838"/>
                        </a:solidFill>
                        <a:effectLst/>
                        <a:latin typeface="Calibri" panose="020F0502020204030204" pitchFamily="34" charset="0"/>
                      </a:endParaRPr>
                    </a:p>
                  </a:txBody>
                  <a:tcPr marL="2214" marR="2214" marT="2214" marB="0" anchor="ctr"/>
                </a:tc>
                <a:extLst>
                  <a:ext uri="{0D108BD9-81ED-4DB2-BD59-A6C34878D82A}">
                    <a16:rowId xmlns:a16="http://schemas.microsoft.com/office/drawing/2014/main" val="223196460"/>
                  </a:ext>
                </a:extLst>
              </a:tr>
              <a:tr h="404570">
                <a:tc>
                  <a:txBody>
                    <a:bodyPr/>
                    <a:lstStyle/>
                    <a:p>
                      <a:pPr algn="l" fontAlgn="b"/>
                      <a:r>
                        <a:rPr lang="en-US" sz="1400" b="1" u="none" strike="noStrike" dirty="0" err="1">
                          <a:solidFill>
                            <a:srgbClr val="3B3838"/>
                          </a:solidFill>
                          <a:effectLst/>
                        </a:rPr>
                        <a:t>TotalWeapons</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Permit for all firearms</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Background checks in </a:t>
                      </a:r>
                      <a:r>
                        <a:rPr lang="en-US" sz="1400" b="1" u="none" strike="noStrike" dirty="0" err="1">
                          <a:solidFill>
                            <a:srgbClr val="3B3838"/>
                          </a:solidFill>
                          <a:effectLst/>
                        </a:rPr>
                        <a:t>gunshows</a:t>
                      </a:r>
                      <a:r>
                        <a:rPr lang="en-US" sz="1400" b="1" u="none" strike="noStrike" dirty="0">
                          <a:solidFill>
                            <a:srgbClr val="3B3838"/>
                          </a:solidFill>
                          <a:effectLst/>
                        </a:rPr>
                        <a:t> – handguns</a:t>
                      </a:r>
                      <a:endParaRPr lang="en-US" sz="1400" b="1" i="0" u="none" strike="noStrike" dirty="0">
                        <a:solidFill>
                          <a:srgbClr val="3B3838"/>
                        </a:solidFill>
                        <a:effectLst/>
                        <a:latin typeface="Calibri" panose="020F0502020204030204" pitchFamily="34" charset="0"/>
                      </a:endParaRPr>
                    </a:p>
                  </a:txBody>
                  <a:tcPr marL="2214" marR="2214" marT="2214" marB="0" anchor="ctr"/>
                </a:tc>
                <a:extLst>
                  <a:ext uri="{0D108BD9-81ED-4DB2-BD59-A6C34878D82A}">
                    <a16:rowId xmlns:a16="http://schemas.microsoft.com/office/drawing/2014/main" val="2111325178"/>
                  </a:ext>
                </a:extLst>
              </a:tr>
            </a:tbl>
          </a:graphicData>
        </a:graphic>
      </p:graphicFrame>
      <p:sp>
        <p:nvSpPr>
          <p:cNvPr id="11" name="TextBox 10">
            <a:extLst>
              <a:ext uri="{FF2B5EF4-FFF2-40B4-BE49-F238E27FC236}">
                <a16:creationId xmlns:a16="http://schemas.microsoft.com/office/drawing/2014/main" id="{A12F100A-0C39-45D4-B766-43991AB58048}"/>
              </a:ext>
            </a:extLst>
          </p:cNvPr>
          <p:cNvSpPr txBox="1"/>
          <p:nvPr/>
        </p:nvSpPr>
        <p:spPr>
          <a:xfrm>
            <a:off x="170918" y="512748"/>
            <a:ext cx="5303247" cy="646331"/>
          </a:xfrm>
          <a:prstGeom prst="rect">
            <a:avLst/>
          </a:prstGeom>
          <a:noFill/>
        </p:spPr>
        <p:txBody>
          <a:bodyPr wrap="none" rtlCol="0">
            <a:spAutoFit/>
          </a:bodyPr>
          <a:lstStyle/>
          <a:p>
            <a:r>
              <a:rPr lang="en-US" sz="3600" dirty="0">
                <a:solidFill>
                  <a:srgbClr val="3B3838"/>
                </a:solidFill>
                <a:latin typeface="Bernard MT Condensed" panose="02050806060905020404" pitchFamily="18" charset="0"/>
              </a:rPr>
              <a:t>Variables related to Firearms</a:t>
            </a:r>
          </a:p>
        </p:txBody>
      </p:sp>
      <p:pic>
        <p:nvPicPr>
          <p:cNvPr id="12" name="Picture 11">
            <a:extLst>
              <a:ext uri="{FF2B5EF4-FFF2-40B4-BE49-F238E27FC236}">
                <a16:creationId xmlns:a16="http://schemas.microsoft.com/office/drawing/2014/main" id="{8A5A4D46-B287-4514-9D69-D4724F446E1D}"/>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rot="1806360">
            <a:off x="9485479" y="393934"/>
            <a:ext cx="3749659" cy="372496"/>
          </a:xfrm>
          <a:prstGeom prst="rect">
            <a:avLst/>
          </a:prstGeom>
        </p:spPr>
      </p:pic>
      <p:sp>
        <p:nvSpPr>
          <p:cNvPr id="4" name="TextBox 3">
            <a:extLst>
              <a:ext uri="{FF2B5EF4-FFF2-40B4-BE49-F238E27FC236}">
                <a16:creationId xmlns:a16="http://schemas.microsoft.com/office/drawing/2014/main" id="{35D1757C-B132-4DCA-BC4C-BE5479B010D6}"/>
              </a:ext>
            </a:extLst>
          </p:cNvPr>
          <p:cNvSpPr txBox="1"/>
          <p:nvPr/>
        </p:nvSpPr>
        <p:spPr>
          <a:xfrm>
            <a:off x="887103" y="4667533"/>
            <a:ext cx="10362580" cy="369332"/>
          </a:xfrm>
          <a:prstGeom prst="rect">
            <a:avLst/>
          </a:prstGeom>
          <a:noFill/>
        </p:spPr>
        <p:txBody>
          <a:bodyPr wrap="none" rtlCol="0">
            <a:spAutoFit/>
          </a:bodyPr>
          <a:lstStyle/>
          <a:p>
            <a:r>
              <a:rPr lang="en-US" b="1" u="sng" dirty="0"/>
              <a:t>Rationale</a:t>
            </a:r>
            <a:r>
              <a:rPr lang="en-US" b="1" dirty="0"/>
              <a:t>: </a:t>
            </a:r>
            <a:r>
              <a:rPr lang="en-US" sz="1800" b="1" i="0" u="none" strike="noStrike" dirty="0">
                <a:solidFill>
                  <a:srgbClr val="000000"/>
                </a:solidFill>
                <a:effectLst/>
                <a:latin typeface="Calibri" panose="020F0502020204030204" pitchFamily="34" charset="0"/>
              </a:rPr>
              <a:t>Increase in access and easier access of projectile weapons facilitates homicide intent into action</a:t>
            </a:r>
            <a:r>
              <a:rPr lang="en-US" b="1" dirty="0"/>
              <a:t> </a:t>
            </a:r>
          </a:p>
        </p:txBody>
      </p:sp>
      <p:graphicFrame>
        <p:nvGraphicFramePr>
          <p:cNvPr id="2" name="Table 1">
            <a:extLst>
              <a:ext uri="{FF2B5EF4-FFF2-40B4-BE49-F238E27FC236}">
                <a16:creationId xmlns:a16="http://schemas.microsoft.com/office/drawing/2014/main" id="{A19DFED2-DCAD-8745-BDFB-3A9473D8AFFA}"/>
              </a:ext>
            </a:extLst>
          </p:cNvPr>
          <p:cNvGraphicFramePr>
            <a:graphicFrameLocks noGrp="1"/>
          </p:cNvGraphicFramePr>
          <p:nvPr>
            <p:extLst>
              <p:ext uri="{D42A27DB-BD31-4B8C-83A1-F6EECF244321}">
                <p14:modId xmlns:p14="http://schemas.microsoft.com/office/powerpoint/2010/main" val="3654152290"/>
              </p:ext>
            </p:extLst>
          </p:nvPr>
        </p:nvGraphicFramePr>
        <p:xfrm>
          <a:off x="245905" y="5405241"/>
          <a:ext cx="11324833" cy="473197"/>
        </p:xfrm>
        <a:graphic>
          <a:graphicData uri="http://schemas.openxmlformats.org/drawingml/2006/table">
            <a:tbl>
              <a:tblPr>
                <a:tableStyleId>{8799B23B-EC83-4686-B30A-512413B5E67A}</a:tableStyleId>
              </a:tblPr>
              <a:tblGrid>
                <a:gridCol w="3479934">
                  <a:extLst>
                    <a:ext uri="{9D8B030D-6E8A-4147-A177-3AD203B41FA5}">
                      <a16:colId xmlns:a16="http://schemas.microsoft.com/office/drawing/2014/main" val="3395263427"/>
                    </a:ext>
                  </a:extLst>
                </a:gridCol>
                <a:gridCol w="4230806">
                  <a:extLst>
                    <a:ext uri="{9D8B030D-6E8A-4147-A177-3AD203B41FA5}">
                      <a16:colId xmlns:a16="http://schemas.microsoft.com/office/drawing/2014/main" val="2143929327"/>
                    </a:ext>
                  </a:extLst>
                </a:gridCol>
                <a:gridCol w="3614093">
                  <a:extLst>
                    <a:ext uri="{9D8B030D-6E8A-4147-A177-3AD203B41FA5}">
                      <a16:colId xmlns:a16="http://schemas.microsoft.com/office/drawing/2014/main" val="2031232757"/>
                    </a:ext>
                  </a:extLst>
                </a:gridCol>
              </a:tblGrid>
              <a:tr h="473197">
                <a:tc>
                  <a:txBody>
                    <a:bodyPr/>
                    <a:lstStyle/>
                    <a:p>
                      <a:pPr algn="l" fontAlgn="b"/>
                      <a:r>
                        <a:rPr lang="en-US" sz="1400" b="1" u="none" strike="noStrike" dirty="0">
                          <a:solidFill>
                            <a:srgbClr val="3B3838"/>
                          </a:solidFill>
                          <a:effectLst/>
                        </a:rPr>
                        <a:t>Gun Policies</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Laws that increase traceability or decrease access</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l" fontAlgn="b"/>
                      <a:endParaRPr lang="en-US" sz="1400" b="1" i="0" u="none" strike="noStrike" dirty="0">
                        <a:solidFill>
                          <a:srgbClr val="3B3838"/>
                        </a:solidFill>
                        <a:effectLst/>
                        <a:latin typeface="Calibri" panose="020F0502020204030204" pitchFamily="34" charset="0"/>
                      </a:endParaRPr>
                    </a:p>
                  </a:txBody>
                  <a:tcPr marL="2214" marR="2214" marT="2214" marB="0" anchor="ctr"/>
                </a:tc>
                <a:extLst>
                  <a:ext uri="{0D108BD9-81ED-4DB2-BD59-A6C34878D82A}">
                    <a16:rowId xmlns:a16="http://schemas.microsoft.com/office/drawing/2014/main" val="4208714279"/>
                  </a:ext>
                </a:extLst>
              </a:tr>
            </a:tbl>
          </a:graphicData>
        </a:graphic>
      </p:graphicFrame>
    </p:spTree>
    <p:extLst>
      <p:ext uri="{BB962C8B-B14F-4D97-AF65-F5344CB8AC3E}">
        <p14:creationId xmlns:p14="http://schemas.microsoft.com/office/powerpoint/2010/main" val="53985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oncrete-dark-background-1100 | SCRIBBLES &amp; DRIPS">
            <a:extLst>
              <a:ext uri="{FF2B5EF4-FFF2-40B4-BE49-F238E27FC236}">
                <a16:creationId xmlns:a16="http://schemas.microsoft.com/office/drawing/2014/main" id="{2C51F6FE-377C-41AD-A6F7-62FCCFE908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10" b="11120"/>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8394F3A-621D-44D6-8CD5-1589D3CDBE44}"/>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rot="19659879">
            <a:off x="8999704" y="5750400"/>
            <a:ext cx="3749659" cy="372496"/>
          </a:xfrm>
          <a:prstGeom prst="rect">
            <a:avLst/>
          </a:prstGeom>
        </p:spPr>
      </p:pic>
      <p:pic>
        <p:nvPicPr>
          <p:cNvPr id="5122" name="Picture 2">
            <a:extLst>
              <a:ext uri="{FF2B5EF4-FFF2-40B4-BE49-F238E27FC236}">
                <a16:creationId xmlns:a16="http://schemas.microsoft.com/office/drawing/2014/main" id="{5CF04458-5578-4C06-8FDD-F53A6E8D0E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06769" y="1892068"/>
            <a:ext cx="2323232" cy="114912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a:extLst>
              <a:ext uri="{FF2B5EF4-FFF2-40B4-BE49-F238E27FC236}">
                <a16:creationId xmlns:a16="http://schemas.microsoft.com/office/drawing/2014/main" id="{AF39AED8-576F-47E4-9812-1E3FC02B0B1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4780"/>
          <a:stretch/>
        </p:blipFill>
        <p:spPr bwMode="auto">
          <a:xfrm>
            <a:off x="7699162" y="1882542"/>
            <a:ext cx="1227210" cy="116854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A5C925C-14EF-49F2-B9D3-4DACD3AA8F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5554" y="4070947"/>
            <a:ext cx="220980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a:extLst>
              <a:ext uri="{FF2B5EF4-FFF2-40B4-BE49-F238E27FC236}">
                <a16:creationId xmlns:a16="http://schemas.microsoft.com/office/drawing/2014/main" id="{FA7A11B5-066B-49C9-B8EB-90E662CBDB28}"/>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5505" b="92661" l="9483" r="88793">
                        <a14:foregroundMark x1="49569" y1="5963" x2="49569" y2="5963"/>
                        <a14:foregroundMark x1="89655" y1="38073" x2="89655" y2="38073"/>
                        <a14:foregroundMark x1="52155" y1="92661" x2="52155" y2="92661"/>
                        <a14:foregroundMark x1="10345" y1="53670" x2="10345" y2="53670"/>
                        <a14:foregroundMark x1="9483" y1="62385" x2="9483" y2="62385"/>
                        <a14:backgroundMark x1="91379" y1="43119" x2="91379" y2="43119"/>
                        <a14:backgroundMark x1="90948" y1="57798" x2="90948" y2="57798"/>
                        <a14:backgroundMark x1="91379" y1="52294" x2="91379" y2="52294"/>
                        <a14:backgroundMark x1="90948" y1="48165" x2="90948" y2="48165"/>
                      </a14:backgroundRemoval>
                    </a14:imgEffect>
                  </a14:imgLayer>
                </a14:imgProps>
              </a:ext>
              <a:ext uri="{28A0092B-C50C-407E-A947-70E740481C1C}">
                <a14:useLocalDpi xmlns:a14="http://schemas.microsoft.com/office/drawing/2010/main" val="0"/>
              </a:ext>
            </a:extLst>
          </a:blip>
          <a:srcRect/>
          <a:stretch>
            <a:fillRect/>
          </a:stretch>
        </p:blipFill>
        <p:spPr bwMode="auto">
          <a:xfrm>
            <a:off x="2699183" y="3753925"/>
            <a:ext cx="1909536" cy="17943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E940C5D9-0081-43D9-B452-8D36000126ED}"/>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2893" r="9977" b="-1"/>
          <a:stretch/>
        </p:blipFill>
        <p:spPr bwMode="auto">
          <a:xfrm>
            <a:off x="4878716" y="4065660"/>
            <a:ext cx="3816794" cy="1285875"/>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a:extLst>
              <a:ext uri="{FF2B5EF4-FFF2-40B4-BE49-F238E27FC236}">
                <a16:creationId xmlns:a16="http://schemas.microsoft.com/office/drawing/2014/main" id="{299D079D-CF23-4DDF-B6B8-BD8D36B23A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0768" y="3759654"/>
            <a:ext cx="1788576" cy="178857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9A6D7518-9AE2-4495-9E6D-32171D24D44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17771" y="1852453"/>
            <a:ext cx="3324225" cy="12858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721A9E4-0B7C-4767-9917-7585A7F2EE6A}"/>
              </a:ext>
            </a:extLst>
          </p:cNvPr>
          <p:cNvPicPr>
            <a:picLocks noChangeAspect="1"/>
          </p:cNvPicPr>
          <p:nvPr/>
        </p:nvPicPr>
        <p:blipFill>
          <a:blip r:embed="rId13"/>
          <a:stretch>
            <a:fillRect/>
          </a:stretch>
        </p:blipFill>
        <p:spPr>
          <a:xfrm>
            <a:off x="694934" y="1962573"/>
            <a:ext cx="3520992" cy="1013422"/>
          </a:xfrm>
          <a:prstGeom prst="rect">
            <a:avLst/>
          </a:prstGeom>
        </p:spPr>
      </p:pic>
      <p:sp>
        <p:nvSpPr>
          <p:cNvPr id="33" name="TextBox 32">
            <a:extLst>
              <a:ext uri="{FF2B5EF4-FFF2-40B4-BE49-F238E27FC236}">
                <a16:creationId xmlns:a16="http://schemas.microsoft.com/office/drawing/2014/main" id="{D8C40A6B-5919-4B09-BBEE-6A52FFC1B560}"/>
              </a:ext>
            </a:extLst>
          </p:cNvPr>
          <p:cNvSpPr txBox="1"/>
          <p:nvPr/>
        </p:nvSpPr>
        <p:spPr>
          <a:xfrm>
            <a:off x="170918" y="512748"/>
            <a:ext cx="2634439" cy="646331"/>
          </a:xfrm>
          <a:prstGeom prst="rect">
            <a:avLst/>
          </a:prstGeom>
          <a:noFill/>
        </p:spPr>
        <p:txBody>
          <a:bodyPr wrap="none" rtlCol="0">
            <a:spAutoFit/>
          </a:bodyPr>
          <a:lstStyle/>
          <a:p>
            <a:r>
              <a:rPr lang="en-US" sz="3600" dirty="0">
                <a:solidFill>
                  <a:srgbClr val="D8C23E"/>
                </a:solidFill>
                <a:latin typeface="Bernard MT Condensed" panose="02050806060905020404" pitchFamily="18" charset="0"/>
              </a:rPr>
              <a:t>Data Sourcing</a:t>
            </a:r>
          </a:p>
        </p:txBody>
      </p:sp>
    </p:spTree>
    <p:extLst>
      <p:ext uri="{BB962C8B-B14F-4D97-AF65-F5344CB8AC3E}">
        <p14:creationId xmlns:p14="http://schemas.microsoft.com/office/powerpoint/2010/main" val="559880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C63C12-852C-B945-BD00-D76E8CB9906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Next Steps:</a:t>
            </a:r>
          </a:p>
        </p:txBody>
      </p:sp>
      <p:graphicFrame>
        <p:nvGraphicFramePr>
          <p:cNvPr id="14" name="Content Placeholder 2">
            <a:extLst>
              <a:ext uri="{FF2B5EF4-FFF2-40B4-BE49-F238E27FC236}">
                <a16:creationId xmlns:a16="http://schemas.microsoft.com/office/drawing/2014/main" id="{86AAD608-0561-4126-8F88-83111591C6C3}"/>
              </a:ext>
            </a:extLst>
          </p:cNvPr>
          <p:cNvGraphicFramePr>
            <a:graphicFrameLocks noGrp="1"/>
          </p:cNvGraphicFramePr>
          <p:nvPr>
            <p:ph idx="1"/>
            <p:extLst>
              <p:ext uri="{D42A27DB-BD31-4B8C-83A1-F6EECF244321}">
                <p14:modId xmlns:p14="http://schemas.microsoft.com/office/powerpoint/2010/main" val="378057553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6327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oncrete-dark-background-1100 | SCRIBBLES &amp; DRIPS">
            <a:extLst>
              <a:ext uri="{FF2B5EF4-FFF2-40B4-BE49-F238E27FC236}">
                <a16:creationId xmlns:a16="http://schemas.microsoft.com/office/drawing/2014/main" id="{2C51F6FE-377C-41AD-A6F7-62FCCFE908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10" b="11120"/>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8394F3A-621D-44D6-8CD5-1589D3CDBE44}"/>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rot="2367924">
            <a:off x="9369571" y="671205"/>
            <a:ext cx="3749659" cy="372496"/>
          </a:xfrm>
          <a:prstGeom prst="rect">
            <a:avLst/>
          </a:prstGeom>
        </p:spPr>
      </p:pic>
      <p:sp>
        <p:nvSpPr>
          <p:cNvPr id="11" name="TextBox 10">
            <a:extLst>
              <a:ext uri="{FF2B5EF4-FFF2-40B4-BE49-F238E27FC236}">
                <a16:creationId xmlns:a16="http://schemas.microsoft.com/office/drawing/2014/main" id="{505A611B-A3CB-44E9-AB93-44FCD4C0932A}"/>
              </a:ext>
            </a:extLst>
          </p:cNvPr>
          <p:cNvSpPr txBox="1"/>
          <p:nvPr/>
        </p:nvSpPr>
        <p:spPr>
          <a:xfrm>
            <a:off x="3042959" y="436202"/>
            <a:ext cx="4338432" cy="646331"/>
          </a:xfrm>
          <a:prstGeom prst="rect">
            <a:avLst/>
          </a:prstGeom>
          <a:noFill/>
        </p:spPr>
        <p:txBody>
          <a:bodyPr wrap="none" rtlCol="0">
            <a:spAutoFit/>
          </a:bodyPr>
          <a:lstStyle/>
          <a:p>
            <a:pPr algn="ctr"/>
            <a:r>
              <a:rPr lang="en-US" sz="3600" dirty="0">
                <a:solidFill>
                  <a:srgbClr val="D8C23E"/>
                </a:solidFill>
                <a:latin typeface="Bernard MT Condensed" panose="02050806060905020404" pitchFamily="18" charset="0"/>
              </a:rPr>
              <a:t>Problem &amp; Significance</a:t>
            </a:r>
          </a:p>
        </p:txBody>
      </p:sp>
      <p:sp>
        <p:nvSpPr>
          <p:cNvPr id="7" name="TextBox 6">
            <a:extLst>
              <a:ext uri="{FF2B5EF4-FFF2-40B4-BE49-F238E27FC236}">
                <a16:creationId xmlns:a16="http://schemas.microsoft.com/office/drawing/2014/main" id="{863F1296-17A2-4CBE-8558-A18E76E99A29}"/>
              </a:ext>
            </a:extLst>
          </p:cNvPr>
          <p:cNvSpPr txBox="1"/>
          <p:nvPr/>
        </p:nvSpPr>
        <p:spPr>
          <a:xfrm>
            <a:off x="154503" y="1586205"/>
            <a:ext cx="5040285" cy="5064822"/>
          </a:xfrm>
          <a:prstGeom prst="rect">
            <a:avLst/>
          </a:prstGeom>
        </p:spPr>
        <p:txBody>
          <a:bodyPr vert="horz" lIns="91440" tIns="45720" rIns="91440" bIns="45720" rtlCol="0" anchor="ctr">
            <a:noAutofit/>
          </a:bodyPr>
          <a:lstStyle/>
          <a:p>
            <a:pPr indent="-228600" algn="ctr">
              <a:lnSpc>
                <a:spcPct val="90000"/>
              </a:lnSpc>
              <a:spcAft>
                <a:spcPts val="600"/>
              </a:spcAft>
              <a:buFont typeface="Arial" panose="020B0604020202020204" pitchFamily="34" charset="0"/>
              <a:buChar char="•"/>
            </a:pPr>
            <a:r>
              <a:rPr lang="en-US" sz="2000" dirty="0">
                <a:solidFill>
                  <a:srgbClr val="D8C23E"/>
                </a:solidFill>
                <a:latin typeface="Barlow Condensed Light" panose="00000406000000000000" pitchFamily="2" charset="0"/>
              </a:rPr>
              <a:t>A recent study by Iowa State University Sociology Professor Matt </a:t>
            </a:r>
            <a:r>
              <a:rPr lang="en-US" sz="2000" dirty="0" err="1">
                <a:solidFill>
                  <a:srgbClr val="D8C23E"/>
                </a:solidFill>
                <a:latin typeface="Barlow Condensed Light" panose="00000406000000000000" pitchFamily="2" charset="0"/>
              </a:rPr>
              <a:t>DeLisi</a:t>
            </a:r>
            <a:r>
              <a:rPr lang="en-US" sz="2000" dirty="0">
                <a:solidFill>
                  <a:srgbClr val="D8C23E"/>
                </a:solidFill>
                <a:latin typeface="Barlow Condensed Light" panose="00000406000000000000" pitchFamily="2" charset="0"/>
              </a:rPr>
              <a:t> has revealed that besides the obvious loss of human life, murder costs society an estimated $17.25 million per offense</a:t>
            </a:r>
          </a:p>
          <a:p>
            <a:pPr indent="-228600" algn="ctr">
              <a:lnSpc>
                <a:spcPct val="90000"/>
              </a:lnSpc>
              <a:spcAft>
                <a:spcPts val="600"/>
              </a:spcAft>
              <a:buFont typeface="Arial" panose="020B0604020202020204" pitchFamily="34" charset="0"/>
              <a:buChar char="•"/>
            </a:pPr>
            <a:r>
              <a:rPr lang="en-US" sz="2000" dirty="0">
                <a:solidFill>
                  <a:srgbClr val="D8C23E"/>
                </a:solidFill>
                <a:latin typeface="Barlow Condensed Light" panose="00000406000000000000" pitchFamily="2" charset="0"/>
              </a:rPr>
              <a:t>Increased crime has been shown to have a dramatic effect on social fabric, or the interpersonal relations between members of a community, because crime creates fear. The more that people are aware of crime, the more that they tend to fear becoming victims of crime.</a:t>
            </a:r>
          </a:p>
          <a:p>
            <a:pPr marL="342900"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graphicFrame>
        <p:nvGraphicFramePr>
          <p:cNvPr id="8" name="Table 7">
            <a:extLst>
              <a:ext uri="{FF2B5EF4-FFF2-40B4-BE49-F238E27FC236}">
                <a16:creationId xmlns:a16="http://schemas.microsoft.com/office/drawing/2014/main" id="{5E1442F5-64F3-481A-BFEB-1B40EFC8DA81}"/>
              </a:ext>
            </a:extLst>
          </p:cNvPr>
          <p:cNvGraphicFramePr>
            <a:graphicFrameLocks noGrp="1"/>
          </p:cNvGraphicFramePr>
          <p:nvPr>
            <p:extLst>
              <p:ext uri="{D42A27DB-BD31-4B8C-83A1-F6EECF244321}">
                <p14:modId xmlns:p14="http://schemas.microsoft.com/office/powerpoint/2010/main" val="4154767823"/>
              </p:ext>
            </p:extLst>
          </p:nvPr>
        </p:nvGraphicFramePr>
        <p:xfrm>
          <a:off x="6881911" y="1713625"/>
          <a:ext cx="4300958" cy="1294148"/>
        </p:xfrm>
        <a:graphic>
          <a:graphicData uri="http://schemas.openxmlformats.org/drawingml/2006/table">
            <a:tbl>
              <a:tblPr firstRow="1" bandRow="1">
                <a:solidFill>
                  <a:schemeClr val="tx1">
                    <a:lumMod val="65000"/>
                    <a:lumOff val="35000"/>
                  </a:schemeClr>
                </a:solidFill>
                <a:tableStyleId>{5C22544A-7EE6-4342-B048-85BDC9FD1C3A}</a:tableStyleId>
              </a:tblPr>
              <a:tblGrid>
                <a:gridCol w="1254788">
                  <a:extLst>
                    <a:ext uri="{9D8B030D-6E8A-4147-A177-3AD203B41FA5}">
                      <a16:colId xmlns:a16="http://schemas.microsoft.com/office/drawing/2014/main" val="3531042305"/>
                    </a:ext>
                  </a:extLst>
                </a:gridCol>
                <a:gridCol w="1545553">
                  <a:extLst>
                    <a:ext uri="{9D8B030D-6E8A-4147-A177-3AD203B41FA5}">
                      <a16:colId xmlns:a16="http://schemas.microsoft.com/office/drawing/2014/main" val="2366782969"/>
                    </a:ext>
                  </a:extLst>
                </a:gridCol>
                <a:gridCol w="1500617">
                  <a:extLst>
                    <a:ext uri="{9D8B030D-6E8A-4147-A177-3AD203B41FA5}">
                      <a16:colId xmlns:a16="http://schemas.microsoft.com/office/drawing/2014/main" val="494130645"/>
                    </a:ext>
                  </a:extLst>
                </a:gridCol>
              </a:tblGrid>
              <a:tr h="365711">
                <a:tc>
                  <a:txBody>
                    <a:bodyPr/>
                    <a:lstStyle/>
                    <a:p>
                      <a:pPr marL="0" indent="0" algn="ctr" defTabSz="914400" rtl="0" eaLnBrk="1" latinLnBrk="0" hangingPunct="1">
                        <a:buFont typeface="Arial" panose="020B0604020202020204" pitchFamily="34" charset="0"/>
                        <a:buNone/>
                      </a:pPr>
                      <a:r>
                        <a:rPr lang="en-US" sz="1400" b="1" kern="1200" dirty="0">
                          <a:solidFill>
                            <a:schemeClr val="tx1"/>
                          </a:solidFill>
                          <a:latin typeface="Barlow Condensed" panose="00000506000000000000" pitchFamily="2" charset="0"/>
                          <a:ea typeface="+mn-ea"/>
                          <a:cs typeface="+mn-cs"/>
                        </a:rPr>
                        <a:t>Homicide</a:t>
                      </a:r>
                    </a:p>
                  </a:txBody>
                  <a:tcPr marL="125846" marR="125846" marT="125846" marB="125846">
                    <a:lnL w="12700" cmpd="sng">
                      <a:noFill/>
                    </a:lnL>
                    <a:lnR w="12700" cmpd="sng">
                      <a:noFill/>
                    </a:lnR>
                    <a:lnT w="12700" cmpd="sng">
                      <a:noFill/>
                    </a:lnT>
                    <a:lnB w="38100" cmpd="sng">
                      <a:noFill/>
                    </a:lnB>
                    <a:solidFill>
                      <a:schemeClr val="bg1"/>
                    </a:solidFill>
                  </a:tcPr>
                </a:tc>
                <a:tc>
                  <a:txBody>
                    <a:bodyPr/>
                    <a:lstStyle/>
                    <a:p>
                      <a:pPr marL="0" indent="0" algn="ctr" defTabSz="914400" rtl="0" eaLnBrk="1" latinLnBrk="0" hangingPunct="1">
                        <a:buFont typeface="Arial" panose="020B0604020202020204" pitchFamily="34" charset="0"/>
                        <a:buNone/>
                      </a:pPr>
                      <a:r>
                        <a:rPr lang="en-US" sz="1400" b="1" kern="1200" dirty="0">
                          <a:solidFill>
                            <a:schemeClr val="tx1"/>
                          </a:solidFill>
                          <a:latin typeface="Barlow Condensed" panose="00000506000000000000" pitchFamily="2" charset="0"/>
                          <a:ea typeface="+mn-ea"/>
                          <a:cs typeface="+mn-cs"/>
                        </a:rPr>
                        <a:t>Murder </a:t>
                      </a:r>
                    </a:p>
                  </a:txBody>
                  <a:tcPr marL="125846" marR="125846" marT="125846" marB="125846">
                    <a:lnL w="12700" cmpd="sng">
                      <a:noFill/>
                    </a:lnL>
                    <a:lnR w="12700" cmpd="sng">
                      <a:noFill/>
                    </a:lnR>
                    <a:lnT w="12700" cmpd="sng">
                      <a:noFill/>
                    </a:lnT>
                    <a:lnB w="38100" cmpd="sng">
                      <a:noFill/>
                    </a:lnB>
                    <a:solidFill>
                      <a:schemeClr val="bg1"/>
                    </a:solidFill>
                  </a:tcPr>
                </a:tc>
                <a:tc>
                  <a:txBody>
                    <a:bodyPr/>
                    <a:lstStyle/>
                    <a:p>
                      <a:pPr marL="0" indent="0" algn="ctr" defTabSz="914400" rtl="0" eaLnBrk="1" latinLnBrk="0" hangingPunct="1">
                        <a:buFont typeface="Arial" panose="020B0604020202020204" pitchFamily="34" charset="0"/>
                        <a:buNone/>
                      </a:pPr>
                      <a:r>
                        <a:rPr lang="en-US" sz="1400" b="1" kern="1200" dirty="0">
                          <a:solidFill>
                            <a:schemeClr val="tx1"/>
                          </a:solidFill>
                          <a:latin typeface="Barlow Condensed" panose="00000506000000000000" pitchFamily="2" charset="0"/>
                          <a:ea typeface="+mn-ea"/>
                          <a:cs typeface="+mn-cs"/>
                        </a:rPr>
                        <a:t>Manslaughter</a:t>
                      </a:r>
                    </a:p>
                  </a:txBody>
                  <a:tcPr marL="125846" marR="125846" marT="125846" marB="125846">
                    <a:lnL w="12700" cmpd="sng">
                      <a:noFill/>
                    </a:lnL>
                    <a:lnR w="12700" cmpd="sng">
                      <a:noFill/>
                    </a:lnR>
                    <a:lnT w="12700" cmpd="sng">
                      <a:noFill/>
                    </a:lnT>
                    <a:lnB w="38100" cmpd="sng">
                      <a:noFill/>
                    </a:lnB>
                    <a:solidFill>
                      <a:schemeClr val="bg1"/>
                    </a:solidFill>
                  </a:tcPr>
                </a:tc>
                <a:extLst>
                  <a:ext uri="{0D108BD9-81ED-4DB2-BD59-A6C34878D82A}">
                    <a16:rowId xmlns:a16="http://schemas.microsoft.com/office/drawing/2014/main" val="2265099658"/>
                  </a:ext>
                </a:extLst>
              </a:tr>
              <a:tr h="829096">
                <a:tc>
                  <a:txBody>
                    <a:bodyPr/>
                    <a:lstStyle/>
                    <a:p>
                      <a:pPr marL="0" indent="0" algn="ctr" defTabSz="914400" rtl="0" eaLnBrk="1" latinLnBrk="0" hangingPunct="1">
                        <a:lnSpc>
                          <a:spcPct val="70000"/>
                        </a:lnSpc>
                        <a:spcAft>
                          <a:spcPts val="600"/>
                        </a:spcAft>
                        <a:buFont typeface="Arial" panose="020B0604020202020204" pitchFamily="34" charset="0"/>
                        <a:buNone/>
                      </a:pPr>
                      <a:r>
                        <a:rPr lang="en-US" sz="1600" kern="1200" dirty="0">
                          <a:solidFill>
                            <a:schemeClr val="tx1"/>
                          </a:solidFill>
                          <a:latin typeface="Barlow Condensed Light" panose="00000406000000000000" pitchFamily="2" charset="0"/>
                          <a:ea typeface="+mn-ea"/>
                          <a:cs typeface="+mn-cs"/>
                        </a:rPr>
                        <a:t>Killing of one person by another</a:t>
                      </a:r>
                    </a:p>
                  </a:txBody>
                  <a:tcPr marL="83897" marR="83897" marT="41949" marB="83897">
                    <a:lnL w="12700" cmpd="sng">
                      <a:noFill/>
                      <a:prstDash val="solid"/>
                    </a:lnL>
                    <a:lnR w="12700" cmpd="sng">
                      <a:noFill/>
                      <a:prstDash val="solid"/>
                    </a:lnR>
                    <a:lnT w="38100" cmpd="sng">
                      <a:noFill/>
                    </a:lnT>
                    <a:lnB w="12700" cmpd="sng">
                      <a:noFill/>
                      <a:prstDash val="solid"/>
                    </a:lnB>
                    <a:solidFill>
                      <a:schemeClr val="bg1"/>
                    </a:solidFill>
                  </a:tcPr>
                </a:tc>
                <a:tc>
                  <a:txBody>
                    <a:bodyPr/>
                    <a:lstStyle/>
                    <a:p>
                      <a:pPr marL="0" indent="0" algn="ctr" defTabSz="914400" rtl="0" eaLnBrk="1" latinLnBrk="0" hangingPunct="1">
                        <a:lnSpc>
                          <a:spcPct val="70000"/>
                        </a:lnSpc>
                        <a:spcAft>
                          <a:spcPts val="600"/>
                        </a:spcAft>
                        <a:buFont typeface="Arial" panose="020B0604020202020204" pitchFamily="34" charset="0"/>
                        <a:buNone/>
                      </a:pPr>
                      <a:r>
                        <a:rPr lang="en-US" sz="1600" kern="1200" dirty="0">
                          <a:solidFill>
                            <a:schemeClr val="tx1"/>
                          </a:solidFill>
                          <a:latin typeface="Barlow Condensed Light" panose="00000406000000000000" pitchFamily="2" charset="0"/>
                          <a:ea typeface="+mn-ea"/>
                          <a:cs typeface="+mn-cs"/>
                        </a:rPr>
                        <a:t>Homicide committed with “malice aforethought”</a:t>
                      </a:r>
                    </a:p>
                  </a:txBody>
                  <a:tcPr marL="83897" marR="83897" marT="41949" marB="83897">
                    <a:lnL w="12700" cmpd="sng">
                      <a:noFill/>
                      <a:prstDash val="solid"/>
                    </a:lnL>
                    <a:lnR w="12700" cmpd="sng">
                      <a:noFill/>
                      <a:prstDash val="solid"/>
                    </a:lnR>
                    <a:lnT w="38100" cmpd="sng">
                      <a:noFill/>
                    </a:lnT>
                    <a:lnB w="12700" cmpd="sng">
                      <a:noFill/>
                      <a:prstDash val="solid"/>
                    </a:lnB>
                    <a:solidFill>
                      <a:schemeClr val="bg1"/>
                    </a:solidFill>
                  </a:tcPr>
                </a:tc>
                <a:tc>
                  <a:txBody>
                    <a:bodyPr/>
                    <a:lstStyle/>
                    <a:p>
                      <a:pPr marL="0" indent="0" algn="ctr" defTabSz="914400" rtl="0" eaLnBrk="1" latinLnBrk="0" hangingPunct="1">
                        <a:lnSpc>
                          <a:spcPct val="70000"/>
                        </a:lnSpc>
                        <a:spcAft>
                          <a:spcPts val="600"/>
                        </a:spcAft>
                        <a:buFont typeface="Arial" panose="020B0604020202020204" pitchFamily="34" charset="0"/>
                        <a:buNone/>
                      </a:pPr>
                      <a:r>
                        <a:rPr lang="en-US" sz="1600" kern="1200" dirty="0">
                          <a:solidFill>
                            <a:schemeClr val="tx1"/>
                          </a:solidFill>
                          <a:latin typeface="Barlow Condensed Light" panose="00000406000000000000" pitchFamily="2" charset="0"/>
                          <a:ea typeface="+mn-ea"/>
                          <a:cs typeface="+mn-cs"/>
                        </a:rPr>
                        <a:t>Killing of human being without malice aforethought</a:t>
                      </a:r>
                    </a:p>
                  </a:txBody>
                  <a:tcPr marL="83897" marR="83897" marT="41949" marB="83897">
                    <a:lnL w="12700" cmpd="sng">
                      <a:noFill/>
                      <a:prstDash val="solid"/>
                    </a:lnL>
                    <a:lnR w="12700" cmpd="sng">
                      <a:noFill/>
                      <a:prstDash val="solid"/>
                    </a:lnR>
                    <a:lnT w="38100" cmpd="sng">
                      <a:noFill/>
                    </a:lnT>
                    <a:lnB w="12700" cmpd="sng">
                      <a:noFill/>
                      <a:prstDash val="solid"/>
                    </a:lnB>
                    <a:solidFill>
                      <a:schemeClr val="bg1"/>
                    </a:solidFill>
                  </a:tcPr>
                </a:tc>
                <a:extLst>
                  <a:ext uri="{0D108BD9-81ED-4DB2-BD59-A6C34878D82A}">
                    <a16:rowId xmlns:a16="http://schemas.microsoft.com/office/drawing/2014/main" val="3628737765"/>
                  </a:ext>
                </a:extLst>
              </a:tr>
            </a:tbl>
          </a:graphicData>
        </a:graphic>
      </p:graphicFrame>
      <p:pic>
        <p:nvPicPr>
          <p:cNvPr id="9" name="Picture 8">
            <a:extLst>
              <a:ext uri="{FF2B5EF4-FFF2-40B4-BE49-F238E27FC236}">
                <a16:creationId xmlns:a16="http://schemas.microsoft.com/office/drawing/2014/main" id="{1064A303-EAC2-4952-96F8-E068DA15C523}"/>
              </a:ext>
            </a:extLst>
          </p:cNvPr>
          <p:cNvPicPr>
            <a:picLocks noChangeAspect="1"/>
          </p:cNvPicPr>
          <p:nvPr/>
        </p:nvPicPr>
        <p:blipFill>
          <a:blip r:embed="rId5"/>
          <a:stretch>
            <a:fillRect/>
          </a:stretch>
        </p:blipFill>
        <p:spPr>
          <a:xfrm>
            <a:off x="5784356" y="3144477"/>
            <a:ext cx="6057124" cy="3310257"/>
          </a:xfrm>
          <a:prstGeom prst="rect">
            <a:avLst/>
          </a:prstGeom>
        </p:spPr>
      </p:pic>
      <p:sp>
        <p:nvSpPr>
          <p:cNvPr id="5" name="TextBox 4">
            <a:extLst>
              <a:ext uri="{FF2B5EF4-FFF2-40B4-BE49-F238E27FC236}">
                <a16:creationId xmlns:a16="http://schemas.microsoft.com/office/drawing/2014/main" id="{4FAEEB6A-23CF-4D00-8511-1B05923AE45F}"/>
              </a:ext>
            </a:extLst>
          </p:cNvPr>
          <p:cNvSpPr txBox="1"/>
          <p:nvPr/>
        </p:nvSpPr>
        <p:spPr>
          <a:xfrm>
            <a:off x="7840717" y="1190405"/>
            <a:ext cx="2105822" cy="523220"/>
          </a:xfrm>
          <a:prstGeom prst="rect">
            <a:avLst/>
          </a:prstGeom>
          <a:noFill/>
        </p:spPr>
        <p:txBody>
          <a:bodyPr wrap="square" rtlCol="0">
            <a:spAutoFit/>
          </a:bodyPr>
          <a:lstStyle/>
          <a:p>
            <a:pPr algn="ctr"/>
            <a:r>
              <a:rPr lang="en-US" sz="2800" b="1" dirty="0">
                <a:solidFill>
                  <a:srgbClr val="D8C23E"/>
                </a:solidFill>
                <a:latin typeface="Bernard MT Condensed" panose="02050806060905020404" pitchFamily="18" charset="0"/>
              </a:rPr>
              <a:t>Definition</a:t>
            </a:r>
          </a:p>
        </p:txBody>
      </p:sp>
    </p:spTree>
    <p:extLst>
      <p:ext uri="{BB962C8B-B14F-4D97-AF65-F5344CB8AC3E}">
        <p14:creationId xmlns:p14="http://schemas.microsoft.com/office/powerpoint/2010/main" val="1250516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oncrete-dark-background-1100 | SCRIBBLES &amp; DRIPS">
            <a:extLst>
              <a:ext uri="{FF2B5EF4-FFF2-40B4-BE49-F238E27FC236}">
                <a16:creationId xmlns:a16="http://schemas.microsoft.com/office/drawing/2014/main" id="{2C51F6FE-377C-41AD-A6F7-62FCCFE908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10" b="11120"/>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8394F3A-621D-44D6-8CD5-1589D3CDBE44}"/>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rot="19659879">
            <a:off x="8999704" y="5750400"/>
            <a:ext cx="3749659" cy="372496"/>
          </a:xfrm>
          <a:prstGeom prst="rect">
            <a:avLst/>
          </a:prstGeom>
        </p:spPr>
      </p:pic>
      <p:pic>
        <p:nvPicPr>
          <p:cNvPr id="4" name="Picture 3" descr="A picture containing chart&#10;&#10;Description automatically generated">
            <a:extLst>
              <a:ext uri="{FF2B5EF4-FFF2-40B4-BE49-F238E27FC236}">
                <a16:creationId xmlns:a16="http://schemas.microsoft.com/office/drawing/2014/main" id="{93AB97F7-B708-408E-B8ED-C2506C79AD3F}"/>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l="1005" t="1716" r="1185" b="1351"/>
          <a:stretch/>
        </p:blipFill>
        <p:spPr>
          <a:xfrm>
            <a:off x="637305" y="1175630"/>
            <a:ext cx="9992389" cy="4919400"/>
          </a:xfrm>
          <a:prstGeom prst="rect">
            <a:avLst/>
          </a:prstGeom>
        </p:spPr>
      </p:pic>
      <p:sp>
        <p:nvSpPr>
          <p:cNvPr id="11" name="TextBox 10">
            <a:extLst>
              <a:ext uri="{FF2B5EF4-FFF2-40B4-BE49-F238E27FC236}">
                <a16:creationId xmlns:a16="http://schemas.microsoft.com/office/drawing/2014/main" id="{505A611B-A3CB-44E9-AB93-44FCD4C0932A}"/>
              </a:ext>
            </a:extLst>
          </p:cNvPr>
          <p:cNvSpPr txBox="1"/>
          <p:nvPr/>
        </p:nvSpPr>
        <p:spPr>
          <a:xfrm>
            <a:off x="3050376" y="529299"/>
            <a:ext cx="4338432" cy="646331"/>
          </a:xfrm>
          <a:prstGeom prst="rect">
            <a:avLst/>
          </a:prstGeom>
          <a:noFill/>
        </p:spPr>
        <p:txBody>
          <a:bodyPr wrap="none" rtlCol="0">
            <a:spAutoFit/>
          </a:bodyPr>
          <a:lstStyle/>
          <a:p>
            <a:pPr algn="ctr"/>
            <a:r>
              <a:rPr lang="en-US" sz="3600" dirty="0">
                <a:solidFill>
                  <a:srgbClr val="D8C23E"/>
                </a:solidFill>
                <a:latin typeface="Bernard MT Condensed" panose="02050806060905020404" pitchFamily="18" charset="0"/>
              </a:rPr>
              <a:t>Problem &amp; Significance</a:t>
            </a:r>
          </a:p>
        </p:txBody>
      </p:sp>
    </p:spTree>
    <p:extLst>
      <p:ext uri="{BB962C8B-B14F-4D97-AF65-F5344CB8AC3E}">
        <p14:creationId xmlns:p14="http://schemas.microsoft.com/office/powerpoint/2010/main" val="3403231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1026" name="Picture 2" descr="concrete-dark-background-1100 | SCRIBBLES &amp; DRIPS">
            <a:extLst>
              <a:ext uri="{FF2B5EF4-FFF2-40B4-BE49-F238E27FC236}">
                <a16:creationId xmlns:a16="http://schemas.microsoft.com/office/drawing/2014/main" id="{2C51F6FE-377C-41AD-A6F7-62FCCFE908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310" b="11120"/>
          <a:stretch/>
        </p:blipFill>
        <p:spPr bwMode="auto">
          <a:xfrm>
            <a:off x="20" y="0"/>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8394F3A-621D-44D6-8CD5-1589D3CDBE44}"/>
              </a:ext>
            </a:extLst>
          </p:cNvPr>
          <p:cNvPicPr>
            <a:picLocks noChangeAspect="1"/>
          </p:cNvPicPr>
          <p:nvPr/>
        </p:nvPicPr>
        <p:blipFill>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rot="19659879">
            <a:off x="8999704" y="5750400"/>
            <a:ext cx="3749659" cy="372496"/>
          </a:xfrm>
          <a:prstGeom prst="rect">
            <a:avLst/>
          </a:prstGeom>
        </p:spPr>
      </p:pic>
      <p:sp>
        <p:nvSpPr>
          <p:cNvPr id="5" name="TextBox 4">
            <a:extLst>
              <a:ext uri="{FF2B5EF4-FFF2-40B4-BE49-F238E27FC236}">
                <a16:creationId xmlns:a16="http://schemas.microsoft.com/office/drawing/2014/main" id="{C545B90C-4278-4FB1-A6C4-81C8C201654B}"/>
              </a:ext>
            </a:extLst>
          </p:cNvPr>
          <p:cNvSpPr txBox="1"/>
          <p:nvPr/>
        </p:nvSpPr>
        <p:spPr>
          <a:xfrm>
            <a:off x="459917" y="4776484"/>
            <a:ext cx="1349168" cy="646331"/>
          </a:xfrm>
          <a:prstGeom prst="rect">
            <a:avLst/>
          </a:prstGeom>
          <a:noFill/>
        </p:spPr>
        <p:txBody>
          <a:bodyPr wrap="square" rtlCol="0">
            <a:spAutoFit/>
          </a:bodyPr>
          <a:lstStyle/>
          <a:p>
            <a:r>
              <a:rPr lang="en-US" sz="3600" dirty="0">
                <a:solidFill>
                  <a:srgbClr val="D8C23E"/>
                </a:solidFill>
                <a:latin typeface="Bernard MT Condensed" panose="02050806060905020404" pitchFamily="18" charset="0"/>
              </a:rPr>
              <a:t>What?</a:t>
            </a:r>
          </a:p>
        </p:txBody>
      </p:sp>
      <p:sp>
        <p:nvSpPr>
          <p:cNvPr id="6" name="TextBox 5">
            <a:extLst>
              <a:ext uri="{FF2B5EF4-FFF2-40B4-BE49-F238E27FC236}">
                <a16:creationId xmlns:a16="http://schemas.microsoft.com/office/drawing/2014/main" id="{803E1381-908D-4F70-A6A8-600A5D5AF2E8}"/>
              </a:ext>
            </a:extLst>
          </p:cNvPr>
          <p:cNvSpPr txBox="1"/>
          <p:nvPr/>
        </p:nvSpPr>
        <p:spPr>
          <a:xfrm>
            <a:off x="642521" y="2919403"/>
            <a:ext cx="1151277" cy="646331"/>
          </a:xfrm>
          <a:prstGeom prst="rect">
            <a:avLst/>
          </a:prstGeom>
          <a:noFill/>
        </p:spPr>
        <p:txBody>
          <a:bodyPr wrap="none" rtlCol="0">
            <a:spAutoFit/>
          </a:bodyPr>
          <a:lstStyle/>
          <a:p>
            <a:r>
              <a:rPr lang="en-US" sz="3600" dirty="0">
                <a:solidFill>
                  <a:srgbClr val="D8C23E"/>
                </a:solidFill>
                <a:latin typeface="Bernard MT Condensed" panose="02050806060905020404" pitchFamily="18" charset="0"/>
              </a:rPr>
              <a:t>Who?</a:t>
            </a:r>
          </a:p>
        </p:txBody>
      </p:sp>
      <p:sp>
        <p:nvSpPr>
          <p:cNvPr id="7" name="TextBox 6">
            <a:extLst>
              <a:ext uri="{FF2B5EF4-FFF2-40B4-BE49-F238E27FC236}">
                <a16:creationId xmlns:a16="http://schemas.microsoft.com/office/drawing/2014/main" id="{15A05A5B-2653-4033-B4F7-7463D60B0F50}"/>
              </a:ext>
            </a:extLst>
          </p:cNvPr>
          <p:cNvSpPr txBox="1"/>
          <p:nvPr/>
        </p:nvSpPr>
        <p:spPr>
          <a:xfrm>
            <a:off x="642521" y="1086552"/>
            <a:ext cx="1122423" cy="646331"/>
          </a:xfrm>
          <a:prstGeom prst="rect">
            <a:avLst/>
          </a:prstGeom>
          <a:noFill/>
        </p:spPr>
        <p:txBody>
          <a:bodyPr wrap="none" rtlCol="0">
            <a:spAutoFit/>
          </a:bodyPr>
          <a:lstStyle/>
          <a:p>
            <a:r>
              <a:rPr lang="en-US" sz="3600" dirty="0">
                <a:solidFill>
                  <a:srgbClr val="D8C23E"/>
                </a:solidFill>
                <a:latin typeface="Bernard MT Condensed" panose="02050806060905020404" pitchFamily="18" charset="0"/>
              </a:rPr>
              <a:t>Why?</a:t>
            </a:r>
          </a:p>
        </p:txBody>
      </p:sp>
      <p:sp>
        <p:nvSpPr>
          <p:cNvPr id="8" name="TextBox 7">
            <a:extLst>
              <a:ext uri="{FF2B5EF4-FFF2-40B4-BE49-F238E27FC236}">
                <a16:creationId xmlns:a16="http://schemas.microsoft.com/office/drawing/2014/main" id="{FC3C4E52-891E-42CB-861D-7E963EBE4D48}"/>
              </a:ext>
            </a:extLst>
          </p:cNvPr>
          <p:cNvSpPr txBox="1"/>
          <p:nvPr/>
        </p:nvSpPr>
        <p:spPr>
          <a:xfrm>
            <a:off x="1471153" y="5311398"/>
            <a:ext cx="7665881" cy="646331"/>
          </a:xfrm>
          <a:prstGeom prst="rect">
            <a:avLst/>
          </a:prstGeom>
          <a:noFill/>
        </p:spPr>
        <p:txBody>
          <a:bodyPr wrap="none" rtlCol="0">
            <a:spAutoFit/>
          </a:bodyPr>
          <a:lstStyle/>
          <a:p>
            <a:r>
              <a:rPr lang="en-US" sz="3600" dirty="0">
                <a:solidFill>
                  <a:srgbClr val="D8C23E"/>
                </a:solidFill>
                <a:latin typeface="Bernard MT Condensed" panose="02050806060905020404" pitchFamily="18" charset="0"/>
              </a:rPr>
              <a:t>Factors contributing to high homicide rate</a:t>
            </a:r>
          </a:p>
        </p:txBody>
      </p:sp>
      <p:sp>
        <p:nvSpPr>
          <p:cNvPr id="9" name="TextBox 8">
            <a:extLst>
              <a:ext uri="{FF2B5EF4-FFF2-40B4-BE49-F238E27FC236}">
                <a16:creationId xmlns:a16="http://schemas.microsoft.com/office/drawing/2014/main" id="{82DE111E-2A02-4DAC-8A01-FF6B36A9457A}"/>
              </a:ext>
            </a:extLst>
          </p:cNvPr>
          <p:cNvSpPr txBox="1"/>
          <p:nvPr/>
        </p:nvSpPr>
        <p:spPr>
          <a:xfrm>
            <a:off x="1539073" y="3457048"/>
            <a:ext cx="4810932" cy="646331"/>
          </a:xfrm>
          <a:prstGeom prst="rect">
            <a:avLst/>
          </a:prstGeom>
          <a:noFill/>
        </p:spPr>
        <p:txBody>
          <a:bodyPr wrap="none" rtlCol="0">
            <a:spAutoFit/>
          </a:bodyPr>
          <a:lstStyle/>
          <a:p>
            <a:r>
              <a:rPr lang="en-US" sz="3600" dirty="0">
                <a:solidFill>
                  <a:srgbClr val="D8C23E"/>
                </a:solidFill>
                <a:latin typeface="Bernard MT Condensed" panose="02050806060905020404" pitchFamily="18" charset="0"/>
              </a:rPr>
              <a:t>State Legislative Members </a:t>
            </a:r>
          </a:p>
        </p:txBody>
      </p:sp>
      <p:sp>
        <p:nvSpPr>
          <p:cNvPr id="10" name="TextBox 9">
            <a:extLst>
              <a:ext uri="{FF2B5EF4-FFF2-40B4-BE49-F238E27FC236}">
                <a16:creationId xmlns:a16="http://schemas.microsoft.com/office/drawing/2014/main" id="{B964FADE-0CE7-4DE8-9A01-9B880AF87917}"/>
              </a:ext>
            </a:extLst>
          </p:cNvPr>
          <p:cNvSpPr txBox="1"/>
          <p:nvPr/>
        </p:nvSpPr>
        <p:spPr>
          <a:xfrm>
            <a:off x="1539073" y="1732883"/>
            <a:ext cx="3801425" cy="646331"/>
          </a:xfrm>
          <a:prstGeom prst="rect">
            <a:avLst/>
          </a:prstGeom>
          <a:noFill/>
        </p:spPr>
        <p:txBody>
          <a:bodyPr wrap="none" rtlCol="0">
            <a:spAutoFit/>
          </a:bodyPr>
          <a:lstStyle/>
          <a:p>
            <a:r>
              <a:rPr lang="en-US" sz="3600" dirty="0">
                <a:solidFill>
                  <a:srgbClr val="D8C23E"/>
                </a:solidFill>
                <a:latin typeface="Bernard MT Condensed" panose="02050806060905020404" pitchFamily="18" charset="0"/>
              </a:rPr>
              <a:t>Every life is precious</a:t>
            </a:r>
          </a:p>
        </p:txBody>
      </p:sp>
    </p:spTree>
    <p:extLst>
      <p:ext uri="{BB962C8B-B14F-4D97-AF65-F5344CB8AC3E}">
        <p14:creationId xmlns:p14="http://schemas.microsoft.com/office/powerpoint/2010/main" val="150435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720634-BE8D-41BE-8E6D-C44DF6E58F4E}"/>
              </a:ext>
            </a:extLst>
          </p:cNvPr>
          <p:cNvSpPr txBox="1"/>
          <p:nvPr/>
        </p:nvSpPr>
        <p:spPr>
          <a:xfrm>
            <a:off x="170918" y="386139"/>
            <a:ext cx="3307700" cy="646331"/>
          </a:xfrm>
          <a:prstGeom prst="rect">
            <a:avLst/>
          </a:prstGeom>
          <a:noFill/>
        </p:spPr>
        <p:txBody>
          <a:bodyPr wrap="none" rtlCol="0">
            <a:spAutoFit/>
          </a:bodyPr>
          <a:lstStyle/>
          <a:p>
            <a:r>
              <a:rPr lang="en-US" sz="3600" dirty="0">
                <a:latin typeface="Bernard MT Condensed" panose="02050806060905020404" pitchFamily="18" charset="0"/>
              </a:rPr>
              <a:t>Literature Review</a:t>
            </a:r>
          </a:p>
        </p:txBody>
      </p:sp>
      <p:graphicFrame>
        <p:nvGraphicFramePr>
          <p:cNvPr id="4" name="Table 3">
            <a:extLst>
              <a:ext uri="{FF2B5EF4-FFF2-40B4-BE49-F238E27FC236}">
                <a16:creationId xmlns:a16="http://schemas.microsoft.com/office/drawing/2014/main" id="{8F4D2E0B-91FA-4C7E-8A5F-089627C55F60}"/>
              </a:ext>
            </a:extLst>
          </p:cNvPr>
          <p:cNvGraphicFramePr>
            <a:graphicFrameLocks noGrp="1"/>
          </p:cNvGraphicFramePr>
          <p:nvPr>
            <p:extLst>
              <p:ext uri="{D42A27DB-BD31-4B8C-83A1-F6EECF244321}">
                <p14:modId xmlns:p14="http://schemas.microsoft.com/office/powerpoint/2010/main" val="2298587634"/>
              </p:ext>
            </p:extLst>
          </p:nvPr>
        </p:nvGraphicFramePr>
        <p:xfrm>
          <a:off x="291758" y="1032470"/>
          <a:ext cx="11608484" cy="3826019"/>
        </p:xfrm>
        <a:graphic>
          <a:graphicData uri="http://schemas.openxmlformats.org/drawingml/2006/table">
            <a:tbl>
              <a:tblPr>
                <a:tableStyleId>{8799B23B-EC83-4686-B30A-512413B5E67A}</a:tableStyleId>
              </a:tblPr>
              <a:tblGrid>
                <a:gridCol w="2305620">
                  <a:extLst>
                    <a:ext uri="{9D8B030D-6E8A-4147-A177-3AD203B41FA5}">
                      <a16:colId xmlns:a16="http://schemas.microsoft.com/office/drawing/2014/main" val="3193740854"/>
                    </a:ext>
                  </a:extLst>
                </a:gridCol>
                <a:gridCol w="4168156">
                  <a:extLst>
                    <a:ext uri="{9D8B030D-6E8A-4147-A177-3AD203B41FA5}">
                      <a16:colId xmlns:a16="http://schemas.microsoft.com/office/drawing/2014/main" val="3015941909"/>
                    </a:ext>
                  </a:extLst>
                </a:gridCol>
                <a:gridCol w="5134708">
                  <a:extLst>
                    <a:ext uri="{9D8B030D-6E8A-4147-A177-3AD203B41FA5}">
                      <a16:colId xmlns:a16="http://schemas.microsoft.com/office/drawing/2014/main" val="871257312"/>
                    </a:ext>
                  </a:extLst>
                </a:gridCol>
              </a:tblGrid>
              <a:tr h="50141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000" b="1" u="none" strike="noStrike" kern="1200" dirty="0">
                          <a:solidFill>
                            <a:srgbClr val="D8C23E"/>
                          </a:solidFill>
                          <a:effectLst/>
                          <a:latin typeface="+mn-lt"/>
                          <a:ea typeface="+mn-ea"/>
                          <a:cs typeface="+mn-cs"/>
                        </a:rPr>
                        <a:t>Article</a:t>
                      </a:r>
                    </a:p>
                  </a:txBody>
                  <a:tcPr marL="2214" marR="2214" marT="2214" marB="0" anchor="ctr">
                    <a:solidFill>
                      <a:schemeClr val="tx1">
                        <a:lumMod val="65000"/>
                        <a:lumOff val="3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000" b="1" u="none" strike="noStrike" kern="1200" dirty="0">
                          <a:solidFill>
                            <a:srgbClr val="D8C23E"/>
                          </a:solidFill>
                          <a:effectLst/>
                          <a:latin typeface="+mn-lt"/>
                          <a:ea typeface="+mn-ea"/>
                          <a:cs typeface="+mn-cs"/>
                        </a:rPr>
                        <a:t>Cause</a:t>
                      </a:r>
                    </a:p>
                  </a:txBody>
                  <a:tcPr marL="2214" marR="2214" marT="2214" marB="0" anchor="ctr">
                    <a:solidFill>
                      <a:schemeClr val="tx1">
                        <a:lumMod val="65000"/>
                        <a:lumOff val="35000"/>
                      </a:schemeClr>
                    </a:solidFill>
                  </a:tcPr>
                </a:tc>
                <a:tc>
                  <a:txBody>
                    <a:bodyPr/>
                    <a:lstStyle/>
                    <a:p>
                      <a:pPr marL="0" algn="l" defTabSz="914400" rtl="0" eaLnBrk="1" fontAlgn="b" latinLnBrk="0" hangingPunct="1"/>
                      <a:r>
                        <a:rPr lang="en-US" sz="2000" b="1" u="none" strike="noStrike" kern="1200" dirty="0">
                          <a:solidFill>
                            <a:srgbClr val="D8C23E"/>
                          </a:solidFill>
                          <a:effectLst/>
                          <a:latin typeface="+mn-lt"/>
                          <a:ea typeface="+mn-ea"/>
                          <a:cs typeface="+mn-cs"/>
                        </a:rPr>
                        <a:t>Intervention</a:t>
                      </a:r>
                    </a:p>
                  </a:txBody>
                  <a:tcPr marL="2214" marR="2214" marT="2214" marB="0" anchor="ctr">
                    <a:solidFill>
                      <a:schemeClr val="tx1">
                        <a:lumMod val="65000"/>
                        <a:lumOff val="35000"/>
                      </a:schemeClr>
                    </a:solidFill>
                  </a:tcPr>
                </a:tc>
                <a:extLst>
                  <a:ext uri="{0D108BD9-81ED-4DB2-BD59-A6C34878D82A}">
                    <a16:rowId xmlns:a16="http://schemas.microsoft.com/office/drawing/2014/main" val="1531211389"/>
                  </a:ext>
                </a:extLst>
              </a:tr>
              <a:tr h="118878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dirty="0"/>
                        <a:t>Making Your State Safer: Factors Influencing Interstate Homicide Rates in the United States 2007</a:t>
                      </a:r>
                      <a:endParaRPr lang="en-US" sz="1400" kern="1200" dirty="0">
                        <a:solidFill>
                          <a:schemeClr val="tx1"/>
                        </a:solidFill>
                        <a:effectLst/>
                        <a:latin typeface="+mn-lt"/>
                        <a:ea typeface="+mn-ea"/>
                        <a:cs typeface="+mn-cs"/>
                      </a:endParaRPr>
                    </a:p>
                  </a:txBody>
                  <a:tcPr marL="2214" marR="2214" marT="2214"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Predictor variables included:</a:t>
                      </a:r>
                    </a:p>
                    <a:p>
                      <a:pPr marL="285750" marR="0" lvl="0" indent="-2857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effectLst/>
                          <a:latin typeface="+mn-lt"/>
                          <a:ea typeface="+mn-ea"/>
                          <a:cs typeface="+mn-cs"/>
                        </a:rPr>
                        <a:t>Income</a:t>
                      </a:r>
                    </a:p>
                    <a:p>
                      <a:pPr marL="285750" marR="0" lvl="0" indent="-2857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effectLst/>
                          <a:latin typeface="+mn-lt"/>
                          <a:ea typeface="+mn-ea"/>
                          <a:cs typeface="+mn-cs"/>
                        </a:rPr>
                        <a:t>Education</a:t>
                      </a:r>
                    </a:p>
                    <a:p>
                      <a:pPr marL="285750" marR="0" lvl="0" indent="-2857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effectLst/>
                          <a:latin typeface="+mn-lt"/>
                          <a:ea typeface="+mn-ea"/>
                          <a:cs typeface="+mn-cs"/>
                        </a:rPr>
                        <a:t>Percentage population of African American</a:t>
                      </a:r>
                    </a:p>
                    <a:p>
                      <a:pPr marL="285750" marR="0" lvl="0" indent="-2857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effectLst/>
                          <a:latin typeface="+mn-lt"/>
                          <a:ea typeface="+mn-ea"/>
                          <a:cs typeface="+mn-cs"/>
                        </a:rPr>
                        <a:t>Brady Campaign Report Card (Score of states based on how strict their gun laws are)</a:t>
                      </a:r>
                    </a:p>
                    <a:p>
                      <a:pPr marL="285750" marR="0" lvl="0" indent="-2857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effectLst/>
                          <a:latin typeface="+mn-lt"/>
                          <a:ea typeface="+mn-ea"/>
                          <a:cs typeface="+mn-cs"/>
                        </a:rPr>
                        <a:t>State Unemployment Rate</a:t>
                      </a:r>
                    </a:p>
                    <a:p>
                      <a:pPr marL="285750" marR="0" lvl="0" indent="-2857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effectLst/>
                          <a:latin typeface="+mn-lt"/>
                          <a:ea typeface="+mn-ea"/>
                          <a:cs typeface="+mn-cs"/>
                        </a:rPr>
                        <a:t>Percentage of population between 18-24 years of Age</a:t>
                      </a:r>
                    </a:p>
                    <a:p>
                      <a:pPr marL="285750" marR="0" lvl="0" indent="-2857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effectLst/>
                          <a:latin typeface="+mn-lt"/>
                          <a:ea typeface="+mn-ea"/>
                          <a:cs typeface="+mn-cs"/>
                        </a:rPr>
                        <a:t>Large City</a:t>
                      </a:r>
                    </a:p>
                  </a:txBody>
                  <a:tcPr marL="2214" marR="2214" marT="2214"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Presence of Large Cities was the most significant factor in determining high homicide rates. Brady Report card was also very significant showing that States with strict gun controls had lower homicide rates. </a:t>
                      </a:r>
                    </a:p>
                    <a:p>
                      <a:pPr marL="0" marR="0" lvl="0" indent="0" algn="l" defTabSz="914400" rtl="0" eaLnBrk="1" fontAlgn="b"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All other factors also influenced homicide rate in the hypothesized direction  but the aforementioned were the most significant.</a:t>
                      </a:r>
                    </a:p>
                  </a:txBody>
                  <a:tcPr marL="2214" marR="2214" marT="2214" marB="0"/>
                </a:tc>
                <a:extLst>
                  <a:ext uri="{0D108BD9-81ED-4DB2-BD59-A6C34878D82A}">
                    <a16:rowId xmlns:a16="http://schemas.microsoft.com/office/drawing/2014/main" val="1621416016"/>
                  </a:ext>
                </a:extLst>
              </a:tr>
              <a:tr h="1188787">
                <a:tc>
                  <a:txBody>
                    <a:bodyPr/>
                    <a:lstStyle/>
                    <a:p>
                      <a:pPr algn="l" fontAlgn="b"/>
                      <a:r>
                        <a:rPr lang="en-US" sz="1400" dirty="0"/>
                        <a:t>Immigration, Economic Disadvantage, and Homicide A Community-level Analysis of Austin, Texas 2009</a:t>
                      </a:r>
                      <a:endParaRPr lang="en-US" sz="1400" b="1" i="0" u="none" strike="noStrike" dirty="0">
                        <a:solidFill>
                          <a:srgbClr val="D8C23E"/>
                        </a:solidFill>
                        <a:effectLst/>
                        <a:latin typeface="Calibri" panose="020F0502020204030204" pitchFamily="34" charset="0"/>
                      </a:endParaRPr>
                    </a:p>
                  </a:txBody>
                  <a:tcPr marL="2214" marR="2214" marT="2214" marB="0"/>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tx1"/>
                          </a:solidFill>
                          <a:effectLst/>
                          <a:latin typeface="+mn-lt"/>
                          <a:ea typeface="+mn-ea"/>
                          <a:cs typeface="+mn-cs"/>
                        </a:rPr>
                        <a:t>Tests percentage of new immigrants in Texas and its connection to homicide rates.</a:t>
                      </a:r>
                    </a:p>
                    <a:p>
                      <a:pPr marL="285750" marR="0" lvl="0" indent="-2857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effectLst/>
                          <a:latin typeface="+mn-lt"/>
                          <a:ea typeface="+mn-ea"/>
                          <a:cs typeface="+mn-cs"/>
                        </a:rPr>
                        <a:t>Increase in immigration does not result in greater homicide rates as stated by previous studies.</a:t>
                      </a:r>
                    </a:p>
                  </a:txBody>
                  <a:tcPr marL="2214" marR="2214" marT="2214" marB="0"/>
                </a:tc>
                <a:tc>
                  <a:txBody>
                    <a:bodyPr/>
                    <a:lstStyle/>
                    <a:p>
                      <a:pPr marL="285750" marR="0" lvl="0" indent="-2857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effectLst/>
                          <a:latin typeface="+mn-lt"/>
                          <a:ea typeface="+mn-ea"/>
                          <a:cs typeface="+mn-cs"/>
                        </a:rPr>
                        <a:t>Increase in immigration does not result in greater homicide rates.</a:t>
                      </a:r>
                    </a:p>
                    <a:p>
                      <a:pPr marL="285750" marR="0" lvl="0" indent="-2857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effectLst/>
                          <a:latin typeface="+mn-lt"/>
                          <a:ea typeface="+mn-ea"/>
                          <a:cs typeface="+mn-cs"/>
                        </a:rPr>
                        <a:t>Economic disadvantage however was linked to higher homicide rates. </a:t>
                      </a:r>
                    </a:p>
                  </a:txBody>
                  <a:tcPr marL="2214" marR="2214" marT="2214" marB="0"/>
                </a:tc>
                <a:extLst>
                  <a:ext uri="{0D108BD9-81ED-4DB2-BD59-A6C34878D82A}">
                    <a16:rowId xmlns:a16="http://schemas.microsoft.com/office/drawing/2014/main" val="3826013075"/>
                  </a:ext>
                </a:extLst>
              </a:tr>
            </a:tbl>
          </a:graphicData>
        </a:graphic>
      </p:graphicFrame>
      <p:pic>
        <p:nvPicPr>
          <p:cNvPr id="8" name="Picture 7">
            <a:extLst>
              <a:ext uri="{FF2B5EF4-FFF2-40B4-BE49-F238E27FC236}">
                <a16:creationId xmlns:a16="http://schemas.microsoft.com/office/drawing/2014/main" id="{EC9C758A-B7D4-4164-937A-6CC24E243A91}"/>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rot="1806360">
            <a:off x="9485479" y="393934"/>
            <a:ext cx="3749659" cy="372496"/>
          </a:xfrm>
          <a:prstGeom prst="rect">
            <a:avLst/>
          </a:prstGeom>
        </p:spPr>
      </p:pic>
    </p:spTree>
    <p:extLst>
      <p:ext uri="{BB962C8B-B14F-4D97-AF65-F5344CB8AC3E}">
        <p14:creationId xmlns:p14="http://schemas.microsoft.com/office/powerpoint/2010/main" val="344373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720634-BE8D-41BE-8E6D-C44DF6E58F4E}"/>
              </a:ext>
            </a:extLst>
          </p:cNvPr>
          <p:cNvSpPr txBox="1"/>
          <p:nvPr/>
        </p:nvSpPr>
        <p:spPr>
          <a:xfrm>
            <a:off x="170918" y="386139"/>
            <a:ext cx="3307700" cy="646331"/>
          </a:xfrm>
          <a:prstGeom prst="rect">
            <a:avLst/>
          </a:prstGeom>
          <a:noFill/>
        </p:spPr>
        <p:txBody>
          <a:bodyPr wrap="none" rtlCol="0">
            <a:spAutoFit/>
          </a:bodyPr>
          <a:lstStyle/>
          <a:p>
            <a:r>
              <a:rPr lang="en-US" sz="3600" dirty="0">
                <a:latin typeface="Bernard MT Condensed" panose="02050806060905020404" pitchFamily="18" charset="0"/>
              </a:rPr>
              <a:t>Literature Review</a:t>
            </a:r>
          </a:p>
        </p:txBody>
      </p:sp>
      <p:graphicFrame>
        <p:nvGraphicFramePr>
          <p:cNvPr id="4" name="Table 3">
            <a:extLst>
              <a:ext uri="{FF2B5EF4-FFF2-40B4-BE49-F238E27FC236}">
                <a16:creationId xmlns:a16="http://schemas.microsoft.com/office/drawing/2014/main" id="{8F4D2E0B-91FA-4C7E-8A5F-089627C55F60}"/>
              </a:ext>
            </a:extLst>
          </p:cNvPr>
          <p:cNvGraphicFramePr>
            <a:graphicFrameLocks noGrp="1"/>
          </p:cNvGraphicFramePr>
          <p:nvPr>
            <p:extLst>
              <p:ext uri="{D42A27DB-BD31-4B8C-83A1-F6EECF244321}">
                <p14:modId xmlns:p14="http://schemas.microsoft.com/office/powerpoint/2010/main" val="2240125540"/>
              </p:ext>
            </p:extLst>
          </p:nvPr>
        </p:nvGraphicFramePr>
        <p:xfrm>
          <a:off x="291758" y="1032470"/>
          <a:ext cx="11608484" cy="3732778"/>
        </p:xfrm>
        <a:graphic>
          <a:graphicData uri="http://schemas.openxmlformats.org/drawingml/2006/table">
            <a:tbl>
              <a:tblPr>
                <a:tableStyleId>{8799B23B-EC83-4686-B30A-512413B5E67A}</a:tableStyleId>
              </a:tblPr>
              <a:tblGrid>
                <a:gridCol w="2324120">
                  <a:extLst>
                    <a:ext uri="{9D8B030D-6E8A-4147-A177-3AD203B41FA5}">
                      <a16:colId xmlns:a16="http://schemas.microsoft.com/office/drawing/2014/main" val="3193740854"/>
                    </a:ext>
                  </a:extLst>
                </a:gridCol>
                <a:gridCol w="4149656">
                  <a:extLst>
                    <a:ext uri="{9D8B030D-6E8A-4147-A177-3AD203B41FA5}">
                      <a16:colId xmlns:a16="http://schemas.microsoft.com/office/drawing/2014/main" val="3015941909"/>
                    </a:ext>
                  </a:extLst>
                </a:gridCol>
                <a:gridCol w="5134708">
                  <a:extLst>
                    <a:ext uri="{9D8B030D-6E8A-4147-A177-3AD203B41FA5}">
                      <a16:colId xmlns:a16="http://schemas.microsoft.com/office/drawing/2014/main" val="871257312"/>
                    </a:ext>
                  </a:extLst>
                </a:gridCol>
              </a:tblGrid>
              <a:tr h="501418">
                <a:tc>
                  <a:txBody>
                    <a:bodyPr/>
                    <a:lstStyle/>
                    <a:p>
                      <a:pPr marL="0" algn="l" defTabSz="914400" rtl="0" eaLnBrk="1" fontAlgn="b" latinLnBrk="0" hangingPunct="1"/>
                      <a:r>
                        <a:rPr lang="en-US" sz="2000" b="1" u="none" strike="noStrike" kern="1200" dirty="0">
                          <a:solidFill>
                            <a:srgbClr val="D8C23E"/>
                          </a:solidFill>
                          <a:effectLst/>
                          <a:latin typeface="+mn-lt"/>
                          <a:ea typeface="+mn-ea"/>
                          <a:cs typeface="+mn-cs"/>
                        </a:rPr>
                        <a:t>Article</a:t>
                      </a:r>
                    </a:p>
                  </a:txBody>
                  <a:tcPr marL="2214" marR="2214" marT="2214" marB="0" anchor="ctr">
                    <a:solidFill>
                      <a:schemeClr val="tx1">
                        <a:lumMod val="65000"/>
                        <a:lumOff val="35000"/>
                      </a:schemeClr>
                    </a:solidFill>
                  </a:tcPr>
                </a:tc>
                <a:tc>
                  <a:txBody>
                    <a:bodyPr/>
                    <a:lstStyle/>
                    <a:p>
                      <a:pPr marL="0" algn="l" defTabSz="914400" rtl="0" eaLnBrk="1" fontAlgn="b" latinLnBrk="0" hangingPunct="1"/>
                      <a:r>
                        <a:rPr lang="en-US" sz="2000" b="1" u="none" strike="noStrike" kern="1200" dirty="0">
                          <a:solidFill>
                            <a:srgbClr val="D8C23E"/>
                          </a:solidFill>
                          <a:effectLst/>
                          <a:latin typeface="+mn-lt"/>
                          <a:ea typeface="+mn-ea"/>
                          <a:cs typeface="+mn-cs"/>
                        </a:rPr>
                        <a:t>Cause</a:t>
                      </a:r>
                    </a:p>
                  </a:txBody>
                  <a:tcPr marL="2214" marR="2214" marT="2214" marB="0" anchor="ctr">
                    <a:solidFill>
                      <a:schemeClr val="tx1">
                        <a:lumMod val="65000"/>
                        <a:lumOff val="35000"/>
                      </a:schemeClr>
                    </a:solidFill>
                  </a:tcPr>
                </a:tc>
                <a:tc>
                  <a:txBody>
                    <a:bodyPr/>
                    <a:lstStyle/>
                    <a:p>
                      <a:pPr marL="0" algn="l" defTabSz="914400" rtl="0" eaLnBrk="1" fontAlgn="b" latinLnBrk="0" hangingPunct="1"/>
                      <a:r>
                        <a:rPr lang="en-US" sz="2000" b="1" u="none" strike="noStrike" kern="1200" dirty="0">
                          <a:solidFill>
                            <a:srgbClr val="D8C23E"/>
                          </a:solidFill>
                          <a:effectLst/>
                          <a:latin typeface="+mn-lt"/>
                          <a:ea typeface="+mn-ea"/>
                          <a:cs typeface="+mn-cs"/>
                        </a:rPr>
                        <a:t>Intervention</a:t>
                      </a:r>
                    </a:p>
                  </a:txBody>
                  <a:tcPr marL="2214" marR="2214" marT="2214" marB="0" anchor="ctr">
                    <a:solidFill>
                      <a:schemeClr val="tx1">
                        <a:lumMod val="65000"/>
                        <a:lumOff val="35000"/>
                      </a:schemeClr>
                    </a:solidFill>
                  </a:tcPr>
                </a:tc>
                <a:extLst>
                  <a:ext uri="{0D108BD9-81ED-4DB2-BD59-A6C34878D82A}">
                    <a16:rowId xmlns:a16="http://schemas.microsoft.com/office/drawing/2014/main" val="1531211389"/>
                  </a:ext>
                </a:extLst>
              </a:tr>
              <a:tr h="118878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Wolfgang Stroebe (2015), Firearm Availability and Violent Death: The Need for a Culture Change in Attitudes toward Guns</a:t>
                      </a:r>
                    </a:p>
                  </a:txBody>
                  <a:tcPr marL="2214" marR="2214" marT="2214" marB="0"/>
                </a:tc>
                <a:tc>
                  <a:txBody>
                    <a:bodyPr/>
                    <a:lstStyle/>
                    <a:p>
                      <a:pPr rtl="0" fontAlgn="ctr"/>
                      <a:r>
                        <a:rPr lang="en-US" sz="1400" kern="1200" dirty="0">
                          <a:solidFill>
                            <a:schemeClr val="tx1"/>
                          </a:solidFill>
                          <a:effectLst/>
                          <a:latin typeface="+mn-lt"/>
                          <a:ea typeface="+mn-ea"/>
                          <a:cs typeface="+mn-cs"/>
                        </a:rPr>
                        <a:t>increased gun availability:</a:t>
                      </a:r>
                    </a:p>
                    <a:p>
                      <a:pPr marL="285750" indent="-285750" rtl="0" fontAlgn="ctr">
                        <a:buFont typeface="Arial" panose="020B0604020202020204" pitchFamily="34" charset="0"/>
                        <a:buChar char="•"/>
                      </a:pPr>
                      <a:r>
                        <a:rPr lang="en-US" sz="1400" b="0" i="0" kern="1200" dirty="0">
                          <a:solidFill>
                            <a:schemeClr val="tx1"/>
                          </a:solidFill>
                          <a:effectLst/>
                          <a:latin typeface="+mn-lt"/>
                          <a:ea typeface="+mn-ea"/>
                          <a:cs typeface="+mn-cs"/>
                        </a:rPr>
                        <a:t>increases </a:t>
                      </a:r>
                      <a:r>
                        <a:rPr lang="en-US" sz="1400" b="0" i="1" u="sng" kern="1200" dirty="0">
                          <a:solidFill>
                            <a:schemeClr val="tx1"/>
                          </a:solidFill>
                          <a:effectLst/>
                          <a:latin typeface="+mn-lt"/>
                          <a:ea typeface="+mn-ea"/>
                          <a:cs typeface="+mn-cs"/>
                        </a:rPr>
                        <a:t>probability of intention </a:t>
                      </a:r>
                      <a:r>
                        <a:rPr lang="en-US" sz="1400" b="0" i="0" kern="1200" dirty="0">
                          <a:solidFill>
                            <a:schemeClr val="tx1"/>
                          </a:solidFill>
                          <a:effectLst/>
                          <a:latin typeface="+mn-lt"/>
                          <a:ea typeface="+mn-ea"/>
                          <a:cs typeface="+mn-cs"/>
                        </a:rPr>
                        <a:t>of homicidal intent</a:t>
                      </a:r>
                    </a:p>
                    <a:p>
                      <a:pPr marL="285750" marR="0" lvl="0" indent="-2857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b="0" i="0" kern="1200" dirty="0">
                          <a:solidFill>
                            <a:schemeClr val="tx1"/>
                          </a:solidFill>
                          <a:effectLst/>
                          <a:latin typeface="+mn-lt"/>
                          <a:ea typeface="+mn-ea"/>
                          <a:cs typeface="+mn-cs"/>
                        </a:rPr>
                        <a:t>Increase </a:t>
                      </a:r>
                      <a:r>
                        <a:rPr lang="en-US" sz="1400" b="0" i="1" u="sng" kern="1200" dirty="0">
                          <a:solidFill>
                            <a:schemeClr val="tx1"/>
                          </a:solidFill>
                          <a:effectLst/>
                          <a:latin typeface="+mn-lt"/>
                          <a:ea typeface="+mn-ea"/>
                          <a:cs typeface="+mn-cs"/>
                        </a:rPr>
                        <a:t>probability of execution </a:t>
                      </a:r>
                      <a:r>
                        <a:rPr lang="en-US" sz="1400" b="0" i="0" kern="1200" dirty="0">
                          <a:solidFill>
                            <a:schemeClr val="tx1"/>
                          </a:solidFill>
                          <a:effectLst/>
                          <a:latin typeface="+mn-lt"/>
                          <a:ea typeface="+mn-ea"/>
                          <a:cs typeface="+mn-cs"/>
                        </a:rPr>
                        <a:t>of homicidal intent: If guns were not available, the same distribution of homicidal intentions </a:t>
                      </a:r>
                      <a:r>
                        <a:rPr lang="en-US" sz="1400" kern="1200" dirty="0">
                          <a:solidFill>
                            <a:schemeClr val="tx1"/>
                          </a:solidFill>
                          <a:effectLst/>
                          <a:latin typeface="+mn-lt"/>
                          <a:ea typeface="+mn-ea"/>
                          <a:cs typeface="+mn-cs"/>
                        </a:rPr>
                        <a:t>would result in considerably fewer homicides</a:t>
                      </a:r>
                      <a:endParaRPr lang="en-US" sz="1400" b="0" i="0" kern="1200" dirty="0">
                        <a:solidFill>
                          <a:schemeClr val="tx1"/>
                        </a:solidFill>
                        <a:effectLst/>
                        <a:latin typeface="+mn-lt"/>
                        <a:ea typeface="+mn-ea"/>
                        <a:cs typeface="+mn-cs"/>
                      </a:endParaRPr>
                    </a:p>
                  </a:txBody>
                  <a:tcPr marL="2214" marR="2214" marT="2214" marB="0"/>
                </a:tc>
                <a:tc>
                  <a:txBody>
                    <a:bodyPr/>
                    <a:lstStyle/>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tx1"/>
                          </a:solidFill>
                          <a:effectLst/>
                          <a:latin typeface="+mn-lt"/>
                          <a:ea typeface="+mn-ea"/>
                          <a:cs typeface="+mn-cs"/>
                        </a:rPr>
                        <a:t>A federal registration system for all firearms:</a:t>
                      </a:r>
                    </a:p>
                    <a:p>
                      <a:pPr marL="457200" marR="0" lvl="1" indent="-2857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effectLst/>
                          <a:latin typeface="+mn-lt"/>
                          <a:ea typeface="+mn-ea"/>
                          <a:cs typeface="+mn-cs"/>
                        </a:rPr>
                        <a:t>help law enforcement keeps guns away from those prohibited from possessing them</a:t>
                      </a:r>
                    </a:p>
                    <a:p>
                      <a:pPr marL="457200" marR="0" lvl="1" indent="-2857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tx1"/>
                          </a:solidFill>
                          <a:effectLst/>
                          <a:latin typeface="+mn-lt"/>
                          <a:ea typeface="+mn-ea"/>
                          <a:cs typeface="+mn-cs"/>
                        </a:rPr>
                        <a:t>reduce illegal firearm sales and transfers</a:t>
                      </a:r>
                    </a:p>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r>
                        <a:rPr lang="en-US" sz="1400" kern="1200" dirty="0">
                          <a:solidFill>
                            <a:schemeClr val="tx1"/>
                          </a:solidFill>
                          <a:effectLst/>
                          <a:latin typeface="+mn-lt"/>
                          <a:ea typeface="+mn-ea"/>
                          <a:cs typeface="+mn-cs"/>
                        </a:rPr>
                        <a:t>Public health campaign emphasizing that gun ownership poses a risk to the owner as well as their family</a:t>
                      </a:r>
                    </a:p>
                    <a:p>
                      <a:pPr algn="l" fontAlgn="b"/>
                      <a:endParaRPr lang="en-US" sz="1400" b="1" i="0" u="none" strike="noStrike" dirty="0">
                        <a:solidFill>
                          <a:srgbClr val="D8C23E"/>
                        </a:solidFill>
                        <a:effectLst/>
                        <a:latin typeface="Calibri" panose="020F0502020204030204" pitchFamily="34" charset="0"/>
                      </a:endParaRPr>
                    </a:p>
                  </a:txBody>
                  <a:tcPr marL="2214" marR="2214" marT="2214" marB="0"/>
                </a:tc>
                <a:extLst>
                  <a:ext uri="{0D108BD9-81ED-4DB2-BD59-A6C34878D82A}">
                    <a16:rowId xmlns:a16="http://schemas.microsoft.com/office/drawing/2014/main" val="1621416016"/>
                  </a:ext>
                </a:extLst>
              </a:tr>
              <a:tr h="173562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Shane Darke (2009), The toxicology of homicide offenders and victims: A review</a:t>
                      </a:r>
                    </a:p>
                  </a:txBody>
                  <a:tcPr marL="2214" marR="2214" marT="2214"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links between substance use and violence:</a:t>
                      </a:r>
                    </a:p>
                    <a:p>
                      <a:pPr marL="285750" marR="0" lvl="0" indent="-2857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b="0" i="1" u="sng" kern="1200" dirty="0">
                          <a:solidFill>
                            <a:schemeClr val="tx1"/>
                          </a:solidFill>
                          <a:effectLst/>
                          <a:latin typeface="+mn-lt"/>
                          <a:ea typeface="+mn-ea"/>
                          <a:cs typeface="+mn-cs"/>
                        </a:rPr>
                        <a:t>Proximal</a:t>
                      </a:r>
                      <a:r>
                        <a:rPr lang="en-US" sz="1400" kern="1200" dirty="0">
                          <a:solidFill>
                            <a:schemeClr val="tx1"/>
                          </a:solidFill>
                          <a:effectLst/>
                          <a:latin typeface="+mn-lt"/>
                          <a:ea typeface="+mn-ea"/>
                          <a:cs typeface="+mn-cs"/>
                        </a:rPr>
                        <a:t>: the direct psychopharmacological effects of a substance leads to propensity of violence</a:t>
                      </a:r>
                    </a:p>
                    <a:p>
                      <a:pPr marL="285750" marR="0" lvl="0" indent="-2857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400" i="1" u="sng" kern="1200" dirty="0">
                          <a:solidFill>
                            <a:schemeClr val="tx1"/>
                          </a:solidFill>
                          <a:effectLst/>
                          <a:latin typeface="+mn-lt"/>
                          <a:ea typeface="+mn-ea"/>
                          <a:cs typeface="+mn-cs"/>
                        </a:rPr>
                        <a:t>Distant(lifestyle related):</a:t>
                      </a:r>
                      <a:r>
                        <a:rPr lang="en-US" sz="1400" i="1" u="none" kern="1200" dirty="0">
                          <a:solidFill>
                            <a:schemeClr val="tx1"/>
                          </a:solidFill>
                          <a:effectLst/>
                          <a:latin typeface="+mn-lt"/>
                          <a:ea typeface="+mn-ea"/>
                          <a:cs typeface="+mn-cs"/>
                        </a:rPr>
                        <a:t> </a:t>
                      </a:r>
                      <a:r>
                        <a:rPr lang="en-US" sz="1400" kern="1200" dirty="0">
                          <a:solidFill>
                            <a:schemeClr val="tx1"/>
                          </a:solidFill>
                          <a:effectLst/>
                          <a:latin typeface="+mn-lt"/>
                          <a:ea typeface="+mn-ea"/>
                          <a:cs typeface="+mn-cs"/>
                        </a:rPr>
                        <a:t> (</a:t>
                      </a:r>
                      <a:r>
                        <a:rPr lang="en-US" sz="1400" kern="1200" dirty="0" err="1">
                          <a:solidFill>
                            <a:schemeClr val="tx1"/>
                          </a:solidFill>
                          <a:effectLst/>
                          <a:latin typeface="+mn-lt"/>
                          <a:ea typeface="+mn-ea"/>
                          <a:cs typeface="+mn-cs"/>
                        </a:rPr>
                        <a:t>i</a:t>
                      </a:r>
                      <a:r>
                        <a:rPr lang="en-US" sz="1400" kern="1200" dirty="0">
                          <a:solidFill>
                            <a:schemeClr val="tx1"/>
                          </a:solidFill>
                          <a:effectLst/>
                          <a:latin typeface="+mn-lt"/>
                          <a:ea typeface="+mn-ea"/>
                          <a:cs typeface="+mn-cs"/>
                        </a:rPr>
                        <a:t>) ‘economic compulsive’ violence &amp; (ii) ‘systemic’ violence that results from the dynamics of drug markets </a:t>
                      </a:r>
                    </a:p>
                  </a:txBody>
                  <a:tcPr marL="2214" marR="2214" marT="2214"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Stable, prolonged treatment is associated with substantial reductions in drug use, crime and mortality. The individual is thus removed from the distal risk surrounding the drug market, as well as the proximal effects of substances</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400" kern="1200" dirty="0">
                        <a:solidFill>
                          <a:schemeClr val="tx1"/>
                        </a:solidFill>
                        <a:effectLst/>
                        <a:latin typeface="+mn-lt"/>
                        <a:ea typeface="+mn-ea"/>
                        <a:cs typeface="+mn-cs"/>
                      </a:endParaRPr>
                    </a:p>
                    <a:p>
                      <a:pPr marL="0" marR="0" lvl="0" indent="0" algn="l" defTabSz="914400" rtl="0" eaLnBrk="1" fontAlgn="b"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limit the availability of firearms to psychostimulant users involved in drug markets</a:t>
                      </a:r>
                    </a:p>
                    <a:p>
                      <a:pPr algn="l" fontAlgn="b"/>
                      <a:endParaRPr lang="en-US" sz="1400" b="1" i="0" u="none" strike="noStrike" dirty="0">
                        <a:solidFill>
                          <a:srgbClr val="D8C23E"/>
                        </a:solidFill>
                        <a:effectLst/>
                        <a:latin typeface="Calibri" panose="020F0502020204030204" pitchFamily="34" charset="0"/>
                      </a:endParaRPr>
                    </a:p>
                  </a:txBody>
                  <a:tcPr marL="2214" marR="2214" marT="2214" marB="0"/>
                </a:tc>
                <a:extLst>
                  <a:ext uri="{0D108BD9-81ED-4DB2-BD59-A6C34878D82A}">
                    <a16:rowId xmlns:a16="http://schemas.microsoft.com/office/drawing/2014/main" val="1010731898"/>
                  </a:ext>
                </a:extLst>
              </a:tr>
            </a:tbl>
          </a:graphicData>
        </a:graphic>
      </p:graphicFrame>
      <p:pic>
        <p:nvPicPr>
          <p:cNvPr id="8" name="Picture 7">
            <a:extLst>
              <a:ext uri="{FF2B5EF4-FFF2-40B4-BE49-F238E27FC236}">
                <a16:creationId xmlns:a16="http://schemas.microsoft.com/office/drawing/2014/main" id="{EC9C758A-B7D4-4164-937A-6CC24E243A91}"/>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rot="1806360">
            <a:off x="9485479" y="393934"/>
            <a:ext cx="3749659" cy="372496"/>
          </a:xfrm>
          <a:prstGeom prst="rect">
            <a:avLst/>
          </a:prstGeom>
        </p:spPr>
      </p:pic>
    </p:spTree>
    <p:extLst>
      <p:ext uri="{BB962C8B-B14F-4D97-AF65-F5344CB8AC3E}">
        <p14:creationId xmlns:p14="http://schemas.microsoft.com/office/powerpoint/2010/main" val="4006577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720634-BE8D-41BE-8E6D-C44DF6E58F4E}"/>
              </a:ext>
            </a:extLst>
          </p:cNvPr>
          <p:cNvSpPr txBox="1"/>
          <p:nvPr/>
        </p:nvSpPr>
        <p:spPr>
          <a:xfrm>
            <a:off x="170918" y="386139"/>
            <a:ext cx="3307700" cy="646331"/>
          </a:xfrm>
          <a:prstGeom prst="rect">
            <a:avLst/>
          </a:prstGeom>
          <a:noFill/>
        </p:spPr>
        <p:txBody>
          <a:bodyPr wrap="none" rtlCol="0">
            <a:spAutoFit/>
          </a:bodyPr>
          <a:lstStyle/>
          <a:p>
            <a:r>
              <a:rPr lang="en-US" sz="3600" dirty="0">
                <a:latin typeface="Bernard MT Condensed" panose="02050806060905020404" pitchFamily="18" charset="0"/>
              </a:rPr>
              <a:t>Literature Review</a:t>
            </a:r>
          </a:p>
        </p:txBody>
      </p:sp>
      <p:graphicFrame>
        <p:nvGraphicFramePr>
          <p:cNvPr id="4" name="Table 3">
            <a:extLst>
              <a:ext uri="{FF2B5EF4-FFF2-40B4-BE49-F238E27FC236}">
                <a16:creationId xmlns:a16="http://schemas.microsoft.com/office/drawing/2014/main" id="{8F4D2E0B-91FA-4C7E-8A5F-089627C55F60}"/>
              </a:ext>
            </a:extLst>
          </p:cNvPr>
          <p:cNvGraphicFramePr>
            <a:graphicFrameLocks noGrp="1"/>
          </p:cNvGraphicFramePr>
          <p:nvPr>
            <p:extLst>
              <p:ext uri="{D42A27DB-BD31-4B8C-83A1-F6EECF244321}">
                <p14:modId xmlns:p14="http://schemas.microsoft.com/office/powerpoint/2010/main" val="4250148024"/>
              </p:ext>
            </p:extLst>
          </p:nvPr>
        </p:nvGraphicFramePr>
        <p:xfrm>
          <a:off x="291758" y="1032470"/>
          <a:ext cx="11608484" cy="5521145"/>
        </p:xfrm>
        <a:graphic>
          <a:graphicData uri="http://schemas.openxmlformats.org/drawingml/2006/table">
            <a:tbl>
              <a:tblPr>
                <a:tableStyleId>{8799B23B-EC83-4686-B30A-512413B5E67A}</a:tableStyleId>
              </a:tblPr>
              <a:tblGrid>
                <a:gridCol w="2305620">
                  <a:extLst>
                    <a:ext uri="{9D8B030D-6E8A-4147-A177-3AD203B41FA5}">
                      <a16:colId xmlns:a16="http://schemas.microsoft.com/office/drawing/2014/main" val="3193740854"/>
                    </a:ext>
                  </a:extLst>
                </a:gridCol>
                <a:gridCol w="4168156">
                  <a:extLst>
                    <a:ext uri="{9D8B030D-6E8A-4147-A177-3AD203B41FA5}">
                      <a16:colId xmlns:a16="http://schemas.microsoft.com/office/drawing/2014/main" val="3015941909"/>
                    </a:ext>
                  </a:extLst>
                </a:gridCol>
                <a:gridCol w="5134708">
                  <a:extLst>
                    <a:ext uri="{9D8B030D-6E8A-4147-A177-3AD203B41FA5}">
                      <a16:colId xmlns:a16="http://schemas.microsoft.com/office/drawing/2014/main" val="871257312"/>
                    </a:ext>
                  </a:extLst>
                </a:gridCol>
              </a:tblGrid>
              <a:tr h="50141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000" b="1" u="none" strike="noStrike" kern="1200" dirty="0">
                          <a:solidFill>
                            <a:srgbClr val="D8C23E"/>
                          </a:solidFill>
                          <a:effectLst/>
                          <a:latin typeface="+mn-lt"/>
                          <a:ea typeface="+mn-ea"/>
                          <a:cs typeface="+mn-cs"/>
                        </a:rPr>
                        <a:t>Article</a:t>
                      </a:r>
                    </a:p>
                  </a:txBody>
                  <a:tcPr marL="2214" marR="2214" marT="2214" marB="0" anchor="ctr">
                    <a:solidFill>
                      <a:schemeClr val="tx1">
                        <a:lumMod val="65000"/>
                        <a:lumOff val="3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000" b="1" u="none" strike="noStrike" kern="1200" dirty="0">
                          <a:solidFill>
                            <a:srgbClr val="D8C23E"/>
                          </a:solidFill>
                          <a:effectLst/>
                          <a:latin typeface="+mn-lt"/>
                          <a:ea typeface="+mn-ea"/>
                          <a:cs typeface="+mn-cs"/>
                        </a:rPr>
                        <a:t>Cause</a:t>
                      </a:r>
                    </a:p>
                  </a:txBody>
                  <a:tcPr marL="2214" marR="2214" marT="2214" marB="0" anchor="ctr">
                    <a:solidFill>
                      <a:schemeClr val="tx1">
                        <a:lumMod val="65000"/>
                        <a:lumOff val="35000"/>
                      </a:schemeClr>
                    </a:solidFill>
                  </a:tcPr>
                </a:tc>
                <a:tc>
                  <a:txBody>
                    <a:bodyPr/>
                    <a:lstStyle/>
                    <a:p>
                      <a:pPr marL="0" algn="l" defTabSz="914400" rtl="0" eaLnBrk="1" fontAlgn="b" latinLnBrk="0" hangingPunct="1"/>
                      <a:r>
                        <a:rPr lang="en-US" sz="2000" b="1" u="none" strike="noStrike" kern="1200" dirty="0">
                          <a:solidFill>
                            <a:srgbClr val="D8C23E"/>
                          </a:solidFill>
                          <a:effectLst/>
                          <a:latin typeface="+mn-lt"/>
                          <a:ea typeface="+mn-ea"/>
                          <a:cs typeface="+mn-cs"/>
                        </a:rPr>
                        <a:t>Intervention</a:t>
                      </a:r>
                    </a:p>
                  </a:txBody>
                  <a:tcPr marL="2214" marR="2214" marT="2214" marB="0" anchor="ctr">
                    <a:solidFill>
                      <a:schemeClr val="tx1">
                        <a:lumMod val="65000"/>
                        <a:lumOff val="35000"/>
                      </a:schemeClr>
                    </a:solidFill>
                  </a:tcPr>
                </a:tc>
                <a:extLst>
                  <a:ext uri="{0D108BD9-81ED-4DB2-BD59-A6C34878D82A}">
                    <a16:rowId xmlns:a16="http://schemas.microsoft.com/office/drawing/2014/main" val="1531211389"/>
                  </a:ext>
                </a:extLst>
              </a:tr>
              <a:tr h="118878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Firearm Laws and Firearm </a:t>
                      </a:r>
                      <a:r>
                        <a:rPr lang="en-US" sz="1400" kern="1200" dirty="0" err="1">
                          <a:solidFill>
                            <a:schemeClr val="tx1"/>
                          </a:solidFill>
                          <a:effectLst/>
                          <a:latin typeface="+mn-lt"/>
                          <a:ea typeface="+mn-ea"/>
                          <a:cs typeface="+mn-cs"/>
                        </a:rPr>
                        <a:t>Homicides:A</a:t>
                      </a:r>
                      <a:r>
                        <a:rPr lang="en-US" sz="1400" kern="1200" dirty="0">
                          <a:solidFill>
                            <a:schemeClr val="tx1"/>
                          </a:solidFill>
                          <a:effectLst/>
                          <a:latin typeface="+mn-lt"/>
                          <a:ea typeface="+mn-ea"/>
                          <a:cs typeface="+mn-cs"/>
                        </a:rPr>
                        <a:t> Systematic Review</a:t>
                      </a:r>
                    </a:p>
                    <a:p>
                      <a:pPr marL="0" marR="0" lvl="0" indent="0" algn="l" defTabSz="914400" rtl="0" eaLnBrk="1" fontAlgn="b"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(JAMA Internal Medicine - 2017)</a:t>
                      </a:r>
                    </a:p>
                  </a:txBody>
                  <a:tcPr marL="2214" marR="2214" marT="2214"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Firearm homicides are the leading cause of injury. Decreasing firearm availability appears to show decrease in homicides. </a:t>
                      </a:r>
                    </a:p>
                  </a:txBody>
                  <a:tcPr marL="2214" marR="2214" marT="2214"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In the aggregate, stronger gun policies were associated with decreased rates of firearm homicide, even after adjusting for demographic and sociologic factors. Laws that strengthen background checks and permit-to-purchase seemed to decrease firearm homicide rates. Specific laws directed at firearm trafficking, improving child safety, or the banning of military-style assault weapons were not associated with changes in firearm homicide rates. The evidence for laws restricting guns in public places and leniency in gun carrying was mixed.</a:t>
                      </a:r>
                    </a:p>
                  </a:txBody>
                  <a:tcPr marL="2214" marR="2214" marT="2214" marB="0"/>
                </a:tc>
                <a:extLst>
                  <a:ext uri="{0D108BD9-81ED-4DB2-BD59-A6C34878D82A}">
                    <a16:rowId xmlns:a16="http://schemas.microsoft.com/office/drawing/2014/main" val="1621416016"/>
                  </a:ext>
                </a:extLst>
              </a:tr>
              <a:tr h="173562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State gun laws, gun ownership, and mass shootings in the US_ cross sectional time series (BMJ 2019)</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400" kern="1200" dirty="0">
                        <a:solidFill>
                          <a:schemeClr val="tx1"/>
                        </a:solidFill>
                        <a:effectLst/>
                        <a:latin typeface="+mn-lt"/>
                        <a:ea typeface="+mn-ea"/>
                        <a:cs typeface="+mn-cs"/>
                      </a:endParaRPr>
                    </a:p>
                  </a:txBody>
                  <a:tcPr marL="2214" marR="2214" marT="2214"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Predictors: year, state population, median household income, percent high school graduation, percent female, headed households, percent in poverty, percent unemployment, incarceration rate, percent white and restrictiveness-permissiveness score of state gun laws. States with more permissive gun laws and greater gun ownership had high rates of mass shootings.</a:t>
                      </a:r>
                    </a:p>
                    <a:p>
                      <a:pPr marL="0" marR="0" lvl="0" indent="0" algn="l" defTabSz="914400" rtl="0" eaLnBrk="1" fontAlgn="b" latinLnBrk="0" hangingPunct="1">
                        <a:lnSpc>
                          <a:spcPct val="100000"/>
                        </a:lnSpc>
                        <a:spcBef>
                          <a:spcPts val="0"/>
                        </a:spcBef>
                        <a:spcAft>
                          <a:spcPts val="0"/>
                        </a:spcAft>
                        <a:buClrTx/>
                        <a:buSzTx/>
                        <a:buFontTx/>
                        <a:buNone/>
                        <a:tabLst/>
                        <a:defRPr/>
                      </a:pPr>
                      <a:endParaRPr lang="en-US" sz="1400" kern="1200" dirty="0">
                        <a:solidFill>
                          <a:schemeClr val="tx1"/>
                        </a:solidFill>
                        <a:effectLst/>
                        <a:latin typeface="+mn-lt"/>
                        <a:ea typeface="+mn-ea"/>
                        <a:cs typeface="+mn-cs"/>
                      </a:endParaRPr>
                    </a:p>
                  </a:txBody>
                  <a:tcPr marL="2214" marR="2214" marT="2214"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States with more restrictive gun laws and greater gun ownership had lower rates  of mass shootings.</a:t>
                      </a:r>
                    </a:p>
                    <a:p>
                      <a:pPr algn="l" fontAlgn="b"/>
                      <a:endParaRPr lang="en-US" sz="1400" b="1" i="0" u="none" strike="noStrike" dirty="0">
                        <a:solidFill>
                          <a:srgbClr val="D8C23E"/>
                        </a:solidFill>
                        <a:effectLst/>
                        <a:latin typeface="Calibri" panose="020F0502020204030204" pitchFamily="34" charset="0"/>
                      </a:endParaRPr>
                    </a:p>
                  </a:txBody>
                  <a:tcPr marL="2214" marR="2214" marT="2214" marB="0"/>
                </a:tc>
                <a:extLst>
                  <a:ext uri="{0D108BD9-81ED-4DB2-BD59-A6C34878D82A}">
                    <a16:rowId xmlns:a16="http://schemas.microsoft.com/office/drawing/2014/main" val="1010731898"/>
                  </a:ext>
                </a:extLst>
              </a:tr>
              <a:tr h="157500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The short-term and localized effect of gun shows: Evidence from California and Texas(MIT Press 2011)</a:t>
                      </a:r>
                    </a:p>
                  </a:txBody>
                  <a:tcPr marL="2214" marR="2214" marT="2214" marB="0"/>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kern="1200" dirty="0">
                          <a:solidFill>
                            <a:schemeClr val="tx1"/>
                          </a:solidFill>
                          <a:effectLst/>
                          <a:latin typeface="+mn-lt"/>
                          <a:ea typeface="+mn-ea"/>
                          <a:cs typeface="+mn-cs"/>
                        </a:rPr>
                        <a:t>Predictors: All gun deaths, gun suicides, gun homicides, demographic characteristics of ZIP codes, population, pop density, land area, fraction rural, fraction Hispanic, fraction black, fraction below poverty line, fraction of suicides by guns.</a:t>
                      </a:r>
                    </a:p>
                  </a:txBody>
                  <a:tcPr marL="2214" marR="2214" marT="2214" marB="0"/>
                </a:tc>
                <a:tc>
                  <a:txBody>
                    <a:bodyPr/>
                    <a:lstStyle/>
                    <a:p>
                      <a:r>
                        <a:rPr lang="en-US" sz="1400" kern="1200" dirty="0">
                          <a:solidFill>
                            <a:schemeClr val="tx1"/>
                          </a:solidFill>
                          <a:effectLst/>
                          <a:latin typeface="+mn-lt"/>
                          <a:ea typeface="+mn-ea"/>
                          <a:cs typeface="+mn-cs"/>
                        </a:rPr>
                        <a:t>Results suggest that gun shows do not increase the</a:t>
                      </a:r>
                    </a:p>
                    <a:p>
                      <a:r>
                        <a:rPr lang="en-US" sz="1400" kern="1200" dirty="0">
                          <a:solidFill>
                            <a:schemeClr val="tx1"/>
                          </a:solidFill>
                          <a:effectLst/>
                          <a:latin typeface="+mn-lt"/>
                          <a:ea typeface="+mn-ea"/>
                          <a:cs typeface="+mn-cs"/>
                        </a:rPr>
                        <a:t>number of homicides or suicides and that the absence of</a:t>
                      </a:r>
                    </a:p>
                    <a:p>
                      <a:r>
                        <a:rPr lang="en-US" sz="1400" kern="1200" dirty="0">
                          <a:solidFill>
                            <a:schemeClr val="tx1"/>
                          </a:solidFill>
                          <a:effectLst/>
                          <a:latin typeface="+mn-lt"/>
                          <a:ea typeface="+mn-ea"/>
                          <a:cs typeface="+mn-cs"/>
                        </a:rPr>
                        <a:t>gun show regulations does not increase the number of gun related</a:t>
                      </a:r>
                    </a:p>
                    <a:p>
                      <a:r>
                        <a:rPr lang="en-US" sz="1400" kern="1200" dirty="0">
                          <a:solidFill>
                            <a:schemeClr val="tx1"/>
                          </a:solidFill>
                          <a:effectLst/>
                          <a:latin typeface="+mn-lt"/>
                          <a:ea typeface="+mn-ea"/>
                          <a:cs typeface="+mn-cs"/>
                        </a:rPr>
                        <a:t>deaths as proponents of these regulations suggest.</a:t>
                      </a:r>
                    </a:p>
                  </a:txBody>
                  <a:tcPr marL="2214" marR="2214" marT="2214" marB="0"/>
                </a:tc>
                <a:extLst>
                  <a:ext uri="{0D108BD9-81ED-4DB2-BD59-A6C34878D82A}">
                    <a16:rowId xmlns:a16="http://schemas.microsoft.com/office/drawing/2014/main" val="3566984126"/>
                  </a:ext>
                </a:extLst>
              </a:tr>
            </a:tbl>
          </a:graphicData>
        </a:graphic>
      </p:graphicFrame>
      <p:pic>
        <p:nvPicPr>
          <p:cNvPr id="8" name="Picture 7">
            <a:extLst>
              <a:ext uri="{FF2B5EF4-FFF2-40B4-BE49-F238E27FC236}">
                <a16:creationId xmlns:a16="http://schemas.microsoft.com/office/drawing/2014/main" id="{EC9C758A-B7D4-4164-937A-6CC24E243A91}"/>
              </a:ext>
            </a:extLst>
          </p:cNvPr>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rot="1806360">
            <a:off x="9485479" y="393934"/>
            <a:ext cx="3749659" cy="372496"/>
          </a:xfrm>
          <a:prstGeom prst="rect">
            <a:avLst/>
          </a:prstGeom>
        </p:spPr>
      </p:pic>
    </p:spTree>
    <p:extLst>
      <p:ext uri="{BB962C8B-B14F-4D97-AF65-F5344CB8AC3E}">
        <p14:creationId xmlns:p14="http://schemas.microsoft.com/office/powerpoint/2010/main" val="2820411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F441FE8-063C-4C79-9E3D-FDD9F8EC5BD1}"/>
              </a:ext>
            </a:extLst>
          </p:cNvPr>
          <p:cNvGraphicFramePr>
            <a:graphicFrameLocks noGrp="1"/>
          </p:cNvGraphicFramePr>
          <p:nvPr>
            <p:extLst>
              <p:ext uri="{D42A27DB-BD31-4B8C-83A1-F6EECF244321}">
                <p14:modId xmlns:p14="http://schemas.microsoft.com/office/powerpoint/2010/main" val="3481871863"/>
              </p:ext>
            </p:extLst>
          </p:nvPr>
        </p:nvGraphicFramePr>
        <p:xfrm>
          <a:off x="245905" y="1177664"/>
          <a:ext cx="11324833" cy="4287061"/>
        </p:xfrm>
        <a:graphic>
          <a:graphicData uri="http://schemas.openxmlformats.org/drawingml/2006/table">
            <a:tbl>
              <a:tblPr>
                <a:tableStyleId>{8799B23B-EC83-4686-B30A-512413B5E67A}</a:tableStyleId>
              </a:tblPr>
              <a:tblGrid>
                <a:gridCol w="1804819">
                  <a:extLst>
                    <a:ext uri="{9D8B030D-6E8A-4147-A177-3AD203B41FA5}">
                      <a16:colId xmlns:a16="http://schemas.microsoft.com/office/drawing/2014/main" val="1033622465"/>
                    </a:ext>
                  </a:extLst>
                </a:gridCol>
                <a:gridCol w="999858">
                  <a:extLst>
                    <a:ext uri="{9D8B030D-6E8A-4147-A177-3AD203B41FA5}">
                      <a16:colId xmlns:a16="http://schemas.microsoft.com/office/drawing/2014/main" val="2366473854"/>
                    </a:ext>
                  </a:extLst>
                </a:gridCol>
                <a:gridCol w="8520156">
                  <a:extLst>
                    <a:ext uri="{9D8B030D-6E8A-4147-A177-3AD203B41FA5}">
                      <a16:colId xmlns:a16="http://schemas.microsoft.com/office/drawing/2014/main" val="1555872314"/>
                    </a:ext>
                  </a:extLst>
                </a:gridCol>
              </a:tblGrid>
              <a:tr h="582185">
                <a:tc>
                  <a:txBody>
                    <a:bodyPr/>
                    <a:lstStyle/>
                    <a:p>
                      <a:pPr algn="l" fontAlgn="b"/>
                      <a:r>
                        <a:rPr lang="en-US" sz="2000" b="1" u="none" strike="noStrike" dirty="0">
                          <a:solidFill>
                            <a:srgbClr val="D8C23E"/>
                          </a:solidFill>
                          <a:effectLst/>
                        </a:rPr>
                        <a:t>Name</a:t>
                      </a:r>
                      <a:endParaRPr lang="en-US" sz="2000" b="1" i="0" u="none" strike="noStrike" dirty="0">
                        <a:solidFill>
                          <a:srgbClr val="D8C23E"/>
                        </a:solidFill>
                        <a:effectLst/>
                        <a:latin typeface="Calibri" panose="020F0502020204030204" pitchFamily="34" charset="0"/>
                      </a:endParaRPr>
                    </a:p>
                  </a:txBody>
                  <a:tcPr marL="2214" marR="2214" marT="2214" marB="0" anchor="ctr">
                    <a:solidFill>
                      <a:schemeClr val="tx1">
                        <a:lumMod val="65000"/>
                        <a:lumOff val="35000"/>
                      </a:schemeClr>
                    </a:solidFill>
                  </a:tcPr>
                </a:tc>
                <a:tc>
                  <a:txBody>
                    <a:bodyPr/>
                    <a:lstStyle/>
                    <a:p>
                      <a:pPr algn="l" fontAlgn="b"/>
                      <a:r>
                        <a:rPr lang="en-US" sz="2000" b="1" u="none" strike="noStrike" dirty="0">
                          <a:solidFill>
                            <a:srgbClr val="D8C23E"/>
                          </a:solidFill>
                          <a:effectLst/>
                        </a:rPr>
                        <a:t>Effect</a:t>
                      </a:r>
                      <a:endParaRPr lang="en-US" sz="2000" b="1" i="0" u="none" strike="noStrike" dirty="0">
                        <a:solidFill>
                          <a:srgbClr val="D8C23E"/>
                        </a:solidFill>
                        <a:effectLst/>
                        <a:latin typeface="Calibri" panose="020F0502020204030204" pitchFamily="34" charset="0"/>
                      </a:endParaRPr>
                    </a:p>
                  </a:txBody>
                  <a:tcPr marL="2214" marR="2214" marT="2214" marB="0" anchor="ctr">
                    <a:solidFill>
                      <a:schemeClr val="tx1">
                        <a:lumMod val="65000"/>
                        <a:lumOff val="35000"/>
                      </a:schemeClr>
                    </a:solidFill>
                  </a:tcPr>
                </a:tc>
                <a:tc>
                  <a:txBody>
                    <a:bodyPr/>
                    <a:lstStyle/>
                    <a:p>
                      <a:pPr algn="l" fontAlgn="b"/>
                      <a:r>
                        <a:rPr lang="en-US" sz="2000" b="1" u="none" strike="noStrike" dirty="0">
                          <a:solidFill>
                            <a:srgbClr val="D8C23E"/>
                          </a:solidFill>
                          <a:effectLst/>
                        </a:rPr>
                        <a:t>Rationale</a:t>
                      </a:r>
                      <a:endParaRPr lang="en-US" sz="2000" b="1" i="0" u="none" strike="noStrike" dirty="0">
                        <a:solidFill>
                          <a:srgbClr val="D8C23E"/>
                        </a:solidFill>
                        <a:effectLst/>
                        <a:latin typeface="Calibri" panose="020F0502020204030204" pitchFamily="34" charset="0"/>
                      </a:endParaRPr>
                    </a:p>
                  </a:txBody>
                  <a:tcPr marL="2214" marR="2214" marT="2214" marB="0" anchor="ctr">
                    <a:solidFill>
                      <a:schemeClr val="tx1">
                        <a:lumMod val="65000"/>
                        <a:lumOff val="35000"/>
                      </a:schemeClr>
                    </a:solidFill>
                  </a:tcPr>
                </a:tc>
                <a:extLst>
                  <a:ext uri="{0D108BD9-81ED-4DB2-BD59-A6C34878D82A}">
                    <a16:rowId xmlns:a16="http://schemas.microsoft.com/office/drawing/2014/main" val="2538465980"/>
                  </a:ext>
                </a:extLst>
              </a:tr>
              <a:tr h="609008">
                <a:tc>
                  <a:txBody>
                    <a:bodyPr/>
                    <a:lstStyle/>
                    <a:p>
                      <a:pPr algn="l" fontAlgn="b"/>
                      <a:r>
                        <a:rPr lang="en-US" sz="1400" b="1" u="none" strike="noStrike">
                          <a:solidFill>
                            <a:srgbClr val="3B3838"/>
                          </a:solidFill>
                          <a:effectLst/>
                        </a:rPr>
                        <a:t>NumDrugUsers</a:t>
                      </a:r>
                      <a:endParaRPr lang="en-US" sz="1400" b="1" i="0" u="none" strike="noStrike">
                        <a:solidFill>
                          <a:srgbClr val="3B3838"/>
                        </a:solidFill>
                        <a:effectLst/>
                        <a:latin typeface="Calibri" panose="020F0502020204030204" pitchFamily="34" charset="0"/>
                      </a:endParaRPr>
                    </a:p>
                  </a:txBody>
                  <a:tcPr marL="2214" marR="2214" marT="2214" marB="0" anchor="ctr"/>
                </a:tc>
                <a:tc>
                  <a:txBody>
                    <a:bodyPr/>
                    <a:lstStyle/>
                    <a:p>
                      <a:pPr algn="ctr" fontAlgn="b"/>
                      <a:r>
                        <a:rPr lang="en-US" sz="1400" b="1" u="none" strike="noStrike">
                          <a:solidFill>
                            <a:srgbClr val="3B3838"/>
                          </a:solidFill>
                          <a:effectLst/>
                        </a:rPr>
                        <a:t>+</a:t>
                      </a:r>
                      <a:endParaRPr lang="en-US" sz="1400" b="1" i="0" u="none" strike="noStrike">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Psychoactive drugs appear to show in significant amounts in homicidal events. Long-term treated patients also appear to be less likely to re-commit violent crimes.</a:t>
                      </a:r>
                      <a:endParaRPr lang="en-US" sz="1400" b="1" i="0" u="none" strike="noStrike" dirty="0">
                        <a:solidFill>
                          <a:srgbClr val="3B3838"/>
                        </a:solidFill>
                        <a:effectLst/>
                        <a:latin typeface="Calibri" panose="020F0502020204030204" pitchFamily="34" charset="0"/>
                      </a:endParaRPr>
                    </a:p>
                  </a:txBody>
                  <a:tcPr marL="2214" marR="2214" marT="2214" marB="0" anchor="ctr"/>
                </a:tc>
                <a:extLst>
                  <a:ext uri="{0D108BD9-81ED-4DB2-BD59-A6C34878D82A}">
                    <a16:rowId xmlns:a16="http://schemas.microsoft.com/office/drawing/2014/main" val="616876351"/>
                  </a:ext>
                </a:extLst>
              </a:tr>
              <a:tr h="573206">
                <a:tc>
                  <a:txBody>
                    <a:bodyPr/>
                    <a:lstStyle/>
                    <a:p>
                      <a:pPr algn="l" fontAlgn="b"/>
                      <a:r>
                        <a:rPr lang="en-US" sz="1400" b="1" u="none" strike="noStrike" dirty="0" err="1">
                          <a:solidFill>
                            <a:srgbClr val="3B3838"/>
                          </a:solidFill>
                          <a:effectLst/>
                        </a:rPr>
                        <a:t>NumAlcoholUsers</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ctr" fontAlgn="b"/>
                      <a:r>
                        <a:rPr lang="en-US" sz="1400" b="1" u="none" strike="noStrike" dirty="0">
                          <a:solidFill>
                            <a:srgbClr val="3B3838"/>
                          </a:solidFill>
                          <a:effectLst/>
                        </a:rPr>
                        <a:t>+</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There is a high prevalence of alcohol usage in homicides. It has been shown that the rates of alcohols sales in some manner seem to correlate with the number of homicides</a:t>
                      </a:r>
                      <a:endParaRPr lang="en-US" sz="1400" b="1" i="0" u="none" strike="noStrike" dirty="0">
                        <a:solidFill>
                          <a:srgbClr val="3B3838"/>
                        </a:solidFill>
                        <a:effectLst/>
                        <a:latin typeface="Calibri" panose="020F0502020204030204" pitchFamily="34" charset="0"/>
                      </a:endParaRPr>
                    </a:p>
                  </a:txBody>
                  <a:tcPr marL="2214" marR="2214" marT="2214" marB="0" anchor="ctr"/>
                </a:tc>
                <a:extLst>
                  <a:ext uri="{0D108BD9-81ED-4DB2-BD59-A6C34878D82A}">
                    <a16:rowId xmlns:a16="http://schemas.microsoft.com/office/drawing/2014/main" val="728748961"/>
                  </a:ext>
                </a:extLst>
              </a:tr>
              <a:tr h="504967">
                <a:tc>
                  <a:txBody>
                    <a:bodyPr/>
                    <a:lstStyle/>
                    <a:p>
                      <a:pPr algn="l" fontAlgn="b"/>
                      <a:r>
                        <a:rPr lang="en-US" sz="1400" b="1" u="none" strike="noStrike" dirty="0">
                          <a:solidFill>
                            <a:srgbClr val="3B3838"/>
                          </a:solidFill>
                          <a:effectLst/>
                        </a:rPr>
                        <a:t>Property Crime</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ctr" fontAlgn="b"/>
                      <a:r>
                        <a:rPr lang="en-US" sz="1400" b="1" u="none" strike="noStrike" dirty="0">
                          <a:solidFill>
                            <a:srgbClr val="3B3838"/>
                          </a:solidFill>
                          <a:effectLst/>
                        </a:rPr>
                        <a:t>+</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Increased levels of crime in an area may make it more permissible for more violent crime (broken windows theory)</a:t>
                      </a:r>
                      <a:endParaRPr lang="en-US" sz="1400" b="1" i="0" u="none" strike="noStrike" dirty="0">
                        <a:solidFill>
                          <a:srgbClr val="3B3838"/>
                        </a:solidFill>
                        <a:effectLst/>
                        <a:latin typeface="Calibri" panose="020F0502020204030204" pitchFamily="34" charset="0"/>
                      </a:endParaRPr>
                    </a:p>
                  </a:txBody>
                  <a:tcPr marL="2214" marR="2214" marT="2214" marB="0" anchor="ctr"/>
                </a:tc>
                <a:extLst>
                  <a:ext uri="{0D108BD9-81ED-4DB2-BD59-A6C34878D82A}">
                    <a16:rowId xmlns:a16="http://schemas.microsoft.com/office/drawing/2014/main" val="1974692449"/>
                  </a:ext>
                </a:extLst>
              </a:tr>
              <a:tr h="609523">
                <a:tc>
                  <a:txBody>
                    <a:bodyPr/>
                    <a:lstStyle/>
                    <a:p>
                      <a:pPr algn="l" fontAlgn="b"/>
                      <a:r>
                        <a:rPr lang="en-US" sz="1400" b="1" u="none" strike="noStrike" dirty="0">
                          <a:solidFill>
                            <a:srgbClr val="3B3838"/>
                          </a:solidFill>
                          <a:effectLst/>
                        </a:rPr>
                        <a:t>Serious Mental Illness</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ctr" fontAlgn="b"/>
                      <a:r>
                        <a:rPr lang="en-US" sz="1400" b="1" u="none" strike="noStrike" dirty="0">
                          <a:solidFill>
                            <a:srgbClr val="3B3838"/>
                          </a:solidFill>
                          <a:effectLst/>
                        </a:rPr>
                        <a:t>+</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individuals with mental illness appear to have a higher propensity to be involved in potentially violent events that could lead to homicide, especially if interacting with other psychoactive substance</a:t>
                      </a:r>
                      <a:endParaRPr lang="en-US" sz="1400" b="1" i="0" u="none" strike="noStrike" dirty="0">
                        <a:solidFill>
                          <a:srgbClr val="3B3838"/>
                        </a:solidFill>
                        <a:effectLst/>
                        <a:latin typeface="Calibri" panose="020F0502020204030204" pitchFamily="34" charset="0"/>
                      </a:endParaRPr>
                    </a:p>
                  </a:txBody>
                  <a:tcPr marL="2214" marR="2214" marT="2214" marB="0" anchor="ctr"/>
                </a:tc>
                <a:extLst>
                  <a:ext uri="{0D108BD9-81ED-4DB2-BD59-A6C34878D82A}">
                    <a16:rowId xmlns:a16="http://schemas.microsoft.com/office/drawing/2014/main" val="1985267508"/>
                  </a:ext>
                </a:extLst>
              </a:tr>
              <a:tr h="559558">
                <a:tc>
                  <a:txBody>
                    <a:bodyPr/>
                    <a:lstStyle/>
                    <a:p>
                      <a:pPr algn="l" fontAlgn="b"/>
                      <a:r>
                        <a:rPr lang="en-US" sz="1400" b="1" u="none" strike="noStrike" dirty="0">
                          <a:solidFill>
                            <a:srgbClr val="3B3838"/>
                          </a:solidFill>
                          <a:effectLst/>
                        </a:rPr>
                        <a:t>Unemployment rate</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ctr" fontAlgn="b"/>
                      <a:r>
                        <a:rPr lang="en-US" sz="1400" b="1" i="0" u="none" strike="noStrike" dirty="0">
                          <a:solidFill>
                            <a:srgbClr val="3B3838"/>
                          </a:solidFill>
                          <a:effectLst/>
                          <a:latin typeface="Calibri" panose="020F0502020204030204" pitchFamily="34" charset="0"/>
                        </a:rPr>
                        <a:t>+</a:t>
                      </a:r>
                    </a:p>
                  </a:txBody>
                  <a:tcPr marL="2214" marR="2214" marT="2214" marB="0" anchor="ctr"/>
                </a:tc>
                <a:tc>
                  <a:txBody>
                    <a:bodyPr/>
                    <a:lstStyle/>
                    <a:p>
                      <a:pPr algn="l" fontAlgn="b"/>
                      <a:r>
                        <a:rPr lang="en-US" sz="1400" b="1" i="0" u="none" strike="noStrike" dirty="0">
                          <a:solidFill>
                            <a:srgbClr val="3B3838"/>
                          </a:solidFill>
                          <a:effectLst/>
                          <a:latin typeface="Calibri" panose="020F0502020204030204" pitchFamily="34" charset="0"/>
                        </a:rPr>
                        <a:t>As shown by previous research, unemployment rate is linked to economic distress which is also linked to high homicide rates</a:t>
                      </a:r>
                    </a:p>
                  </a:txBody>
                  <a:tcPr marL="2214" marR="2214" marT="2214" marB="0" anchor="ctr"/>
                </a:tc>
                <a:extLst>
                  <a:ext uri="{0D108BD9-81ED-4DB2-BD59-A6C34878D82A}">
                    <a16:rowId xmlns:a16="http://schemas.microsoft.com/office/drawing/2014/main" val="3842269416"/>
                  </a:ext>
                </a:extLst>
              </a:tr>
              <a:tr h="424307">
                <a:tc>
                  <a:txBody>
                    <a:bodyPr/>
                    <a:lstStyle/>
                    <a:p>
                      <a:pPr algn="l" fontAlgn="b"/>
                      <a:r>
                        <a:rPr lang="en-US" sz="1400" b="1" u="none" strike="noStrike" dirty="0">
                          <a:solidFill>
                            <a:srgbClr val="3B3838"/>
                          </a:solidFill>
                          <a:effectLst/>
                        </a:rPr>
                        <a:t>Gini Index</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ctr" fontAlgn="b"/>
                      <a:r>
                        <a:rPr lang="en-US" sz="1400" b="1" i="0" u="none" strike="noStrike" dirty="0">
                          <a:solidFill>
                            <a:srgbClr val="3B3838"/>
                          </a:solidFill>
                          <a:effectLst/>
                          <a:latin typeface="Calibri" panose="020F0502020204030204" pitchFamily="34" charset="0"/>
                        </a:rPr>
                        <a:t>+</a:t>
                      </a:r>
                    </a:p>
                  </a:txBody>
                  <a:tcPr marL="2214" marR="2214" marT="2214" marB="0" anchor="ctr"/>
                </a:tc>
                <a:tc>
                  <a:txBody>
                    <a:bodyPr/>
                    <a:lstStyle/>
                    <a:p>
                      <a:pPr algn="l" fontAlgn="b"/>
                      <a:r>
                        <a:rPr lang="en-US" sz="1400" b="1" i="0" u="none" strike="noStrike" dirty="0">
                          <a:solidFill>
                            <a:srgbClr val="3B3838"/>
                          </a:solidFill>
                          <a:effectLst/>
                          <a:latin typeface="Calibri" panose="020F0502020204030204" pitchFamily="34" charset="0"/>
                        </a:rPr>
                        <a:t>Increased inequality results in more violent crime including homicide as per our research.</a:t>
                      </a:r>
                    </a:p>
                  </a:txBody>
                  <a:tcPr marL="2214" marR="2214" marT="2214" marB="0" anchor="ctr"/>
                </a:tc>
                <a:extLst>
                  <a:ext uri="{0D108BD9-81ED-4DB2-BD59-A6C34878D82A}">
                    <a16:rowId xmlns:a16="http://schemas.microsoft.com/office/drawing/2014/main" val="1410882294"/>
                  </a:ext>
                </a:extLst>
              </a:tr>
              <a:tr h="424307">
                <a:tc>
                  <a:txBody>
                    <a:bodyPr/>
                    <a:lstStyle/>
                    <a:p>
                      <a:pPr algn="l" fontAlgn="b"/>
                      <a:r>
                        <a:rPr lang="en-US" sz="1400" b="1" i="0" u="none" strike="noStrike" dirty="0" err="1">
                          <a:solidFill>
                            <a:srgbClr val="3B3838"/>
                          </a:solidFill>
                          <a:effectLst/>
                          <a:latin typeface="Calibri" panose="020F0502020204030204" pitchFamily="34" charset="0"/>
                        </a:rPr>
                        <a:t>TotalWeapons</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ctr" fontAlgn="b"/>
                      <a:r>
                        <a:rPr lang="en-US" sz="1400" b="1" i="0" u="none" strike="noStrike" dirty="0">
                          <a:solidFill>
                            <a:srgbClr val="3B3838"/>
                          </a:solidFill>
                          <a:effectLst/>
                          <a:latin typeface="Calibri" panose="020F0502020204030204" pitchFamily="34" charset="0"/>
                        </a:rPr>
                        <a:t>+</a:t>
                      </a:r>
                    </a:p>
                  </a:txBody>
                  <a:tcPr marL="2214" marR="2214" marT="2214" marB="0" anchor="ctr"/>
                </a:tc>
                <a:tc>
                  <a:txBody>
                    <a:bodyPr/>
                    <a:lstStyle/>
                    <a:p>
                      <a:pPr algn="l" fontAlgn="b"/>
                      <a:r>
                        <a:rPr lang="en-US" sz="1400" b="1" i="0" u="none" strike="noStrike" dirty="0">
                          <a:solidFill>
                            <a:srgbClr val="3B3838"/>
                          </a:solidFill>
                          <a:effectLst/>
                          <a:latin typeface="Calibri" panose="020F0502020204030204" pitchFamily="34" charset="0"/>
                        </a:rPr>
                        <a:t>Handguns, machine guns and others small projectile launchers registered </a:t>
                      </a:r>
                    </a:p>
                  </a:txBody>
                  <a:tcPr marL="2214" marR="2214" marT="2214" marB="0" anchor="ctr"/>
                </a:tc>
                <a:extLst>
                  <a:ext uri="{0D108BD9-81ED-4DB2-BD59-A6C34878D82A}">
                    <a16:rowId xmlns:a16="http://schemas.microsoft.com/office/drawing/2014/main" val="2667523036"/>
                  </a:ext>
                </a:extLst>
              </a:tr>
            </a:tbl>
          </a:graphicData>
        </a:graphic>
      </p:graphicFrame>
      <p:sp>
        <p:nvSpPr>
          <p:cNvPr id="11" name="TextBox 10">
            <a:extLst>
              <a:ext uri="{FF2B5EF4-FFF2-40B4-BE49-F238E27FC236}">
                <a16:creationId xmlns:a16="http://schemas.microsoft.com/office/drawing/2014/main" id="{A12F100A-0C39-45D4-B766-43991AB58048}"/>
              </a:ext>
            </a:extLst>
          </p:cNvPr>
          <p:cNvSpPr txBox="1"/>
          <p:nvPr/>
        </p:nvSpPr>
        <p:spPr>
          <a:xfrm>
            <a:off x="170918" y="512748"/>
            <a:ext cx="5086457" cy="646331"/>
          </a:xfrm>
          <a:prstGeom prst="rect">
            <a:avLst/>
          </a:prstGeom>
          <a:noFill/>
        </p:spPr>
        <p:txBody>
          <a:bodyPr wrap="none" rtlCol="0">
            <a:spAutoFit/>
          </a:bodyPr>
          <a:lstStyle/>
          <a:p>
            <a:r>
              <a:rPr lang="en-US" sz="3600" dirty="0">
                <a:solidFill>
                  <a:srgbClr val="3B3838"/>
                </a:solidFill>
                <a:latin typeface="Bernard MT Condensed" panose="02050806060905020404" pitchFamily="18" charset="0"/>
              </a:rPr>
              <a:t>Predictor Variables - Causes</a:t>
            </a:r>
          </a:p>
        </p:txBody>
      </p:sp>
      <p:pic>
        <p:nvPicPr>
          <p:cNvPr id="12" name="Picture 11">
            <a:extLst>
              <a:ext uri="{FF2B5EF4-FFF2-40B4-BE49-F238E27FC236}">
                <a16:creationId xmlns:a16="http://schemas.microsoft.com/office/drawing/2014/main" id="{8A5A4D46-B287-4514-9D69-D4724F446E1D}"/>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rot="1806360">
            <a:off x="9485479" y="393934"/>
            <a:ext cx="3749659" cy="372496"/>
          </a:xfrm>
          <a:prstGeom prst="rect">
            <a:avLst/>
          </a:prstGeom>
        </p:spPr>
      </p:pic>
    </p:spTree>
    <p:extLst>
      <p:ext uri="{BB962C8B-B14F-4D97-AF65-F5344CB8AC3E}">
        <p14:creationId xmlns:p14="http://schemas.microsoft.com/office/powerpoint/2010/main" val="1443930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720634-BE8D-41BE-8E6D-C44DF6E58F4E}"/>
              </a:ext>
            </a:extLst>
          </p:cNvPr>
          <p:cNvSpPr txBox="1"/>
          <p:nvPr/>
        </p:nvSpPr>
        <p:spPr>
          <a:xfrm>
            <a:off x="170918" y="499100"/>
            <a:ext cx="5086457" cy="646331"/>
          </a:xfrm>
          <a:prstGeom prst="rect">
            <a:avLst/>
          </a:prstGeom>
          <a:noFill/>
        </p:spPr>
        <p:txBody>
          <a:bodyPr wrap="none" rtlCol="0">
            <a:spAutoFit/>
          </a:bodyPr>
          <a:lstStyle/>
          <a:p>
            <a:r>
              <a:rPr lang="en-US" sz="3600" dirty="0">
                <a:solidFill>
                  <a:srgbClr val="3B3838"/>
                </a:solidFill>
                <a:latin typeface="Bernard MT Condensed" panose="02050806060905020404" pitchFamily="18" charset="0"/>
              </a:rPr>
              <a:t>Predictor Variables - Causes</a:t>
            </a:r>
          </a:p>
        </p:txBody>
      </p:sp>
      <p:graphicFrame>
        <p:nvGraphicFramePr>
          <p:cNvPr id="4" name="Table 3">
            <a:extLst>
              <a:ext uri="{FF2B5EF4-FFF2-40B4-BE49-F238E27FC236}">
                <a16:creationId xmlns:a16="http://schemas.microsoft.com/office/drawing/2014/main" id="{8F4D2E0B-91FA-4C7E-8A5F-089627C55F60}"/>
              </a:ext>
            </a:extLst>
          </p:cNvPr>
          <p:cNvGraphicFramePr>
            <a:graphicFrameLocks noGrp="1"/>
          </p:cNvGraphicFramePr>
          <p:nvPr>
            <p:extLst>
              <p:ext uri="{D42A27DB-BD31-4B8C-83A1-F6EECF244321}">
                <p14:modId xmlns:p14="http://schemas.microsoft.com/office/powerpoint/2010/main" val="573010774"/>
              </p:ext>
            </p:extLst>
          </p:nvPr>
        </p:nvGraphicFramePr>
        <p:xfrm>
          <a:off x="266700" y="1116448"/>
          <a:ext cx="11324833" cy="3523790"/>
        </p:xfrm>
        <a:graphic>
          <a:graphicData uri="http://schemas.openxmlformats.org/drawingml/2006/table">
            <a:tbl>
              <a:tblPr>
                <a:tableStyleId>{8799B23B-EC83-4686-B30A-512413B5E67A}</a:tableStyleId>
              </a:tblPr>
              <a:tblGrid>
                <a:gridCol w="1804819">
                  <a:extLst>
                    <a:ext uri="{9D8B030D-6E8A-4147-A177-3AD203B41FA5}">
                      <a16:colId xmlns:a16="http://schemas.microsoft.com/office/drawing/2014/main" val="3015941909"/>
                    </a:ext>
                  </a:extLst>
                </a:gridCol>
                <a:gridCol w="999858">
                  <a:extLst>
                    <a:ext uri="{9D8B030D-6E8A-4147-A177-3AD203B41FA5}">
                      <a16:colId xmlns:a16="http://schemas.microsoft.com/office/drawing/2014/main" val="871257312"/>
                    </a:ext>
                  </a:extLst>
                </a:gridCol>
                <a:gridCol w="8520156">
                  <a:extLst>
                    <a:ext uri="{9D8B030D-6E8A-4147-A177-3AD203B41FA5}">
                      <a16:colId xmlns:a16="http://schemas.microsoft.com/office/drawing/2014/main" val="2930343454"/>
                    </a:ext>
                  </a:extLst>
                </a:gridCol>
              </a:tblGrid>
              <a:tr h="512327">
                <a:tc>
                  <a:txBody>
                    <a:bodyPr/>
                    <a:lstStyle/>
                    <a:p>
                      <a:pPr marL="0" algn="l" defTabSz="914400" rtl="0" eaLnBrk="1" fontAlgn="b" latinLnBrk="0" hangingPunct="1"/>
                      <a:r>
                        <a:rPr lang="en-US" sz="2000" b="1" u="none" strike="noStrike" kern="1200" dirty="0">
                          <a:solidFill>
                            <a:srgbClr val="D8C23E"/>
                          </a:solidFill>
                          <a:effectLst/>
                          <a:latin typeface="+mn-lt"/>
                          <a:ea typeface="+mn-ea"/>
                          <a:cs typeface="+mn-cs"/>
                        </a:rPr>
                        <a:t>Name</a:t>
                      </a:r>
                    </a:p>
                  </a:txBody>
                  <a:tcPr marL="2214" marR="2214" marT="2214" marB="0" anchor="ctr">
                    <a:solidFill>
                      <a:schemeClr val="tx1">
                        <a:lumMod val="65000"/>
                        <a:lumOff val="35000"/>
                      </a:schemeClr>
                    </a:solidFill>
                  </a:tcPr>
                </a:tc>
                <a:tc>
                  <a:txBody>
                    <a:bodyPr/>
                    <a:lstStyle/>
                    <a:p>
                      <a:pPr marL="0" algn="l" defTabSz="914400" rtl="0" eaLnBrk="1" fontAlgn="b" latinLnBrk="0" hangingPunct="1"/>
                      <a:r>
                        <a:rPr lang="en-US" sz="2000" b="1" u="none" strike="noStrike" kern="1200" dirty="0">
                          <a:solidFill>
                            <a:srgbClr val="D8C23E"/>
                          </a:solidFill>
                          <a:effectLst/>
                          <a:latin typeface="+mn-lt"/>
                          <a:ea typeface="+mn-ea"/>
                          <a:cs typeface="+mn-cs"/>
                        </a:rPr>
                        <a:t>Effect</a:t>
                      </a:r>
                    </a:p>
                  </a:txBody>
                  <a:tcPr marL="2214" marR="2214" marT="2214" marB="0" anchor="ctr">
                    <a:solidFill>
                      <a:schemeClr val="tx1">
                        <a:lumMod val="65000"/>
                        <a:lumOff val="35000"/>
                      </a:schemeClr>
                    </a:solidFill>
                  </a:tcPr>
                </a:tc>
                <a:tc>
                  <a:txBody>
                    <a:bodyPr/>
                    <a:lstStyle/>
                    <a:p>
                      <a:pPr marL="0" algn="l" defTabSz="914400" rtl="0" eaLnBrk="1" fontAlgn="b" latinLnBrk="0" hangingPunct="1"/>
                      <a:r>
                        <a:rPr lang="en-US" sz="2000" b="1" u="none" strike="noStrike" kern="1200" dirty="0">
                          <a:solidFill>
                            <a:srgbClr val="D8C23E"/>
                          </a:solidFill>
                          <a:effectLst/>
                          <a:latin typeface="+mn-lt"/>
                          <a:ea typeface="+mn-ea"/>
                          <a:cs typeface="+mn-cs"/>
                        </a:rPr>
                        <a:t>Rationale</a:t>
                      </a:r>
                    </a:p>
                  </a:txBody>
                  <a:tcPr marL="2214" marR="2214" marT="2214" marB="0" anchor="ctr">
                    <a:solidFill>
                      <a:schemeClr val="tx1">
                        <a:lumMod val="65000"/>
                        <a:lumOff val="35000"/>
                      </a:schemeClr>
                    </a:solidFill>
                  </a:tcPr>
                </a:tc>
                <a:extLst>
                  <a:ext uri="{0D108BD9-81ED-4DB2-BD59-A6C34878D82A}">
                    <a16:rowId xmlns:a16="http://schemas.microsoft.com/office/drawing/2014/main" val="1531211389"/>
                  </a:ext>
                </a:extLst>
              </a:tr>
              <a:tr h="800526">
                <a:tc>
                  <a:txBody>
                    <a:bodyPr/>
                    <a:lstStyle/>
                    <a:p>
                      <a:pPr algn="l" fontAlgn="b"/>
                      <a:r>
                        <a:rPr lang="en-US" sz="1400" b="1" u="none" strike="noStrike" dirty="0">
                          <a:solidFill>
                            <a:srgbClr val="3B3838"/>
                          </a:solidFill>
                          <a:effectLst/>
                        </a:rPr>
                        <a:t>Big Cities</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ctr" fontAlgn="b"/>
                      <a:r>
                        <a:rPr lang="en-US" sz="1400" b="1" u="none" strike="noStrike" dirty="0">
                          <a:solidFill>
                            <a:srgbClr val="3B3838"/>
                          </a:solidFill>
                          <a:effectLst/>
                        </a:rPr>
                        <a:t>+</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Cities may create greater returns to crime because criminals may have greater access to the wealthy and face a greater density of victims in urban areas.</a:t>
                      </a:r>
                      <a:endParaRPr lang="en-US" sz="1400" b="1" i="0" u="none" strike="noStrike" dirty="0">
                        <a:solidFill>
                          <a:srgbClr val="3B3838"/>
                        </a:solidFill>
                        <a:effectLst/>
                        <a:latin typeface="Calibri" panose="020F0502020204030204" pitchFamily="34" charset="0"/>
                      </a:endParaRPr>
                    </a:p>
                  </a:txBody>
                  <a:tcPr marL="2214" marR="2214" marT="2214" marB="0" anchor="ctr"/>
                </a:tc>
                <a:extLst>
                  <a:ext uri="{0D108BD9-81ED-4DB2-BD59-A6C34878D82A}">
                    <a16:rowId xmlns:a16="http://schemas.microsoft.com/office/drawing/2014/main" val="3566984126"/>
                  </a:ext>
                </a:extLst>
              </a:tr>
              <a:tr h="764275">
                <a:tc>
                  <a:txBody>
                    <a:bodyPr/>
                    <a:lstStyle/>
                    <a:p>
                      <a:pPr algn="l" fontAlgn="b"/>
                      <a:r>
                        <a:rPr lang="en-US" sz="1400" b="1" u="none" strike="noStrike" dirty="0">
                          <a:solidFill>
                            <a:srgbClr val="3B3838"/>
                          </a:solidFill>
                          <a:effectLst/>
                        </a:rPr>
                        <a:t>Black </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ctr" fontAlgn="b"/>
                      <a:r>
                        <a:rPr lang="en-US" sz="1400" b="1" u="none" strike="noStrike">
                          <a:solidFill>
                            <a:srgbClr val="3B3838"/>
                          </a:solidFill>
                          <a:effectLst/>
                        </a:rPr>
                        <a:t>+</a:t>
                      </a:r>
                      <a:endParaRPr lang="en-US" sz="1400" b="1" i="0" u="none" strike="noStrike">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As per literature review, crime we expect that the proportion of Black population will be positively correlated with homicide rate.</a:t>
                      </a:r>
                      <a:endParaRPr lang="en-US" sz="1400" b="1" i="0" u="none" strike="noStrike" dirty="0">
                        <a:solidFill>
                          <a:srgbClr val="3B3838"/>
                        </a:solidFill>
                        <a:effectLst/>
                        <a:latin typeface="Calibri" panose="020F0502020204030204" pitchFamily="34" charset="0"/>
                      </a:endParaRPr>
                    </a:p>
                  </a:txBody>
                  <a:tcPr marL="2214" marR="2214" marT="2214" marB="0" anchor="ctr"/>
                </a:tc>
                <a:extLst>
                  <a:ext uri="{0D108BD9-81ED-4DB2-BD59-A6C34878D82A}">
                    <a16:rowId xmlns:a16="http://schemas.microsoft.com/office/drawing/2014/main" val="2918976067"/>
                  </a:ext>
                </a:extLst>
              </a:tr>
              <a:tr h="750627">
                <a:tc>
                  <a:txBody>
                    <a:bodyPr/>
                    <a:lstStyle/>
                    <a:p>
                      <a:pPr algn="l" fontAlgn="b"/>
                      <a:r>
                        <a:rPr lang="en-US" sz="1400" b="1" u="none" strike="noStrike" dirty="0">
                          <a:solidFill>
                            <a:srgbClr val="3B3838"/>
                          </a:solidFill>
                          <a:effectLst/>
                        </a:rPr>
                        <a:t>Hispanic</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ctr" fontAlgn="b"/>
                      <a:r>
                        <a:rPr lang="en-US" sz="1400" b="1" u="none" strike="noStrike">
                          <a:solidFill>
                            <a:srgbClr val="3B3838"/>
                          </a:solidFill>
                          <a:effectLst/>
                        </a:rPr>
                        <a:t>+</a:t>
                      </a:r>
                      <a:endParaRPr lang="en-US" sz="1400" b="1" i="0" u="none" strike="noStrike">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As per our research, Hispanics are twice as likely to be incarcerated for violent crimes than White Non-Hispanics, therefore we expect some correlation between violent crime and Hispanic origin </a:t>
                      </a:r>
                      <a:endParaRPr lang="en-US" sz="1400" b="1" i="0" u="none" strike="noStrike" dirty="0">
                        <a:solidFill>
                          <a:srgbClr val="3B3838"/>
                        </a:solidFill>
                        <a:effectLst/>
                        <a:latin typeface="Calibri" panose="020F0502020204030204" pitchFamily="34" charset="0"/>
                      </a:endParaRPr>
                    </a:p>
                  </a:txBody>
                  <a:tcPr marL="2214" marR="2214" marT="2214" marB="0" anchor="ctr"/>
                </a:tc>
                <a:extLst>
                  <a:ext uri="{0D108BD9-81ED-4DB2-BD59-A6C34878D82A}">
                    <a16:rowId xmlns:a16="http://schemas.microsoft.com/office/drawing/2014/main" val="4096960678"/>
                  </a:ext>
                </a:extLst>
              </a:tr>
              <a:tr h="696035">
                <a:tc>
                  <a:txBody>
                    <a:bodyPr/>
                    <a:lstStyle/>
                    <a:p>
                      <a:pPr algn="l" fontAlgn="b"/>
                      <a:r>
                        <a:rPr lang="en-US" sz="1400" b="1" u="none" strike="noStrike" dirty="0">
                          <a:solidFill>
                            <a:srgbClr val="3B3838"/>
                          </a:solidFill>
                          <a:effectLst/>
                        </a:rPr>
                        <a:t>Adults 19-25</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ctr" fontAlgn="b"/>
                      <a:r>
                        <a:rPr lang="en-US" sz="1400" b="1" u="none" strike="noStrike" dirty="0">
                          <a:solidFill>
                            <a:srgbClr val="3B3838"/>
                          </a:solidFill>
                          <a:effectLst/>
                        </a:rPr>
                        <a:t>+</a:t>
                      </a:r>
                      <a:endParaRPr lang="en-US" sz="1400" b="1" i="0" u="none" strike="noStrike" dirty="0">
                        <a:solidFill>
                          <a:srgbClr val="3B3838"/>
                        </a:solidFill>
                        <a:effectLst/>
                        <a:latin typeface="Calibri" panose="020F0502020204030204" pitchFamily="34" charset="0"/>
                      </a:endParaRPr>
                    </a:p>
                  </a:txBody>
                  <a:tcPr marL="2214" marR="2214" marT="2214" marB="0" anchor="ctr"/>
                </a:tc>
                <a:tc>
                  <a:txBody>
                    <a:bodyPr/>
                    <a:lstStyle/>
                    <a:p>
                      <a:pPr algn="l" fontAlgn="b"/>
                      <a:r>
                        <a:rPr lang="en-US" sz="1400" b="1" u="none" strike="noStrike" dirty="0">
                          <a:solidFill>
                            <a:srgbClr val="3B3838"/>
                          </a:solidFill>
                          <a:effectLst/>
                        </a:rPr>
                        <a:t>According to the Bureau of Justice Statistics, young adults are most vulnerable and perpetuators of violent crime including homicide</a:t>
                      </a:r>
                      <a:endParaRPr lang="en-US" sz="1400" b="1" i="0" u="none" strike="noStrike" dirty="0">
                        <a:solidFill>
                          <a:srgbClr val="3B3838"/>
                        </a:solidFill>
                        <a:effectLst/>
                        <a:latin typeface="Calibri" panose="020F0502020204030204" pitchFamily="34" charset="0"/>
                      </a:endParaRPr>
                    </a:p>
                  </a:txBody>
                  <a:tcPr marL="2214" marR="2214" marT="2214" marB="0" anchor="ctr"/>
                </a:tc>
                <a:extLst>
                  <a:ext uri="{0D108BD9-81ED-4DB2-BD59-A6C34878D82A}">
                    <a16:rowId xmlns:a16="http://schemas.microsoft.com/office/drawing/2014/main" val="3879237268"/>
                  </a:ext>
                </a:extLst>
              </a:tr>
            </a:tbl>
          </a:graphicData>
        </a:graphic>
      </p:graphicFrame>
      <p:pic>
        <p:nvPicPr>
          <p:cNvPr id="8" name="Picture 7">
            <a:extLst>
              <a:ext uri="{FF2B5EF4-FFF2-40B4-BE49-F238E27FC236}">
                <a16:creationId xmlns:a16="http://schemas.microsoft.com/office/drawing/2014/main" id="{EC9C758A-B7D4-4164-937A-6CC24E243A91}"/>
              </a:ext>
            </a:extLst>
          </p:cNvPr>
          <p:cNvPicPr>
            <a:picLocks noChangeAspect="1"/>
          </p:cNvPicPr>
          <p:nvPr/>
        </p:nvPicPr>
        <p:blipFill>
          <a:blip r:embed="rId2">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rot="1806360">
            <a:off x="9485479" y="393934"/>
            <a:ext cx="3749659" cy="372496"/>
          </a:xfrm>
          <a:prstGeom prst="rect">
            <a:avLst/>
          </a:prstGeom>
        </p:spPr>
      </p:pic>
    </p:spTree>
    <p:extLst>
      <p:ext uri="{BB962C8B-B14F-4D97-AF65-F5344CB8AC3E}">
        <p14:creationId xmlns:p14="http://schemas.microsoft.com/office/powerpoint/2010/main" val="448302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1561</Words>
  <Application>Microsoft Macintosh PowerPoint</Application>
  <PresentationFormat>Widescreen</PresentationFormat>
  <Paragraphs>184</Paragraphs>
  <Slides>13</Slides>
  <Notes>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Barlow Condensed</vt:lpstr>
      <vt:lpstr>Barlow Condensed Light</vt:lpstr>
      <vt:lpstr>Bernard MT Condensed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Veerapandian, Kavin</dc:creator>
  <cp:lastModifiedBy>Jesid Acosta</cp:lastModifiedBy>
  <cp:revision>4</cp:revision>
  <dcterms:created xsi:type="dcterms:W3CDTF">2021-03-10T21:24:59Z</dcterms:created>
  <dcterms:modified xsi:type="dcterms:W3CDTF">2021-03-11T13:02:03Z</dcterms:modified>
</cp:coreProperties>
</file>