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98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99" r:id="rId23"/>
    <p:sldId id="300" r:id="rId24"/>
    <p:sldId id="259" r:id="rId25"/>
    <p:sldId id="302" r:id="rId26"/>
    <p:sldId id="315" r:id="rId27"/>
    <p:sldId id="304" r:id="rId28"/>
    <p:sldId id="306" r:id="rId29"/>
    <p:sldId id="307" r:id="rId30"/>
    <p:sldId id="308" r:id="rId31"/>
    <p:sldId id="309" r:id="rId32"/>
    <p:sldId id="310" r:id="rId33"/>
    <p:sldId id="311" r:id="rId34"/>
    <p:sldId id="271" r:id="rId35"/>
    <p:sldId id="312" r:id="rId36"/>
    <p:sldId id="313" r:id="rId37"/>
    <p:sldId id="318" r:id="rId38"/>
    <p:sldId id="278" r:id="rId39"/>
    <p:sldId id="279" r:id="rId40"/>
    <p:sldId id="280" r:id="rId41"/>
    <p:sldId id="282" r:id="rId42"/>
    <p:sldId id="283" r:id="rId43"/>
    <p:sldId id="284" r:id="rId44"/>
    <p:sldId id="285" r:id="rId45"/>
    <p:sldId id="286" r:id="rId46"/>
    <p:sldId id="316" r:id="rId47"/>
    <p:sldId id="281" r:id="rId48"/>
    <p:sldId id="319" r:id="rId49"/>
    <p:sldId id="291" r:id="rId50"/>
    <p:sldId id="292" r:id="rId51"/>
    <p:sldId id="293" r:id="rId52"/>
    <p:sldId id="287" r:id="rId53"/>
    <p:sldId id="289" r:id="rId54"/>
    <p:sldId id="290" r:id="rId55"/>
    <p:sldId id="29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91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outlineViewPr>
    <p:cViewPr>
      <p:scale>
        <a:sx n="33" d="100"/>
        <a:sy n="33" d="100"/>
      </p:scale>
      <p:origin x="0" y="-16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EA02AB9-358B-4491-93C4-B46A2E7B61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ACA41-A1B2-40BF-A521-D3A2AAC6A2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6D1E174-2DBA-4BE7-8359-F7FC5FEC1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1E690-E67E-469F-9113-5A0767DD5C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A4E68-6A9C-4ADF-B940-2F883028288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="" xmlns:a16="http://schemas.microsoft.com/office/drawing/2014/main" id="{07E07A48-BFE6-40E7-80B0-AE78625258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083DD-0DE9-4720-B0F8-5E2B315AC5C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683BC-92E5-475F-A80E-FBE5CE2F9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72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71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48478ef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48478ef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877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48478ef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48478ef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78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48478e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48478e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93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48478ef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48478ef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626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48478e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48478e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493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48478e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48478e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545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48478ef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48478ef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677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48478ef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48478ef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210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48478ef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48478ef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41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48478ef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48478ef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03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4033d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4033d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61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48478ef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48478ef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746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f03e7e4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f03e7e4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93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f03e7e4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f03e7e4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416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f03e7e4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f03e7e4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72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f03e7e4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f03e7e4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257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48478e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48478e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053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f03e7e4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f03e7e4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292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f03e7e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f03e7e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268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f03e7e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f03e7e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25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f03e7e4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f03e7e4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94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46b4ecf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46b4ecf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89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f03e7e4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f03e7e4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740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f03e7e4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f03e7e4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554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f03e7e4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f03e7e4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016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f03e7e4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f03e7e4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574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f03e7e4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f03e7e4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8401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f03e7e4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f03e7e4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5792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f03e7e4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f03e7e4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063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48478ef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48478ef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536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48478ef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48478ef6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128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48478ef6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48478ef6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27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48478e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48478e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58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48478ef6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48478ef6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05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499e38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499e38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5075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499e381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499e381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256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499e381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499e381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8242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a954792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a954792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757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48478ef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48478ef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4336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48478ef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48478ef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5241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288587d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288587d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0669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288587d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288587d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2455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e288587d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e288587d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48478ef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48478ef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9268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4b079f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4b079f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2628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4b079fb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24b079fb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7338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4b079fb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4b079fb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59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17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48478ef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48478ef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00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48478ef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48478ef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9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48478ef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48478ef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812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48478ef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48478ef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77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96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9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916088D-56D2-42E6-82B1-E3E8747B3564}"/>
              </a:ext>
            </a:extLst>
          </p:cNvPr>
          <p:cNvSpPr/>
          <p:nvPr userDrawn="1"/>
        </p:nvSpPr>
        <p:spPr>
          <a:xfrm>
            <a:off x="991312" y="734938"/>
            <a:ext cx="10400232" cy="555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354015"/>
            <a:ext cx="10058400" cy="4515079"/>
          </a:xfrm>
        </p:spPr>
        <p:txBody>
          <a:bodyPr anchor="t" anchorCtr="0"/>
          <a:lstStyle>
            <a:lvl1pPr>
              <a:buFont typeface="Courier New" panose="02070309020205020404" pitchFamily="49" charset="0"/>
              <a:buChar char="o"/>
              <a:defRPr/>
            </a:lvl1pPr>
            <a:lvl2pPr>
              <a:buFont typeface="Courier New" panose="02070309020205020404" pitchFamily="49" charset="0"/>
              <a:buChar char="o"/>
              <a:defRPr/>
            </a:lvl2pPr>
            <a:lvl3pPr>
              <a:buFont typeface="Courier New" panose="02070309020205020404" pitchFamily="49" charset="0"/>
              <a:buChar char="o"/>
              <a:defRPr/>
            </a:lvl3pPr>
            <a:lvl4pPr>
              <a:buFont typeface="Courier New" panose="02070309020205020404" pitchFamily="49" charset="0"/>
              <a:buChar char="o"/>
              <a:defRPr/>
            </a:lvl4pPr>
            <a:lvl5pP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4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181096"/>
            <a:ext cx="10058400" cy="8739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01262"/>
            <a:ext cx="4937760" cy="45678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01262"/>
            <a:ext cx="4937760" cy="4567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B8D2AF-0BBD-463E-8AFC-AAF76343511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60022"/>
            <a:ext cx="12188825" cy="13979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5" y="539864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32117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63516"/>
            <a:ext cx="10058400" cy="89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362"/>
            <a:ext cx="10058400" cy="43667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B8D2AF-0BBD-463E-8AFC-AAF76343511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6084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3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6" r:id="rId13"/>
    <p:sldLayoutId id="2147483887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lunos?min_ira=5000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api/alunos?min_ira=1000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  <a:p>
            <a:r>
              <a:rPr lang="pt-BR" dirty="0"/>
              <a:t>Node.js</a:t>
            </a:r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Victor Farias</a:t>
            </a:r>
          </a:p>
        </p:txBody>
      </p:sp>
      <p:sp>
        <p:nvSpPr>
          <p:cNvPr id="110" name="Google Shape;110;p25"/>
          <p:cNvSpPr txBox="1"/>
          <p:nvPr/>
        </p:nvSpPr>
        <p:spPr>
          <a:xfrm>
            <a:off x="9811203" y="3756578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pt-BR" sz="1600" smtClean="0">
                <a:latin typeface="Consolas"/>
                <a:ea typeface="Consolas"/>
                <a:cs typeface="Consolas"/>
                <a:sym typeface="Consolas"/>
              </a:rPr>
              <a:t>1.8</a:t>
            </a:r>
            <a:endParaRPr dirty="0"/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432" y="327306"/>
            <a:ext cx="151244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4953" y="4845771"/>
            <a:ext cx="3011400" cy="1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package.json</a:t>
            </a: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idx="1"/>
          </p:nvPr>
        </p:nvSpPr>
        <p:spPr>
          <a:xfrm>
            <a:off x="1097280" y="862160"/>
            <a:ext cx="10058400" cy="451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projeto_node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1.0.0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main.js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node main.js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no 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specified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0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r>
              <a:rPr lang="pt-BR" sz="20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ISC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0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3" name="Google Shape;193;p35"/>
          <p:cNvCxnSpPr>
            <a:stCxn id="194" idx="1"/>
          </p:cNvCxnSpPr>
          <p:nvPr/>
        </p:nvCxnSpPr>
        <p:spPr>
          <a:xfrm flipH="1">
            <a:off x="3218884" y="2545228"/>
            <a:ext cx="1788900" cy="105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5"/>
          <p:cNvSpPr txBox="1"/>
          <p:nvPr/>
        </p:nvSpPr>
        <p:spPr>
          <a:xfrm>
            <a:off x="5007784" y="2235928"/>
            <a:ext cx="53022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Scripts de operação</a:t>
            </a:r>
            <a:endParaRPr sz="1800" dirty="0"/>
          </a:p>
        </p:txBody>
      </p:sp>
      <p:cxnSp>
        <p:nvCxnSpPr>
          <p:cNvPr id="195" name="Google Shape;195;p35"/>
          <p:cNvCxnSpPr>
            <a:stCxn id="196" idx="1"/>
          </p:cNvCxnSpPr>
          <p:nvPr/>
        </p:nvCxnSpPr>
        <p:spPr>
          <a:xfrm flipH="1">
            <a:off x="5133205" y="3163828"/>
            <a:ext cx="628200" cy="79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35"/>
          <p:cNvSpPr txBox="1"/>
          <p:nvPr/>
        </p:nvSpPr>
        <p:spPr>
          <a:xfrm>
            <a:off x="5761405" y="2854528"/>
            <a:ext cx="3792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Adicionamos o script de start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Rodando Programa</a:t>
            </a:r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har char="-"/>
            </a:pPr>
            <a:r>
              <a:rPr lang="pt-BR" dirty="0"/>
              <a:t>Para rodar main.js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FF"/>
                </a:solidFill>
              </a:rPr>
              <a:t>$ node main.js</a:t>
            </a:r>
            <a:endParaRPr b="1" dirty="0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  <a:buChar char="-"/>
            </a:pPr>
            <a:r>
              <a:rPr lang="pt-BR" dirty="0"/>
              <a:t>Ou, já que adicionamos o script start, podemos usar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0000FF"/>
                </a:solidFill>
              </a:rPr>
              <a:t>$ </a:t>
            </a:r>
            <a:r>
              <a:rPr lang="pt-BR" dirty="0" err="1">
                <a:solidFill>
                  <a:srgbClr val="0000FF"/>
                </a:solidFill>
              </a:rPr>
              <a:t>npm</a:t>
            </a:r>
            <a:r>
              <a:rPr lang="pt-BR" dirty="0">
                <a:solidFill>
                  <a:srgbClr val="0000FF"/>
                </a:solidFill>
              </a:rPr>
              <a:t> start</a:t>
            </a: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76E259B-401D-4CF9-8013-2642D7EA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</a:t>
            </a:r>
            <a:r>
              <a:rPr lang="pt-BR" dirty="0" err="1"/>
              <a:t>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Exportando Módulo - Padrão CommonJS</a:t>
            </a:r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novo_modulo.js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{nome</a:t>
            </a:r>
            <a:r>
              <a:rPr lang="pt-BR" sz="20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joao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b;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Alguma coisa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err="1"/>
              <a:t>module.exports</a:t>
            </a:r>
            <a:r>
              <a:rPr lang="pt-BR" dirty="0"/>
              <a:t> é a variável que contém tudo que o módulo exporta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Importando Módulo - Padrão CommonJS</a:t>
            </a:r>
            <a:endParaRPr/>
          </a:p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main.js</a:t>
            </a:r>
            <a:endParaRPr sz="22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 err="1" smtClean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200" dirty="0" smtClean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modulo 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'./novo_modulo.js'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(modulo);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modulo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modulo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modulo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 dirty="0" err="1"/>
              <a:t>require</a:t>
            </a:r>
            <a:r>
              <a:rPr lang="pt-BR" dirty="0"/>
              <a:t>() importa tudo que foi exportado de um módulo em outro arquivo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Servidor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Express.js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Framework para facilitar criação de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Rotas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Templates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Verbos HTTP</a:t>
            </a:r>
            <a:endParaRPr/>
          </a:p>
          <a:p>
            <a:r>
              <a:rPr lang="pt-BR"/>
              <a:t>Middleware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Executar qualquer código.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Fazer mudanças nos objetos de solicitação e resposta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Encerrar o ciclo de solicitação-resposta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Chamar a próxima função de middleware na pilha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Instalando Express</a:t>
            </a:r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- Instale </a:t>
            </a:r>
            <a:r>
              <a:rPr lang="pt-BR" dirty="0" err="1"/>
              <a:t>express</a:t>
            </a:r>
            <a:r>
              <a:rPr lang="pt-BR" dirty="0"/>
              <a:t> no seu projeto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FF"/>
                </a:solidFill>
              </a:rPr>
              <a:t>$ </a:t>
            </a:r>
            <a:r>
              <a:rPr lang="pt-BR" dirty="0" err="1">
                <a:solidFill>
                  <a:srgbClr val="0000FF"/>
                </a:solidFill>
              </a:rPr>
              <a:t>npm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install</a:t>
            </a:r>
            <a:r>
              <a:rPr lang="pt-BR" dirty="0">
                <a:solidFill>
                  <a:srgbClr val="0000FF"/>
                </a:solidFill>
              </a:rPr>
              <a:t> express@4.16 --</a:t>
            </a:r>
            <a:r>
              <a:rPr lang="pt-BR" dirty="0" err="1">
                <a:solidFill>
                  <a:srgbClr val="0000FF"/>
                </a:solidFill>
              </a:rPr>
              <a:t>save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pt-BR" b="1" dirty="0"/>
              <a:t>- </a:t>
            </a: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dirty="0"/>
              <a:t>instala pacotes e adiciona </a:t>
            </a:r>
            <a:r>
              <a:rPr lang="pt-BR" dirty="0" err="1"/>
              <a:t>express</a:t>
            </a:r>
            <a:r>
              <a:rPr lang="pt-BR" dirty="0"/>
              <a:t> como dependência: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u="sng" dirty="0" err="1"/>
              <a:t>package.json</a:t>
            </a:r>
            <a:endParaRPr u="sng" dirty="0"/>
          </a:p>
          <a:p>
            <a:pPr marL="0" indent="0">
              <a:lnSpc>
                <a:spcPct val="135000"/>
              </a:lnSpc>
              <a:spcBef>
                <a:spcPts val="1600"/>
              </a:spcBef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^4.8.8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Criar Arquivo de Configuração Express</a:t>
            </a:r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idx="1"/>
          </p:nvPr>
        </p:nvSpPr>
        <p:spPr>
          <a:xfrm>
            <a:off x="1097280" y="1055082"/>
            <a:ext cx="10058400" cy="451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u="sng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2000" u="sng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2000" u="sng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2000" u="sng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Importando módulo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(Padrão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CommonJS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 err="1" smtClean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 dirty="0" smtClean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Exportando módulo (Padrão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CommonJS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//Definindo variável de aplicação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0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u="sng"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 u="sng"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Refatorando main.js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endParaRPr sz="18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main.js</a:t>
            </a:r>
            <a:endParaRPr sz="18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http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8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)();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'Express Server escutando na porta    </a:t>
            </a:r>
            <a:endParaRPr sz="1800" dirty="0">
              <a:solidFill>
                <a:srgbClr val="50A14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'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Hospedando uma página web</a:t>
            </a:r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idx="1"/>
          </p:nvPr>
        </p:nvSpPr>
        <p:spPr>
          <a:xfrm>
            <a:off x="1097280" y="1171460"/>
            <a:ext cx="10058400" cy="451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500" u="sng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500" u="sng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/index.html</a:t>
            </a:r>
            <a:endParaRPr sz="1500" u="sng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=device-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initial-scale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=1.0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http-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equiv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X-UA-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Compatible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edge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&gt;Teste&lt;/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Hospedando uma página web</a:t>
            </a:r>
            <a:endParaRPr dirty="0"/>
          </a:p>
        </p:txBody>
      </p:sp>
      <p:sp>
        <p:nvSpPr>
          <p:cNvPr id="261" name="Google Shape;261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0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dirty="0"/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pt-BR" sz="2700" dirty="0"/>
              <a:t>Middleware </a:t>
            </a:r>
            <a:r>
              <a:rPr lang="pt-BR" sz="2700" b="1" dirty="0" err="1"/>
              <a:t>express.static</a:t>
            </a:r>
            <a:r>
              <a:rPr lang="pt-BR" sz="2700" b="1" dirty="0"/>
              <a:t> </a:t>
            </a:r>
            <a:r>
              <a:rPr lang="pt-BR" sz="2700" dirty="0"/>
              <a:t>serve páginas estáticas na pasta “./</a:t>
            </a:r>
            <a:r>
              <a:rPr lang="pt-BR" sz="2700" dirty="0" err="1"/>
              <a:t>public</a:t>
            </a:r>
            <a:r>
              <a:rPr lang="pt-BR" sz="2700" dirty="0"/>
              <a:t>”</a:t>
            </a:r>
            <a:endParaRPr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JSON</a:t>
            </a:r>
          </a:p>
        </p:txBody>
      </p:sp>
      <p:sp>
        <p:nvSpPr>
          <p:cNvPr id="122" name="Google Shape;122;p2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b="1" dirty="0"/>
              <a:t>JSON é um estrutura de dados derivada da notação de objetos do JS</a:t>
            </a:r>
          </a:p>
          <a:p>
            <a:r>
              <a:rPr lang="pt-BR" b="1" dirty="0"/>
              <a:t>Sintaxe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Os dados estão dispostos em pares nome/valor</a:t>
            </a:r>
          </a:p>
          <a:p>
            <a:pPr lvl="1"/>
            <a:r>
              <a:rPr lang="pt-BR" dirty="0"/>
              <a:t>Os dados são separados por vírgula</a:t>
            </a:r>
          </a:p>
          <a:p>
            <a:pPr lvl="1"/>
            <a:r>
              <a:rPr lang="pt-BR" dirty="0"/>
              <a:t>Os objetos são colocados em chaves </a:t>
            </a:r>
          </a:p>
          <a:p>
            <a:pPr lvl="1"/>
            <a:r>
              <a:rPr lang="pt-BR" dirty="0"/>
              <a:t>Listas são colocadas entre colchetes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JSON Exemplos</a:t>
            </a:r>
          </a:p>
        </p:txBody>
      </p:sp>
      <p:sp>
        <p:nvSpPr>
          <p:cNvPr id="129" name="Google Shape;129;p28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Exemplo par nome/valor: </a:t>
            </a:r>
            <a:r>
              <a:rPr lang="pt-BR" b="1" dirty="0">
                <a:sym typeface="Consolas"/>
              </a:rPr>
              <a:t>"</a:t>
            </a:r>
            <a:r>
              <a:rPr lang="pt-BR" b="1" dirty="0" err="1">
                <a:sym typeface="Consolas"/>
              </a:rPr>
              <a:t>firstName</a:t>
            </a:r>
            <a:r>
              <a:rPr lang="pt-BR" b="1" dirty="0">
                <a:sym typeface="Consolas"/>
              </a:rPr>
              <a:t>":"John"</a:t>
            </a:r>
            <a:endParaRPr lang="pt-BR" b="1" dirty="0"/>
          </a:p>
          <a:p>
            <a:pPr lvl="1"/>
            <a:r>
              <a:rPr lang="pt-BR" dirty="0"/>
              <a:t>Nomes JSON requerem aspas duplas</a:t>
            </a:r>
          </a:p>
          <a:p>
            <a:pPr lvl="1"/>
            <a:r>
              <a:rPr lang="pt-BR" dirty="0"/>
              <a:t>Valores JSON podem ser números, </a:t>
            </a:r>
            <a:r>
              <a:rPr lang="pt-BR" dirty="0" err="1"/>
              <a:t>strings</a:t>
            </a:r>
            <a:r>
              <a:rPr lang="pt-BR" dirty="0"/>
              <a:t>, booleanos, listas, objetos ou </a:t>
            </a:r>
            <a:r>
              <a:rPr lang="pt-BR" dirty="0" err="1"/>
              <a:t>null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Exemplo objetos: </a:t>
            </a:r>
            <a:r>
              <a:rPr lang="pt-BR" dirty="0">
                <a:sym typeface="Consolas"/>
              </a:rPr>
              <a:t>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":"John",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":"Doe"}</a:t>
            </a:r>
          </a:p>
          <a:p>
            <a:r>
              <a:rPr lang="pt-BR" b="1" dirty="0"/>
              <a:t>Exemplo</a:t>
            </a:r>
            <a:r>
              <a:rPr lang="pt-BR" dirty="0"/>
              <a:t> lista: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[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    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":"John",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":"Doe"}, 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    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":"Anna",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":"Smith"}, 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    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":"Peter","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":"Jones"}</a:t>
            </a:r>
          </a:p>
          <a:p>
            <a:pPr marL="88900" indent="0">
              <a:buNone/>
            </a:pPr>
            <a:r>
              <a:rPr lang="pt-BR" dirty="0">
                <a:sym typeface="Consolas"/>
              </a:rPr>
              <a:t>]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Protocolo 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Cliente-Servidor</a:t>
            </a:r>
          </a:p>
        </p:txBody>
      </p:sp>
      <p:sp>
        <p:nvSpPr>
          <p:cNvPr id="137" name="Google Shape;137;p29"/>
          <p:cNvSpPr txBox="1"/>
          <p:nvPr/>
        </p:nvSpPr>
        <p:spPr>
          <a:xfrm>
            <a:off x="2145100" y="2115055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800" b="1"/>
              <a:t>Aplicação</a:t>
            </a:r>
            <a:endParaRPr sz="1800" b="1"/>
          </a:p>
        </p:txBody>
      </p:sp>
      <p:pic>
        <p:nvPicPr>
          <p:cNvPr id="138" name="Google Shape;138;p29" descr="Servidor, Web, Rede, Dados, Computad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425" y="2396836"/>
            <a:ext cx="1597200" cy="188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8566050" y="167855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cxnSp>
        <p:nvCxnSpPr>
          <p:cNvPr id="140" name="Google Shape;140;p29"/>
          <p:cNvCxnSpPr>
            <a:stCxn id="137" idx="0"/>
            <a:endCxn id="138" idx="0"/>
          </p:cNvCxnSpPr>
          <p:nvPr/>
        </p:nvCxnSpPr>
        <p:spPr>
          <a:xfrm rot="-5400000" flipH="1">
            <a:off x="6092350" y="-728045"/>
            <a:ext cx="281700" cy="5967900"/>
          </a:xfrm>
          <a:prstGeom prst="curvedConnector3">
            <a:avLst>
              <a:gd name="adj1" fmla="val -8453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9"/>
          <p:cNvSpPr txBox="1"/>
          <p:nvPr/>
        </p:nvSpPr>
        <p:spPr>
          <a:xfrm>
            <a:off x="4321825" y="1075826"/>
            <a:ext cx="3333843" cy="74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ctr">
              <a:buAutoNum type="arabicPeriod"/>
            </a:pPr>
            <a:r>
              <a:rPr lang="pt-BR" sz="1800" dirty="0"/>
              <a:t>Requisição HTTP</a:t>
            </a:r>
          </a:p>
          <a:p>
            <a:pPr algn="ctr"/>
            <a:r>
              <a:rPr lang="pt-BR" dirty="0"/>
              <a:t>GET http://localhost:3000/users</a:t>
            </a:r>
            <a:endParaRPr lang="pt-BR" sz="1800" dirty="0"/>
          </a:p>
          <a:p>
            <a:pPr algn="ctr"/>
            <a:endParaRPr sz="1800" dirty="0"/>
          </a:p>
        </p:txBody>
      </p:sp>
      <p:cxnSp>
        <p:nvCxnSpPr>
          <p:cNvPr id="142" name="Google Shape;142;p29"/>
          <p:cNvCxnSpPr>
            <a:stCxn id="138" idx="2"/>
            <a:endCxn id="137" idx="2"/>
          </p:cNvCxnSpPr>
          <p:nvPr/>
        </p:nvCxnSpPr>
        <p:spPr>
          <a:xfrm rot="5400000">
            <a:off x="6124625" y="1406530"/>
            <a:ext cx="216900" cy="5967900"/>
          </a:xfrm>
          <a:prstGeom prst="curvedConnector3">
            <a:avLst>
              <a:gd name="adj1" fmla="val 20975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9"/>
          <p:cNvSpPr txBox="1"/>
          <p:nvPr/>
        </p:nvSpPr>
        <p:spPr>
          <a:xfrm>
            <a:off x="3823884" y="4807565"/>
            <a:ext cx="4968900" cy="130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800" dirty="0"/>
              <a:t>2. Resposta: JSON</a:t>
            </a:r>
          </a:p>
          <a:p>
            <a:r>
              <a:rPr lang="pt-BR" sz="1800" dirty="0"/>
              <a:t>[</a:t>
            </a:r>
          </a:p>
          <a:p>
            <a:r>
              <a:rPr lang="pt-BR" dirty="0"/>
              <a:t>	</a:t>
            </a:r>
            <a:r>
              <a:rPr lang="pt-BR" sz="1800" dirty="0"/>
              <a:t>{“</a:t>
            </a:r>
            <a:r>
              <a:rPr lang="pt-BR" sz="1800" dirty="0" err="1"/>
              <a:t>nome”:”Victor</a:t>
            </a:r>
            <a:r>
              <a:rPr lang="pt-BR" sz="1800" dirty="0"/>
              <a:t>”, “</a:t>
            </a:r>
            <a:r>
              <a:rPr lang="pt-BR" sz="1800" dirty="0" err="1"/>
              <a:t>sobrenome”:”Farias</a:t>
            </a:r>
            <a:r>
              <a:rPr lang="pt-BR" sz="1800" dirty="0"/>
              <a:t>”},</a:t>
            </a:r>
          </a:p>
          <a:p>
            <a:r>
              <a:rPr lang="pt-BR" dirty="0"/>
              <a:t>	</a:t>
            </a:r>
            <a:r>
              <a:rPr lang="pt-BR" sz="1800" dirty="0"/>
              <a:t>{“</a:t>
            </a:r>
            <a:r>
              <a:rPr lang="pt-BR" sz="1800" dirty="0" err="1"/>
              <a:t>nome”:”Toni</a:t>
            </a:r>
            <a:r>
              <a:rPr lang="pt-BR" sz="1800" dirty="0"/>
              <a:t>”, “</a:t>
            </a:r>
            <a:r>
              <a:rPr lang="pt-BR" sz="1800" dirty="0" err="1"/>
              <a:t>sobrenome”:”Cavalcante</a:t>
            </a:r>
            <a:r>
              <a:rPr lang="pt-BR" sz="1800" dirty="0"/>
              <a:t>”},</a:t>
            </a:r>
          </a:p>
          <a:p>
            <a:r>
              <a:rPr lang="pt-BR" sz="1800" dirty="0"/>
              <a:t>]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2194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 IP e Portas</a:t>
            </a:r>
          </a:p>
        </p:txBody>
      </p:sp>
      <p:sp>
        <p:nvSpPr>
          <p:cNvPr id="153" name="Google Shape;153;p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Endereço IP</a:t>
            </a:r>
          </a:p>
          <a:p>
            <a:pPr lvl="1"/>
            <a:r>
              <a:rPr lang="pt-BR" dirty="0"/>
              <a:t>Identifica um host na rede</a:t>
            </a:r>
          </a:p>
          <a:p>
            <a:pPr lvl="1"/>
            <a:r>
              <a:rPr lang="pt-BR" dirty="0"/>
              <a:t>Cada interface de rede tem um IP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200.21.32.43</a:t>
            </a:r>
          </a:p>
          <a:p>
            <a:pPr lvl="1"/>
            <a:r>
              <a:rPr lang="pt-BR" dirty="0" err="1"/>
              <a:t>URLs</a:t>
            </a:r>
            <a:r>
              <a:rPr lang="pt-BR" dirty="0"/>
              <a:t> são traduzidos em IP usando DNS (globo.com.br -&gt; 186.192.90.5)</a:t>
            </a:r>
          </a:p>
          <a:p>
            <a:r>
              <a:rPr lang="pt-BR" b="1" dirty="0"/>
              <a:t>Portas</a:t>
            </a:r>
          </a:p>
          <a:p>
            <a:pPr lvl="1"/>
            <a:r>
              <a:rPr lang="pt-BR" dirty="0"/>
              <a:t>Identificam os processos de origem e fim</a:t>
            </a:r>
          </a:p>
          <a:p>
            <a:pPr lvl="1"/>
            <a:r>
              <a:rPr lang="pt-BR" dirty="0"/>
              <a:t>Permite a comunicação de diversas aplicações na mesma máquina</a:t>
            </a:r>
          </a:p>
          <a:p>
            <a:pPr lvl="1"/>
            <a:r>
              <a:rPr lang="pt-BR" dirty="0"/>
              <a:t>Cada aplicação recebe e envia requisições por uma porta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Servidor Web, por padrão, recebem requisições na porta 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Protocolo HTTP</a:t>
            </a:r>
          </a:p>
        </p:txBody>
      </p:sp>
      <p:sp>
        <p:nvSpPr>
          <p:cNvPr id="165" name="Google Shape;165;p3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HTTP = Hypertext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 ou Protocolo de Transferência de Hipertexto</a:t>
            </a:r>
          </a:p>
          <a:p>
            <a:r>
              <a:rPr lang="pt-BR" b="1" dirty="0"/>
              <a:t>Protocolo usado para transferir dados na WEB</a:t>
            </a:r>
          </a:p>
          <a:p>
            <a:r>
              <a:rPr lang="pt-BR" b="1" dirty="0"/>
              <a:t>Funcionamento:</a:t>
            </a:r>
          </a:p>
          <a:p>
            <a:pPr lvl="1"/>
            <a:r>
              <a:rPr lang="pt-BR" dirty="0"/>
              <a:t>O cliente envia uma requisição HTTP para o servidor</a:t>
            </a:r>
          </a:p>
          <a:p>
            <a:pPr lvl="1"/>
            <a:r>
              <a:rPr lang="pt-BR" dirty="0"/>
              <a:t>O servidor envia uma resposta HTTP ao cliente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Composição da Requisição HTTP</a:t>
            </a:r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093" y="1613225"/>
            <a:ext cx="8051809" cy="45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Servidor Back-end</a:t>
            </a:r>
          </a:p>
        </p:txBody>
      </p:sp>
      <p:sp>
        <p:nvSpPr>
          <p:cNvPr id="124" name="Google Shape;124;p2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Implementa regras da aplicação</a:t>
            </a:r>
          </a:p>
          <a:p>
            <a:r>
              <a:rPr lang="pt-BR"/>
              <a:t>Recebe requisições e envia resposta</a:t>
            </a:r>
          </a:p>
          <a:p>
            <a:r>
              <a:rPr lang="pt-BR"/>
              <a:t>Faz acesso a dados no BD</a:t>
            </a:r>
          </a:p>
          <a:p>
            <a:r>
              <a:rPr lang="pt-BR"/>
              <a:t>Arquitetura Cliente-Servidor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Requisição</a:t>
            </a:r>
          </a:p>
        </p:txBody>
      </p:sp>
      <p:sp>
        <p:nvSpPr>
          <p:cNvPr id="178" name="Google Shape;178;p3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 usados em requisições HTTP</a:t>
            </a:r>
          </a:p>
          <a:p>
            <a:pPr lvl="1"/>
            <a:r>
              <a:rPr lang="pt-BR" dirty="0"/>
              <a:t>GET – Solicita algum recurso</a:t>
            </a:r>
          </a:p>
          <a:p>
            <a:pPr lvl="2"/>
            <a:r>
              <a:rPr lang="pt-BR" dirty="0"/>
              <a:t>Dados são anexados à URL, ficando visíveis ao usuário</a:t>
            </a:r>
          </a:p>
          <a:p>
            <a:pPr lvl="1"/>
            <a:r>
              <a:rPr lang="pt-BR" dirty="0"/>
              <a:t>POST – Envia dados referentes ao recurso especificado para serem </a:t>
            </a:r>
            <a:r>
              <a:rPr lang="pt-BR" dirty="0" smtClean="0"/>
              <a:t>processados</a:t>
            </a:r>
            <a:endParaRPr lang="pt-BR" dirty="0"/>
          </a:p>
          <a:p>
            <a:pPr lvl="2"/>
            <a:r>
              <a:rPr lang="pt-BR" dirty="0"/>
              <a:t>Dados são incluídos no corpo do comando</a:t>
            </a:r>
          </a:p>
          <a:p>
            <a:pPr lvl="1"/>
            <a:r>
              <a:rPr lang="pt-BR" dirty="0"/>
              <a:t>PUT – Envia certo </a:t>
            </a:r>
            <a:r>
              <a:rPr lang="pt-BR" dirty="0" smtClean="0"/>
              <a:t>recurso</a:t>
            </a:r>
            <a:endParaRPr lang="pt-BR" dirty="0"/>
          </a:p>
          <a:p>
            <a:pPr lvl="2"/>
            <a:r>
              <a:rPr lang="pt-BR" dirty="0"/>
              <a:t>Em geral, é usado para atualizar dados</a:t>
            </a:r>
          </a:p>
          <a:p>
            <a:pPr lvl="1"/>
            <a:r>
              <a:rPr lang="pt-BR" dirty="0"/>
              <a:t>DELETE – Exclui o recurso</a:t>
            </a:r>
          </a:p>
          <a:p>
            <a:pPr lvl="1"/>
            <a:r>
              <a:rPr lang="pt-BR" dirty="0"/>
              <a:t>HEAD – Variação do GET em que o recurso não é retornado</a:t>
            </a:r>
          </a:p>
          <a:p>
            <a:pPr lvl="2"/>
            <a:r>
              <a:rPr lang="pt-BR" dirty="0"/>
              <a:t>Usado para obter metadados por meio do cabeçalho da resposta, sem ter que recuperar todo o conteúdo.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Resposta HTTP</a:t>
            </a:r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563" y="1562128"/>
            <a:ext cx="8038876" cy="452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Status</a:t>
            </a:r>
          </a:p>
        </p:txBody>
      </p:sp>
      <p:sp>
        <p:nvSpPr>
          <p:cNvPr id="191" name="Google Shape;191;p38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O código de status é formado por três dígitos e o primeiro dígito representa a classe a qual status pertence</a:t>
            </a:r>
          </a:p>
          <a:p>
            <a:pPr lvl="1"/>
            <a:r>
              <a:rPr lang="pt-BR" b="1" dirty="0"/>
              <a:t>1xx: </a:t>
            </a:r>
            <a:r>
              <a:rPr lang="pt-BR" b="1" dirty="0" err="1"/>
              <a:t>Informational</a:t>
            </a:r>
            <a:r>
              <a:rPr lang="pt-BR" b="1" dirty="0"/>
              <a:t> (Informação) </a:t>
            </a:r>
            <a:r>
              <a:rPr lang="pt-BR" dirty="0"/>
              <a:t>– utilizada para enviar informações para o cliente de que sua requisição foi recebida e está sendo processada</a:t>
            </a:r>
          </a:p>
          <a:p>
            <a:pPr lvl="1"/>
            <a:r>
              <a:rPr lang="pt-BR" b="1" dirty="0"/>
              <a:t>2xx: </a:t>
            </a:r>
            <a:r>
              <a:rPr lang="pt-BR" b="1" dirty="0" err="1"/>
              <a:t>Success</a:t>
            </a:r>
            <a:r>
              <a:rPr lang="pt-BR" b="1" dirty="0"/>
              <a:t> (Sucesso) </a:t>
            </a:r>
            <a:r>
              <a:rPr lang="pt-BR" dirty="0"/>
              <a:t>– indica que a requisição do cliente foi bem sucedida</a:t>
            </a:r>
          </a:p>
          <a:p>
            <a:pPr lvl="1"/>
            <a:r>
              <a:rPr lang="pt-BR" b="1" dirty="0"/>
              <a:t>3xx: </a:t>
            </a:r>
            <a:r>
              <a:rPr lang="pt-BR" b="1" dirty="0" err="1"/>
              <a:t>Redirection</a:t>
            </a:r>
            <a:r>
              <a:rPr lang="pt-BR" b="1" dirty="0"/>
              <a:t> (Redirecionamento) </a:t>
            </a:r>
            <a:r>
              <a:rPr lang="pt-BR" dirty="0"/>
              <a:t>– informa a ação adicional que deve ser tomada para completar a requisição</a:t>
            </a:r>
          </a:p>
          <a:p>
            <a:pPr lvl="1"/>
            <a:r>
              <a:rPr lang="pt-BR" b="1" dirty="0"/>
              <a:t>4xx: </a:t>
            </a:r>
            <a:r>
              <a:rPr lang="pt-BR" b="1" dirty="0" err="1"/>
              <a:t>Client</a:t>
            </a:r>
            <a:r>
              <a:rPr lang="pt-BR" b="1" dirty="0"/>
              <a:t> </a:t>
            </a:r>
            <a:r>
              <a:rPr lang="pt-BR" b="1" dirty="0" err="1"/>
              <a:t>Error</a:t>
            </a:r>
            <a:r>
              <a:rPr lang="pt-BR" b="1" dirty="0"/>
              <a:t> (Erro no cliente) </a:t>
            </a:r>
            <a:r>
              <a:rPr lang="pt-BR" dirty="0"/>
              <a:t>– avisa que o cliente fez uma requisição que não pode ser atendida</a:t>
            </a:r>
          </a:p>
          <a:p>
            <a:pPr lvl="1"/>
            <a:r>
              <a:rPr lang="pt-BR" b="1" dirty="0"/>
              <a:t>5xx: Server </a:t>
            </a:r>
            <a:r>
              <a:rPr lang="pt-BR" b="1" dirty="0" err="1"/>
              <a:t>Error</a:t>
            </a:r>
            <a:r>
              <a:rPr lang="pt-BR" b="1" dirty="0"/>
              <a:t> (Erro no servidor) </a:t>
            </a:r>
            <a:r>
              <a:rPr lang="pt-BR" dirty="0"/>
              <a:t>– ocorreu um erro no servidor ao cumprir uma requisição válida</a:t>
            </a:r>
          </a:p>
          <a:p>
            <a:r>
              <a:rPr lang="pt-BR" dirty="0"/>
              <a:t>O protocolo HTTP define somente alguns códigos em cada classe, mas cada servidor pode definir seus próprios códigos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</a:t>
            </a:r>
          </a:p>
        </p:txBody>
      </p:sp>
      <p:sp>
        <p:nvSpPr>
          <p:cNvPr id="202" name="Google Shape;202;p4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REST = </a:t>
            </a:r>
            <a:r>
              <a:rPr lang="pt-BR" b="1" dirty="0" err="1"/>
              <a:t>Representational</a:t>
            </a:r>
            <a:r>
              <a:rPr lang="pt-BR" b="1" dirty="0"/>
              <a:t> </a:t>
            </a:r>
            <a:r>
              <a:rPr lang="pt-BR" b="1" dirty="0" err="1"/>
              <a:t>State</a:t>
            </a:r>
            <a:r>
              <a:rPr lang="pt-BR" b="1" dirty="0"/>
              <a:t> </a:t>
            </a:r>
            <a:r>
              <a:rPr lang="pt-BR" b="1" dirty="0" err="1"/>
              <a:t>Transfer</a:t>
            </a:r>
            <a:endParaRPr lang="pt-BR" b="1" dirty="0"/>
          </a:p>
          <a:p>
            <a:pPr lvl="1"/>
            <a:r>
              <a:rPr lang="pt-BR" dirty="0"/>
              <a:t>Abstração de arquitetura de um componente</a:t>
            </a:r>
          </a:p>
          <a:p>
            <a:pPr lvl="1"/>
            <a:r>
              <a:rPr lang="pt-BR" dirty="0"/>
              <a:t>Define forma de se consumir um dado recurso</a:t>
            </a:r>
          </a:p>
          <a:p>
            <a:pPr lvl="1"/>
            <a:r>
              <a:rPr lang="pt-BR" dirty="0"/>
              <a:t>Ignora implementação do componente</a:t>
            </a:r>
          </a:p>
          <a:p>
            <a:pPr lvl="1"/>
            <a:r>
              <a:rPr lang="pt-BR" dirty="0"/>
              <a:t>Foca na sintaxe de comunicação do componente</a:t>
            </a:r>
          </a:p>
          <a:p>
            <a:r>
              <a:rPr lang="pt-BR" b="1" dirty="0"/>
              <a:t>Usa protocolo HTTP</a:t>
            </a:r>
          </a:p>
          <a:p>
            <a:pPr lvl="1"/>
            <a:r>
              <a:rPr lang="pt-BR" dirty="0"/>
              <a:t>Usa métodos/verbo (GET, POST, PUT …) para indicar ação</a:t>
            </a:r>
          </a:p>
          <a:p>
            <a:pPr lvl="1"/>
            <a:r>
              <a:rPr lang="pt-BR" dirty="0"/>
              <a:t>URL define a estrutura do serviço</a:t>
            </a:r>
          </a:p>
          <a:p>
            <a:r>
              <a:rPr lang="pt-BR" b="1" dirty="0"/>
              <a:t>Usaremos JSON como formato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Verbos</a:t>
            </a:r>
          </a:p>
        </p:txBody>
      </p:sp>
      <p:sp>
        <p:nvSpPr>
          <p:cNvPr id="208" name="Google Shape;208;p4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Verbos/métodos:</a:t>
            </a:r>
          </a:p>
          <a:p>
            <a:pPr lvl="1"/>
            <a:r>
              <a:rPr lang="pt-BR" b="1" dirty="0"/>
              <a:t>GET</a:t>
            </a:r>
          </a:p>
          <a:p>
            <a:pPr lvl="2"/>
            <a:r>
              <a:rPr lang="pt-BR" dirty="0"/>
              <a:t>Recuperar itens</a:t>
            </a:r>
          </a:p>
          <a:p>
            <a:pPr lvl="1"/>
            <a:r>
              <a:rPr lang="pt-BR" b="1" dirty="0"/>
              <a:t>Post</a:t>
            </a:r>
          </a:p>
          <a:p>
            <a:pPr lvl="2"/>
            <a:r>
              <a:rPr lang="pt-BR" dirty="0"/>
              <a:t>Adicionar item</a:t>
            </a:r>
          </a:p>
          <a:p>
            <a:pPr lvl="1"/>
            <a:r>
              <a:rPr lang="pt-BR" b="1" dirty="0"/>
              <a:t>PUT</a:t>
            </a:r>
          </a:p>
          <a:p>
            <a:pPr lvl="2"/>
            <a:r>
              <a:rPr lang="pt-BR" dirty="0"/>
              <a:t>Atualizar item</a:t>
            </a:r>
          </a:p>
          <a:p>
            <a:pPr lvl="1"/>
            <a:r>
              <a:rPr lang="pt-BR" b="1" dirty="0"/>
              <a:t>DELETE</a:t>
            </a:r>
          </a:p>
          <a:p>
            <a:pPr lvl="2"/>
            <a:r>
              <a:rPr lang="pt-BR" dirty="0"/>
              <a:t>Deletar item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URL</a:t>
            </a:r>
          </a:p>
        </p:txBody>
      </p:sp>
      <p:sp>
        <p:nvSpPr>
          <p:cNvPr id="214" name="Google Shape;214;p42"/>
          <p:cNvSpPr txBox="1">
            <a:spLocks noGrp="1"/>
          </p:cNvSpPr>
          <p:nvPr>
            <p:ph idx="1"/>
          </p:nvPr>
        </p:nvSpPr>
        <p:spPr>
          <a:xfrm>
            <a:off x="1097280" y="1354015"/>
            <a:ext cx="10058400" cy="4901930"/>
          </a:xfrm>
        </p:spPr>
        <p:txBody>
          <a:bodyPr>
            <a:normAutofit/>
          </a:bodyPr>
          <a:lstStyle/>
          <a:p>
            <a:r>
              <a:rPr lang="pt-BR" b="1" dirty="0"/>
              <a:t>Exemplo: </a:t>
            </a:r>
            <a:r>
              <a:rPr lang="pt-BR" b="1" dirty="0">
                <a:hlinkClick r:id="rId3"/>
              </a:rPr>
              <a:t>https://jsonplaceholder.typicode.com/</a:t>
            </a:r>
            <a:endParaRPr lang="pt-BR" b="1" dirty="0"/>
          </a:p>
          <a:p>
            <a:r>
              <a:rPr lang="pt-BR" b="1" dirty="0"/>
              <a:t>GET /</a:t>
            </a:r>
            <a:r>
              <a:rPr lang="pt-BR" b="1" dirty="0" err="1"/>
              <a:t>users</a:t>
            </a:r>
            <a:endParaRPr lang="pt-BR" b="1" dirty="0"/>
          </a:p>
          <a:p>
            <a:pPr lvl="1"/>
            <a:r>
              <a:rPr lang="pt-BR" dirty="0"/>
              <a:t>Busca todos os usuários (retorna lista de usuários)</a:t>
            </a:r>
          </a:p>
          <a:p>
            <a:r>
              <a:rPr lang="pt-BR" b="1" dirty="0"/>
              <a:t>GET /</a:t>
            </a:r>
            <a:r>
              <a:rPr lang="pt-BR" b="1" dirty="0" err="1"/>
              <a:t>users</a:t>
            </a:r>
            <a:r>
              <a:rPr lang="pt-BR" b="1" dirty="0"/>
              <a:t>/1</a:t>
            </a:r>
          </a:p>
          <a:p>
            <a:pPr lvl="1"/>
            <a:r>
              <a:rPr lang="pt-BR" dirty="0"/>
              <a:t>Busca o usuário com id 1</a:t>
            </a:r>
          </a:p>
          <a:p>
            <a:r>
              <a:rPr lang="pt-BR" b="1" dirty="0"/>
              <a:t>POST /</a:t>
            </a:r>
            <a:r>
              <a:rPr lang="pt-BR" b="1" dirty="0" err="1"/>
              <a:t>users</a:t>
            </a:r>
            <a:endParaRPr lang="pt-BR" b="1" dirty="0"/>
          </a:p>
          <a:p>
            <a:pPr lvl="1"/>
            <a:r>
              <a:rPr lang="pt-BR" dirty="0"/>
              <a:t>Insere um novo usuário</a:t>
            </a:r>
          </a:p>
          <a:p>
            <a:pPr lvl="1"/>
            <a:r>
              <a:rPr lang="pt-BR" dirty="0"/>
              <a:t>Novo usuário vai no corpo da requisição</a:t>
            </a:r>
          </a:p>
          <a:p>
            <a:r>
              <a:rPr lang="pt-BR" b="1" dirty="0"/>
              <a:t>DELETE</a:t>
            </a:r>
            <a:r>
              <a:rPr lang="pt-BR" dirty="0"/>
              <a:t>  </a:t>
            </a:r>
            <a:r>
              <a:rPr lang="pt-BR" b="1" dirty="0"/>
              <a:t>/</a:t>
            </a:r>
            <a:r>
              <a:rPr lang="pt-BR" b="1" dirty="0" err="1"/>
              <a:t>users</a:t>
            </a:r>
            <a:r>
              <a:rPr lang="pt-BR" b="1" dirty="0"/>
              <a:t>/1</a:t>
            </a:r>
          </a:p>
          <a:p>
            <a:pPr lvl="1"/>
            <a:r>
              <a:rPr lang="pt-BR" dirty="0"/>
              <a:t>Remove usuário com id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URL</a:t>
            </a:r>
          </a:p>
        </p:txBody>
      </p:sp>
      <p:sp>
        <p:nvSpPr>
          <p:cNvPr id="214" name="Google Shape;214;p4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GET	/</a:t>
            </a:r>
            <a:r>
              <a:rPr lang="pt-BR" b="1" dirty="0" err="1"/>
              <a:t>users</a:t>
            </a:r>
            <a:r>
              <a:rPr lang="pt-BR" b="1" dirty="0"/>
              <a:t>/1/</a:t>
            </a:r>
            <a:r>
              <a:rPr lang="pt-BR" b="1" dirty="0" err="1"/>
              <a:t>comments</a:t>
            </a:r>
            <a:endParaRPr lang="pt-BR" b="1" dirty="0"/>
          </a:p>
          <a:p>
            <a:pPr lvl="1"/>
            <a:r>
              <a:rPr lang="pt-BR" dirty="0"/>
              <a:t>Busca todos os comentários do usuários com id 1</a:t>
            </a:r>
          </a:p>
          <a:p>
            <a:r>
              <a:rPr lang="pt-BR" b="1" dirty="0"/>
              <a:t>GET	/</a:t>
            </a:r>
            <a:r>
              <a:rPr lang="pt-BR" b="1" dirty="0" err="1"/>
              <a:t>comments?postId</a:t>
            </a:r>
            <a:r>
              <a:rPr lang="pt-BR" b="1" dirty="0"/>
              <a:t>=1</a:t>
            </a:r>
          </a:p>
          <a:p>
            <a:pPr lvl="1"/>
            <a:r>
              <a:rPr lang="pt-BR" dirty="0"/>
              <a:t>Busca todos os comentários cujo o id do post que ele foi feito é 1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6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Criando </a:t>
            </a:r>
            <a:r>
              <a:rPr lang="pt-BR" dirty="0" err="1"/>
              <a:t>endpoints</a:t>
            </a:r>
            <a:r>
              <a:rPr lang="pt-BR" dirty="0"/>
              <a:t> no Express.js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Criando Endpoint Rest</a:t>
            </a:r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alunos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[{id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nome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Joao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,matricula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},        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{id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,nome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Pedro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,matricula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234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Cliente-Servidor</a:t>
            </a:r>
          </a:p>
        </p:txBody>
      </p:sp>
      <p:sp>
        <p:nvSpPr>
          <p:cNvPr id="137" name="Google Shape;137;p29"/>
          <p:cNvSpPr txBox="1"/>
          <p:nvPr/>
        </p:nvSpPr>
        <p:spPr>
          <a:xfrm>
            <a:off x="2145100" y="2386650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800" b="1"/>
              <a:t>Aplicação</a:t>
            </a:r>
            <a:endParaRPr sz="1800" b="1"/>
          </a:p>
        </p:txBody>
      </p:sp>
      <p:pic>
        <p:nvPicPr>
          <p:cNvPr id="138" name="Google Shape;138;p29" descr="Servidor, Web, Rede, Dados, Computad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425" y="2668431"/>
            <a:ext cx="1597200" cy="188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8566050" y="167855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cxnSp>
        <p:nvCxnSpPr>
          <p:cNvPr id="140" name="Google Shape;140;p29"/>
          <p:cNvCxnSpPr>
            <a:stCxn id="137" idx="0"/>
            <a:endCxn id="138" idx="0"/>
          </p:cNvCxnSpPr>
          <p:nvPr/>
        </p:nvCxnSpPr>
        <p:spPr>
          <a:xfrm rot="-5400000" flipH="1">
            <a:off x="6092350" y="-456450"/>
            <a:ext cx="281700" cy="5967900"/>
          </a:xfrm>
          <a:prstGeom prst="curvedConnector3">
            <a:avLst>
              <a:gd name="adj1" fmla="val -8453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9"/>
          <p:cNvSpPr txBox="1"/>
          <p:nvPr/>
        </p:nvSpPr>
        <p:spPr>
          <a:xfrm>
            <a:off x="5354100" y="1646325"/>
            <a:ext cx="2270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1. Requisição</a:t>
            </a:r>
            <a:endParaRPr sz="1800"/>
          </a:p>
        </p:txBody>
      </p:sp>
      <p:cxnSp>
        <p:nvCxnSpPr>
          <p:cNvPr id="142" name="Google Shape;142;p29"/>
          <p:cNvCxnSpPr>
            <a:stCxn id="138" idx="2"/>
            <a:endCxn id="137" idx="2"/>
          </p:cNvCxnSpPr>
          <p:nvPr/>
        </p:nvCxnSpPr>
        <p:spPr>
          <a:xfrm rot="5400000">
            <a:off x="6124625" y="1678125"/>
            <a:ext cx="216900" cy="5967900"/>
          </a:xfrm>
          <a:prstGeom prst="curvedConnector3">
            <a:avLst>
              <a:gd name="adj1" fmla="val 20975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9"/>
          <p:cNvSpPr txBox="1"/>
          <p:nvPr/>
        </p:nvSpPr>
        <p:spPr>
          <a:xfrm>
            <a:off x="4321825" y="5122675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2. Resposta: JSON, XML, HTML ...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Criando </a:t>
            </a:r>
            <a:r>
              <a:rPr lang="pt-BR" dirty="0" err="1"/>
              <a:t>Endpoint</a:t>
            </a:r>
            <a:r>
              <a:rPr lang="pt-BR" dirty="0"/>
              <a:t> </a:t>
            </a:r>
            <a:r>
              <a:rPr lang="pt-BR" dirty="0" err="1"/>
              <a:t>Rest</a:t>
            </a:r>
            <a:endParaRPr dirty="0"/>
          </a:p>
        </p:txBody>
      </p:sp>
      <p:sp>
        <p:nvSpPr>
          <p:cNvPr id="278" name="Google Shape;278;p4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endParaRPr sz="2200" u="sng" dirty="0">
              <a:solidFill>
                <a:srgbClr val="E4564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2200" dirty="0">
              <a:solidFill>
                <a:srgbClr val="E4564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2200" dirty="0">
              <a:solidFill>
                <a:srgbClr val="E4564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 dirty="0">
              <a:solidFill>
                <a:srgbClr val="E4564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Google Shape;279;p49"/>
          <p:cNvCxnSpPr>
            <a:cxnSpLocks/>
          </p:cNvCxnSpPr>
          <p:nvPr/>
        </p:nvCxnSpPr>
        <p:spPr>
          <a:xfrm>
            <a:off x="1582875" y="3099600"/>
            <a:ext cx="249000" cy="32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49"/>
          <p:cNvSpPr txBox="1"/>
          <p:nvPr/>
        </p:nvSpPr>
        <p:spPr>
          <a:xfrm>
            <a:off x="891278" y="2577253"/>
            <a:ext cx="16293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Verbo HTTP</a:t>
            </a:r>
            <a:endParaRPr sz="2000" dirty="0"/>
          </a:p>
        </p:txBody>
      </p:sp>
      <p:cxnSp>
        <p:nvCxnSpPr>
          <p:cNvPr id="281" name="Google Shape;281;p49"/>
          <p:cNvCxnSpPr>
            <a:cxnSpLocks/>
          </p:cNvCxnSpPr>
          <p:nvPr/>
        </p:nvCxnSpPr>
        <p:spPr>
          <a:xfrm flipH="1">
            <a:off x="3093520" y="2441400"/>
            <a:ext cx="48000" cy="987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49"/>
          <p:cNvSpPr txBox="1"/>
          <p:nvPr/>
        </p:nvSpPr>
        <p:spPr>
          <a:xfrm>
            <a:off x="2781270" y="1979794"/>
            <a:ext cx="8148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Rota</a:t>
            </a:r>
            <a:endParaRPr sz="2000" dirty="0"/>
          </a:p>
        </p:txBody>
      </p:sp>
      <p:sp>
        <p:nvSpPr>
          <p:cNvPr id="283" name="Google Shape;283;p49"/>
          <p:cNvSpPr txBox="1"/>
          <p:nvPr/>
        </p:nvSpPr>
        <p:spPr>
          <a:xfrm>
            <a:off x="5489475" y="1215100"/>
            <a:ext cx="38868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Função que trata requisição</a:t>
            </a:r>
            <a:endParaRPr sz="2000" dirty="0"/>
          </a:p>
          <a:p>
            <a:r>
              <a:rPr lang="pt-BR" sz="2000" b="1" dirty="0" err="1"/>
              <a:t>req</a:t>
            </a:r>
            <a:r>
              <a:rPr lang="pt-BR" sz="2000" dirty="0"/>
              <a:t> representa requisição</a:t>
            </a:r>
            <a:endParaRPr sz="2000" dirty="0"/>
          </a:p>
          <a:p>
            <a:r>
              <a:rPr lang="pt-BR" sz="2000" b="1" dirty="0"/>
              <a:t>res</a:t>
            </a:r>
            <a:r>
              <a:rPr lang="pt-BR" sz="2000" dirty="0"/>
              <a:t> representa a resposta</a:t>
            </a:r>
            <a:endParaRPr sz="2000" dirty="0"/>
          </a:p>
        </p:txBody>
      </p:sp>
      <p:cxnSp>
        <p:nvCxnSpPr>
          <p:cNvPr id="284" name="Google Shape;284;p49"/>
          <p:cNvCxnSpPr>
            <a:cxnSpLocks/>
          </p:cNvCxnSpPr>
          <p:nvPr/>
        </p:nvCxnSpPr>
        <p:spPr>
          <a:xfrm flipH="1">
            <a:off x="5489475" y="2482800"/>
            <a:ext cx="928800" cy="61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49"/>
          <p:cNvCxnSpPr>
            <a:cxnSpLocks/>
          </p:cNvCxnSpPr>
          <p:nvPr/>
        </p:nvCxnSpPr>
        <p:spPr>
          <a:xfrm flipH="1" flipV="1">
            <a:off x="3259760" y="4474362"/>
            <a:ext cx="125466" cy="76664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49"/>
          <p:cNvSpPr txBox="1"/>
          <p:nvPr/>
        </p:nvSpPr>
        <p:spPr>
          <a:xfrm>
            <a:off x="2781270" y="5231932"/>
            <a:ext cx="50916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Retorna JSON como corpo da resposta</a:t>
            </a:r>
            <a:endParaRPr sz="2000" dirty="0"/>
          </a:p>
          <a:p>
            <a:r>
              <a:rPr lang="pt-BR" sz="2000" dirty="0"/>
              <a:t>Define cabeçalhos corretamente 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de</a:t>
            </a:r>
          </a:p>
          <a:p>
            <a:r>
              <a:rPr lang="pt-BR"/>
              <a:t>Diretórios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Estrutura de diretórios</a:t>
            </a:r>
            <a:endParaRPr/>
          </a:p>
        </p:txBody>
      </p:sp>
      <p:sp>
        <p:nvSpPr>
          <p:cNvPr id="303" name="Google Shape;303;p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pt-BR" sz="2000" dirty="0" err="1"/>
              <a:t>node_aluno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	app</a:t>
            </a:r>
            <a:br>
              <a:rPr lang="pt-BR" sz="2000" dirty="0"/>
            </a:br>
            <a:r>
              <a:rPr lang="pt-BR" sz="2000" dirty="0"/>
              <a:t>		</a:t>
            </a:r>
            <a:r>
              <a:rPr lang="pt-BR" sz="2000" dirty="0" err="1"/>
              <a:t>controllers</a:t>
            </a:r>
            <a:r>
              <a:rPr lang="pt-BR" sz="2000" dirty="0"/>
              <a:t>      -&gt;	controladores chamados pelas rotas da aplicação</a:t>
            </a:r>
            <a:br>
              <a:rPr lang="pt-BR" sz="2000" dirty="0"/>
            </a:br>
            <a:r>
              <a:rPr lang="pt-BR" sz="2000" dirty="0"/>
              <a:t>		</a:t>
            </a:r>
            <a:r>
              <a:rPr lang="pt-BR" sz="2000" dirty="0" err="1"/>
              <a:t>models</a:t>
            </a:r>
            <a:r>
              <a:rPr lang="pt-BR" sz="2000" dirty="0"/>
              <a:t>	         -&gt;	</a:t>
            </a:r>
            <a:r>
              <a:rPr lang="pt-BR" sz="2000" dirty="0" err="1"/>
              <a:t>models</a:t>
            </a:r>
            <a:r>
              <a:rPr lang="pt-BR" sz="2000" dirty="0"/>
              <a:t>	que representam o domínio do problema</a:t>
            </a:r>
            <a:br>
              <a:rPr lang="pt-BR" sz="2000" dirty="0"/>
            </a:br>
            <a:r>
              <a:rPr lang="pt-BR" sz="2000" dirty="0"/>
              <a:t>		</a:t>
            </a:r>
            <a:r>
              <a:rPr lang="pt-BR" sz="2000" dirty="0" err="1"/>
              <a:t>routes</a:t>
            </a:r>
            <a:r>
              <a:rPr lang="pt-BR" sz="2000" dirty="0"/>
              <a:t>	         -&gt;	rotas da	aplicação</a:t>
            </a:r>
            <a:br>
              <a:rPr lang="pt-BR" sz="2000" dirty="0"/>
            </a:br>
            <a:r>
              <a:rPr lang="pt-BR" sz="2000" dirty="0"/>
              <a:t>		</a:t>
            </a:r>
            <a:r>
              <a:rPr lang="pt-BR" sz="2000" dirty="0" err="1"/>
              <a:t>views</a:t>
            </a:r>
            <a:r>
              <a:rPr lang="pt-BR" sz="2000" dirty="0"/>
              <a:t>	         -&gt;	</a:t>
            </a:r>
            <a:r>
              <a:rPr lang="pt-BR" sz="2000" dirty="0" err="1"/>
              <a:t>views</a:t>
            </a:r>
            <a:r>
              <a:rPr lang="pt-BR" sz="2000" dirty="0"/>
              <a:t> </a:t>
            </a:r>
          </a:p>
          <a:p>
            <a:pPr marL="0" indent="0">
              <a:buSzPts val="1100"/>
              <a:buNone/>
            </a:pPr>
            <a:r>
              <a:rPr lang="pt-BR" sz="2000" dirty="0"/>
              <a:t>	</a:t>
            </a:r>
            <a:r>
              <a:rPr lang="pt-BR" sz="2000" dirty="0" err="1"/>
              <a:t>config</a:t>
            </a:r>
            <a:r>
              <a:rPr lang="pt-BR" sz="2000" dirty="0"/>
              <a:t>	-&gt;	configuração do </a:t>
            </a:r>
            <a:r>
              <a:rPr lang="pt-BR" sz="2000" dirty="0" err="1"/>
              <a:t>express</a:t>
            </a:r>
            <a:r>
              <a:rPr lang="pt-BR" sz="2000" dirty="0"/>
              <a:t>,	banco de dados etc.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	-&gt;	todos os	arquivos acessíveis diretamente pelo navegador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Refatorando código - Criando Rota</a:t>
            </a:r>
            <a:endParaRPr/>
          </a:p>
        </p:txBody>
      </p:sp>
      <p:sp>
        <p:nvSpPr>
          <p:cNvPr id="309" name="Google Shape;309;p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22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22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22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pt-BR" sz="22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(app){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/alunos/:id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obterAluno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Refatorando Código - Criando Controller</a:t>
            </a:r>
            <a:endParaRPr/>
          </a:p>
        </p:txBody>
      </p:sp>
      <p:sp>
        <p:nvSpPr>
          <p:cNvPr id="315" name="Google Shape;315;p54"/>
          <p:cNvSpPr txBox="1">
            <a:spLocks noGrp="1"/>
          </p:cNvSpPr>
          <p:nvPr>
            <p:ph idx="1"/>
          </p:nvPr>
        </p:nvSpPr>
        <p:spPr>
          <a:xfrm>
            <a:off x="1097280" y="1171460"/>
            <a:ext cx="10058400" cy="451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alunos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[{id</a:t>
            </a:r>
            <a:r>
              <a:rPr lang="pt-BR" sz="1500" dirty="0" smtClean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 smtClean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nome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Joao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,matricula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pt-BR" sz="15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{id</a:t>
            </a:r>
            <a:r>
              <a:rPr lang="pt-BR" sz="1500" dirty="0" smtClean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 smtClean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5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,nome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Pedro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,matricula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234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00" dirty="0" smtClean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5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smtClean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id));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'Aluno não encontrado'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/>
              <a:t>Refatorando</a:t>
            </a:r>
            <a:r>
              <a:rPr lang="pt-BR" dirty="0"/>
              <a:t> Código - Configuração Express</a:t>
            </a:r>
            <a:endParaRPr dirty="0"/>
          </a:p>
        </p:txBody>
      </p:sp>
      <p:sp>
        <p:nvSpPr>
          <p:cNvPr id="321" name="Google Shape;321;p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alunosRouter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'../app/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exportas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0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alunosRouter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D11B9E3-EC96-40F8-B651-603012A7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Endpoint</a:t>
            </a:r>
            <a:r>
              <a:rPr lang="pt-BR" dirty="0"/>
              <a:t> com parâmetros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Endpoint com Parâmetros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buscarAlunoPorId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id 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id));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não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encontrado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Endpoint com Parâmetros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2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2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listarAlunos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/:id"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2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buscarAlunoPorId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Endpoint com Query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Aplicação MERN</a:t>
            </a:r>
            <a:endParaRPr dirty="0"/>
          </a:p>
        </p:txBody>
      </p:sp>
      <p:sp>
        <p:nvSpPr>
          <p:cNvPr id="156" name="Google Shape;156;p31"/>
          <p:cNvSpPr txBox="1"/>
          <p:nvPr/>
        </p:nvSpPr>
        <p:spPr>
          <a:xfrm>
            <a:off x="1764100" y="2386650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Navegador</a:t>
            </a:r>
            <a:endParaRPr sz="1800" b="1"/>
          </a:p>
        </p:txBody>
      </p:sp>
      <p:sp>
        <p:nvSpPr>
          <p:cNvPr id="157" name="Google Shape;157;p31"/>
          <p:cNvSpPr txBox="1"/>
          <p:nvPr/>
        </p:nvSpPr>
        <p:spPr>
          <a:xfrm>
            <a:off x="2263000" y="3060950"/>
            <a:ext cx="1269600" cy="1243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 dirty="0"/>
              <a:t>Página</a:t>
            </a:r>
            <a:endParaRPr sz="2000" dirty="0"/>
          </a:p>
          <a:p>
            <a:pPr algn="ctr"/>
            <a:r>
              <a:rPr lang="pt-BR" sz="2000" dirty="0"/>
              <a:t>SPA</a:t>
            </a:r>
            <a:endParaRPr sz="2000" dirty="0"/>
          </a:p>
          <a:p>
            <a:pPr algn="ctr"/>
            <a:r>
              <a:rPr lang="pt-BR" sz="2000" dirty="0" err="1"/>
              <a:t>React</a:t>
            </a:r>
            <a:endParaRPr sz="2000" dirty="0"/>
          </a:p>
        </p:txBody>
      </p:sp>
      <p:cxnSp>
        <p:nvCxnSpPr>
          <p:cNvPr id="158" name="Google Shape;158;p31"/>
          <p:cNvCxnSpPr>
            <a:stCxn id="156" idx="0"/>
            <a:endCxn id="159" idx="1"/>
          </p:cNvCxnSpPr>
          <p:nvPr/>
        </p:nvCxnSpPr>
        <p:spPr>
          <a:xfrm rot="-5400000" flipH="1">
            <a:off x="4209400" y="1045500"/>
            <a:ext cx="501000" cy="3183300"/>
          </a:xfrm>
          <a:prstGeom prst="curvedConnector3">
            <a:avLst>
              <a:gd name="adj1" fmla="val -4753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31"/>
          <p:cNvSpPr txBox="1"/>
          <p:nvPr/>
        </p:nvSpPr>
        <p:spPr>
          <a:xfrm>
            <a:off x="3372900" y="16463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1. Requisição</a:t>
            </a:r>
            <a:endParaRPr sz="1800"/>
          </a:p>
        </p:txBody>
      </p:sp>
      <p:cxnSp>
        <p:nvCxnSpPr>
          <p:cNvPr id="161" name="Google Shape;161;p31"/>
          <p:cNvCxnSpPr>
            <a:stCxn id="159" idx="3"/>
            <a:endCxn id="156" idx="2"/>
          </p:cNvCxnSpPr>
          <p:nvPr/>
        </p:nvCxnSpPr>
        <p:spPr>
          <a:xfrm rot="5400000">
            <a:off x="4285800" y="3004900"/>
            <a:ext cx="348000" cy="3183300"/>
          </a:xfrm>
          <a:prstGeom prst="curvedConnector3">
            <a:avLst>
              <a:gd name="adj1" fmla="val 168398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31"/>
          <p:cNvSpPr txBox="1"/>
          <p:nvPr/>
        </p:nvSpPr>
        <p:spPr>
          <a:xfrm>
            <a:off x="2340625" y="5122675"/>
            <a:ext cx="3227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4. JSON</a:t>
            </a:r>
            <a:r>
              <a:rPr lang="pt-BR" dirty="0"/>
              <a:t> </a:t>
            </a:r>
            <a:r>
              <a:rPr lang="pt-BR" sz="1800" dirty="0"/>
              <a:t>de resposta</a:t>
            </a:r>
            <a:endParaRPr sz="1800" dirty="0"/>
          </a:p>
        </p:txBody>
      </p:sp>
      <p:sp>
        <p:nvSpPr>
          <p:cNvPr id="159" name="Google Shape;159;p31"/>
          <p:cNvSpPr txBox="1"/>
          <p:nvPr/>
        </p:nvSpPr>
        <p:spPr>
          <a:xfrm rot="5400000">
            <a:off x="5284050" y="3417850"/>
            <a:ext cx="1534800" cy="474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API REST</a:t>
            </a:r>
            <a:endParaRPr sz="2000"/>
          </a:p>
        </p:txBody>
      </p:sp>
      <p:sp>
        <p:nvSpPr>
          <p:cNvPr id="163" name="Google Shape;163;p31"/>
          <p:cNvSpPr txBox="1"/>
          <p:nvPr/>
        </p:nvSpPr>
        <p:spPr>
          <a:xfrm>
            <a:off x="5568325" y="2006450"/>
            <a:ext cx="4892100" cy="3352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sp>
        <p:nvSpPr>
          <p:cNvPr id="164" name="Google Shape;164;p31"/>
          <p:cNvSpPr txBox="1"/>
          <p:nvPr/>
        </p:nvSpPr>
        <p:spPr>
          <a:xfrm>
            <a:off x="8484175" y="2907275"/>
            <a:ext cx="1718400" cy="148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MongoDB</a:t>
            </a:r>
            <a:endParaRPr sz="2000"/>
          </a:p>
        </p:txBody>
      </p:sp>
      <p:sp>
        <p:nvSpPr>
          <p:cNvPr id="165" name="Google Shape;165;p31"/>
          <p:cNvSpPr txBox="1"/>
          <p:nvPr/>
        </p:nvSpPr>
        <p:spPr>
          <a:xfrm>
            <a:off x="6279313" y="2907275"/>
            <a:ext cx="1718400" cy="148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Node.js +</a:t>
            </a:r>
            <a:endParaRPr sz="2000"/>
          </a:p>
          <a:p>
            <a:pPr algn="ctr"/>
            <a:r>
              <a:rPr lang="pt-BR" sz="2000"/>
              <a:t>Express.js +</a:t>
            </a:r>
            <a:endParaRPr sz="2000"/>
          </a:p>
          <a:p>
            <a:pPr algn="ctr"/>
            <a:r>
              <a:rPr lang="pt-BR" sz="2000"/>
              <a:t>Mongoose</a:t>
            </a:r>
            <a:endParaRPr sz="2000"/>
          </a:p>
        </p:txBody>
      </p:sp>
      <p:cxnSp>
        <p:nvCxnSpPr>
          <p:cNvPr id="166" name="Google Shape;166;p31"/>
          <p:cNvCxnSpPr>
            <a:stCxn id="165" idx="0"/>
            <a:endCxn id="164" idx="0"/>
          </p:cNvCxnSpPr>
          <p:nvPr/>
        </p:nvCxnSpPr>
        <p:spPr>
          <a:xfrm rot="5400000" flipH="1" flipV="1">
            <a:off x="8240944" y="1804844"/>
            <a:ext cx="12700" cy="2204862"/>
          </a:xfrm>
          <a:prstGeom prst="curvedConnector3">
            <a:avLst>
              <a:gd name="adj1" fmla="val 180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31"/>
          <p:cNvCxnSpPr>
            <a:stCxn id="164" idx="2"/>
            <a:endCxn id="165" idx="2"/>
          </p:cNvCxnSpPr>
          <p:nvPr/>
        </p:nvCxnSpPr>
        <p:spPr>
          <a:xfrm rot="5400000">
            <a:off x="8240944" y="3286244"/>
            <a:ext cx="12700" cy="2204862"/>
          </a:xfrm>
          <a:prstGeom prst="curvedConnector3">
            <a:avLst>
              <a:gd name="adj1" fmla="val 180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1"/>
          <p:cNvSpPr txBox="1"/>
          <p:nvPr/>
        </p:nvSpPr>
        <p:spPr>
          <a:xfrm>
            <a:off x="6954300" y="21035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2. Requisição de dados</a:t>
            </a:r>
            <a:endParaRPr sz="1800"/>
          </a:p>
        </p:txBody>
      </p:sp>
      <p:sp>
        <p:nvSpPr>
          <p:cNvPr id="169" name="Google Shape;169;p31"/>
          <p:cNvSpPr txBox="1"/>
          <p:nvPr/>
        </p:nvSpPr>
        <p:spPr>
          <a:xfrm>
            <a:off x="7030500" y="46943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3. Retorno de dados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Endpoint com Query</a:t>
            </a:r>
            <a:endParaRPr/>
          </a:p>
          <a:p>
            <a:pPr>
              <a:buSzPts val="1100"/>
            </a:pPr>
            <a:endParaRPr/>
          </a:p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Você pode querer ter critérios ao fazer um busca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Todos alunos com ira maior que 5000</a:t>
            </a:r>
            <a:endParaRPr dirty="0"/>
          </a:p>
          <a:p>
            <a:r>
              <a:rPr lang="pt-BR" dirty="0"/>
              <a:t>É possível fazer isso usando parâmetros de query direto na </a:t>
            </a:r>
            <a:r>
              <a:rPr lang="pt-BR" dirty="0" err="1"/>
              <a:t>url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Formato chave-valor</a:t>
            </a:r>
            <a:endParaRPr dirty="0"/>
          </a:p>
          <a:p>
            <a:r>
              <a:rPr lang="pt-BR" dirty="0"/>
              <a:t>Exemplos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</a:t>
            </a:r>
            <a:r>
              <a:rPr lang="pt-BR" u="sng" dirty="0" smtClean="0">
                <a:solidFill>
                  <a:schemeClr val="hlink"/>
                </a:solidFill>
                <a:hlinkClick r:id="rId3"/>
              </a:rPr>
              <a:t>://localhost:3000/alunos?min_ira=5000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http</a:t>
            </a:r>
            <a:r>
              <a:rPr lang="pt-BR" u="sng">
                <a:solidFill>
                  <a:schemeClr val="hlink"/>
                </a:solidFill>
                <a:hlinkClick r:id="rId4"/>
              </a:rPr>
              <a:t>://</a:t>
            </a:r>
            <a:r>
              <a:rPr lang="pt-BR" u="sng" smtClean="0">
                <a:solidFill>
                  <a:schemeClr val="hlink"/>
                </a:solidFill>
                <a:hlinkClick r:id="rId4"/>
              </a:rPr>
              <a:t>localhost:3000/alunos?min_ira=5000&amp;max_ira=7000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Obtendo Parâmetros no Back</a:t>
            </a:r>
            <a:endParaRPr/>
          </a:p>
        </p:txBody>
      </p:sp>
      <p:sp>
        <p:nvSpPr>
          <p:cNvPr id="361" name="Google Shape;361;p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Como obter esses parâmetros usando </a:t>
            </a:r>
            <a:r>
              <a:rPr lang="pt-BR" dirty="0" err="1"/>
              <a:t>express</a:t>
            </a:r>
            <a:r>
              <a:rPr lang="pt-BR" dirty="0"/>
              <a:t>?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objeto </a:t>
            </a:r>
            <a:r>
              <a:rPr lang="pt-BR" b="1" dirty="0" err="1"/>
              <a:t>req</a:t>
            </a:r>
            <a:r>
              <a:rPr lang="pt-BR" b="1" dirty="0"/>
              <a:t> </a:t>
            </a:r>
            <a:r>
              <a:rPr lang="pt-BR" dirty="0"/>
              <a:t>tem atributo </a:t>
            </a:r>
            <a:r>
              <a:rPr lang="pt-BR" b="1" dirty="0"/>
              <a:t>query</a:t>
            </a:r>
            <a:endParaRPr b="1"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req,res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min_ira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min_ira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max_ira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max_ira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Usar parâmetros para fazer consulta</a:t>
            </a:r>
            <a:endParaRPr sz="18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Endpoint</a:t>
            </a:r>
            <a:r>
              <a:rPr lang="pt-BR" dirty="0"/>
              <a:t> Post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Endpoint Post</a:t>
            </a:r>
            <a:endParaRPr/>
          </a:p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17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17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7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alunoRotas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'../app/</a:t>
            </a:r>
            <a:r>
              <a:rPr lang="pt-BR" sz="17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disciplinaRotas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'../app/</a:t>
            </a:r>
            <a:r>
              <a:rPr lang="pt-BR" sz="17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/disciplinas.js'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 err="1" smtClean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700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 smtClean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7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7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7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 smtClean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700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 smtClean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7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 err="1" smtClean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700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 smtClean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7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u="sng" dirty="0" err="1" smtClean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700" u="sng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u="sng" dirty="0" err="1" smtClean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700" u="sng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u="sng" dirty="0" err="1" smtClean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700" u="sng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u="sng" dirty="0" err="1" smtClean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urlencoded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extended</a:t>
            </a:r>
            <a:r>
              <a:rPr lang="pt-BR" sz="17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}));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alunoRotas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disciplinaRotas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None/>
            </a:pP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Endpoint Post</a:t>
            </a:r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7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7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7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7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smtClean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'/alunos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smtClean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'/alunos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/:id'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obtemAluno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smtClean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'/alunos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6"/>
          <p:cNvSpPr txBox="1">
            <a:spLocks noGrp="1"/>
          </p:cNvSpPr>
          <p:nvPr>
            <p:ph type="title"/>
          </p:nvPr>
        </p:nvSpPr>
        <p:spPr>
          <a:xfrm>
            <a:off x="683600" y="398352"/>
            <a:ext cx="10824800" cy="4156448"/>
          </a:xfrm>
        </p:spPr>
        <p:txBody>
          <a:bodyPr/>
          <a:lstStyle/>
          <a:p>
            <a:r>
              <a:rPr lang="en-US" dirty="0" err="1"/>
              <a:t>Perguntas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Prof. Victor Farias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Node.js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Node.js</a:t>
            </a:r>
          </a:p>
        </p:txBody>
      </p:sp>
      <p:sp>
        <p:nvSpPr>
          <p:cNvPr id="149" name="Google Shape;149;p3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Plataforma que permite execução de códigos JS fora do navegador</a:t>
            </a:r>
          </a:p>
          <a:p>
            <a:r>
              <a:rPr lang="pt-BR" dirty="0" err="1"/>
              <a:t>Powered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V8 Chrome </a:t>
            </a:r>
            <a:r>
              <a:rPr lang="pt-BR" dirty="0" err="1"/>
              <a:t>Engine</a:t>
            </a:r>
            <a:endParaRPr lang="pt-BR" dirty="0"/>
          </a:p>
          <a:p>
            <a:pPr lvl="1"/>
            <a:r>
              <a:rPr lang="pt-BR" dirty="0"/>
              <a:t>Implementado em C++</a:t>
            </a:r>
          </a:p>
          <a:p>
            <a:pPr lvl="1"/>
            <a:r>
              <a:rPr lang="pt-BR" dirty="0"/>
              <a:t>Google</a:t>
            </a:r>
          </a:p>
          <a:p>
            <a:pPr lvl="1"/>
            <a:r>
              <a:rPr lang="pt-BR" dirty="0"/>
              <a:t>Super eficiente</a:t>
            </a:r>
          </a:p>
          <a:p>
            <a:pPr lvl="2"/>
            <a:r>
              <a:rPr lang="pt-BR" dirty="0"/>
              <a:t>Hoje, JS no V8 é mais rápido que Python no </a:t>
            </a:r>
            <a:r>
              <a:rPr lang="pt-BR" dirty="0" err="1"/>
              <a:t>CPython</a:t>
            </a:r>
            <a:endParaRPr lang="pt-BR" dirty="0"/>
          </a:p>
          <a:p>
            <a:pPr lvl="1"/>
            <a:r>
              <a:rPr lang="pt-BR" dirty="0"/>
              <a:t> JIT (Just-In-Time) </a:t>
            </a:r>
            <a:r>
              <a:rPr lang="pt-BR" dirty="0" err="1"/>
              <a:t>compiler</a:t>
            </a:r>
            <a:endParaRPr lang="pt-BR" dirty="0"/>
          </a:p>
          <a:p>
            <a:r>
              <a:rPr lang="pt-BR" dirty="0"/>
              <a:t>Baixa impedância com outras tecnologias</a:t>
            </a:r>
          </a:p>
          <a:p>
            <a:pPr lvl="1"/>
            <a:r>
              <a:rPr lang="pt-BR" dirty="0" err="1"/>
              <a:t>React</a:t>
            </a:r>
            <a:r>
              <a:rPr lang="pt-BR" dirty="0"/>
              <a:t> (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MongoDB</a:t>
            </a:r>
            <a:r>
              <a:rPr lang="pt-BR" dirty="0"/>
              <a:t> (JSON + JS)</a:t>
            </a:r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25" y="2467700"/>
            <a:ext cx="1649776" cy="164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Criando projeto</a:t>
            </a:r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1. Crie pasta do projeto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FF"/>
                </a:solidFill>
              </a:rPr>
              <a:t>$ </a:t>
            </a:r>
            <a:r>
              <a:rPr lang="pt-BR" dirty="0" err="1">
                <a:solidFill>
                  <a:srgbClr val="0000FF"/>
                </a:solidFill>
              </a:rPr>
              <a:t>mkdir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node_project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2. Crie arquivo principal chamado main.js, por exemplo, com “</a:t>
            </a:r>
            <a:r>
              <a:rPr lang="pt-BR" dirty="0" err="1"/>
              <a:t>hello</a:t>
            </a:r>
            <a:r>
              <a:rPr lang="pt-BR" dirty="0"/>
              <a:t> world”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b="1" u="sng" dirty="0"/>
              <a:t>main.js</a:t>
            </a:r>
            <a:br>
              <a:rPr lang="pt-BR" b="1" u="sng" dirty="0"/>
            </a:br>
            <a:r>
              <a:rPr lang="pt-BR" dirty="0"/>
              <a:t>console.log(“</a:t>
            </a:r>
            <a:r>
              <a:rPr lang="pt-BR" dirty="0" err="1"/>
              <a:t>Hello</a:t>
            </a:r>
            <a:r>
              <a:rPr lang="pt-BR" dirty="0"/>
              <a:t> World”);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3. Crie arquivo </a:t>
            </a:r>
            <a:r>
              <a:rPr lang="pt-BR" dirty="0" err="1"/>
              <a:t>package.json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FF"/>
                </a:solidFill>
              </a:rPr>
              <a:t>$ </a:t>
            </a:r>
            <a:r>
              <a:rPr lang="pt-BR" dirty="0" err="1">
                <a:solidFill>
                  <a:srgbClr val="0000FF"/>
                </a:solidFill>
              </a:rPr>
              <a:t>npm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init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/>
            </a:r>
            <a:br>
              <a:rPr lang="pt-BR" dirty="0"/>
            </a:b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package.json</a:t>
            </a:r>
          </a:p>
        </p:txBody>
      </p:sp>
      <p:sp>
        <p:nvSpPr>
          <p:cNvPr id="186" name="Google Shape;186;p3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Arquivo de configuração de um projeto Node.js</a:t>
            </a:r>
          </a:p>
          <a:p>
            <a:pPr lvl="1"/>
            <a:r>
              <a:rPr lang="pt-BR"/>
              <a:t>Nome</a:t>
            </a:r>
          </a:p>
          <a:p>
            <a:pPr lvl="1"/>
            <a:r>
              <a:rPr lang="pt-BR"/>
              <a:t>Versão</a:t>
            </a:r>
          </a:p>
          <a:p>
            <a:pPr lvl="1"/>
            <a:r>
              <a:rPr lang="pt-BR"/>
              <a:t>Endereço git</a:t>
            </a:r>
          </a:p>
          <a:p>
            <a:pPr lvl="1"/>
            <a:r>
              <a:rPr lang="pt-BR"/>
              <a:t>Dependências</a:t>
            </a:r>
          </a:p>
          <a:p>
            <a:pPr lvl="1"/>
            <a:r>
              <a:rPr lang="pt-BR"/>
              <a:t>Formato JSON</a:t>
            </a:r>
          </a:p>
          <a:p>
            <a:pPr lvl="1"/>
            <a:r>
              <a:rPr lang="pt-BR"/>
              <a:t>Scripts de operação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4333</TotalTime>
  <Words>1828</Words>
  <Application>Microsoft Office PowerPoint</Application>
  <PresentationFormat>Widescreen</PresentationFormat>
  <Paragraphs>418</Paragraphs>
  <Slides>55</Slides>
  <Notes>53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Calibri</vt:lpstr>
      <vt:lpstr>Calibri Light</vt:lpstr>
      <vt:lpstr>Consolas</vt:lpstr>
      <vt:lpstr>Courier New</vt:lpstr>
      <vt:lpstr>Retrospect</vt:lpstr>
      <vt:lpstr>Back-end Node.js</vt:lpstr>
      <vt:lpstr>Introdução</vt:lpstr>
      <vt:lpstr>Servidor Back-end</vt:lpstr>
      <vt:lpstr>Arquitetura Cliente-Servidor</vt:lpstr>
      <vt:lpstr>Aplicação MERN</vt:lpstr>
      <vt:lpstr>Node.js</vt:lpstr>
      <vt:lpstr>Node.js</vt:lpstr>
      <vt:lpstr>Criando projeto</vt:lpstr>
      <vt:lpstr>package.json</vt:lpstr>
      <vt:lpstr>package.json</vt:lpstr>
      <vt:lpstr>Rodando Programa</vt:lpstr>
      <vt:lpstr>Sistema de imports</vt:lpstr>
      <vt:lpstr>Exportando Módulo - Padrão CommonJS</vt:lpstr>
      <vt:lpstr>Importando Módulo - Padrão CommonJS </vt:lpstr>
      <vt:lpstr>Servidor</vt:lpstr>
      <vt:lpstr>Express.js</vt:lpstr>
      <vt:lpstr>Instalando Express</vt:lpstr>
      <vt:lpstr>Criar Arquivo de Configuração Express</vt:lpstr>
      <vt:lpstr>Refatorando main.js</vt:lpstr>
      <vt:lpstr>Hospedando uma página web</vt:lpstr>
      <vt:lpstr>Hospedando uma página web</vt:lpstr>
      <vt:lpstr>JSON</vt:lpstr>
      <vt:lpstr>JSON</vt:lpstr>
      <vt:lpstr>JSON Exemplos</vt:lpstr>
      <vt:lpstr>Protocolo HTTP</vt:lpstr>
      <vt:lpstr>Arquitetura Cliente-Servidor</vt:lpstr>
      <vt:lpstr>Endereço IP e Portas</vt:lpstr>
      <vt:lpstr>Protocolo HTTP</vt:lpstr>
      <vt:lpstr>Composição da Requisição HTTP</vt:lpstr>
      <vt:lpstr>Métodos de Requisição</vt:lpstr>
      <vt:lpstr>Resposta HTTP</vt:lpstr>
      <vt:lpstr>Código de Status</vt:lpstr>
      <vt:lpstr>Padrão REST</vt:lpstr>
      <vt:lpstr>REST</vt:lpstr>
      <vt:lpstr>Padrão REST - Verbos</vt:lpstr>
      <vt:lpstr>Padrão REST - URL</vt:lpstr>
      <vt:lpstr>Padrão REST - URL</vt:lpstr>
      <vt:lpstr>Criando endpoints no Express.js</vt:lpstr>
      <vt:lpstr>Criando Endpoint Rest</vt:lpstr>
      <vt:lpstr>Criando Endpoint Rest</vt:lpstr>
      <vt:lpstr>Estrutura de Diretórios</vt:lpstr>
      <vt:lpstr>Estrutura de diretórios</vt:lpstr>
      <vt:lpstr>Refatorando código - Criando Rota</vt:lpstr>
      <vt:lpstr>Refatorando Código - Criando Controller</vt:lpstr>
      <vt:lpstr>Refatorando Código - Configuração Express</vt:lpstr>
      <vt:lpstr>Endpoint com parâmetros</vt:lpstr>
      <vt:lpstr>Endpoint com Parâmetros</vt:lpstr>
      <vt:lpstr>Endpoint com Parâmetros</vt:lpstr>
      <vt:lpstr>Endpoint com Query</vt:lpstr>
      <vt:lpstr>Endpoint com Query  </vt:lpstr>
      <vt:lpstr>Obtendo Parâmetros no Back</vt:lpstr>
      <vt:lpstr>Endpoint Post</vt:lpstr>
      <vt:lpstr>Endpoint Post </vt:lpstr>
      <vt:lpstr>Endpoint Post</vt:lpstr>
      <vt:lpstr>Perguntas?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Aprendizado de Máquina</dc:title>
  <dc:creator>Victor Aguiar Evangelista de Farias</dc:creator>
  <cp:lastModifiedBy>Victor Farias</cp:lastModifiedBy>
  <cp:revision>200</cp:revision>
  <dcterms:created xsi:type="dcterms:W3CDTF">2020-02-21T04:38:31Z</dcterms:created>
  <dcterms:modified xsi:type="dcterms:W3CDTF">2022-08-26T16:45:12Z</dcterms:modified>
</cp:coreProperties>
</file>