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embeddedFontLst>
    <p:embeddedFont>
      <p:font typeface="Old Standard TT" panose="020B0604020202020204" charset="0"/>
      <p:regular r:id="rId34"/>
      <p:bold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8T23:31:50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9807 0,'0'-35'16,"0"17"-16,0-35 15,0 36 1,0-54 15,-35 1-31,35 52 16,-53-35 0,18-17 15,-1 34-31,-52-34 15,-18-1 1,18 1 0,-212-72-1,212 125 1,-35-1 0,-54-17-1,54 17 1,35 1-1,-36 17 1,-70 0 0,-18 0 15,107 0-15,-195 70-16,229-35 31,-70 18-16,-35 71 1,34-1 0,90-34-1,-1 52 1,35-106 0,0 88-1,18 1 1,0 17-1,0-35 1,36 17 0,34-52-1,18 35 17,159 70-17,-17-52 1,52-19-1,-141-69 1,353 69 0,-194-52-1,-53-35 1,-53-18 0,0 0-1,-18-106 1,-17 18-1,-71-35 1,0-1 0,-52 18-1,-19-70 17,-17 52-17,0 89 1,0-71-1,-35-35 1,-18 0 0,0 53-1,-17-18 1,17 53 0,0-17-1,-18 34 1,-17-34-1,-36 17 1,89 35 0,-141-17-1,35 0 1,-71-1 15,124 36-15,17 0-1,-140 0 1,122 0 0,-16 0-1,34 18 1,-70 53 0,70 17-1,-17-18 1,-35 71-1,52-17 1,1-1 0,17 1-1,0 140 17,53-175-17,0-19 1,0 124-1,70-70 1,19 34 0,-19-69-1,18 52 1,-17-71 0,52 18-1,71 1 1,18-54 15,-106-17-31,88-1 16,70-17 15,19 0-15,-72 0-1,124-35 1,-158-53-1,-107 35 1,124-141 0,-123 53-1,-36 0 1,-35-53 0,0-1-1,0-16 1,-106-1-1,18 53 1,-71-35 0,-52 18-1,-195 35 17,247 106-17,-387-18 1,193 53-1,18 0 1,105 0 0,125 0-1,52 0 17,35 0-17,-17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504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761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033d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033d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9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4033d7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4033d7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87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4033d74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4033d74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27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033d7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033d7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62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033d74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033d74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33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033d7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033d7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51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4033d7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4033d7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7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033d74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033d74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722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4033d74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4033d74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4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033d74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033d74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37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911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033d748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033d748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033d7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4033d7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87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033d74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033d74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73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033d74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033d74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79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4033d7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4033d7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1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4033d74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4033d74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32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4033d7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4033d7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42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4033d7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4033d7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69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4033d74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4033d74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52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4033d74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4033d74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02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033d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033d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90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4033d74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4033d74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60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70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033d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033d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4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033d74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033d74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5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033d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033d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033d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033d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28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4033d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4033d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55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033d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033d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33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Bancos de Dados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Básicos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Bancos de dados</a:t>
            </a:r>
          </a:p>
          <a:p>
            <a:pPr lvl="1"/>
            <a:r>
              <a:rPr lang="pt-BR" dirty="0"/>
              <a:t>Coleção de dados inter-relacionados entre si, representando informações sobre um domínio específico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 de Gerenciamento de Banco de Dados</a:t>
            </a:r>
          </a:p>
          <a:p>
            <a:pPr lvl="1"/>
            <a:r>
              <a:rPr lang="pt-BR" dirty="0"/>
              <a:t>Um SGBD é uma coleção de programas que permite a definição, construção e manipulação de bancos de dados.</a:t>
            </a:r>
          </a:p>
          <a:p>
            <a:endParaRPr lang="pt-BR" dirty="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75" y="3749176"/>
            <a:ext cx="485625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601850" y="6288675"/>
            <a:ext cx="2988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 www.oficinadanet.com.br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 de um SGBD</a:t>
            </a:r>
          </a:p>
          <a:p>
            <a:pPr lvl="1"/>
            <a:r>
              <a:rPr lang="pt-BR" dirty="0"/>
              <a:t>Abstração</a:t>
            </a:r>
          </a:p>
          <a:p>
            <a:pPr lvl="2"/>
            <a:r>
              <a:rPr lang="pt-BR" dirty="0"/>
              <a:t>Isolar usuário dos detalhes interno do SGBD</a:t>
            </a:r>
          </a:p>
          <a:p>
            <a:pPr lvl="1"/>
            <a:r>
              <a:rPr lang="pt-BR" dirty="0"/>
              <a:t>Camada de dados</a:t>
            </a:r>
          </a:p>
          <a:p>
            <a:pPr lvl="2"/>
            <a:r>
              <a:rPr lang="pt-BR" smtClean="0"/>
              <a:t>Fornece independência </a:t>
            </a:r>
            <a:r>
              <a:rPr lang="pt-BR" dirty="0"/>
              <a:t>de dados às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 SGBD</a:t>
            </a:r>
          </a:p>
          <a:p>
            <a:pPr lvl="1"/>
            <a:r>
              <a:rPr lang="pt-BR"/>
              <a:t>Rapidez na manipulação dos dados</a:t>
            </a:r>
          </a:p>
          <a:p>
            <a:pPr lvl="1"/>
            <a:r>
              <a:rPr lang="pt-BR"/>
              <a:t>Redução da redundância</a:t>
            </a:r>
          </a:p>
          <a:p>
            <a:pPr lvl="1"/>
            <a:r>
              <a:rPr lang="pt-BR"/>
              <a:t>Redução dos problemas de integridade e consistência</a:t>
            </a:r>
          </a:p>
          <a:p>
            <a:pPr lvl="1"/>
            <a:r>
              <a:rPr lang="pt-BR"/>
              <a:t>Segurança</a:t>
            </a:r>
          </a:p>
          <a:p>
            <a:pPr lvl="1"/>
            <a:r>
              <a:rPr lang="pt-BR"/>
              <a:t>Compartilhamento</a:t>
            </a:r>
          </a:p>
          <a:p>
            <a:pPr lvl="1"/>
            <a:r>
              <a:rPr lang="pt-BR"/>
              <a:t>Natureza auto-descritiva</a:t>
            </a:r>
          </a:p>
          <a:p>
            <a:pPr lvl="1"/>
            <a:r>
              <a:rPr lang="pt-BR"/>
              <a:t>Concorrência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Esquema de BD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Esquema</a:t>
            </a:r>
          </a:p>
          <a:p>
            <a:pPr lvl="1"/>
            <a:r>
              <a:rPr lang="pt-BR"/>
              <a:t>Define estrutura do dado</a:t>
            </a:r>
          </a:p>
          <a:p>
            <a:pPr lvl="1"/>
            <a:r>
              <a:rPr lang="pt-BR"/>
              <a:t>Não muda com frequência</a:t>
            </a:r>
          </a:p>
          <a:p>
            <a:endParaRPr lang="pt-BR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26" y="3593464"/>
            <a:ext cx="6105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  <a:p>
            <a:pPr lvl="1"/>
            <a:r>
              <a:rPr lang="pt-BR"/>
              <a:t>Conjunto de dados de um BD em um determinado instante</a:t>
            </a: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743325"/>
            <a:ext cx="8305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SGBDs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mais usado!</a:t>
            </a:r>
          </a:p>
          <a:p>
            <a:r>
              <a:rPr lang="pt-BR"/>
              <a:t>Linguagem SQL</a:t>
            </a:r>
          </a:p>
          <a:p>
            <a:r>
              <a:rPr lang="pt-BR"/>
              <a:t>Dados são modelados com tabelas (ou relações)</a:t>
            </a:r>
          </a:p>
          <a:p>
            <a:endParaRPr lang="pt-BR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88" y="3500551"/>
            <a:ext cx="9085224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2166275" y="637882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Fonte:geobrainstorms.files.wordpress.com/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Relacional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15600" y="784893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Baseado em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Conjunto de operações sobre o BD</a:t>
            </a:r>
          </a:p>
          <a:p>
            <a:pPr>
              <a:lnSpc>
                <a:spcPct val="100000"/>
              </a:lnSpc>
            </a:pPr>
            <a:r>
              <a:rPr lang="pt-BR" dirty="0"/>
              <a:t>Propriedade ACID sobre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Atomicidade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Tudo ou nada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BD sai de um estado consistente para outro 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Isolamento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Transação tem que executar como se estivesse executando só (execução serial)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Durabilidade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Ao terminar, modificações devem persistir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E-commerce</a:t>
            </a:r>
          </a:p>
          <a:p>
            <a:pPr lvl="1"/>
            <a:r>
              <a:rPr lang="pt-BR"/>
              <a:t>Sistemas bancários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MySQL</a:t>
            </a:r>
          </a:p>
          <a:p>
            <a:pPr lvl="1"/>
            <a:r>
              <a:rPr lang="pt-BR"/>
              <a:t>PostgreSQL</a:t>
            </a:r>
          </a:p>
          <a:p>
            <a:pPr lvl="1"/>
            <a:r>
              <a:rPr lang="pt-BR"/>
              <a:t>Oracle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15600" y="81303"/>
            <a:ext cx="11360800" cy="817500"/>
          </a:xfrm>
        </p:spPr>
        <p:txBody>
          <a:bodyPr/>
          <a:lstStyle/>
          <a:p>
            <a:r>
              <a:rPr lang="pt-BR"/>
              <a:t>NoSQL</a:t>
            </a:r>
          </a:p>
          <a:p>
            <a:endParaRPr lang="pt-BR"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15600" y="757461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err="1"/>
              <a:t>NoSQL</a:t>
            </a:r>
            <a:r>
              <a:rPr lang="pt-BR" dirty="0"/>
              <a:t> - “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SQL”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Projetado para ser distribuído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Distribuído = rodar em várias máquinas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Melhora desempenho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Aumenta disponibilidade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Escalabilidade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sacrifica 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Consistência eventual</a:t>
            </a:r>
          </a:p>
          <a:p>
            <a:pPr lvl="3">
              <a:lnSpc>
                <a:spcPct val="100000"/>
              </a:lnSpc>
            </a:pPr>
            <a:r>
              <a:rPr lang="pt-BR" dirty="0"/>
              <a:t>BD passa período de tempo inconsistente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não possuem esquema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Big Data!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dados NoSQL</a:t>
            </a:r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Chave-valor</a:t>
            </a:r>
          </a:p>
          <a:p>
            <a:r>
              <a:rPr lang="pt-BR"/>
              <a:t>Coluna</a:t>
            </a:r>
          </a:p>
          <a:p>
            <a:r>
              <a:rPr lang="pt-BR"/>
              <a:t>Documento</a:t>
            </a:r>
          </a:p>
          <a:p>
            <a:r>
              <a:rPr lang="pt-BR"/>
              <a:t>Grafo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de dado mais simples</a:t>
            </a:r>
          </a:p>
          <a:p>
            <a:pPr lvl="1"/>
            <a:r>
              <a:rPr lang="pt-BR"/>
              <a:t>Menos expressivo</a:t>
            </a:r>
          </a:p>
          <a:p>
            <a:r>
              <a:rPr lang="pt-BR"/>
              <a:t>Mais performático</a:t>
            </a:r>
          </a:p>
          <a:p>
            <a:r>
              <a:rPr lang="pt-BR"/>
              <a:t>Um registro é identificado por uma chave</a:t>
            </a:r>
          </a:p>
          <a:p>
            <a:pPr lvl="1"/>
            <a:r>
              <a:rPr lang="pt-BR"/>
              <a:t>Lembra muito um objeto JS</a:t>
            </a:r>
          </a:p>
          <a:p>
            <a:pPr lvl="1"/>
            <a:r>
              <a:rPr lang="pt-BR"/>
              <a:t>É possível recuperar o registro de um pessoa pelo CPF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Armazenar imagens</a:t>
            </a:r>
          </a:p>
          <a:p>
            <a:pPr lvl="1"/>
            <a:r>
              <a:rPr lang="pt-BR"/>
              <a:t>Cache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Redis</a:t>
            </a:r>
          </a:p>
          <a:p>
            <a:pPr lvl="1"/>
            <a:r>
              <a:rPr lang="pt-BR"/>
              <a:t>Memcache</a:t>
            </a:r>
          </a:p>
          <a:p>
            <a:pPr lvl="1"/>
            <a:r>
              <a:rPr lang="pt-BR"/>
              <a:t>Riak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 que chave/valor</a:t>
            </a:r>
          </a:p>
          <a:p>
            <a:r>
              <a:rPr lang="pt-BR"/>
              <a:t>Dados são armazenados como coleção de documentos sem esquema</a:t>
            </a:r>
          </a:p>
          <a:p>
            <a:r>
              <a:rPr lang="pt-BR"/>
              <a:t>Documento é uma coleção de atributo/valor </a:t>
            </a:r>
          </a:p>
          <a:p>
            <a:pPr lvl="1"/>
            <a:r>
              <a:rPr lang="pt-BR"/>
              <a:t>MongoDB armazena documentos no formato JSON</a:t>
            </a:r>
          </a:p>
          <a:p>
            <a:r>
              <a:rPr lang="pt-BR"/>
              <a:t>Entidades tem relacionamento implícito</a:t>
            </a:r>
          </a:p>
          <a:p>
            <a:endParaRPr lang="pt-BR"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38" y="4534101"/>
            <a:ext cx="3153925" cy="21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7810550" y="5614475"/>
            <a:ext cx="2375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http://www.differencebetween.info/sites/default/files/images/5/documentmodel.jpg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DC1DDAF-28B0-423F-87CF-FB84C28AC91E}"/>
                  </a:ext>
                </a:extLst>
              </p14:cNvPr>
              <p14:cNvContentPartPr/>
              <p14:nvPr/>
            </p14:nvContentPartPr>
            <p14:xfrm>
              <a:off x="7149960" y="3206880"/>
              <a:ext cx="1251360" cy="87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1DDAF-28B0-423F-87CF-FB84C28AC9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0600" y="3197520"/>
                <a:ext cx="1270080" cy="88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Dado com variabilidade</a:t>
            </a:r>
          </a:p>
          <a:p>
            <a:pPr lvl="1"/>
            <a:r>
              <a:rPr lang="pt-BR"/>
              <a:t>Busca de documentos</a:t>
            </a:r>
          </a:p>
          <a:p>
            <a:pPr lvl="1"/>
            <a:r>
              <a:rPr lang="pt-BR"/>
              <a:t>Sistemas em geral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MongoDB</a:t>
            </a:r>
          </a:p>
          <a:p>
            <a:pPr lvl="1"/>
            <a:r>
              <a:rPr lang="pt-BR"/>
              <a:t>CouchDB</a:t>
            </a:r>
          </a:p>
          <a:p>
            <a:pPr lvl="1"/>
            <a:r>
              <a:rPr lang="pt-BR"/>
              <a:t>CouchBase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</a:t>
            </a:r>
          </a:p>
          <a:p>
            <a:r>
              <a:rPr lang="pt-BR"/>
              <a:t>Dado é representado como nós de uma rede</a:t>
            </a:r>
          </a:p>
          <a:p>
            <a:r>
              <a:rPr lang="pt-BR"/>
              <a:t>Cada nó se relaciona explicitamente com outro</a:t>
            </a:r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75" y="3618975"/>
            <a:ext cx="3917400" cy="2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/>
          <p:nvPr/>
        </p:nvSpPr>
        <p:spPr>
          <a:xfrm>
            <a:off x="7695275" y="4742125"/>
            <a:ext cx="21621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https://upload.wikimedia.org/wikipedia/commons/thumb/3/3a/GraphDatabase_PropertyGraph.png/308px-GraphDatabase_PropertyGraph.png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Redes sociais</a:t>
            </a:r>
          </a:p>
          <a:p>
            <a:pPr lvl="1"/>
            <a:r>
              <a:rPr lang="pt-BR" dirty="0"/>
              <a:t>Detecção de fraudes</a:t>
            </a:r>
          </a:p>
          <a:p>
            <a:r>
              <a:rPr lang="pt-BR" dirty="0"/>
              <a:t>Exemplos de SGBD</a:t>
            </a:r>
          </a:p>
          <a:p>
            <a:pPr lvl="1"/>
            <a:r>
              <a:rPr lang="pt-BR" dirty="0"/>
              <a:t>Neo4J</a:t>
            </a:r>
          </a:p>
          <a:p>
            <a:pPr lvl="1"/>
            <a:r>
              <a:rPr lang="pt-BR" dirty="0" err="1"/>
              <a:t>InfiniteGraph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Panorama SGBDs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Toda aplicação tem dados a serem armazenados</a:t>
            </a:r>
          </a:p>
          <a:p>
            <a:r>
              <a:rPr lang="pt-BR"/>
              <a:t>Rede social</a:t>
            </a:r>
          </a:p>
          <a:p>
            <a:pPr lvl="1"/>
            <a:r>
              <a:rPr lang="pt-BR"/>
              <a:t>Dados de usuários, posts ...</a:t>
            </a:r>
          </a:p>
          <a:p>
            <a:r>
              <a:rPr lang="pt-BR"/>
              <a:t>Banco</a:t>
            </a:r>
          </a:p>
          <a:p>
            <a:pPr lvl="1"/>
            <a:r>
              <a:rPr lang="pt-BR"/>
              <a:t>Dados de clientes, contas, investimentos ...</a:t>
            </a:r>
          </a:p>
          <a:p>
            <a:r>
              <a:rPr lang="pt-BR"/>
              <a:t>e-commerce</a:t>
            </a:r>
          </a:p>
          <a:p>
            <a:pPr lvl="1"/>
            <a:r>
              <a:rPr lang="pt-BR"/>
              <a:t>Dados de clientes, produtos, cartão de crédito …</a:t>
            </a:r>
          </a:p>
          <a:p>
            <a:endParaRPr lang="pt-BR"/>
          </a:p>
          <a:p>
            <a:r>
              <a:rPr lang="pt-BR"/>
              <a:t>Como armazenar esses dados?</a:t>
            </a:r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1BF68-78B9-45D7-8C92-1D856C9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09910A-AFE4-4FE1-B8FA-4E90754A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" name="Google Shape;276;p47" descr="Resultado de imagem para 451 research datab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3" y="0"/>
            <a:ext cx="91440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60</a:t>
            </a:r>
          </a:p>
          <a:p>
            <a:pPr lvl="1"/>
            <a:r>
              <a:rPr lang="pt-BR"/>
              <a:t>Surge sistema de arquivos</a:t>
            </a:r>
          </a:p>
          <a:p>
            <a:pPr lvl="1"/>
            <a:r>
              <a:rPr lang="pt-BR"/>
              <a:t>Dados podem ser armazenados em arquivo</a:t>
            </a:r>
          </a:p>
          <a:p>
            <a:pPr lvl="1"/>
            <a:r>
              <a:rPr lang="pt-BR"/>
              <a:t>Programador implementa manualmente a inserção, consulta, modificação e deleção dos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300759"/>
            <a:ext cx="11360800" cy="817500"/>
          </a:xfrm>
        </p:spPr>
        <p:txBody>
          <a:bodyPr/>
          <a:lstStyle/>
          <a:p>
            <a:r>
              <a:rPr lang="pt-BR"/>
              <a:t>Sistema de arquivos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995205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Problemas sistema de arquivo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Eventual duplicação de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Desperdício de espaço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Dependência entre programa 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Descrição de dados dentro dos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Integridade dos dados deve ser mantida pelos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Alteração de dados somente pelo programa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de processamento de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do controle de concorrência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70</a:t>
            </a:r>
          </a:p>
          <a:p>
            <a:pPr lvl="1"/>
            <a:r>
              <a:rPr lang="pt-BR"/>
              <a:t>Surgimento dos Sistemas de Gerenciamento de Banco de Dados (SGBD)</a:t>
            </a:r>
          </a:p>
          <a:p>
            <a:pPr lvl="1"/>
            <a:r>
              <a:rPr lang="pt-BR"/>
              <a:t>Codd propôs o modelo de dados relacionais</a:t>
            </a:r>
          </a:p>
          <a:p>
            <a:pPr lvl="2"/>
            <a:r>
              <a:rPr lang="pt-BR"/>
              <a:t>Sistemas de Gerenciamento de Banco de Dados Relacionais (SGBDR)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80</a:t>
            </a:r>
          </a:p>
          <a:p>
            <a:pPr lvl="1"/>
            <a:r>
              <a:rPr lang="pt-BR"/>
              <a:t>SGBDs se difundem em empresas e na comunidade científica</a:t>
            </a:r>
          </a:p>
          <a:p>
            <a:pPr lvl="1"/>
            <a:r>
              <a:rPr lang="pt-BR"/>
              <a:t>Linguagem SQL se torna padrão para manipulação de dados em SGBDs</a:t>
            </a:r>
          </a:p>
          <a:p>
            <a:pPr lvl="2"/>
            <a:r>
              <a:rPr lang="pt-BR"/>
              <a:t>SQL = Structured Query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90</a:t>
            </a:r>
          </a:p>
          <a:p>
            <a:pPr lvl="1"/>
            <a:r>
              <a:rPr lang="pt-BR"/>
              <a:t>SGBDs dominantes</a:t>
            </a:r>
          </a:p>
          <a:p>
            <a:pPr lvl="2"/>
            <a:r>
              <a:rPr lang="pt-BR"/>
              <a:t>DB2 - IBM</a:t>
            </a:r>
          </a:p>
          <a:p>
            <a:pPr lvl="2"/>
            <a:r>
              <a:rPr lang="pt-BR"/>
              <a:t>SQL Server - Microsoft</a:t>
            </a:r>
          </a:p>
          <a:p>
            <a:pPr lvl="2"/>
            <a:r>
              <a:rPr lang="pt-BR"/>
              <a:t>Oracle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Século 21</a:t>
            </a:r>
          </a:p>
          <a:p>
            <a:pPr lvl="1"/>
            <a:r>
              <a:rPr lang="pt-BR"/>
              <a:t>Big Data</a:t>
            </a:r>
          </a:p>
          <a:p>
            <a:pPr lvl="2"/>
            <a:r>
              <a:rPr lang="pt-BR"/>
              <a:t>5 Vs: velocidade, volume, variedade, veracidade e valor</a:t>
            </a:r>
          </a:p>
          <a:p>
            <a:pPr lvl="1"/>
            <a:r>
              <a:rPr lang="pt-BR"/>
              <a:t>Bancos de dados distribuídos</a:t>
            </a:r>
          </a:p>
          <a:p>
            <a:pPr lvl="2"/>
            <a:r>
              <a:rPr lang="pt-BR"/>
              <a:t>SGBDs em nuvem</a:t>
            </a:r>
          </a:p>
          <a:p>
            <a:pPr lvl="1"/>
            <a:r>
              <a:rPr lang="pt-BR"/>
              <a:t>Aparecimento de novos modelos de dados</a:t>
            </a:r>
          </a:p>
          <a:p>
            <a:pPr lvl="2"/>
            <a:r>
              <a:rPr lang="pt-BR"/>
              <a:t>NoSQL</a:t>
            </a:r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656</Words>
  <Application>Microsoft Office PowerPoint</Application>
  <PresentationFormat>Widescreen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Old Standard TT</vt:lpstr>
      <vt:lpstr>Arial</vt:lpstr>
      <vt:lpstr>Consolas</vt:lpstr>
      <vt:lpstr>Paperback</vt:lpstr>
      <vt:lpstr>Introdução Bancos de Dados</vt:lpstr>
      <vt:lpstr>Introdução</vt:lpstr>
      <vt:lpstr>Introdução</vt:lpstr>
      <vt:lpstr>Histórico </vt:lpstr>
      <vt:lpstr>Sistema de arquivos</vt:lpstr>
      <vt:lpstr>Histórico </vt:lpstr>
      <vt:lpstr>Histórico </vt:lpstr>
      <vt:lpstr>Histórico </vt:lpstr>
      <vt:lpstr>Histórico </vt:lpstr>
      <vt:lpstr>Conceitos Básicos</vt:lpstr>
      <vt:lpstr>Conceitos</vt:lpstr>
      <vt:lpstr>Conceitos</vt:lpstr>
      <vt:lpstr>Sistema de Gerenciamento de Banco de Dados  </vt:lpstr>
      <vt:lpstr>Sistema de Gerenciamento de Banco de Dados </vt:lpstr>
      <vt:lpstr>Esquema de BD</vt:lpstr>
      <vt:lpstr>Instância de BD</vt:lpstr>
      <vt:lpstr>Tipos de SGBDs</vt:lpstr>
      <vt:lpstr>Relacional</vt:lpstr>
      <vt:lpstr>Relacional</vt:lpstr>
      <vt:lpstr>Relacional</vt:lpstr>
      <vt:lpstr>NoSQL </vt:lpstr>
      <vt:lpstr>Modelos de dados NoSQL</vt:lpstr>
      <vt:lpstr>NoSQL - Chave/Valor</vt:lpstr>
      <vt:lpstr>NoSQL - Chave/Valor</vt:lpstr>
      <vt:lpstr>NoSQL - Documento</vt:lpstr>
      <vt:lpstr>NoSQL - Documento</vt:lpstr>
      <vt:lpstr>NoSQL - Grafos </vt:lpstr>
      <vt:lpstr>NoSQL - Grafos </vt:lpstr>
      <vt:lpstr>Panorama SGBDs</vt:lpstr>
      <vt:lpstr>Apresentação do PowerPoint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Bancos de Dados</dc:title>
  <cp:lastModifiedBy>Victor Farias</cp:lastModifiedBy>
  <cp:revision>7</cp:revision>
  <dcterms:modified xsi:type="dcterms:W3CDTF">2022-09-02T16:59:34Z</dcterms:modified>
</cp:coreProperties>
</file>