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Old Standard TT" panose="020B0604020202020204" charset="0"/>
      <p:regular r:id="rId33"/>
      <p:bold r:id="rId34"/>
      <p: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68668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389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6760257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6760257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5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6760257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6760257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84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760257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760257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65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760257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6760257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1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760257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760257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27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760257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760257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466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760257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760257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79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760257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760257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760257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6760257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38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6760257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6760257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3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4dcb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4dcb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921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6760257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6760257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92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6760257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6760257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218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6760257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6760257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610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6760257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6760257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043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6760257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6760257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270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40550c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40550c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735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6760257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6760257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392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6760257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6760257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492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76025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676025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891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40550c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40550c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87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24dcb8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24dcb8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678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46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676025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676025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422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76025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76025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91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676025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676025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06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581e61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581e61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39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76025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76025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67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6760257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6760257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2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Segurança</a:t>
            </a:r>
          </a:p>
          <a:p>
            <a:r>
              <a:rPr lang="pt-BR"/>
              <a:t>Autenticação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Victor Farias</a:t>
            </a:r>
          </a:p>
          <a:p>
            <a:endParaRPr lang="pt-BR"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1.4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900" y="350875"/>
            <a:ext cx="3011400" cy="1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Hash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importante das funções </a:t>
            </a:r>
            <a:r>
              <a:rPr lang="pt-BR" b="1"/>
              <a:t>hash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A partir da assinatura, não é possível obter o dado original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Ao produzir a assinatura, se perde informação</a:t>
            </a:r>
            <a:endParaRPr/>
          </a:p>
          <a:p>
            <a:r>
              <a:rPr lang="pt-BR"/>
              <a:t>Assim, não guardaremos a senha em banco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Guardamos apenas a assinatura hash da senha</a:t>
            </a:r>
            <a:endParaRPr/>
          </a:p>
          <a:p>
            <a:r>
              <a:rPr lang="pt-BR"/>
              <a:t>Desse modo, mesmo que um invasor tenha posse das assinaturas hash, não é possível obter a senha original</a:t>
            </a:r>
            <a:endParaRPr>
              <a:solidFill>
                <a:srgbClr val="FF0000"/>
              </a:solidFill>
            </a:endParaRPr>
          </a:p>
          <a:p>
            <a:r>
              <a:rPr lang="pt-BR">
                <a:solidFill>
                  <a:srgbClr val="FF0000"/>
                </a:solidFill>
              </a:rPr>
              <a:t>Importante:</a:t>
            </a:r>
            <a:r>
              <a:rPr lang="pt-BR"/>
              <a:t> Não usar </a:t>
            </a:r>
            <a:r>
              <a:rPr lang="pt-BR" b="1"/>
              <a:t>MD5</a:t>
            </a:r>
            <a:r>
              <a:rPr lang="pt-BR"/>
              <a:t> e </a:t>
            </a:r>
            <a:r>
              <a:rPr lang="pt-BR" b="1"/>
              <a:t>SHA-1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Eles já foram quebrados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Já é possível obter as senhas a partir da assinatura hash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Fluxo </a:t>
            </a:r>
            <a:r>
              <a:rPr lang="pt-BR" dirty="0" smtClean="0"/>
              <a:t>– </a:t>
            </a:r>
            <a:r>
              <a:rPr lang="pt-BR" dirty="0" err="1" smtClean="0"/>
              <a:t>Backend</a:t>
            </a:r>
            <a:r>
              <a:rPr lang="pt-BR" dirty="0" smtClean="0"/>
              <a:t> - </a:t>
            </a:r>
            <a:r>
              <a:rPr lang="pt-BR" dirty="0" err="1" smtClean="0"/>
              <a:t>Login</a:t>
            </a:r>
            <a:endParaRPr dirty="0"/>
          </a:p>
        </p:txBody>
      </p:sp>
      <p:pic>
        <p:nvPicPr>
          <p:cNvPr id="122" name="Google Shape;122;p23" descr="[Testing a password against a hash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500" y="1343875"/>
            <a:ext cx="69850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3598025" y="5755175"/>
            <a:ext cx="84540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/>
              <a:t>http://www.unixwiz.net/techtips/iguide-crypto-hashes.html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BCrypt no Node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Usaremos o </a:t>
            </a:r>
            <a:r>
              <a:rPr lang="pt-BR" b="1" dirty="0" err="1"/>
              <a:t>BCrypt</a:t>
            </a:r>
            <a:r>
              <a:rPr lang="pt-BR" b="1" dirty="0"/>
              <a:t> </a:t>
            </a:r>
            <a:r>
              <a:rPr lang="pt-BR" dirty="0"/>
              <a:t>para </a:t>
            </a:r>
            <a:r>
              <a:rPr lang="pt-BR" dirty="0" err="1"/>
              <a:t>hashear</a:t>
            </a:r>
            <a:r>
              <a:rPr lang="pt-BR" dirty="0"/>
              <a:t> nossas senhas</a:t>
            </a:r>
            <a:endParaRPr dirty="0"/>
          </a:p>
          <a:p>
            <a:r>
              <a:rPr lang="pt-BR" dirty="0"/>
              <a:t>Instalação:</a:t>
            </a:r>
            <a:endParaRPr dirty="0"/>
          </a:p>
          <a:p>
            <a:pPr marL="0" indent="0" algn="ctr">
              <a:spcBef>
                <a:spcPts val="1600"/>
              </a:spcBef>
              <a:buNone/>
            </a:pPr>
            <a:endParaRPr b="1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--</a:t>
            </a:r>
            <a:r>
              <a:rPr lang="pt-BR" b="1" dirty="0" err="1"/>
              <a:t>save</a:t>
            </a:r>
            <a:r>
              <a:rPr lang="pt-BR" b="1" dirty="0"/>
              <a:t> </a:t>
            </a:r>
            <a:r>
              <a:rPr lang="pt-BR" b="1" dirty="0" err="1"/>
              <a:t>bcrypt</a:t>
            </a:r>
            <a:endParaRPr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usar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Para criar </a:t>
            </a:r>
            <a:r>
              <a:rPr lang="pt-BR" dirty="0" err="1"/>
              <a:t>hash</a:t>
            </a:r>
            <a:r>
              <a:rPr lang="pt-BR" dirty="0"/>
              <a:t> 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Função </a:t>
            </a:r>
            <a:r>
              <a:rPr lang="pt-BR" b="1" dirty="0" err="1"/>
              <a:t>bcrypt.hashSync</a:t>
            </a:r>
            <a:r>
              <a:rPr lang="pt-BR" dirty="0"/>
              <a:t>(data, </a:t>
            </a:r>
            <a:r>
              <a:rPr lang="pt-BR" dirty="0" err="1"/>
              <a:t>salt</a:t>
            </a:r>
            <a:r>
              <a:rPr lang="pt-BR" dirty="0"/>
              <a:t>) 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b="1" dirty="0"/>
              <a:t>data </a:t>
            </a:r>
            <a:r>
              <a:rPr lang="pt-BR" dirty="0"/>
              <a:t>é o dado a ser </a:t>
            </a:r>
            <a:r>
              <a:rPr lang="pt-BR" dirty="0" err="1"/>
              <a:t>hasheado</a:t>
            </a:r>
            <a:r>
              <a:rPr lang="pt-BR" dirty="0"/>
              <a:t> 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b="1" dirty="0" err="1"/>
              <a:t>salt</a:t>
            </a:r>
            <a:r>
              <a:rPr lang="pt-BR" dirty="0"/>
              <a:t> representa um inteiro usado para criar uma </a:t>
            </a:r>
            <a:r>
              <a:rPr lang="pt-BR" dirty="0" err="1"/>
              <a:t>string</a:t>
            </a:r>
            <a:r>
              <a:rPr lang="pt-BR" dirty="0"/>
              <a:t> que será concatenada com o dado (valor 10, por exemplo)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Retorna </a:t>
            </a:r>
            <a:r>
              <a:rPr lang="pt-BR" dirty="0" err="1"/>
              <a:t>Hash</a:t>
            </a:r>
            <a:endParaRPr dirty="0"/>
          </a:p>
          <a:p>
            <a:r>
              <a:rPr lang="pt-BR" dirty="0"/>
              <a:t>Para comparar dois </a:t>
            </a:r>
            <a:r>
              <a:rPr lang="pt-BR" dirty="0" err="1"/>
              <a:t>hashes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Função </a:t>
            </a:r>
            <a:r>
              <a:rPr lang="pt-BR" b="1" dirty="0" err="1" smtClean="0"/>
              <a:t>bcrypt.compareSync</a:t>
            </a:r>
            <a:r>
              <a:rPr lang="pt-BR" dirty="0" smtClean="0"/>
              <a:t>(data, </a:t>
            </a:r>
            <a:r>
              <a:rPr lang="pt-BR" dirty="0" err="1" smtClean="0"/>
              <a:t>hash</a:t>
            </a:r>
            <a:r>
              <a:rPr lang="pt-BR" dirty="0" smtClean="0"/>
              <a:t>)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Retorna </a:t>
            </a:r>
            <a:r>
              <a:rPr lang="pt-BR" b="1" dirty="0" err="1"/>
              <a:t>true</a:t>
            </a:r>
            <a:r>
              <a:rPr lang="pt-BR" dirty="0"/>
              <a:t> caso sejam iguais ou </a:t>
            </a:r>
            <a:r>
              <a:rPr lang="pt-BR" b="1" dirty="0"/>
              <a:t>false,</a:t>
            </a:r>
            <a:r>
              <a:rPr lang="pt-BR" dirty="0"/>
              <a:t> caso contrário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Schema de Aluno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app/models.aluno.js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senha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 dirty="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Inserindo Usuário com Senha no Banco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indent="0">
              <a:buNone/>
            </a:pPr>
            <a:r>
              <a:rPr lang="en-US" sz="1600" b="0" dirty="0" err="1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adicionarAluno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(req,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res){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({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matricula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bcrypt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hashSync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35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282C5829-A89B-4B91-9ED4-75D347957227}"/>
              </a:ext>
            </a:extLst>
          </p:cNvPr>
          <p:cNvCxnSpPr/>
          <p:nvPr/>
        </p:nvCxnSpPr>
        <p:spPr>
          <a:xfrm flipH="1">
            <a:off x="8138160" y="3529584"/>
            <a:ext cx="475488" cy="7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7DADEB-C6C6-4133-9D58-3E0C9E4509CD}"/>
              </a:ext>
            </a:extLst>
          </p:cNvPr>
          <p:cNvSpPr txBox="1"/>
          <p:nvPr/>
        </p:nvSpPr>
        <p:spPr>
          <a:xfrm>
            <a:off x="8796529" y="2880360"/>
            <a:ext cx="3209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Tomar cuidado para não enviar senha de volta.</a:t>
            </a:r>
          </a:p>
          <a:p>
            <a:r>
              <a:rPr lang="pt-BR" dirty="0"/>
              <a:t>- Modificar também os outros arquivos.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Rota - Adicionando Verificação de Credenciais 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 smtClean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 smtClean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</a:t>
            </a:r>
            <a:r>
              <a:rPr lang="pt-BR" sz="1500" dirty="0" err="1" smtClean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pt-BR" sz="1500" dirty="0" smtClean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/alunos/:id/matriculas'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obterMatriculasDeAluno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5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Controller -Adicionando Verificação de Credenciais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compareSync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      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Credenciais estão OK!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Invalid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login'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 err="1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logar,falhar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 3</a:t>
            </a:r>
          </a:p>
          <a:p>
            <a:r>
              <a:rPr lang="pt-BR"/>
              <a:t>Autenticação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Autenticação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liberar acesso aos recursos apenas para quem tem as credenciais válidas?</a:t>
            </a:r>
            <a:endParaRPr/>
          </a:p>
          <a:p>
            <a:r>
              <a:rPr lang="pt-BR"/>
              <a:t>Enviar credenciais em toda requisição?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Má ideia</a:t>
            </a:r>
            <a:endParaRPr/>
          </a:p>
          <a:p>
            <a:r>
              <a:rPr lang="pt-BR"/>
              <a:t>Solução: Autenticação via </a:t>
            </a:r>
            <a:r>
              <a:rPr lang="pt-BR" b="1"/>
              <a:t>Tokens!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Autenticação via Tokens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Token serve para identificar uma aplicação</a:t>
            </a:r>
            <a:endParaRPr/>
          </a:p>
          <a:p>
            <a:r>
              <a:rPr lang="pt-BR"/>
              <a:t>Ao fazer o login, o servidor retorna um token para o cliente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Esse token contém um identificador da sessão, data de validade do token, id do usuário …</a:t>
            </a:r>
            <a:endParaRPr/>
          </a:p>
          <a:p>
            <a:r>
              <a:rPr lang="pt-BR"/>
              <a:t>Sempre que formos acessar algum recurso no servidor, temos que passar também o token para mostrar que estamos logados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 partir do </a:t>
            </a:r>
            <a:r>
              <a:rPr lang="pt-BR" b="1"/>
              <a:t>token</a:t>
            </a:r>
            <a:r>
              <a:rPr lang="pt-BR"/>
              <a:t>, o servidor consegue saber qual é o usuário logado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Json Web Token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Json Web Token (JWT)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Padrão (RFC 7165)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Criação e transmissão segura de objetos JSON via token</a:t>
            </a:r>
            <a:endParaRPr/>
          </a:p>
          <a:p>
            <a:r>
              <a:rPr lang="pt-BR"/>
              <a:t>Um JWT é divido em 3 partes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Header - informações como algoritmo de criptografia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Payload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Signature - informações para validar token</a:t>
            </a:r>
            <a:endParaRPr/>
          </a:p>
          <a:p>
            <a:r>
              <a:rPr lang="pt-BR"/>
              <a:t>No </a:t>
            </a:r>
            <a:r>
              <a:rPr lang="pt-BR" b="1"/>
              <a:t>payload</a:t>
            </a:r>
            <a:r>
              <a:rPr lang="pt-BR"/>
              <a:t>, é possível armazenar qualquer objeto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Inclusive dados do usuário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Json Web Token - Fluxo</a:t>
            </a:r>
            <a:endParaRPr/>
          </a:p>
          <a:p>
            <a:endParaRPr/>
          </a:p>
        </p:txBody>
      </p:sp>
      <p:sp>
        <p:nvSpPr>
          <p:cNvPr id="188" name="Google Shape;188;p34"/>
          <p:cNvSpPr txBox="1"/>
          <p:nvPr/>
        </p:nvSpPr>
        <p:spPr>
          <a:xfrm>
            <a:off x="3505200" y="6152800"/>
            <a:ext cx="50127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/>
              <a:t>                               https://jwt.io/introduction/</a:t>
            </a:r>
            <a:endParaRPr/>
          </a:p>
        </p:txBody>
      </p:sp>
      <p:pic>
        <p:nvPicPr>
          <p:cNvPr id="189" name="Google Shape;189;p34" descr="Comunicação via JW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00" y="1316751"/>
            <a:ext cx="8520600" cy="477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Json Web Token - NodeJS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Instalação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 algn="ctr">
              <a:spcBef>
                <a:spcPts val="1600"/>
              </a:spcBef>
              <a:buNone/>
            </a:pPr>
            <a:endParaRPr b="1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--</a:t>
            </a:r>
            <a:r>
              <a:rPr lang="pt-BR" b="1" dirty="0" err="1"/>
              <a:t>save</a:t>
            </a:r>
            <a:r>
              <a:rPr lang="pt-BR" b="1" dirty="0"/>
              <a:t> </a:t>
            </a:r>
            <a:r>
              <a:rPr lang="pt-BR" b="1" dirty="0" err="1"/>
              <a:t>jsonwebtoken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usar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Criar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Função</a:t>
            </a:r>
            <a:r>
              <a:rPr lang="pt-BR" b="1"/>
              <a:t> jwt.sign</a:t>
            </a:r>
            <a:r>
              <a:rPr lang="pt-BR"/>
              <a:t>(payload, secretOrPrivateKey)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payload </a:t>
            </a:r>
            <a:r>
              <a:rPr lang="pt-BR"/>
              <a:t>é os dados que vão ser embutidos no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secretOrPrivateKey </a:t>
            </a:r>
            <a:r>
              <a:rPr lang="pt-BR"/>
              <a:t>é a chave/senha privada que só o servidor pode conhecer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Retorna token</a:t>
            </a:r>
            <a:endParaRPr/>
          </a:p>
          <a:p>
            <a:r>
              <a:rPr lang="pt-BR"/>
              <a:t>Validar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Função </a:t>
            </a:r>
            <a:r>
              <a:rPr lang="pt-BR" b="1"/>
              <a:t>jwt.verify</a:t>
            </a:r>
            <a:r>
              <a:rPr lang="pt-BR"/>
              <a:t>(token, secretOrPublicKey)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Token</a:t>
            </a:r>
            <a:r>
              <a:rPr lang="pt-BR"/>
              <a:t> a ser validado</a:t>
            </a:r>
            <a:endParaRPr/>
          </a:p>
          <a:p>
            <a:pPr lvl="1">
              <a:spcBef>
                <a:spcPts val="0"/>
              </a:spcBef>
            </a:pPr>
            <a:r>
              <a:rPr lang="pt-BR" b="1"/>
              <a:t>secretOrPublicKey </a:t>
            </a:r>
            <a:r>
              <a:rPr lang="pt-BR"/>
              <a:t>é a chave que foi usada para criar o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Retorna true se token é válido ou false, caso contrário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Como usar</a:t>
            </a:r>
            <a:endParaRPr/>
          </a:p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Decodificar token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Função jwt.</a:t>
            </a:r>
            <a:r>
              <a:rPr lang="pt-BR" b="1"/>
              <a:t>decode</a:t>
            </a:r>
            <a:r>
              <a:rPr lang="pt-BR"/>
              <a:t>(token )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Recebe token a ser decodificado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Retorna objeto representando payload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obs: não valida token!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415600" y="154455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Criando Token - </a:t>
            </a:r>
            <a:r>
              <a:rPr lang="pt-BR" dirty="0" err="1"/>
              <a:t>Logar</a:t>
            </a:r>
            <a:r>
              <a:rPr lang="pt-BR" dirty="0"/>
              <a:t> V2 </a:t>
            </a:r>
            <a:endParaRPr dirty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415600" y="949484"/>
            <a:ext cx="11360800" cy="597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</a:t>
            </a:r>
            <a:endParaRPr lang="pt-BR" sz="15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compareSync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      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token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sign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Logado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token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token,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Invalid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login'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 err="1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logar,falhar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Verificando Token em todos endpoints - Rota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singin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600" b="1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600" b="1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600" b="1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 b="1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600" b="1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600" b="1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/alunos/'</a:t>
            </a:r>
            <a:r>
              <a:rPr lang="pt-BR" sz="1600" b="1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600" b="1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600" b="1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00" b="1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checar</a:t>
            </a:r>
            <a:r>
              <a:rPr lang="pt-BR" sz="1600" b="1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6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6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/alunos/:id/matriculas'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obterMatriculasDeAluno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dirty="0" err="1"/>
              <a:t>Obs</a:t>
            </a:r>
            <a:r>
              <a:rPr lang="pt-BR" dirty="0"/>
              <a:t>: Atenção à ordem das rotas!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6BC011-49AD-44DB-8019-64EAA9E2965F}"/>
              </a:ext>
            </a:extLst>
          </p:cNvPr>
          <p:cNvSpPr txBox="1"/>
          <p:nvPr/>
        </p:nvSpPr>
        <p:spPr>
          <a:xfrm>
            <a:off x="7356348" y="3236976"/>
            <a:ext cx="4269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O casamento das rotas com a rota pedida é feito sequencialmente.</a:t>
            </a:r>
          </a:p>
          <a:p>
            <a:r>
              <a:rPr lang="en-US" dirty="0"/>
              <a:t>- Logo, a </a:t>
            </a:r>
            <a:r>
              <a:rPr lang="en-US" dirty="0" err="1"/>
              <a:t>rota</a:t>
            </a:r>
            <a:r>
              <a:rPr lang="en-US" dirty="0"/>
              <a:t>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o controller </a:t>
            </a:r>
            <a:r>
              <a:rPr lang="en-US" dirty="0" err="1"/>
              <a:t>auth.checar</a:t>
            </a:r>
            <a:r>
              <a:rPr lang="en-US" dirty="0"/>
              <a:t>. </a:t>
            </a:r>
          </a:p>
          <a:p>
            <a:r>
              <a:rPr lang="en-US" dirty="0"/>
              <a:t>- O </a:t>
            </a:r>
            <a:r>
              <a:rPr lang="en-US" dirty="0" err="1"/>
              <a:t>mesmo</a:t>
            </a:r>
            <a:r>
              <a:rPr lang="en-US" dirty="0"/>
              <a:t> vale para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alunos</a:t>
            </a:r>
            <a:r>
              <a:rPr lang="en-US" dirty="0"/>
              <a:t>/:id </a:t>
            </a:r>
            <a:r>
              <a:rPr lang="en-US" dirty="0" err="1"/>
              <a:t>onde</a:t>
            </a:r>
            <a:r>
              <a:rPr lang="en-US" dirty="0"/>
              <a:t> é o controller </a:t>
            </a:r>
            <a:r>
              <a:rPr lang="en-US" dirty="0" err="1"/>
              <a:t>auth.checar</a:t>
            </a:r>
            <a:r>
              <a:rPr lang="en-US" dirty="0"/>
              <a:t> que é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primeiro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7C734121-D3F0-47ED-B9BF-2FAC69CF58D3}"/>
              </a:ext>
            </a:extLst>
          </p:cNvPr>
          <p:cNvSpPr/>
          <p:nvPr/>
        </p:nvSpPr>
        <p:spPr>
          <a:xfrm>
            <a:off x="6656832" y="3118104"/>
            <a:ext cx="548640" cy="15038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Verificando Token em todos endpoints - Controller</a:t>
            </a:r>
            <a:endParaRPr/>
          </a:p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/auth.js</a:t>
            </a:r>
            <a:endParaRPr sz="15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jsonwebtoken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checar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decoded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CC7B0832-A3C2-45C8-B677-92FE1E1D7631}"/>
              </a:ext>
            </a:extLst>
          </p:cNvPr>
          <p:cNvCxnSpPr>
            <a:cxnSpLocks/>
          </p:cNvCxnSpPr>
          <p:nvPr/>
        </p:nvCxnSpPr>
        <p:spPr>
          <a:xfrm flipH="1">
            <a:off x="2304288" y="4800600"/>
            <a:ext cx="1005840" cy="10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1028AF-6AA2-455D-A9E3-9374E70FBC8E}"/>
              </a:ext>
            </a:extLst>
          </p:cNvPr>
          <p:cNvSpPr txBox="1"/>
          <p:nvPr/>
        </p:nvSpPr>
        <p:spPr>
          <a:xfrm>
            <a:off x="3575304" y="4544568"/>
            <a:ext cx="4769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Executa o próximo </a:t>
            </a:r>
            <a:r>
              <a:rPr lang="pt-BR" dirty="0" err="1"/>
              <a:t>controller</a:t>
            </a:r>
            <a:r>
              <a:rPr lang="pt-BR" dirty="0"/>
              <a:t> que casar com a rota pedida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Outros Problemas ...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Outros problemas que não serão abordados nessa disciplinas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Evitar vazar a tecnologia usada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Headers</a:t>
            </a:r>
            <a:r>
              <a:rPr lang="pt-BR" dirty="0"/>
              <a:t> adicionado pelo </a:t>
            </a:r>
            <a:r>
              <a:rPr lang="pt-BR" dirty="0" err="1"/>
              <a:t>express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MongoDB</a:t>
            </a:r>
            <a:r>
              <a:rPr lang="pt-BR" dirty="0"/>
              <a:t> - Prevenir query </a:t>
            </a:r>
            <a:r>
              <a:rPr lang="pt-BR" dirty="0" err="1"/>
              <a:t>selector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MongoDB</a:t>
            </a:r>
            <a:r>
              <a:rPr lang="pt-BR" dirty="0"/>
              <a:t> - Estratégia de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replacement</a:t>
            </a:r>
            <a:r>
              <a:rPr lang="pt-BR" dirty="0"/>
              <a:t> pode não ser a mais adequada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Introdução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Nosso sistema precisa de um sistema de autenticação</a:t>
            </a:r>
            <a:endParaRPr/>
          </a:p>
          <a:p>
            <a:r>
              <a:rPr lang="pt-BR"/>
              <a:t>No sistema de matrícula, o aluno se loga usando matrícula e senha</a:t>
            </a:r>
            <a:endParaRPr/>
          </a:p>
          <a:p>
            <a:r>
              <a:rPr lang="pt-BR"/>
              <a:t>Para acessar os endpoints do sistema, o usuário deve estar logado</a:t>
            </a:r>
            <a:endParaRPr/>
          </a:p>
          <a:p>
            <a:r>
              <a:rPr lang="pt-BR"/>
              <a:t>Vamos elencar alguns de problemas de autenticação e segurança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  <a:p>
            <a:endParaRPr/>
          </a:p>
          <a:p>
            <a:r>
              <a:rPr lang="pt-BR"/>
              <a:t>Perguntas?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 1</a:t>
            </a:r>
          </a:p>
          <a:p>
            <a:r>
              <a:rPr lang="pt-BR"/>
              <a:t>Comunicação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Problema 1 - Comunicação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receber a senha?</a:t>
            </a:r>
            <a:endParaRPr/>
          </a:p>
          <a:p>
            <a:pPr lvl="1" indent="-393700">
              <a:spcBef>
                <a:spcPts val="0"/>
              </a:spcBef>
              <a:buSzPts val="2600"/>
            </a:pPr>
            <a:r>
              <a:rPr lang="pt-BR"/>
              <a:t>Vamos receber a senha via endpoint POST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 tiver alguém na linha </a:t>
            </a:r>
            <a:r>
              <a:rPr lang="pt-BR" b="1"/>
              <a:t>man-in-the-middle?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Informação é enviada em texto plano no HTTP</a:t>
            </a:r>
            <a:endParaRPr/>
          </a:p>
          <a:p>
            <a:r>
              <a:rPr lang="pt-BR"/>
              <a:t>Qualquer um pode escutar pode escutar a rede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Sniffers!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Possível Solução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Protocolo </a:t>
            </a:r>
            <a:r>
              <a:rPr lang="pt-BR" b="1"/>
              <a:t>HTTPS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Comunicação criptografada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Criptografia assimétrica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Protocolos SSL/TLS</a:t>
            </a:r>
            <a:endParaRPr/>
          </a:p>
          <a:p>
            <a:r>
              <a:rPr lang="pt-BR"/>
              <a:t>Em breve, chrome vai marcar todas as páginas HTTP como inseguras</a:t>
            </a:r>
            <a:endParaRPr/>
          </a:p>
          <a:p>
            <a:r>
              <a:rPr lang="pt-BR"/>
              <a:t>Algoritmo de busca do google está dando prioridade no SEO para páginas HTTPS</a:t>
            </a:r>
            <a:endParaRPr/>
          </a:p>
          <a:p>
            <a:pPr>
              <a:buClr>
                <a:srgbClr val="FF0000"/>
              </a:buClr>
            </a:pPr>
            <a:r>
              <a:rPr lang="pt-BR">
                <a:solidFill>
                  <a:srgbClr val="FF0000"/>
                </a:solidFill>
              </a:rPr>
              <a:t>Não impede de obter metadados - sites acessados, tempos de acesso, nome de arquivos...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Problema 2</a:t>
            </a:r>
            <a:endParaRPr/>
          </a:p>
          <a:p>
            <a:r>
              <a:rPr lang="pt-BR"/>
              <a:t>Armazenando Senhas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Problema 2 - Armazenando Senhas</a:t>
            </a:r>
            <a:endParaRPr/>
          </a:p>
          <a:p>
            <a:pPr>
              <a:buSzPts val="1100"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guardar a senha em banco?</a:t>
            </a:r>
            <a:endParaRPr dirty="0"/>
          </a:p>
          <a:p>
            <a:r>
              <a:rPr lang="pt-BR" dirty="0"/>
              <a:t>Se guardarmos a limpa  ...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Algum funcionário mal-intencionado pode olhar as senhas dos clientes no banco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Se alguém conseguir invadir o banco, o invasor terá todos as senhas facilmente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Solução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Funções HASH Criptográficas - </a:t>
            </a:r>
            <a:r>
              <a:rPr lang="pt-BR" dirty="0"/>
              <a:t>MD5, SHA-1, SHA-3, </a:t>
            </a:r>
            <a:r>
              <a:rPr lang="pt-BR" dirty="0" err="1"/>
              <a:t>Bcrypt</a:t>
            </a:r>
            <a:r>
              <a:rPr lang="pt-BR" dirty="0"/>
              <a:t> ...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Função </a:t>
            </a:r>
            <a:r>
              <a:rPr lang="pt-BR" dirty="0" err="1"/>
              <a:t>hash</a:t>
            </a:r>
            <a:r>
              <a:rPr lang="pt-BR" dirty="0"/>
              <a:t> é um função que recebe dados de tamanho variável e retorna um dado de tamanho fixo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Esse retorno é uma cadeia de caracteres que chamamos de </a:t>
            </a:r>
            <a:r>
              <a:rPr lang="pt-BR" b="1" dirty="0"/>
              <a:t>assinatura </a:t>
            </a:r>
            <a:r>
              <a:rPr lang="pt-BR" b="1" dirty="0" err="1"/>
              <a:t>hash</a:t>
            </a:r>
            <a:endParaRPr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438" y="3588326"/>
            <a:ext cx="4174725" cy="302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8024550" y="3600250"/>
            <a:ext cx="2552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/>
              <a:t>Fonte: https://en.wikipedia.org/wiki/Cryptographic_hash_function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1228</Words>
  <Application>Microsoft Office PowerPoint</Application>
  <PresentationFormat>Widescreen</PresentationFormat>
  <Paragraphs>237</Paragraphs>
  <Slides>30</Slides>
  <Notes>30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Old Standard TT</vt:lpstr>
      <vt:lpstr>Arial</vt:lpstr>
      <vt:lpstr>Courier New</vt:lpstr>
      <vt:lpstr>Consolas</vt:lpstr>
      <vt:lpstr>Paperback</vt:lpstr>
      <vt:lpstr>Segurança Autenticação</vt:lpstr>
      <vt:lpstr>Introdução</vt:lpstr>
      <vt:lpstr>Introdução</vt:lpstr>
      <vt:lpstr>Problema 1 Comunicação</vt:lpstr>
      <vt:lpstr>Problema 1 - Comunicação</vt:lpstr>
      <vt:lpstr>Possível Solução</vt:lpstr>
      <vt:lpstr>Problema 2 Armazenando Senhas</vt:lpstr>
      <vt:lpstr>Problema 2 - Armazenando Senhas </vt:lpstr>
      <vt:lpstr>Solução</vt:lpstr>
      <vt:lpstr>Hash</vt:lpstr>
      <vt:lpstr>Fluxo – Backend - Login</vt:lpstr>
      <vt:lpstr>BCrypt no Node</vt:lpstr>
      <vt:lpstr>Como usar</vt:lpstr>
      <vt:lpstr>Refatorando Schema de Aluno</vt:lpstr>
      <vt:lpstr>Inserindo Usuário com Senha no Banco</vt:lpstr>
      <vt:lpstr>Rota - Adicionando Verificação de Credenciais </vt:lpstr>
      <vt:lpstr>Controller -Adicionando Verificação de Credenciais</vt:lpstr>
      <vt:lpstr>Problema 3 Autenticação</vt:lpstr>
      <vt:lpstr>Autenticação</vt:lpstr>
      <vt:lpstr>Autenticação via Tokens</vt:lpstr>
      <vt:lpstr>Json Web Token</vt:lpstr>
      <vt:lpstr>Json Web Token - Fluxo </vt:lpstr>
      <vt:lpstr>Json Web Token - NodeJS</vt:lpstr>
      <vt:lpstr>Como usar</vt:lpstr>
      <vt:lpstr>Como usar </vt:lpstr>
      <vt:lpstr>Criando Token - Logar V2 </vt:lpstr>
      <vt:lpstr>Verificando Token em todos endpoints - Rota</vt:lpstr>
      <vt:lpstr>Verificando Token em todos endpoints - Controller </vt:lpstr>
      <vt:lpstr>Outros Problemas ...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Autenticação</dc:title>
  <cp:lastModifiedBy>Victor Farias</cp:lastModifiedBy>
  <cp:revision>25</cp:revision>
  <dcterms:modified xsi:type="dcterms:W3CDTF">2022-09-28T20:11:07Z</dcterms:modified>
</cp:coreProperties>
</file>