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5" r:id="rId4"/>
  </p:sldMasterIdLst>
  <p:notesMasterIdLst>
    <p:notesMasterId r:id="rId37"/>
  </p:notesMasterIdLst>
  <p:handoutMasterIdLst>
    <p:handoutMasterId r:id="rId38"/>
  </p:handoutMasterIdLst>
  <p:sldIdLst>
    <p:sldId id="385" r:id="rId5"/>
    <p:sldId id="427" r:id="rId6"/>
    <p:sldId id="423" r:id="rId7"/>
    <p:sldId id="424" r:id="rId8"/>
    <p:sldId id="425" r:id="rId9"/>
    <p:sldId id="429" r:id="rId10"/>
    <p:sldId id="428" r:id="rId11"/>
    <p:sldId id="389" r:id="rId12"/>
    <p:sldId id="412" r:id="rId13"/>
    <p:sldId id="422" r:id="rId14"/>
    <p:sldId id="391" r:id="rId15"/>
    <p:sldId id="394" r:id="rId16"/>
    <p:sldId id="413" r:id="rId17"/>
    <p:sldId id="396" r:id="rId18"/>
    <p:sldId id="414" r:id="rId19"/>
    <p:sldId id="398" r:id="rId20"/>
    <p:sldId id="408" r:id="rId21"/>
    <p:sldId id="415" r:id="rId22"/>
    <p:sldId id="407" r:id="rId23"/>
    <p:sldId id="416" r:id="rId24"/>
    <p:sldId id="417" r:id="rId25"/>
    <p:sldId id="409" r:id="rId26"/>
    <p:sldId id="400" r:id="rId27"/>
    <p:sldId id="401" r:id="rId28"/>
    <p:sldId id="418" r:id="rId29"/>
    <p:sldId id="402" r:id="rId30"/>
    <p:sldId id="419" r:id="rId31"/>
    <p:sldId id="421" r:id="rId32"/>
    <p:sldId id="403" r:id="rId33"/>
    <p:sldId id="420" r:id="rId34"/>
    <p:sldId id="404" r:id="rId35"/>
    <p:sldId id="410" r:id="rId3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99FF99"/>
    <a:srgbClr val="F6960A"/>
    <a:srgbClr val="B9ED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53" autoAdjust="0"/>
    <p:restoredTop sz="86015" autoAdjust="0"/>
  </p:normalViewPr>
  <p:slideViewPr>
    <p:cSldViewPr>
      <p:cViewPr varScale="1">
        <p:scale>
          <a:sx n="60" d="100"/>
          <a:sy n="60" d="100"/>
        </p:scale>
        <p:origin x="126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188" y="-5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nl-NL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nl-NL" alt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nl-NL"/>
              <a:t>unis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7BCDDA4-B923-4B86-A3B3-561497F971B6}" type="slidenum">
              <a:rPr lang="nl-NL" altLang="en-US"/>
              <a:pPr>
                <a:defRPr/>
              </a:pPr>
              <a:t>‹nr.›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0794044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nl-NL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nl-NL" alt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 smtClean="0"/>
              <a:t>Klik om het opmaakprofiel van de modeltekst te bewerken</a:t>
            </a:r>
          </a:p>
          <a:p>
            <a:pPr lvl="0"/>
            <a:r>
              <a:rPr lang="nl-NL" noProof="0" smtClean="0"/>
              <a:t>Tweede niveau</a:t>
            </a:r>
          </a:p>
          <a:p>
            <a:pPr lvl="0"/>
            <a:r>
              <a:rPr lang="nl-NL" noProof="0" smtClean="0"/>
              <a:t>Derde niveau</a:t>
            </a:r>
          </a:p>
          <a:p>
            <a:pPr lvl="0"/>
            <a:r>
              <a:rPr lang="nl-NL" noProof="0" smtClean="0"/>
              <a:t>Vierde niveau</a:t>
            </a:r>
          </a:p>
          <a:p>
            <a:pPr lvl="0"/>
            <a:r>
              <a:rPr lang="nl-NL" noProof="0" smtClean="0"/>
              <a:t>Vijfde niveau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nl-NL"/>
              <a:t>unis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61EA18F-D5E6-4000-AD55-2B5FBD13D02A}" type="slidenum">
              <a:rPr lang="nl-NL" altLang="en-US"/>
              <a:pPr>
                <a:defRPr/>
              </a:pPr>
              <a:t>‹nr.›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34757470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E87B0C0-21EF-4989-BBE2-5B764D01CFAB}" type="slidenum">
              <a:rPr lang="nl-NL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nl-NL" alt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6138" y="4344467"/>
            <a:ext cx="5485165" cy="4115679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unis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1EA18F-D5E6-4000-AD55-2B5FBD13D02A}" type="slidenum">
              <a:rPr lang="nl-NL" altLang="en-US" smtClean="0"/>
              <a:pPr>
                <a:defRPr/>
              </a:pPr>
              <a:t>18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163488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82978" y="8686454"/>
            <a:ext cx="2971953" cy="268452"/>
          </a:xfrm>
          <a:prstGeom prst="rect">
            <a:avLst/>
          </a:prstGeom>
          <a:noFill/>
          <a:ln>
            <a:noFill/>
          </a:ln>
        </p:spPr>
        <p:txBody>
          <a:bodyPr vert="horz" wrap="none" lIns="91512" tIns="45578" rIns="91512" bIns="45578" anchor="b" anchorCtr="0" compatLnSpc="1"/>
          <a:lstStyle/>
          <a:p>
            <a:pPr algn="r" hangingPunct="1">
              <a:spcBef>
                <a:spcPts val="0"/>
              </a:spcBef>
              <a:spcAft>
                <a:spcPts val="0"/>
              </a:spcAft>
              <a:tabLst>
                <a:tab pos="0" algn="l"/>
                <a:tab pos="904433" algn="l"/>
                <a:tab pos="1808866" algn="l"/>
                <a:tab pos="2713298" algn="l"/>
                <a:tab pos="3617732" algn="l"/>
                <a:tab pos="4522165" algn="l"/>
                <a:tab pos="5426597" algn="l"/>
                <a:tab pos="6331030" algn="l"/>
                <a:tab pos="7235464" algn="l"/>
                <a:tab pos="8139897" algn="l"/>
                <a:tab pos="9044330" algn="l"/>
                <a:tab pos="9948763" algn="l"/>
              </a:tabLst>
            </a:pPr>
            <a:fld id="{18F4ABF1-14BF-47D6-9ACA-8AA8B2F25D4C}" type="slidenum">
              <a:rPr lang="en-US" sz="1200">
                <a:solidFill>
                  <a:srgbClr val="000000"/>
                </a:solidFill>
                <a:latin typeface="Times New Roman" pitchFamily="18"/>
                <a:ea typeface="MS PGothic" pitchFamily="34"/>
                <a:cs typeface="MS PGothic" pitchFamily="34"/>
              </a:rPr>
              <a:pPr algn="r" hangingPunct="1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904433" algn="l"/>
                  <a:tab pos="1808866" algn="l"/>
                  <a:tab pos="2713298" algn="l"/>
                  <a:tab pos="3617732" algn="l"/>
                  <a:tab pos="4522165" algn="l"/>
                  <a:tab pos="5426597" algn="l"/>
                  <a:tab pos="6331030" algn="l"/>
                  <a:tab pos="7235464" algn="l"/>
                  <a:tab pos="8139897" algn="l"/>
                  <a:tab pos="9044330" algn="l"/>
                  <a:tab pos="9948763" algn="l"/>
                </a:tabLst>
              </a:pPr>
              <a:t>19</a:t>
            </a:fld>
            <a:endParaRPr lang="en-US" sz="1200">
              <a:solidFill>
                <a:srgbClr val="000000"/>
              </a:solidFill>
              <a:latin typeface="Times New Roman" pitchFamily="18"/>
              <a:ea typeface="MS PGothic" pitchFamily="34"/>
              <a:cs typeface="MS PGothic" pitchFamily="34"/>
            </a:endParaRPr>
          </a:p>
        </p:txBody>
      </p:sp>
      <p:sp>
        <p:nvSpPr>
          <p:cNvPr id="3" name="Slide Image Placeholder 2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4" name="Notes Placeholder 3"/>
          <p:cNvSpPr txBox="1"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941510"/>
          </a:xfrm>
        </p:spPr>
        <p:txBody>
          <a:bodyPr lIns="91512" tIns="45578" rIns="91512" bIns="45578" anchor="t" anchorCtr="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lvl="0"/>
            <a:r>
              <a:rPr lang="en-US" dirty="0"/>
              <a:t>Cached: idle threads are kept for 60 seconds</a:t>
            </a:r>
          </a:p>
          <a:p>
            <a:pPr lvl="0"/>
            <a:r>
              <a:rPr lang="en-US" dirty="0"/>
              <a:t>Fixed: threads above </a:t>
            </a:r>
            <a:r>
              <a:rPr lang="en-US" dirty="0" err="1"/>
              <a:t>poolsize</a:t>
            </a:r>
            <a:r>
              <a:rPr lang="en-US" dirty="0"/>
              <a:t> are put in a queue</a:t>
            </a:r>
          </a:p>
          <a:p>
            <a:pPr lvl="0"/>
            <a:r>
              <a:rPr lang="en-US" dirty="0"/>
              <a:t>Scheduled: replacement for </a:t>
            </a:r>
            <a:r>
              <a:rPr lang="en-US" dirty="0" err="1"/>
              <a:t>java.util.Timer</a:t>
            </a:r>
            <a:r>
              <a:rPr lang="en-US" dirty="0"/>
              <a:t> to execute tasks (especially for the single scheduled thread pool</a:t>
            </a:r>
            <a:r>
              <a:rPr lang="en-US" dirty="0" smtClean="0"/>
              <a:t>)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Note:</a:t>
            </a:r>
          </a:p>
          <a:p>
            <a:pPr lvl="0"/>
            <a:r>
              <a:rPr lang="en-US" dirty="0" smtClean="0"/>
              <a:t>Use</a:t>
            </a:r>
            <a:r>
              <a:rPr lang="en-US" baseline="0" dirty="0" smtClean="0"/>
              <a:t> a cached </a:t>
            </a:r>
            <a:r>
              <a:rPr lang="en-US" baseline="0" dirty="0" err="1" smtClean="0"/>
              <a:t>threadpool</a:t>
            </a:r>
            <a:r>
              <a:rPr lang="en-US" baseline="0" dirty="0" smtClean="0"/>
              <a:t> only when you have a reasonable number of threads, or when they have a short duration.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unis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1EA18F-D5E6-4000-AD55-2B5FBD13D02A}" type="slidenum">
              <a:rPr lang="nl-NL" altLang="en-US" smtClean="0"/>
              <a:pPr>
                <a:defRPr/>
              </a:pPr>
              <a:t>20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9745821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unis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1EA18F-D5E6-4000-AD55-2B5FBD13D02A}" type="slidenum">
              <a:rPr lang="nl-NL" altLang="en-US" smtClean="0"/>
              <a:pPr>
                <a:defRPr/>
              </a:pPr>
              <a:t>21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5759059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6138" y="4344467"/>
            <a:ext cx="5485165" cy="4115679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6138" y="4344467"/>
            <a:ext cx="5485165" cy="4115679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unis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1EA18F-D5E6-4000-AD55-2B5FBD13D02A}" type="slidenum">
              <a:rPr lang="nl-NL" altLang="en-US" smtClean="0"/>
              <a:pPr>
                <a:defRPr/>
              </a:pPr>
              <a:t>25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3829745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6138" y="4344467"/>
            <a:ext cx="5485165" cy="4115679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unis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1EA18F-D5E6-4000-AD55-2B5FBD13D02A}" type="slidenum">
              <a:rPr lang="nl-NL" altLang="en-US" smtClean="0"/>
              <a:pPr>
                <a:defRPr/>
              </a:pPr>
              <a:t>27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130787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55169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unis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1EA18F-D5E6-4000-AD55-2B5FBD13D02A}" type="slidenum">
              <a:rPr lang="nl-NL" altLang="en-US" smtClean="0"/>
              <a:pPr>
                <a:defRPr/>
              </a:pPr>
              <a:t>28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4105832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6138" y="4344467"/>
            <a:ext cx="5485165" cy="4115679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unis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1EA18F-D5E6-4000-AD55-2B5FBD13D02A}" type="slidenum">
              <a:rPr lang="nl-NL" altLang="en-US" smtClean="0"/>
              <a:pPr>
                <a:defRPr/>
              </a:pPr>
              <a:t>30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6020596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6138" y="4344467"/>
            <a:ext cx="5485165" cy="4115679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lvl="0"/>
            <a:r>
              <a:rPr lang="nl-NL"/>
              <a:t>Next: atomic variables (when you just need simple data sharing)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276712"/>
          </a:xfrm>
        </p:spPr>
        <p:txBody>
          <a:bodyPr lIns="91512" tIns="45578" rIns="91512" bIns="45578" anchor="t" anchorCtr="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lvl="0"/>
            <a:r>
              <a:rPr lang="en-US"/>
              <a:t>Next: what is an OS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unis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1EA18F-D5E6-4000-AD55-2B5FBD13D02A}" type="slidenum">
              <a:rPr lang="nl-NL" altLang="en-US" smtClean="0"/>
              <a:pPr>
                <a:defRPr/>
              </a:pPr>
              <a:t>10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49123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baseline="0" dirty="0" err="1" smtClean="0"/>
              <a:t>Dsiadvantages</a:t>
            </a:r>
            <a:r>
              <a:rPr lang="nl-NL" baseline="0" dirty="0" smtClean="0"/>
              <a:t>:</a:t>
            </a:r>
          </a:p>
          <a:p>
            <a:endParaRPr lang="nl-NL" baseline="0" dirty="0" smtClean="0"/>
          </a:p>
          <a:p>
            <a:r>
              <a:rPr lang="nl-NL" baseline="0" dirty="0" smtClean="0"/>
              <a:t>1. </a:t>
            </a:r>
            <a:r>
              <a:rPr lang="nl-NL" baseline="0" dirty="0" err="1" smtClean="0"/>
              <a:t>Task</a:t>
            </a:r>
            <a:r>
              <a:rPr lang="nl-NL" baseline="0" dirty="0" smtClean="0"/>
              <a:t> </a:t>
            </a:r>
            <a:r>
              <a:rPr lang="nl-NL" baseline="0" dirty="0" err="1" smtClean="0"/>
              <a:t>may</a:t>
            </a:r>
            <a:r>
              <a:rPr lang="nl-NL" baseline="0" dirty="0" smtClean="0"/>
              <a:t> have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wait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longer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if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all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threads</a:t>
            </a:r>
            <a:r>
              <a:rPr lang="nl-NL" baseline="0" dirty="0" smtClean="0"/>
              <a:t> busy.</a:t>
            </a:r>
          </a:p>
          <a:p>
            <a:endParaRPr lang="nl-NL" baseline="0" dirty="0" smtClean="0"/>
          </a:p>
          <a:p>
            <a:r>
              <a:rPr lang="nl-NL" baseline="0" smtClean="0"/>
              <a:t>2. </a:t>
            </a:r>
            <a:r>
              <a:rPr lang="nl-NL" baseline="0" dirty="0" smtClean="0"/>
              <a:t>(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fixed</a:t>
            </a:r>
            <a:r>
              <a:rPr lang="nl-NL" baseline="0" dirty="0" smtClean="0"/>
              <a:t> threadpool): </a:t>
            </a:r>
            <a:r>
              <a:rPr lang="nl-NL" baseline="0" dirty="0" err="1" smtClean="0"/>
              <a:t>threads</a:t>
            </a:r>
            <a:r>
              <a:rPr lang="nl-NL" baseline="0" dirty="0" smtClean="0"/>
              <a:t> are </a:t>
            </a:r>
            <a:r>
              <a:rPr lang="nl-NL" baseline="0" dirty="0" err="1" smtClean="0"/>
              <a:t>not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guaranteed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start </a:t>
            </a:r>
          </a:p>
          <a:p>
            <a:r>
              <a:rPr lang="nl-NL" baseline="0" dirty="0" smtClean="0"/>
              <a:t>(e.g. </a:t>
            </a:r>
            <a:r>
              <a:rPr lang="nl-NL" baseline="0" dirty="0" err="1" smtClean="0"/>
              <a:t>fixed</a:t>
            </a:r>
            <a:r>
              <a:rPr lang="nl-NL" baseline="0" dirty="0" smtClean="0"/>
              <a:t> threadpool of 4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four</a:t>
            </a:r>
            <a:r>
              <a:rPr lang="nl-NL" baseline="0" dirty="0" smtClean="0"/>
              <a:t> producer </a:t>
            </a:r>
            <a:r>
              <a:rPr lang="nl-NL" baseline="0" dirty="0" err="1" smtClean="0"/>
              <a:t>threads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one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consumer</a:t>
            </a:r>
            <a:r>
              <a:rPr lang="nl-NL" baseline="0" dirty="0" smtClean="0"/>
              <a:t> thread)</a:t>
            </a:r>
          </a:p>
          <a:p>
            <a:r>
              <a:rPr lang="nl-NL" baseline="0" dirty="0" err="1" smtClean="0"/>
              <a:t>When</a:t>
            </a:r>
            <a:r>
              <a:rPr lang="nl-NL" baseline="0" dirty="0" smtClean="0"/>
              <a:t> 4 producer </a:t>
            </a:r>
            <a:r>
              <a:rPr lang="nl-NL" baseline="0" dirty="0" err="1" smtClean="0"/>
              <a:t>threads</a:t>
            </a:r>
            <a:r>
              <a:rPr lang="nl-NL" baseline="0" dirty="0" smtClean="0"/>
              <a:t> are </a:t>
            </a:r>
            <a:r>
              <a:rPr lang="nl-NL" baseline="0" dirty="0" err="1" smtClean="0"/>
              <a:t>scheduled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consumer</a:t>
            </a:r>
            <a:r>
              <a:rPr lang="nl-NL" baseline="0" dirty="0" smtClean="0"/>
              <a:t> thread </a:t>
            </a:r>
            <a:r>
              <a:rPr lang="nl-NL" baseline="0" dirty="0" err="1" smtClean="0"/>
              <a:t>will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not</a:t>
            </a:r>
            <a:r>
              <a:rPr lang="nl-NL" baseline="0" dirty="0" smtClean="0"/>
              <a:t> get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CPU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unis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1EA18F-D5E6-4000-AD55-2B5FBD13D02A}" type="slidenum">
              <a:rPr lang="nl-NL" altLang="en-US" smtClean="0"/>
              <a:pPr>
                <a:defRPr/>
              </a:pPr>
              <a:t>12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108114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unis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1EA18F-D5E6-4000-AD55-2B5FBD13D02A}" type="slidenum">
              <a:rPr lang="nl-NL" altLang="en-US" smtClean="0"/>
              <a:pPr>
                <a:defRPr/>
              </a:pPr>
              <a:t>13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540021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6138" y="4344467"/>
            <a:ext cx="5485165" cy="4115679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unis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1EA18F-D5E6-4000-AD55-2B5FBD13D02A}" type="slidenum">
              <a:rPr lang="nl-NL" altLang="en-US" smtClean="0"/>
              <a:pPr>
                <a:defRPr/>
              </a:pPr>
              <a:t>15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978938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‹nr.›</a:t>
            </a:fld>
            <a:endParaRPr lang="nl-NL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‹nr.›</a:t>
            </a:fld>
            <a:endParaRPr lang="nl-NL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‹nr.›</a:t>
            </a:fld>
            <a:endParaRPr lang="nl-NL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5674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8013" cy="5794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2650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447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‹nr.›</a:t>
            </a:fld>
            <a:endParaRPr lang="nl-NL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‹nr.›</a:t>
            </a:fld>
            <a:endParaRPr lang="nl-NL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‹nr.›</a:t>
            </a:fld>
            <a:endParaRPr lang="nl-NL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‹nr.›</a:t>
            </a:fld>
            <a:endParaRPr lang="nl-NL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‹nr.›</a:t>
            </a:fld>
            <a:endParaRPr lang="nl-NL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‹nr.›</a:t>
            </a:fld>
            <a:endParaRPr lang="nl-NL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‹nr.›</a:t>
            </a:fld>
            <a:endParaRPr lang="nl-NL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‹nr.›</a:t>
            </a:fld>
            <a:endParaRPr lang="nl-NL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nl-NL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‹nr.›</a:t>
            </a:fld>
            <a:endParaRPr lang="nl-NL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38" r:id="rId12"/>
    <p:sldLayoutId id="2147483757" r:id="rId13"/>
    <p:sldLayoutId id="2147483758" r:id="rId1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3777772/how-to-stop-a-thread-in-a-threadpoo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mailto:a.postma@fontys.n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6"/>
          <p:cNvSpPr>
            <a:spLocks noChangeArrowheads="1"/>
          </p:cNvSpPr>
          <p:nvPr/>
        </p:nvSpPr>
        <p:spPr bwMode="auto">
          <a:xfrm>
            <a:off x="3203575" y="3357563"/>
            <a:ext cx="2916238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600">
                <a:solidFill>
                  <a:schemeClr val="tx2"/>
                </a:solidFill>
              </a:rPr>
              <a:t>Joris Geurts</a:t>
            </a:r>
            <a:endParaRPr lang="nl-NL" altLang="en-US" sz="2600">
              <a:solidFill>
                <a:schemeClr val="tx2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836613"/>
            <a:ext cx="6804248" cy="5472112"/>
          </a:xfrm>
        </p:spPr>
        <p:txBody>
          <a:bodyPr anchor="t">
            <a:normAutofit/>
          </a:bodyPr>
          <a:lstStyle/>
          <a:p>
            <a:r>
              <a:rPr lang="nl-NL" altLang="en-US" sz="5400" dirty="0" smtClean="0">
                <a:effectLst>
                  <a:outerShdw blurRad="38100" dist="50800" dir="2700000" algn="tl">
                    <a:schemeClr val="bg1">
                      <a:alpha val="97000"/>
                    </a:schemeClr>
                  </a:outerShdw>
                </a:effectLst>
              </a:rPr>
              <a:t>Operating</a:t>
            </a:r>
            <a:br>
              <a:rPr lang="nl-NL" altLang="en-US" sz="5400" dirty="0" smtClean="0">
                <a:effectLst>
                  <a:outerShdw blurRad="38100" dist="50800" dir="2700000" algn="tl">
                    <a:schemeClr val="bg1">
                      <a:alpha val="97000"/>
                    </a:schemeClr>
                  </a:outerShdw>
                </a:effectLst>
              </a:rPr>
            </a:br>
            <a:r>
              <a:rPr lang="nl-NL" altLang="en-US" sz="5400" dirty="0" smtClean="0">
                <a:effectLst>
                  <a:outerShdw blurRad="38100" dist="50800" dir="2700000" algn="tl">
                    <a:schemeClr val="bg1">
                      <a:alpha val="97000"/>
                    </a:schemeClr>
                  </a:outerShdw>
                </a:effectLst>
              </a:rPr>
              <a:t>Systems</a:t>
            </a:r>
            <a:br>
              <a:rPr lang="nl-NL" altLang="en-US" sz="5400" dirty="0" smtClean="0">
                <a:effectLst>
                  <a:outerShdw blurRad="38100" dist="50800" dir="2700000" algn="tl">
                    <a:schemeClr val="bg1">
                      <a:alpha val="97000"/>
                    </a:schemeClr>
                  </a:outerShdw>
                </a:effectLst>
              </a:rPr>
            </a:br>
            <a:r>
              <a:rPr lang="nl-NL" altLang="en-US" sz="5400" dirty="0" smtClean="0">
                <a:effectLst>
                  <a:outerShdw blurRad="38100" dist="50800" dir="2700000" algn="tl">
                    <a:schemeClr val="bg1">
                      <a:alpha val="97000"/>
                    </a:schemeClr>
                  </a:outerShdw>
                </a:effectLst>
              </a:rPr>
              <a:t/>
            </a:r>
            <a:br>
              <a:rPr lang="nl-NL" altLang="en-US" sz="5400" dirty="0" smtClean="0">
                <a:effectLst>
                  <a:outerShdw blurRad="38100" dist="50800" dir="2700000" algn="tl">
                    <a:schemeClr val="bg1">
                      <a:alpha val="97000"/>
                    </a:schemeClr>
                  </a:outerShdw>
                </a:effectLst>
              </a:rPr>
            </a:br>
            <a:r>
              <a:rPr lang="nl-NL" altLang="en-US" sz="5400" dirty="0" smtClean="0">
                <a:effectLst>
                  <a:outerShdw blurRad="38100" dist="50800" dir="2700000" algn="tl">
                    <a:schemeClr val="bg1">
                      <a:alpha val="97000"/>
                    </a:schemeClr>
                  </a:outerShdw>
                </a:effectLst>
              </a:rPr>
              <a:t>OS2</a:t>
            </a:r>
            <a:br>
              <a:rPr lang="nl-NL" altLang="en-US" sz="5400" dirty="0" smtClean="0">
                <a:effectLst>
                  <a:outerShdw blurRad="38100" dist="50800" dir="2700000" algn="tl">
                    <a:schemeClr val="bg1">
                      <a:alpha val="97000"/>
                    </a:schemeClr>
                  </a:outerShdw>
                </a:effectLst>
              </a:rPr>
            </a:br>
            <a:r>
              <a:rPr lang="nl-NL" altLang="en-US" sz="5400" dirty="0" smtClean="0">
                <a:effectLst>
                  <a:outerShdw blurRad="38100" dist="50800" dir="2700000" algn="tl">
                    <a:schemeClr val="bg1">
                      <a:alpha val="97000"/>
                    </a:schemeClr>
                  </a:outerShdw>
                </a:effectLst>
              </a:rPr>
              <a:t>Week 1-2</a:t>
            </a:r>
            <a:endParaRPr lang="nl-NL" altLang="en-US" sz="2400" dirty="0" smtClean="0">
              <a:effectLst>
                <a:outerShdw blurRad="38100" dist="50800" dir="2700000" algn="tl">
                  <a:schemeClr val="bg1">
                    <a:alpha val="97000"/>
                  </a:scheme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131840" y="0"/>
            <a:ext cx="601216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50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/>
          <a:lstStyle/>
          <a:p>
            <a:r>
              <a:rPr lang="nl-NL" dirty="0" err="1" smtClean="0">
                <a:solidFill>
                  <a:schemeClr val="bg1"/>
                </a:solidFill>
              </a:rPr>
              <a:t>Some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err="1" smtClean="0">
                <a:solidFill>
                  <a:schemeClr val="bg1"/>
                </a:solidFill>
              </a:rPr>
              <a:t>remarks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Some</a:t>
            </a:r>
            <a:r>
              <a:rPr lang="nl-NL" dirty="0" smtClean="0"/>
              <a:t> items </a:t>
            </a: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discussed</a:t>
            </a:r>
            <a:endParaRPr lang="nl-NL" dirty="0" smtClean="0"/>
          </a:p>
          <a:p>
            <a:pPr lvl="1"/>
            <a:r>
              <a:rPr lang="nl-NL" dirty="0" smtClean="0"/>
              <a:t>Java byte code</a:t>
            </a:r>
          </a:p>
          <a:p>
            <a:pPr lvl="1"/>
            <a:r>
              <a:rPr lang="nl-NL" dirty="0" smtClean="0"/>
              <a:t>JAR files</a:t>
            </a:r>
          </a:p>
          <a:p>
            <a:pPr lvl="1"/>
            <a:r>
              <a:rPr lang="nl-NL" dirty="0" err="1" smtClean="0"/>
              <a:t>Interrupting</a:t>
            </a:r>
            <a:r>
              <a:rPr lang="nl-NL" dirty="0" smtClean="0"/>
              <a:t> </a:t>
            </a:r>
            <a:r>
              <a:rPr lang="nl-NL" dirty="0" err="1" smtClean="0"/>
              <a:t>threads</a:t>
            </a:r>
            <a:r>
              <a:rPr lang="nl-NL" dirty="0" smtClean="0"/>
              <a:t>, handling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interrupts</a:t>
            </a:r>
            <a:endParaRPr lang="nl-NL" dirty="0" smtClean="0"/>
          </a:p>
          <a:p>
            <a:pPr lvl="1"/>
            <a:r>
              <a:rPr lang="nl-NL" dirty="0" err="1" smtClean="0"/>
              <a:t>Scheduling</a:t>
            </a:r>
            <a:r>
              <a:rPr lang="nl-NL" dirty="0" smtClean="0"/>
              <a:t> </a:t>
            </a:r>
            <a:r>
              <a:rPr lang="nl-NL" dirty="0" err="1" smtClean="0"/>
              <a:t>algorithms</a:t>
            </a:r>
            <a:endParaRPr lang="nl-NL" dirty="0" smtClean="0"/>
          </a:p>
          <a:p>
            <a:pPr lvl="1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10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82235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11</a:t>
            </a:fld>
            <a:endParaRPr lang="nl-NL" altLang="en-US"/>
          </a:p>
        </p:txBody>
      </p:sp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nl-NL" dirty="0" err="1" smtClean="0"/>
              <a:t>Recap</a:t>
            </a:r>
            <a:r>
              <a:rPr lang="nl-NL" dirty="0" smtClean="0"/>
              <a:t> </a:t>
            </a:r>
            <a:r>
              <a:rPr lang="nl-NL" dirty="0"/>
              <a:t>OS1 (II)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u="sng" dirty="0" smtClean="0"/>
              <a:t>Shared data</a:t>
            </a:r>
            <a:r>
              <a:rPr lang="en-US" dirty="0" smtClean="0"/>
              <a:t>: data </a:t>
            </a:r>
            <a:r>
              <a:rPr lang="en-US" dirty="0"/>
              <a:t>that is used in several </a:t>
            </a:r>
            <a:r>
              <a:rPr lang="en-US" dirty="0" smtClean="0"/>
              <a:t>threads</a:t>
            </a:r>
            <a:endParaRPr lang="en-US" dirty="0"/>
          </a:p>
          <a:p>
            <a:endParaRPr lang="en-US" dirty="0" smtClean="0"/>
          </a:p>
          <a:p>
            <a:r>
              <a:rPr lang="en-US" u="sng" dirty="0" smtClean="0"/>
              <a:t>Critical </a:t>
            </a:r>
            <a:r>
              <a:rPr lang="en-US" u="sng" dirty="0"/>
              <a:t>Section</a:t>
            </a:r>
            <a:r>
              <a:rPr lang="en-US" dirty="0"/>
              <a:t>: code that is involved in reading and writing shared data</a:t>
            </a:r>
          </a:p>
          <a:p>
            <a:endParaRPr lang="en-US" dirty="0" smtClean="0"/>
          </a:p>
          <a:p>
            <a:r>
              <a:rPr lang="en-US" u="sng" dirty="0" smtClean="0"/>
              <a:t>Mutual </a:t>
            </a:r>
            <a:r>
              <a:rPr lang="en-US" u="sng" dirty="0"/>
              <a:t>exclusion</a:t>
            </a:r>
            <a:r>
              <a:rPr lang="en-US" dirty="0"/>
              <a:t>: only one thread is executing a Critical Section</a:t>
            </a:r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Java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 smtClean="0">
                <a:solidFill>
                  <a:srgbClr val="FF0000"/>
                </a:solidFill>
              </a:rPr>
              <a:t>Now</a:t>
            </a:r>
            <a:r>
              <a:rPr lang="nl-NL" dirty="0" smtClean="0">
                <a:solidFill>
                  <a:srgbClr val="FF0000"/>
                </a:solidFill>
              </a:rPr>
              <a:t> </a:t>
            </a:r>
            <a:r>
              <a:rPr lang="nl-NL" dirty="0" err="1" smtClean="0">
                <a:solidFill>
                  <a:srgbClr val="FF0000"/>
                </a:solidFill>
              </a:rPr>
              <a:t>practice</a:t>
            </a:r>
            <a:r>
              <a:rPr lang="nl-NL" dirty="0" smtClean="0">
                <a:solidFill>
                  <a:srgbClr val="FF0000"/>
                </a:solidFill>
              </a:rPr>
              <a:t> </a:t>
            </a:r>
            <a:r>
              <a:rPr lang="nl-NL" dirty="0" err="1" smtClean="0">
                <a:solidFill>
                  <a:srgbClr val="FF0000"/>
                </a:solidFill>
              </a:rPr>
              <a:t>with</a:t>
            </a:r>
            <a:r>
              <a:rPr lang="nl-NL" dirty="0" smtClean="0">
                <a:solidFill>
                  <a:srgbClr val="FF0000"/>
                </a:solidFill>
              </a:rPr>
              <a:t> class </a:t>
            </a:r>
            <a:r>
              <a:rPr lang="nl-NL" dirty="0" err="1" smtClean="0">
                <a:solidFill>
                  <a:srgbClr val="FF0000"/>
                </a:solidFill>
              </a:rPr>
              <a:t>assignment</a:t>
            </a:r>
            <a:r>
              <a:rPr lang="nl-NL" dirty="0" smtClean="0">
                <a:solidFill>
                  <a:srgbClr val="FF0000"/>
                </a:solidFill>
              </a:rPr>
              <a:t>, part 1.</a:t>
            </a:r>
          </a:p>
        </p:txBody>
      </p:sp>
    </p:spTree>
    <p:extLst>
      <p:ext uri="{BB962C8B-B14F-4D97-AF65-F5344CB8AC3E}">
        <p14:creationId xmlns:p14="http://schemas.microsoft.com/office/powerpoint/2010/main" val="357539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252471" y="2060848"/>
            <a:ext cx="3520440" cy="24112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/>
              <a:t>Thread Pool</a:t>
            </a:r>
            <a:endParaRPr lang="nl-NL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/>
              <a:t>Contains number of threads; executing/waiting for tasks</a:t>
            </a:r>
          </a:p>
          <a:p>
            <a:endParaRPr lang="en-US" dirty="0"/>
          </a:p>
          <a:p>
            <a:r>
              <a:rPr lang="en-US" dirty="0"/>
              <a:t>We can give tasks to </a:t>
            </a:r>
            <a:r>
              <a:rPr lang="en-US" dirty="0" smtClean="0"/>
              <a:t>thread </a:t>
            </a:r>
            <a:r>
              <a:rPr lang="en-US" dirty="0"/>
              <a:t>pool:</a:t>
            </a:r>
          </a:p>
          <a:p>
            <a:pPr lvl="1"/>
            <a:r>
              <a:rPr lang="en-US" dirty="0"/>
              <a:t>task </a:t>
            </a:r>
            <a:r>
              <a:rPr lang="en-US" dirty="0" smtClean="0"/>
              <a:t>executed </a:t>
            </a:r>
            <a:r>
              <a:rPr lang="en-US" dirty="0"/>
              <a:t>by one of the threads</a:t>
            </a:r>
          </a:p>
          <a:p>
            <a:pPr lvl="1"/>
            <a:r>
              <a:rPr lang="en-US" dirty="0"/>
              <a:t>if all threads </a:t>
            </a:r>
            <a:r>
              <a:rPr lang="en-US" dirty="0" smtClean="0"/>
              <a:t>busy</a:t>
            </a:r>
            <a:r>
              <a:rPr lang="en-US" dirty="0"/>
              <a:t>, task has to wait</a:t>
            </a:r>
          </a:p>
          <a:p>
            <a:pPr lvl="1"/>
            <a:r>
              <a:rPr lang="en-US" dirty="0"/>
              <a:t>thread stays alive when task </a:t>
            </a:r>
            <a:r>
              <a:rPr lang="en-US" dirty="0" smtClean="0"/>
              <a:t>finished</a:t>
            </a:r>
            <a:endParaRPr lang="en-US" dirty="0"/>
          </a:p>
          <a:p>
            <a:pPr lvl="1"/>
            <a:r>
              <a:rPr lang="en-US" dirty="0"/>
              <a:t>non-active threads are blocked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take no CPU-time)</a:t>
            </a:r>
          </a:p>
          <a:p>
            <a:endParaRPr lang="en-US" dirty="0"/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Re-using old thread is faster than creating new thread</a:t>
            </a:r>
          </a:p>
          <a:p>
            <a:pPr lvl="1"/>
            <a:r>
              <a:rPr lang="en-US" dirty="0"/>
              <a:t>Number of threads is limited to size of pool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3847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/>
          <a:lstStyle/>
          <a:p>
            <a:r>
              <a:rPr lang="nl-NL" dirty="0" err="1" smtClean="0">
                <a:solidFill>
                  <a:schemeClr val="bg1"/>
                </a:solidFill>
              </a:rPr>
              <a:t>Some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err="1" smtClean="0">
                <a:solidFill>
                  <a:schemeClr val="bg1"/>
                </a:solidFill>
              </a:rPr>
              <a:t>remarks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Idea of </a:t>
            </a:r>
            <a:r>
              <a:rPr lang="nl-NL" dirty="0" err="1" smtClean="0"/>
              <a:t>the</a:t>
            </a:r>
            <a:r>
              <a:rPr lang="nl-NL" dirty="0" smtClean="0"/>
              <a:t> threadpool is </a:t>
            </a:r>
            <a:r>
              <a:rPr lang="nl-NL" dirty="0" err="1" smtClean="0"/>
              <a:t>to</a:t>
            </a:r>
            <a:r>
              <a:rPr lang="nl-NL" dirty="0" smtClean="0"/>
              <a:t> save overhead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creating</a:t>
            </a:r>
            <a:r>
              <a:rPr lang="nl-NL" dirty="0" smtClean="0"/>
              <a:t> </a:t>
            </a:r>
            <a:r>
              <a:rPr lang="nl-NL" dirty="0" err="1" smtClean="0"/>
              <a:t>threads</a:t>
            </a:r>
            <a:r>
              <a:rPr lang="nl-NL" dirty="0" smtClean="0"/>
              <a:t> </a:t>
            </a:r>
            <a:r>
              <a:rPr lang="nl-NL" dirty="0" err="1" smtClean="0"/>
              <a:t>only</a:t>
            </a:r>
            <a:r>
              <a:rPr lang="nl-NL" dirty="0" smtClean="0"/>
              <a:t> </a:t>
            </a:r>
            <a:r>
              <a:rPr lang="nl-NL" dirty="0" err="1" smtClean="0"/>
              <a:t>once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re-</a:t>
            </a:r>
            <a:r>
              <a:rPr lang="nl-NL" dirty="0" err="1" smtClean="0"/>
              <a:t>use</a:t>
            </a:r>
            <a:r>
              <a:rPr lang="nl-NL" dirty="0" smtClean="0"/>
              <a:t> </a:t>
            </a:r>
            <a:r>
              <a:rPr lang="nl-NL" dirty="0" err="1" smtClean="0"/>
              <a:t>them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multiple </a:t>
            </a:r>
            <a:r>
              <a:rPr lang="nl-NL" dirty="0" err="1" smtClean="0"/>
              <a:t>tasks</a:t>
            </a:r>
            <a:endParaRPr lang="nl-NL" dirty="0" smtClean="0"/>
          </a:p>
          <a:p>
            <a:endParaRPr lang="nl-NL" dirty="0"/>
          </a:p>
          <a:p>
            <a:r>
              <a:rPr lang="nl-NL" dirty="0" err="1" smtClean="0"/>
              <a:t>Creating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starting</a:t>
            </a:r>
            <a:r>
              <a:rPr lang="nl-NL" dirty="0" smtClean="0"/>
              <a:t> a thread takes time</a:t>
            </a:r>
          </a:p>
          <a:p>
            <a:pPr marL="548640" lvl="2" indent="0">
              <a:buNone/>
            </a:pP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Runnable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 = new </a:t>
            </a: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MyRunnable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548640" lvl="2" indent="0">
              <a:buNone/>
            </a:pP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Thread t = new Thread(r);</a:t>
            </a:r>
          </a:p>
          <a:p>
            <a:pPr marL="548640" lvl="2" indent="0">
              <a:buNone/>
            </a:pP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t.start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nl-NL" dirty="0" smtClean="0"/>
          </a:p>
          <a:p>
            <a:r>
              <a:rPr lang="nl-NL" dirty="0" smtClean="0">
                <a:solidFill>
                  <a:srgbClr val="FF0000"/>
                </a:solidFill>
              </a:rPr>
              <a:t>Threadpool is more </a:t>
            </a:r>
            <a:r>
              <a:rPr lang="nl-NL" dirty="0" err="1" smtClean="0">
                <a:solidFill>
                  <a:srgbClr val="FF0000"/>
                </a:solidFill>
              </a:rPr>
              <a:t>efficient</a:t>
            </a:r>
            <a:r>
              <a:rPr lang="nl-NL" dirty="0" smtClean="0">
                <a:solidFill>
                  <a:srgbClr val="FF0000"/>
                </a:solidFill>
              </a:rPr>
              <a:t> </a:t>
            </a:r>
            <a:r>
              <a:rPr lang="nl-NL" dirty="0" err="1" smtClean="0">
                <a:solidFill>
                  <a:srgbClr val="FF0000"/>
                </a:solidFill>
              </a:rPr>
              <a:t>only</a:t>
            </a:r>
            <a:r>
              <a:rPr lang="nl-NL" dirty="0" smtClean="0">
                <a:solidFill>
                  <a:srgbClr val="FF0000"/>
                </a:solidFill>
              </a:rPr>
              <a:t> </a:t>
            </a:r>
            <a:r>
              <a:rPr lang="nl-NL" dirty="0" err="1" smtClean="0">
                <a:solidFill>
                  <a:srgbClr val="FF0000"/>
                </a:solidFill>
              </a:rPr>
              <a:t>if</a:t>
            </a:r>
            <a:r>
              <a:rPr lang="nl-NL" dirty="0" smtClean="0">
                <a:solidFill>
                  <a:srgbClr val="FF0000"/>
                </a:solidFill>
              </a:rPr>
              <a:t> </a:t>
            </a:r>
            <a:r>
              <a:rPr lang="nl-NL" dirty="0" err="1" smtClean="0">
                <a:solidFill>
                  <a:srgbClr val="FF0000"/>
                </a:solidFill>
              </a:rPr>
              <a:t>threads</a:t>
            </a:r>
            <a:r>
              <a:rPr lang="nl-NL" dirty="0" smtClean="0">
                <a:solidFill>
                  <a:srgbClr val="FF0000"/>
                </a:solidFill>
              </a:rPr>
              <a:t> are re-</a:t>
            </a:r>
            <a:r>
              <a:rPr lang="nl-NL" dirty="0" err="1" smtClean="0">
                <a:solidFill>
                  <a:srgbClr val="FF0000"/>
                </a:solidFill>
              </a:rPr>
              <a:t>used</a:t>
            </a:r>
            <a:r>
              <a:rPr lang="nl-NL" dirty="0" smtClean="0">
                <a:solidFill>
                  <a:srgbClr val="FF0000"/>
                </a:solidFill>
              </a:rPr>
              <a:t>!</a:t>
            </a:r>
          </a:p>
          <a:p>
            <a:pPr lvl="1"/>
            <a:r>
              <a:rPr lang="nl-NL" dirty="0" smtClean="0">
                <a:solidFill>
                  <a:srgbClr val="FF0000"/>
                </a:solidFill>
              </a:rPr>
              <a:t>Cf. </a:t>
            </a:r>
          </a:p>
          <a:p>
            <a:pPr lvl="2"/>
            <a:r>
              <a:rPr lang="nl-NL" dirty="0" err="1" smtClean="0">
                <a:solidFill>
                  <a:srgbClr val="FF0000"/>
                </a:solidFill>
              </a:rPr>
              <a:t>Use</a:t>
            </a:r>
            <a:r>
              <a:rPr lang="nl-NL" dirty="0" smtClean="0">
                <a:solidFill>
                  <a:srgbClr val="FF0000"/>
                </a:solidFill>
              </a:rPr>
              <a:t> brand new taxi </a:t>
            </a:r>
            <a:r>
              <a:rPr lang="nl-NL" dirty="0" err="1" smtClean="0">
                <a:solidFill>
                  <a:srgbClr val="FF0000"/>
                </a:solidFill>
              </a:rPr>
              <a:t>for</a:t>
            </a:r>
            <a:r>
              <a:rPr lang="nl-NL" dirty="0" smtClean="0">
                <a:solidFill>
                  <a:srgbClr val="FF0000"/>
                </a:solidFill>
              </a:rPr>
              <a:t> </a:t>
            </a:r>
            <a:r>
              <a:rPr lang="nl-NL" dirty="0" err="1" smtClean="0">
                <a:solidFill>
                  <a:srgbClr val="FF0000"/>
                </a:solidFill>
              </a:rPr>
              <a:t>every</a:t>
            </a:r>
            <a:r>
              <a:rPr lang="nl-NL" dirty="0" smtClean="0">
                <a:solidFill>
                  <a:srgbClr val="FF0000"/>
                </a:solidFill>
              </a:rPr>
              <a:t> </a:t>
            </a:r>
            <a:r>
              <a:rPr lang="nl-NL" dirty="0" err="1" smtClean="0">
                <a:solidFill>
                  <a:srgbClr val="FF0000"/>
                </a:solidFill>
              </a:rPr>
              <a:t>ride</a:t>
            </a:r>
            <a:r>
              <a:rPr lang="nl-NL" dirty="0" smtClean="0">
                <a:solidFill>
                  <a:srgbClr val="FF0000"/>
                </a:solidFill>
              </a:rPr>
              <a:t> or </a:t>
            </a:r>
          </a:p>
          <a:p>
            <a:pPr lvl="2"/>
            <a:r>
              <a:rPr lang="nl-NL" dirty="0">
                <a:solidFill>
                  <a:srgbClr val="FF0000"/>
                </a:solidFill>
              </a:rPr>
              <a:t>R</a:t>
            </a:r>
            <a:r>
              <a:rPr lang="nl-NL" dirty="0" smtClean="0">
                <a:solidFill>
                  <a:srgbClr val="FF0000"/>
                </a:solidFill>
              </a:rPr>
              <a:t>e-</a:t>
            </a:r>
            <a:r>
              <a:rPr lang="nl-NL" dirty="0" err="1" smtClean="0">
                <a:solidFill>
                  <a:srgbClr val="FF0000"/>
                </a:solidFill>
              </a:rPr>
              <a:t>use</a:t>
            </a:r>
            <a:r>
              <a:rPr lang="nl-NL" dirty="0" smtClean="0">
                <a:solidFill>
                  <a:srgbClr val="FF0000"/>
                </a:solidFill>
              </a:rPr>
              <a:t> </a:t>
            </a:r>
            <a:r>
              <a:rPr lang="nl-NL" dirty="0" err="1" smtClean="0">
                <a:solidFill>
                  <a:srgbClr val="FF0000"/>
                </a:solidFill>
              </a:rPr>
              <a:t>same</a:t>
            </a:r>
            <a:r>
              <a:rPr lang="nl-NL" dirty="0" smtClean="0">
                <a:solidFill>
                  <a:srgbClr val="FF0000"/>
                </a:solidFill>
              </a:rPr>
              <a:t> taxi </a:t>
            </a:r>
            <a:r>
              <a:rPr lang="nl-NL" dirty="0" err="1" smtClean="0">
                <a:solidFill>
                  <a:srgbClr val="FF0000"/>
                </a:solidFill>
              </a:rPr>
              <a:t>for</a:t>
            </a:r>
            <a:r>
              <a:rPr lang="nl-NL" dirty="0" smtClean="0">
                <a:solidFill>
                  <a:srgbClr val="FF0000"/>
                </a:solidFill>
              </a:rPr>
              <a:t> multiple </a:t>
            </a:r>
            <a:r>
              <a:rPr lang="nl-NL" dirty="0" err="1" smtClean="0">
                <a:solidFill>
                  <a:srgbClr val="FF0000"/>
                </a:solidFill>
              </a:rPr>
              <a:t>passengers</a:t>
            </a:r>
            <a:endParaRPr lang="nl-NL" dirty="0" smtClean="0">
              <a:solidFill>
                <a:srgbClr val="FF0000"/>
              </a:solidFill>
            </a:endParaRPr>
          </a:p>
          <a:p>
            <a:pPr marL="548640" lvl="2" indent="0">
              <a:buNone/>
            </a:pPr>
            <a:endParaRPr lang="nl-NL" dirty="0" smtClean="0">
              <a:solidFill>
                <a:srgbClr val="FF0000"/>
              </a:solidFill>
            </a:endParaRPr>
          </a:p>
          <a:p>
            <a:pPr marL="822960" lvl="3" indent="0">
              <a:buNone/>
            </a:pP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13</a:t>
            </a:fld>
            <a:endParaRPr lang="nl-NL" altLang="en-US"/>
          </a:p>
        </p:txBody>
      </p:sp>
      <p:sp>
        <p:nvSpPr>
          <p:cNvPr id="5" name="Pijl-links 4"/>
          <p:cNvSpPr/>
          <p:nvPr/>
        </p:nvSpPr>
        <p:spPr>
          <a:xfrm>
            <a:off x="4788024" y="3589243"/>
            <a:ext cx="1656184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Pijl-links 5"/>
          <p:cNvSpPr/>
          <p:nvPr/>
        </p:nvSpPr>
        <p:spPr>
          <a:xfrm>
            <a:off x="4788024" y="3949283"/>
            <a:ext cx="1656184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kstvak 6"/>
          <p:cNvSpPr txBox="1"/>
          <p:nvPr/>
        </p:nvSpPr>
        <p:spPr>
          <a:xfrm>
            <a:off x="6540730" y="3700046"/>
            <a:ext cx="1519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 smtClean="0"/>
              <a:t>Takes time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74755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14</a:t>
            </a:fld>
            <a:endParaRPr lang="nl-NL" altLang="en-US"/>
          </a:p>
        </p:txBody>
      </p:sp>
      <p:sp>
        <p:nvSpPr>
          <p:cNvPr id="8" name="Title 5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/>
              <a:t>Thread Pools in Java</a:t>
            </a:r>
            <a:endParaRPr lang="nl-NL" dirty="0"/>
          </a:p>
        </p:txBody>
      </p:sp>
      <p:sp>
        <p:nvSpPr>
          <p:cNvPr id="9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/>
              <a:t>Creating thread pool with 10 </a:t>
            </a:r>
            <a:r>
              <a:rPr lang="en-US" dirty="0" smtClean="0"/>
              <a:t>threads:</a:t>
            </a:r>
            <a:endParaRPr lang="en-US" dirty="0"/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ExecutorService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pool =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Executors.newFixedThreadPool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/>
          </a:p>
          <a:p>
            <a:r>
              <a:rPr lang="en-US" dirty="0"/>
              <a:t>Giving a task to the thread </a:t>
            </a:r>
            <a:r>
              <a:rPr lang="en-US" dirty="0" smtClean="0"/>
              <a:t>pool:</a:t>
            </a:r>
            <a:endParaRPr lang="en-US" dirty="0"/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pool.execute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(task);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dirty="0"/>
              <a:t> must be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Runnable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dirty="0"/>
              <a:t> will be executed by one of the threads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unpredictable when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dirty="0">
                <a:solidFill>
                  <a:srgbClr val="FF0000"/>
                </a:solidFill>
              </a:rPr>
              <a:t> will actually start</a:t>
            </a:r>
          </a:p>
          <a:p>
            <a:pPr lvl="2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2552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/>
          <a:lstStyle/>
          <a:p>
            <a:r>
              <a:rPr lang="nl-NL" dirty="0" err="1" smtClean="0">
                <a:solidFill>
                  <a:schemeClr val="bg1"/>
                </a:solidFill>
              </a:rPr>
              <a:t>Some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err="1" smtClean="0">
                <a:solidFill>
                  <a:schemeClr val="bg1"/>
                </a:solidFill>
              </a:rPr>
              <a:t>remarks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It is </a:t>
            </a:r>
            <a:r>
              <a:rPr lang="nl-NL" dirty="0" err="1" smtClean="0"/>
              <a:t>unpredictable</a:t>
            </a:r>
            <a:r>
              <a:rPr lang="nl-NL" dirty="0" smtClean="0"/>
              <a:t> </a:t>
            </a:r>
            <a:r>
              <a:rPr lang="nl-NL" dirty="0" err="1" smtClean="0"/>
              <a:t>when</a:t>
            </a:r>
            <a:r>
              <a:rPr lang="nl-NL" dirty="0" smtClean="0"/>
              <a:t> a </a:t>
            </a:r>
            <a:r>
              <a:rPr lang="nl-NL" dirty="0" err="1" smtClean="0"/>
              <a:t>task</a:t>
            </a:r>
            <a:r>
              <a:rPr lang="nl-NL" dirty="0" smtClean="0"/>
              <a:t> in a threadpool </a:t>
            </a:r>
            <a:r>
              <a:rPr lang="nl-NL" dirty="0" err="1" smtClean="0"/>
              <a:t>will</a:t>
            </a:r>
            <a:r>
              <a:rPr lang="nl-NL" dirty="0" smtClean="0"/>
              <a:t> start</a:t>
            </a:r>
          </a:p>
          <a:p>
            <a:pPr lvl="1"/>
            <a:r>
              <a:rPr lang="nl-NL" dirty="0" err="1" smtClean="0"/>
              <a:t>With</a:t>
            </a:r>
            <a:r>
              <a:rPr lang="nl-NL" dirty="0" smtClean="0"/>
              <a:t> a </a:t>
            </a:r>
            <a:r>
              <a:rPr lang="nl-NL" dirty="0" err="1" smtClean="0">
                <a:solidFill>
                  <a:srgbClr val="FF0000"/>
                </a:solidFill>
              </a:rPr>
              <a:t>fixed</a:t>
            </a:r>
            <a:r>
              <a:rPr lang="nl-NL" dirty="0" smtClean="0">
                <a:solidFill>
                  <a:srgbClr val="FF0000"/>
                </a:solidFill>
              </a:rPr>
              <a:t> threadpool </a:t>
            </a:r>
            <a:r>
              <a:rPr lang="nl-NL" dirty="0" err="1" smtClean="0"/>
              <a:t>it</a:t>
            </a:r>
            <a:r>
              <a:rPr lang="nl-NL" dirty="0" smtClean="0"/>
              <a:t> is </a:t>
            </a:r>
            <a:r>
              <a:rPr lang="nl-NL" dirty="0" err="1" smtClean="0"/>
              <a:t>not</a:t>
            </a:r>
            <a:r>
              <a:rPr lang="nl-NL" dirty="0" smtClean="0"/>
              <a:t> even </a:t>
            </a:r>
            <a:r>
              <a:rPr lang="nl-NL" dirty="0" err="1" smtClean="0"/>
              <a:t>guaranteed</a:t>
            </a:r>
            <a:r>
              <a:rPr lang="nl-NL" dirty="0" smtClean="0"/>
              <a:t> </a:t>
            </a:r>
            <a:r>
              <a:rPr lang="nl-NL" dirty="0" err="1" smtClean="0"/>
              <a:t>that</a:t>
            </a:r>
            <a:r>
              <a:rPr lang="nl-NL" dirty="0" smtClean="0"/>
              <a:t> a </a:t>
            </a:r>
            <a:r>
              <a:rPr lang="nl-NL" dirty="0" err="1" smtClean="0"/>
              <a:t>task</a:t>
            </a:r>
            <a:r>
              <a:rPr lang="nl-NL" dirty="0" smtClean="0"/>
              <a:t> </a:t>
            </a:r>
            <a:r>
              <a:rPr lang="nl-NL" dirty="0" err="1" smtClean="0"/>
              <a:t>will</a:t>
            </a:r>
            <a:r>
              <a:rPr lang="nl-NL" dirty="0" smtClean="0"/>
              <a:t> start at </a:t>
            </a:r>
            <a:r>
              <a:rPr lang="nl-NL" dirty="0" err="1" smtClean="0"/>
              <a:t>all</a:t>
            </a:r>
            <a:endParaRPr lang="nl-NL" dirty="0" smtClean="0"/>
          </a:p>
          <a:p>
            <a:pPr lvl="1"/>
            <a:endParaRPr lang="nl-NL" dirty="0"/>
          </a:p>
          <a:p>
            <a:r>
              <a:rPr lang="nl-NL" dirty="0" err="1" smtClean="0"/>
              <a:t>Examples</a:t>
            </a:r>
            <a:r>
              <a:rPr lang="nl-NL" dirty="0" smtClean="0"/>
              <a:t>:</a:t>
            </a:r>
          </a:p>
          <a:p>
            <a:pPr lvl="1"/>
            <a:r>
              <a:rPr lang="nl-NL" dirty="0" err="1" smtClean="0"/>
              <a:t>Infinite</a:t>
            </a:r>
            <a:r>
              <a:rPr lang="nl-NL" dirty="0" smtClean="0"/>
              <a:t> </a:t>
            </a:r>
            <a:r>
              <a:rPr lang="nl-NL" dirty="0" err="1" smtClean="0"/>
              <a:t>tasks</a:t>
            </a:r>
            <a:endParaRPr lang="nl-NL" dirty="0" smtClean="0"/>
          </a:p>
          <a:p>
            <a:pPr lvl="1"/>
            <a:r>
              <a:rPr lang="nl-NL" dirty="0" smtClean="0"/>
              <a:t>Applications in </a:t>
            </a:r>
            <a:r>
              <a:rPr lang="nl-NL" dirty="0" err="1" smtClean="0"/>
              <a:t>which</a:t>
            </a:r>
            <a:r>
              <a:rPr lang="nl-NL" dirty="0" smtClean="0"/>
              <a:t> </a:t>
            </a:r>
            <a:r>
              <a:rPr lang="nl-NL" dirty="0" err="1" smtClean="0"/>
              <a:t>threads</a:t>
            </a:r>
            <a:r>
              <a:rPr lang="nl-NL" dirty="0" smtClean="0"/>
              <a:t> </a:t>
            </a:r>
            <a:r>
              <a:rPr lang="nl-NL" dirty="0" err="1" smtClean="0"/>
              <a:t>may</a:t>
            </a:r>
            <a:r>
              <a:rPr lang="nl-NL" dirty="0" smtClean="0"/>
              <a:t> have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wait</a:t>
            </a:r>
            <a:r>
              <a:rPr lang="nl-NL" dirty="0" smtClean="0"/>
              <a:t>:</a:t>
            </a:r>
          </a:p>
          <a:p>
            <a:pPr lvl="2"/>
            <a:r>
              <a:rPr lang="nl-NL" dirty="0" smtClean="0"/>
              <a:t>Producer / </a:t>
            </a:r>
            <a:r>
              <a:rPr lang="nl-NL" dirty="0" err="1" smtClean="0"/>
              <a:t>consumer</a:t>
            </a:r>
            <a:r>
              <a:rPr lang="nl-NL" dirty="0" smtClean="0"/>
              <a:t> </a:t>
            </a:r>
            <a:r>
              <a:rPr lang="nl-NL" dirty="0" err="1" smtClean="0"/>
              <a:t>problem</a:t>
            </a:r>
            <a:endParaRPr lang="nl-NL" dirty="0"/>
          </a:p>
          <a:p>
            <a:pPr lvl="2"/>
            <a:r>
              <a:rPr lang="nl-NL" dirty="0" smtClean="0"/>
              <a:t>Application </a:t>
            </a: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uses</a:t>
            </a:r>
            <a:r>
              <a:rPr lang="nl-NL" dirty="0" smtClean="0"/>
              <a:t> cyclic </a:t>
            </a:r>
            <a:r>
              <a:rPr lang="nl-NL" dirty="0" err="1" smtClean="0"/>
              <a:t>barrier</a:t>
            </a:r>
            <a:r>
              <a:rPr lang="nl-NL" dirty="0" smtClean="0"/>
              <a:t> or countdown </a:t>
            </a:r>
            <a:r>
              <a:rPr lang="nl-NL" dirty="0" err="1" smtClean="0"/>
              <a:t>latch</a:t>
            </a:r>
            <a:endParaRPr lang="nl-NL" dirty="0" smtClean="0"/>
          </a:p>
          <a:p>
            <a:pPr lvl="2"/>
            <a:endParaRPr lang="nl-NL" dirty="0">
              <a:solidFill>
                <a:srgbClr val="FF0000"/>
              </a:solidFill>
            </a:endParaRPr>
          </a:p>
          <a:p>
            <a:pPr marL="548640" lvl="2" indent="0">
              <a:buNone/>
            </a:pPr>
            <a:r>
              <a:rPr lang="nl-NL" dirty="0" smtClean="0">
                <a:solidFill>
                  <a:srgbClr val="FF0000"/>
                </a:solidFill>
              </a:rPr>
              <a:t>For these </a:t>
            </a:r>
            <a:r>
              <a:rPr lang="nl-NL" dirty="0" err="1" smtClean="0">
                <a:solidFill>
                  <a:srgbClr val="FF0000"/>
                </a:solidFill>
              </a:rPr>
              <a:t>applications</a:t>
            </a:r>
            <a:r>
              <a:rPr lang="nl-NL" dirty="0" smtClean="0">
                <a:solidFill>
                  <a:srgbClr val="FF0000"/>
                </a:solidFill>
              </a:rPr>
              <a:t> </a:t>
            </a:r>
            <a:r>
              <a:rPr lang="nl-NL" dirty="0" err="1" smtClean="0">
                <a:solidFill>
                  <a:srgbClr val="FF0000"/>
                </a:solidFill>
              </a:rPr>
              <a:t>there</a:t>
            </a:r>
            <a:r>
              <a:rPr lang="nl-NL" dirty="0" smtClean="0">
                <a:solidFill>
                  <a:srgbClr val="FF0000"/>
                </a:solidFill>
              </a:rPr>
              <a:t> is a risk of deadlock!</a:t>
            </a:r>
          </a:p>
          <a:p>
            <a:pPr marL="548640" lvl="2" indent="0">
              <a:buNone/>
            </a:pPr>
            <a:endParaRPr lang="nl-NL" dirty="0" smtClean="0">
              <a:solidFill>
                <a:srgbClr val="FF0000"/>
              </a:solidFill>
            </a:endParaRPr>
          </a:p>
          <a:p>
            <a:pPr lvl="1"/>
            <a:r>
              <a:rPr lang="nl-NL" dirty="0" err="1" smtClean="0">
                <a:solidFill>
                  <a:srgbClr val="FF0000"/>
                </a:solidFill>
              </a:rPr>
              <a:t>With</a:t>
            </a:r>
            <a:r>
              <a:rPr lang="nl-NL" dirty="0" smtClean="0">
                <a:solidFill>
                  <a:srgbClr val="FF0000"/>
                </a:solidFill>
              </a:rPr>
              <a:t> a </a:t>
            </a:r>
            <a:r>
              <a:rPr lang="nl-NL" dirty="0" err="1" smtClean="0">
                <a:solidFill>
                  <a:srgbClr val="FF0000"/>
                </a:solidFill>
              </a:rPr>
              <a:t>cached</a:t>
            </a:r>
            <a:r>
              <a:rPr lang="nl-NL" dirty="0" smtClean="0">
                <a:solidFill>
                  <a:srgbClr val="FF0000"/>
                </a:solidFill>
              </a:rPr>
              <a:t> threadpool, no risk on deadlock </a:t>
            </a:r>
            <a:r>
              <a:rPr lang="nl-NL" dirty="0" err="1" smtClean="0">
                <a:solidFill>
                  <a:srgbClr val="FF0000"/>
                </a:solidFill>
              </a:rPr>
              <a:t>because</a:t>
            </a:r>
            <a:r>
              <a:rPr lang="nl-NL" dirty="0" smtClean="0">
                <a:solidFill>
                  <a:srgbClr val="FF0000"/>
                </a:solidFill>
              </a:rPr>
              <a:t> of </a:t>
            </a:r>
            <a:r>
              <a:rPr lang="nl-NL" dirty="0" err="1" smtClean="0">
                <a:solidFill>
                  <a:srgbClr val="FF0000"/>
                </a:solidFill>
              </a:rPr>
              <a:t>the</a:t>
            </a:r>
            <a:r>
              <a:rPr lang="nl-NL" dirty="0" smtClean="0">
                <a:solidFill>
                  <a:srgbClr val="FF0000"/>
                </a:solidFill>
              </a:rPr>
              <a:t> </a:t>
            </a:r>
            <a:r>
              <a:rPr lang="nl-NL" dirty="0" err="1" smtClean="0">
                <a:solidFill>
                  <a:srgbClr val="FF0000"/>
                </a:solidFill>
              </a:rPr>
              <a:t>waiting</a:t>
            </a:r>
            <a:r>
              <a:rPr lang="nl-NL" dirty="0" smtClean="0">
                <a:solidFill>
                  <a:srgbClr val="FF0000"/>
                </a:solidFill>
              </a:rPr>
              <a:t> </a:t>
            </a:r>
            <a:r>
              <a:rPr lang="nl-NL" dirty="0" err="1" smtClean="0">
                <a:solidFill>
                  <a:srgbClr val="FF0000"/>
                </a:solidFill>
              </a:rPr>
              <a:t>threads</a:t>
            </a:r>
            <a:r>
              <a:rPr lang="nl-NL" dirty="0" smtClean="0">
                <a:solidFill>
                  <a:srgbClr val="FF0000"/>
                </a:solidFill>
              </a:rPr>
              <a:t>.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15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4095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16</a:t>
            </a:fld>
            <a:endParaRPr lang="nl-NL" altLang="en-US"/>
          </a:p>
        </p:txBody>
      </p:sp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 lIns="91440" tIns="45720" rIns="91440" bIns="4572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/>
              <a:t>Closing a Thread Pool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/>
              <a:t>We must be able to shut down a thread pool in a controlled way</a:t>
            </a:r>
          </a:p>
          <a:p>
            <a:endParaRPr lang="en-US" dirty="0"/>
          </a:p>
          <a:p>
            <a:r>
              <a:rPr lang="en-US" dirty="0"/>
              <a:t>We can do this with method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shutdown()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pool.shutdown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2"/>
            <a:r>
              <a:rPr lang="en-US" dirty="0"/>
              <a:t>no new tasks </a:t>
            </a:r>
            <a:r>
              <a:rPr lang="en-US" dirty="0" smtClean="0"/>
              <a:t>can be submitted anymore</a:t>
            </a:r>
            <a:endParaRPr lang="en-US" dirty="0"/>
          </a:p>
          <a:p>
            <a:pPr lvl="2"/>
            <a:r>
              <a:rPr lang="en-US" dirty="0"/>
              <a:t>when all </a:t>
            </a:r>
            <a:r>
              <a:rPr lang="en-US" dirty="0" smtClean="0"/>
              <a:t>tasks </a:t>
            </a:r>
            <a:r>
              <a:rPr lang="en-US" dirty="0"/>
              <a:t>are finished, thread pool is deleted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199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Interrupting</a:t>
            </a:r>
            <a:r>
              <a:rPr lang="nl-NL" dirty="0" smtClean="0"/>
              <a:t> </a:t>
            </a:r>
            <a:r>
              <a:rPr lang="nl-NL" dirty="0" err="1" smtClean="0"/>
              <a:t>threads</a:t>
            </a:r>
            <a:r>
              <a:rPr lang="nl-NL" dirty="0" smtClean="0"/>
              <a:t> in a threadpool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NL" dirty="0" err="1" smtClean="0"/>
              <a:t>Note</a:t>
            </a:r>
            <a:r>
              <a:rPr lang="nl-NL" dirty="0" smtClean="0"/>
              <a:t> </a:t>
            </a: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pool.shutdown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nl-NL" dirty="0" smtClean="0"/>
              <a:t>does </a:t>
            </a:r>
            <a:r>
              <a:rPr lang="nl-NL" b="1" dirty="0" err="1" smtClean="0"/>
              <a:t>not</a:t>
            </a:r>
            <a:r>
              <a:rPr lang="nl-NL" b="1" dirty="0" smtClean="0"/>
              <a:t> </a:t>
            </a:r>
            <a:r>
              <a:rPr lang="nl-NL" dirty="0" err="1" smtClean="0"/>
              <a:t>interrupt</a:t>
            </a:r>
            <a:r>
              <a:rPr lang="nl-NL" dirty="0" smtClean="0"/>
              <a:t> running </a:t>
            </a:r>
            <a:r>
              <a:rPr lang="nl-NL" dirty="0" err="1" smtClean="0"/>
              <a:t>threads</a:t>
            </a:r>
            <a:r>
              <a:rPr lang="nl-NL" dirty="0" smtClean="0"/>
              <a:t> in a threadpool, </a:t>
            </a:r>
            <a:r>
              <a:rPr lang="nl-NL" dirty="0" err="1" smtClean="0"/>
              <a:t>they</a:t>
            </a:r>
            <a:r>
              <a:rPr lang="nl-NL" dirty="0" smtClean="0"/>
              <a:t> </a:t>
            </a:r>
            <a:r>
              <a:rPr lang="nl-NL" dirty="0" err="1" smtClean="0"/>
              <a:t>just</a:t>
            </a:r>
            <a:r>
              <a:rPr lang="nl-NL" dirty="0" smtClean="0"/>
              <a:t> run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completion</a:t>
            </a:r>
            <a:endParaRPr lang="nl-NL" dirty="0" smtClean="0"/>
          </a:p>
          <a:p>
            <a:endParaRPr lang="nl-NL" dirty="0"/>
          </a:p>
          <a:p>
            <a:r>
              <a:rPr lang="nl-NL" dirty="0" err="1" smtClean="0"/>
              <a:t>If</a:t>
            </a:r>
            <a:r>
              <a:rPr lang="nl-NL" dirty="0" smtClean="0"/>
              <a:t> </a:t>
            </a:r>
            <a:r>
              <a:rPr lang="nl-NL" dirty="0" err="1" smtClean="0"/>
              <a:t>you</a:t>
            </a:r>
            <a:r>
              <a:rPr lang="nl-NL" dirty="0" smtClean="0"/>
              <a:t> want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interrupt</a:t>
            </a:r>
            <a:r>
              <a:rPr lang="nl-NL" dirty="0" smtClean="0"/>
              <a:t> </a:t>
            </a:r>
            <a:r>
              <a:rPr lang="nl-NL" dirty="0" err="1" smtClean="0"/>
              <a:t>them</a:t>
            </a:r>
            <a:r>
              <a:rPr lang="nl-NL" dirty="0" smtClean="0"/>
              <a:t>, </a:t>
            </a:r>
            <a:r>
              <a:rPr lang="nl-NL" dirty="0" err="1" smtClean="0"/>
              <a:t>you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use</a:t>
            </a:r>
            <a:r>
              <a:rPr lang="nl-NL" dirty="0" smtClean="0"/>
              <a:t> </a:t>
            </a: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pool.shutdownNow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dirty="0" smtClean="0"/>
              <a:t>. </a:t>
            </a:r>
          </a:p>
          <a:p>
            <a:pPr marL="0" indent="0">
              <a:buNone/>
            </a:pPr>
            <a:r>
              <a:rPr lang="nl-NL" dirty="0" smtClean="0"/>
              <a:t>  	The effect of </a:t>
            </a: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shutdownNow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dirty="0" smtClean="0"/>
              <a:t> is </a:t>
            </a:r>
            <a:r>
              <a:rPr lang="nl-NL" b="1" dirty="0" err="1" smtClean="0"/>
              <a:t>the</a:t>
            </a:r>
            <a:r>
              <a:rPr lang="nl-NL" b="1" dirty="0" smtClean="0"/>
              <a:t> </a:t>
            </a:r>
            <a:r>
              <a:rPr lang="nl-NL" b="1" dirty="0" err="1" smtClean="0"/>
              <a:t>same</a:t>
            </a:r>
            <a:r>
              <a:rPr lang="nl-NL" b="1" dirty="0" smtClean="0"/>
              <a:t> </a:t>
            </a:r>
            <a:r>
              <a:rPr lang="nl-NL" dirty="0" smtClean="0"/>
              <a:t>as of </a:t>
            </a: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shutdown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dirty="0" smtClean="0"/>
              <a:t>:</a:t>
            </a:r>
          </a:p>
          <a:p>
            <a:pPr lvl="4"/>
            <a:r>
              <a:rPr lang="en-US" dirty="0"/>
              <a:t>no new tasks </a:t>
            </a:r>
            <a:r>
              <a:rPr lang="en-US" dirty="0" smtClean="0"/>
              <a:t>can be submitted anymore</a:t>
            </a:r>
            <a:endParaRPr lang="en-US" dirty="0"/>
          </a:p>
          <a:p>
            <a:pPr lvl="4"/>
            <a:r>
              <a:rPr lang="en-US" dirty="0"/>
              <a:t>when all tasks are finished, thread pool is deleted</a:t>
            </a:r>
          </a:p>
          <a:p>
            <a:pPr lvl="4"/>
            <a:endParaRPr lang="nl-NL" dirty="0" smtClean="0"/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smtClean="0"/>
              <a:t>but </a:t>
            </a:r>
            <a:r>
              <a:rPr lang="nl-NL" b="1" dirty="0" smtClean="0"/>
              <a:t>in </a:t>
            </a:r>
            <a:r>
              <a:rPr lang="nl-NL" b="1" dirty="0" err="1" smtClean="0"/>
              <a:t>addition</a:t>
            </a:r>
            <a:r>
              <a:rPr lang="nl-NL" b="1" dirty="0" smtClean="0"/>
              <a:t>: </a:t>
            </a:r>
          </a:p>
          <a:p>
            <a:pPr lvl="4"/>
            <a:r>
              <a:rPr lang="nl-NL" sz="2300" dirty="0" err="1" smtClean="0"/>
              <a:t>an</a:t>
            </a:r>
            <a:r>
              <a:rPr lang="nl-NL" sz="2300" dirty="0" smtClean="0"/>
              <a:t> </a:t>
            </a:r>
            <a:r>
              <a:rPr lang="nl-NL" sz="2300" dirty="0" err="1" smtClean="0"/>
              <a:t>interrupt</a:t>
            </a:r>
            <a:r>
              <a:rPr lang="nl-NL" sz="2300" dirty="0" smtClean="0"/>
              <a:t> is sent </a:t>
            </a:r>
            <a:r>
              <a:rPr lang="nl-NL" sz="2300" dirty="0" err="1"/>
              <a:t>to</a:t>
            </a:r>
            <a:r>
              <a:rPr lang="nl-NL" sz="2300" dirty="0"/>
              <a:t> </a:t>
            </a:r>
            <a:r>
              <a:rPr lang="nl-NL" sz="2300" b="1" dirty="0" err="1"/>
              <a:t>all</a:t>
            </a:r>
            <a:r>
              <a:rPr lang="nl-NL" sz="2300" dirty="0"/>
              <a:t> </a:t>
            </a:r>
            <a:r>
              <a:rPr lang="nl-NL" sz="2300" b="1" dirty="0"/>
              <a:t>running</a:t>
            </a:r>
            <a:r>
              <a:rPr lang="nl-NL" sz="2300" dirty="0"/>
              <a:t> </a:t>
            </a:r>
            <a:r>
              <a:rPr lang="nl-NL" sz="2300" dirty="0" err="1" smtClean="0"/>
              <a:t>threads</a:t>
            </a:r>
            <a:r>
              <a:rPr lang="nl-NL" sz="2300" dirty="0" smtClean="0"/>
              <a:t> in </a:t>
            </a:r>
            <a:r>
              <a:rPr lang="nl-NL" sz="2300" dirty="0" err="1"/>
              <a:t>the</a:t>
            </a:r>
            <a:r>
              <a:rPr lang="nl-NL" sz="2300" dirty="0"/>
              <a:t> </a:t>
            </a:r>
            <a:r>
              <a:rPr lang="nl-NL" sz="2300" dirty="0" smtClean="0"/>
              <a:t>threadpool</a:t>
            </a:r>
          </a:p>
          <a:p>
            <a:pPr lvl="4"/>
            <a:r>
              <a:rPr lang="nl-NL" sz="2300" dirty="0" err="1" smtClean="0"/>
              <a:t>the</a:t>
            </a:r>
            <a:r>
              <a:rPr lang="nl-NL" sz="2300" dirty="0" smtClean="0"/>
              <a:t> call </a:t>
            </a:r>
            <a:r>
              <a:rPr lang="nl-NL" sz="2300" b="1" dirty="0" err="1" smtClean="0"/>
              <a:t>prevents</a:t>
            </a:r>
            <a:r>
              <a:rPr lang="nl-NL" sz="2300" b="1" dirty="0" smtClean="0"/>
              <a:t> </a:t>
            </a:r>
            <a:r>
              <a:rPr lang="nl-NL" sz="2300" b="1" dirty="0" err="1" smtClean="0"/>
              <a:t>waiting</a:t>
            </a:r>
            <a:r>
              <a:rPr lang="nl-NL" sz="2300" b="1" dirty="0" smtClean="0"/>
              <a:t> </a:t>
            </a:r>
            <a:r>
              <a:rPr lang="nl-NL" sz="2300" b="1" dirty="0" err="1" smtClean="0"/>
              <a:t>tasks</a:t>
            </a:r>
            <a:r>
              <a:rPr lang="nl-NL" sz="2300" b="1" dirty="0" smtClean="0"/>
              <a:t> </a:t>
            </a:r>
            <a:r>
              <a:rPr lang="nl-NL" sz="2300" b="1" dirty="0" err="1" smtClean="0"/>
              <a:t>from</a:t>
            </a:r>
            <a:r>
              <a:rPr lang="nl-NL" sz="2300" b="1" dirty="0" smtClean="0"/>
              <a:t> </a:t>
            </a:r>
            <a:r>
              <a:rPr lang="nl-NL" sz="2300" b="1" dirty="0" err="1" smtClean="0"/>
              <a:t>starting</a:t>
            </a:r>
            <a:endParaRPr lang="nl-NL" sz="2300" b="1" dirty="0" smtClean="0"/>
          </a:p>
          <a:p>
            <a:pPr marL="0" indent="0">
              <a:buNone/>
            </a:pPr>
            <a:endParaRPr lang="nl-NL" dirty="0"/>
          </a:p>
          <a:p>
            <a:pPr marL="274320" lvl="1" indent="0">
              <a:buNone/>
            </a:pPr>
            <a:r>
              <a:rPr lang="nl-NL" dirty="0" smtClean="0"/>
              <a:t>(</a:t>
            </a:r>
            <a:r>
              <a:rPr lang="nl-NL" dirty="0" err="1" smtClean="0"/>
              <a:t>Note</a:t>
            </a:r>
            <a:r>
              <a:rPr lang="nl-NL" dirty="0" smtClean="0"/>
              <a:t> </a:t>
            </a: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it</a:t>
            </a:r>
            <a:r>
              <a:rPr lang="nl-NL" dirty="0" smtClean="0"/>
              <a:t> is up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programmer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handle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interrupt</a:t>
            </a:r>
            <a:r>
              <a:rPr lang="nl-NL" dirty="0" smtClean="0"/>
              <a:t> </a:t>
            </a:r>
            <a:r>
              <a:rPr lang="nl-NL" dirty="0" err="1" smtClean="0"/>
              <a:t>inside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thread)</a:t>
            </a:r>
          </a:p>
          <a:p>
            <a:pPr marL="548640" lvl="2" indent="0">
              <a:buNone/>
            </a:pPr>
            <a:endParaRPr lang="en-US" dirty="0" smtClean="0"/>
          </a:p>
          <a:p>
            <a:pPr marL="548640" lvl="2" indent="0">
              <a:buNone/>
            </a:pPr>
            <a:endParaRPr lang="en-US" dirty="0"/>
          </a:p>
          <a:p>
            <a:r>
              <a:rPr lang="en-US" dirty="0" smtClean="0"/>
              <a:t>To interrupt specific threads in a </a:t>
            </a:r>
            <a:r>
              <a:rPr lang="en-US" dirty="0" err="1" smtClean="0"/>
              <a:t>threadpool</a:t>
            </a:r>
            <a:r>
              <a:rPr lang="en-US" dirty="0" smtClean="0"/>
              <a:t>, see:</a:t>
            </a:r>
          </a:p>
          <a:p>
            <a:pPr marL="274320" lvl="1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err="1" smtClean="0">
                <a:hlinkClick r:id="rId2"/>
              </a:rPr>
              <a:t>stackoverflow.com</a:t>
            </a:r>
            <a:r>
              <a:rPr lang="en-US" dirty="0" smtClean="0">
                <a:hlinkClick r:id="rId2"/>
              </a:rPr>
              <a:t>/questions/3777772/how-to-stop-a-thread-in-a-</a:t>
            </a:r>
            <a:r>
              <a:rPr lang="en-US" dirty="0" err="1" smtClean="0">
                <a:hlinkClick r:id="rId2"/>
              </a:rPr>
              <a:t>threadpool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80063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/>
          <a:lstStyle/>
          <a:p>
            <a:r>
              <a:rPr lang="nl-NL" dirty="0" err="1" smtClean="0">
                <a:solidFill>
                  <a:schemeClr val="bg1"/>
                </a:solidFill>
              </a:rPr>
              <a:t>Some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err="1" smtClean="0">
                <a:solidFill>
                  <a:schemeClr val="bg1"/>
                </a:solidFill>
              </a:rPr>
              <a:t>remarks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Shutdown</a:t>
            </a:r>
            <a:endParaRPr lang="nl-NL" dirty="0" smtClean="0"/>
          </a:p>
          <a:p>
            <a:pPr lvl="1"/>
            <a:r>
              <a:rPr lang="nl-NL" dirty="0" smtClean="0"/>
              <a:t>Cf. roller coaster (De Baron) in </a:t>
            </a:r>
            <a:r>
              <a:rPr lang="nl-NL" dirty="0" err="1" smtClean="0"/>
              <a:t>the</a:t>
            </a:r>
            <a:r>
              <a:rPr lang="nl-NL" dirty="0" smtClean="0"/>
              <a:t> Efteling</a:t>
            </a:r>
          </a:p>
          <a:p>
            <a:pPr lvl="2"/>
            <a:r>
              <a:rPr lang="nl-NL" dirty="0" err="1" smtClean="0"/>
              <a:t>Closing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queue 1 </a:t>
            </a:r>
            <a:r>
              <a:rPr lang="nl-NL" dirty="0" err="1" smtClean="0"/>
              <a:t>hour</a:t>
            </a:r>
            <a:r>
              <a:rPr lang="nl-NL" dirty="0" smtClean="0"/>
              <a:t> </a:t>
            </a:r>
            <a:r>
              <a:rPr lang="nl-NL" dirty="0" err="1" smtClean="0"/>
              <a:t>before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park is </a:t>
            </a:r>
            <a:r>
              <a:rPr lang="nl-NL" dirty="0" err="1" smtClean="0"/>
              <a:t>closed</a:t>
            </a:r>
            <a:endParaRPr lang="nl-NL" dirty="0" smtClean="0"/>
          </a:p>
          <a:p>
            <a:pPr lvl="2"/>
            <a:r>
              <a:rPr lang="nl-NL" dirty="0" err="1" smtClean="0"/>
              <a:t>Everyone</a:t>
            </a:r>
            <a:r>
              <a:rPr lang="nl-NL" dirty="0" smtClean="0"/>
              <a:t> in </a:t>
            </a:r>
            <a:r>
              <a:rPr lang="nl-NL" dirty="0" err="1" smtClean="0"/>
              <a:t>the</a:t>
            </a:r>
            <a:r>
              <a:rPr lang="nl-NL" dirty="0" smtClean="0"/>
              <a:t> queue </a:t>
            </a:r>
            <a:r>
              <a:rPr lang="nl-NL" dirty="0" err="1" smtClean="0"/>
              <a:t>may</a:t>
            </a:r>
            <a:r>
              <a:rPr lang="nl-NL" dirty="0" smtClean="0"/>
              <a:t> </a:t>
            </a:r>
            <a:r>
              <a:rPr lang="nl-NL" dirty="0" err="1" smtClean="0"/>
              <a:t>still</a:t>
            </a:r>
            <a:r>
              <a:rPr lang="nl-NL" dirty="0" smtClean="0"/>
              <a:t> enter </a:t>
            </a:r>
            <a:r>
              <a:rPr lang="nl-NL" dirty="0" err="1" smtClean="0"/>
              <a:t>the</a:t>
            </a:r>
            <a:r>
              <a:rPr lang="nl-NL" dirty="0" smtClean="0"/>
              <a:t> rollercoaster</a:t>
            </a:r>
          </a:p>
          <a:p>
            <a:pPr lvl="2"/>
            <a:endParaRPr lang="nl-NL" dirty="0"/>
          </a:p>
          <a:p>
            <a:r>
              <a:rPr lang="nl-NL" dirty="0" err="1" smtClean="0"/>
              <a:t>ShutdownNow</a:t>
            </a:r>
            <a:endParaRPr lang="nl-NL" dirty="0" smtClean="0"/>
          </a:p>
          <a:p>
            <a:pPr lvl="1"/>
            <a:r>
              <a:rPr lang="nl-NL" dirty="0" smtClean="0"/>
              <a:t>Cf. Student </a:t>
            </a:r>
            <a:r>
              <a:rPr lang="nl-NL" dirty="0" err="1" smtClean="0"/>
              <a:t>administration</a:t>
            </a:r>
            <a:r>
              <a:rPr lang="nl-NL" dirty="0" smtClean="0"/>
              <a:t> at Fontys</a:t>
            </a:r>
          </a:p>
          <a:p>
            <a:pPr lvl="2"/>
            <a:r>
              <a:rPr lang="nl-NL" dirty="0" err="1" smtClean="0"/>
              <a:t>Closes</a:t>
            </a:r>
            <a:r>
              <a:rPr lang="nl-NL" dirty="0" smtClean="0"/>
              <a:t> at 4 </a:t>
            </a:r>
            <a:r>
              <a:rPr lang="nl-NL" dirty="0" err="1" smtClean="0"/>
              <a:t>pm</a:t>
            </a:r>
            <a:r>
              <a:rPr lang="nl-NL" dirty="0" smtClean="0"/>
              <a:t>, </a:t>
            </a:r>
            <a:r>
              <a:rPr lang="nl-NL" dirty="0" err="1" smtClean="0"/>
              <a:t>regardless</a:t>
            </a:r>
            <a:r>
              <a:rPr lang="nl-NL" dirty="0" smtClean="0"/>
              <a:t> </a:t>
            </a:r>
            <a:r>
              <a:rPr lang="nl-NL" dirty="0" err="1" smtClean="0"/>
              <a:t>whether</a:t>
            </a:r>
            <a:r>
              <a:rPr lang="nl-NL" dirty="0" smtClean="0"/>
              <a:t> </a:t>
            </a:r>
            <a:r>
              <a:rPr lang="nl-NL" dirty="0" err="1" smtClean="0"/>
              <a:t>students</a:t>
            </a:r>
            <a:r>
              <a:rPr lang="nl-NL" dirty="0" smtClean="0"/>
              <a:t> are </a:t>
            </a:r>
            <a:r>
              <a:rPr lang="nl-NL" dirty="0" err="1" smtClean="0"/>
              <a:t>waiting</a:t>
            </a:r>
            <a:r>
              <a:rPr lang="nl-NL" dirty="0" smtClean="0"/>
              <a:t> or </a:t>
            </a:r>
            <a:r>
              <a:rPr lang="nl-NL" dirty="0" err="1" smtClean="0"/>
              <a:t>not</a:t>
            </a:r>
            <a:endParaRPr lang="nl-NL" dirty="0" smtClean="0"/>
          </a:p>
          <a:p>
            <a:pPr lvl="2"/>
            <a:r>
              <a:rPr lang="nl-NL" dirty="0" err="1" smtClean="0"/>
              <a:t>Waiting</a:t>
            </a:r>
            <a:r>
              <a:rPr lang="nl-NL" dirty="0" smtClean="0"/>
              <a:t> queue is </a:t>
            </a:r>
            <a:r>
              <a:rPr lang="nl-NL" dirty="0" err="1" smtClean="0"/>
              <a:t>removed</a:t>
            </a:r>
            <a:r>
              <a:rPr lang="nl-NL" dirty="0" smtClean="0"/>
              <a:t>,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students</a:t>
            </a:r>
            <a:r>
              <a:rPr lang="nl-NL" dirty="0" smtClean="0"/>
              <a:t> </a:t>
            </a:r>
            <a:r>
              <a:rPr lang="nl-NL" dirty="0" err="1" smtClean="0"/>
              <a:t>being</a:t>
            </a:r>
            <a:r>
              <a:rPr lang="nl-NL" dirty="0" smtClean="0"/>
              <a:t> </a:t>
            </a:r>
            <a:r>
              <a:rPr lang="nl-NL" dirty="0" err="1" smtClean="0"/>
              <a:t>served</a:t>
            </a:r>
            <a:r>
              <a:rPr lang="nl-NL" dirty="0" smtClean="0"/>
              <a:t> must finish as </a:t>
            </a:r>
            <a:r>
              <a:rPr lang="nl-NL" dirty="0" err="1" smtClean="0"/>
              <a:t>soon</a:t>
            </a:r>
            <a:r>
              <a:rPr lang="nl-NL" dirty="0" smtClean="0"/>
              <a:t> as </a:t>
            </a:r>
            <a:r>
              <a:rPr lang="nl-NL" dirty="0" err="1" smtClean="0"/>
              <a:t>possible</a:t>
            </a:r>
            <a:endParaRPr lang="nl-NL" dirty="0" smtClean="0"/>
          </a:p>
          <a:p>
            <a:pPr lvl="2"/>
            <a:endParaRPr lang="nl-NL" dirty="0"/>
          </a:p>
          <a:p>
            <a:r>
              <a:rPr lang="nl-NL" dirty="0" smtClean="0"/>
              <a:t>For </a:t>
            </a:r>
            <a:r>
              <a:rPr lang="nl-NL" dirty="0" err="1" smtClean="0">
                <a:solidFill>
                  <a:srgbClr val="FF0000"/>
                </a:solidFill>
              </a:rPr>
              <a:t>fixed</a:t>
            </a:r>
            <a:r>
              <a:rPr lang="nl-NL" dirty="0" smtClean="0">
                <a:solidFill>
                  <a:srgbClr val="FF0000"/>
                </a:solidFill>
              </a:rPr>
              <a:t> threadpool </a:t>
            </a:r>
            <a:r>
              <a:rPr lang="nl-NL" dirty="0" err="1" smtClean="0"/>
              <a:t>you</a:t>
            </a:r>
            <a:r>
              <a:rPr lang="nl-NL" dirty="0" smtClean="0"/>
              <a:t> must </a:t>
            </a:r>
            <a:r>
              <a:rPr lang="nl-NL" dirty="0" err="1" smtClean="0"/>
              <a:t>shutdown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pool</a:t>
            </a:r>
          </a:p>
          <a:p>
            <a:r>
              <a:rPr lang="nl-NL" dirty="0" smtClean="0"/>
              <a:t>For </a:t>
            </a:r>
            <a:r>
              <a:rPr lang="nl-NL" dirty="0" err="1" smtClean="0">
                <a:solidFill>
                  <a:srgbClr val="FF0000"/>
                </a:solidFill>
              </a:rPr>
              <a:t>cached</a:t>
            </a:r>
            <a:r>
              <a:rPr lang="nl-NL" dirty="0" smtClean="0">
                <a:solidFill>
                  <a:srgbClr val="FF0000"/>
                </a:solidFill>
              </a:rPr>
              <a:t> threadpool</a:t>
            </a:r>
            <a:r>
              <a:rPr lang="nl-NL" dirty="0" smtClean="0"/>
              <a:t>, </a:t>
            </a:r>
            <a:r>
              <a:rPr lang="nl-NL" dirty="0" err="1" smtClean="0"/>
              <a:t>this</a:t>
            </a:r>
            <a:r>
              <a:rPr lang="nl-NL" dirty="0" smtClean="0"/>
              <a:t> is </a:t>
            </a: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necessary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18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63556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19</a:t>
            </a:fld>
            <a:endParaRPr lang="nl-NL" altLang="en-US"/>
          </a:p>
        </p:txBody>
      </p:sp>
      <p:sp>
        <p:nvSpPr>
          <p:cNvPr id="9" name="Title 1"/>
          <p:cNvSpPr txBox="1">
            <a:spLocks noGrp="1"/>
          </p:cNvSpPr>
          <p:nvPr>
            <p:ph type="title"/>
          </p:nvPr>
        </p:nvSpPr>
        <p:spPr>
          <a:xfrm>
            <a:off x="457200" y="674757"/>
            <a:ext cx="8229600" cy="707886"/>
          </a:xfrm>
        </p:spPr>
        <p:txBody>
          <a:bodyPr lIns="91440" tIns="45720" rIns="91440" bIns="4572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 dirty="0" smtClean="0"/>
              <a:t>5 Thread Pool architectures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65120" y="1010879"/>
            <a:ext cx="183960" cy="36971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nl-NL" sz="1800" b="0" i="0" u="none" strike="noStrike" baseline="0">
              <a:ln>
                <a:noFill/>
              </a:ln>
              <a:solidFill>
                <a:srgbClr val="000000"/>
              </a:solidFill>
              <a:latin typeface="Verdana" pitchFamily="34"/>
              <a:ea typeface="MS PGothic" pitchFamily="34"/>
              <a:cs typeface="MS PGothic" pitchFamily="34"/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867328" cy="4876800"/>
          </a:xfrm>
        </p:spPr>
        <p:txBody>
          <a:bodyPr>
            <a:noAutofit/>
          </a:bodyPr>
          <a:lstStyle/>
          <a:p>
            <a:r>
              <a:rPr lang="en-US" dirty="0" smtClean="0"/>
              <a:t>Single </a:t>
            </a:r>
            <a:r>
              <a:rPr lang="en-US" dirty="0"/>
              <a:t>thread executor - pool of size 1</a:t>
            </a:r>
          </a:p>
          <a:p>
            <a:pPr lvl="1"/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ExecutorService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pool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Executors.newSingleThreadExecutor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/>
              <a:t>Fixed thread executor - pool of fixed </a:t>
            </a:r>
            <a:r>
              <a:rPr lang="en-US" dirty="0" smtClean="0"/>
              <a:t>size</a:t>
            </a:r>
          </a:p>
          <a:p>
            <a:pPr lvl="1"/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ExecutorService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pool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Executors.newFixedThreadPool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(size);</a:t>
            </a:r>
          </a:p>
          <a:p>
            <a:r>
              <a:rPr lang="en-US" dirty="0"/>
              <a:t>Cached thread pool - creates new threads when necessary; deletes unused threads after 60 </a:t>
            </a:r>
            <a:r>
              <a:rPr lang="en-US" dirty="0" smtClean="0"/>
              <a:t>sec</a:t>
            </a:r>
          </a:p>
          <a:p>
            <a:pPr lvl="1"/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ExecutorService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pool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Executors.newCachedThreadPool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/>
              <a:t>Scheduled thread pool – fixed size pool for scheduled or repeated execution (after certain delay</a:t>
            </a:r>
            <a:r>
              <a:rPr lang="en-US" dirty="0" smtClean="0"/>
              <a:t>)</a:t>
            </a:r>
          </a:p>
          <a:p>
            <a:pPr lvl="1"/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ScheduledExecutorService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pool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Executors.newScheduledThreadPool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(size);</a:t>
            </a:r>
          </a:p>
          <a:p>
            <a:r>
              <a:rPr lang="en-US" dirty="0"/>
              <a:t>Single scheduled thread pool – pool of size 1 for scheduled or repeated </a:t>
            </a:r>
            <a:r>
              <a:rPr lang="en-US" dirty="0" smtClean="0"/>
              <a:t>execution</a:t>
            </a:r>
          </a:p>
          <a:p>
            <a:pPr lvl="1"/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ScheduledExecutorService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pool =                            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Executors.newSingleThreadScheduledExecutor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63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teacher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Andre Postma</a:t>
            </a:r>
          </a:p>
          <a:p>
            <a:endParaRPr lang="en-US" dirty="0" smtClean="0"/>
          </a:p>
          <a:p>
            <a:r>
              <a:rPr lang="en-US" dirty="0" smtClean="0"/>
              <a:t>e-mail: </a:t>
            </a:r>
            <a:r>
              <a:rPr lang="en-US" dirty="0" smtClean="0">
                <a:hlinkClick r:id="rId2"/>
              </a:rPr>
              <a:t>a.postma@fontys.nl</a:t>
            </a:r>
            <a:r>
              <a:rPr lang="en-US" dirty="0" smtClean="0"/>
              <a:t> </a:t>
            </a:r>
          </a:p>
          <a:p>
            <a:r>
              <a:rPr lang="en-US" dirty="0" smtClean="0"/>
              <a:t>Office: R10 4.45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E130F9-7221-4FA3-AFD5-2A50492500E9}" type="slidenum">
              <a:rPr lang="nl-NL" altLang="en-US" smtClean="0"/>
              <a:pPr>
                <a:defRPr/>
              </a:pPr>
              <a:t>2</a:t>
            </a:fld>
            <a:endParaRPr lang="nl-NL" altLang="en-US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988840"/>
            <a:ext cx="25336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53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/>
          <a:lstStyle/>
          <a:p>
            <a:r>
              <a:rPr lang="nl-NL" dirty="0" err="1" smtClean="0">
                <a:solidFill>
                  <a:schemeClr val="bg1"/>
                </a:solidFill>
              </a:rPr>
              <a:t>Some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err="1" smtClean="0">
                <a:solidFill>
                  <a:schemeClr val="bg1"/>
                </a:solidFill>
              </a:rPr>
              <a:t>remarks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Five different threadpool </a:t>
            </a:r>
            <a:r>
              <a:rPr lang="nl-NL" dirty="0" err="1" smtClean="0"/>
              <a:t>architectures</a:t>
            </a:r>
            <a:endParaRPr lang="nl-NL" dirty="0" smtClean="0"/>
          </a:p>
          <a:p>
            <a:r>
              <a:rPr lang="nl-NL" dirty="0" err="1" smtClean="0"/>
              <a:t>You</a:t>
            </a:r>
            <a:r>
              <a:rPr lang="nl-NL" dirty="0" smtClean="0"/>
              <a:t> </a:t>
            </a:r>
            <a:r>
              <a:rPr lang="nl-NL" dirty="0" err="1" smtClean="0"/>
              <a:t>need</a:t>
            </a:r>
            <a:r>
              <a:rPr lang="nl-NL" dirty="0" smtClean="0"/>
              <a:t> </a:t>
            </a:r>
            <a:r>
              <a:rPr lang="nl-NL" dirty="0" err="1" smtClean="0"/>
              <a:t>only</a:t>
            </a:r>
            <a:r>
              <a:rPr lang="nl-NL" dirty="0" smtClean="0"/>
              <a:t> </a:t>
            </a:r>
            <a:r>
              <a:rPr lang="nl-NL" dirty="0" err="1" smtClean="0"/>
              <a:t>remember</a:t>
            </a:r>
            <a:r>
              <a:rPr lang="nl-NL" dirty="0" smtClean="0"/>
              <a:t> </a:t>
            </a:r>
            <a:r>
              <a:rPr lang="nl-NL" dirty="0" err="1" smtClean="0"/>
              <a:t>fixed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cached</a:t>
            </a:r>
            <a:r>
              <a:rPr lang="nl-NL" dirty="0" smtClean="0"/>
              <a:t> threadpools</a:t>
            </a:r>
          </a:p>
          <a:p>
            <a:endParaRPr lang="nl-NL" dirty="0"/>
          </a:p>
          <a:p>
            <a:r>
              <a:rPr lang="nl-NL" dirty="0" smtClean="0">
                <a:solidFill>
                  <a:srgbClr val="FF0000"/>
                </a:solidFill>
              </a:rPr>
              <a:t>3 </a:t>
            </a:r>
            <a:r>
              <a:rPr lang="nl-NL" dirty="0" err="1" smtClean="0">
                <a:solidFill>
                  <a:srgbClr val="FF0000"/>
                </a:solidFill>
              </a:rPr>
              <a:t>main</a:t>
            </a:r>
            <a:r>
              <a:rPr lang="nl-NL" dirty="0" smtClean="0">
                <a:solidFill>
                  <a:srgbClr val="FF0000"/>
                </a:solidFill>
              </a:rPr>
              <a:t> </a:t>
            </a:r>
            <a:r>
              <a:rPr lang="nl-NL" dirty="0" err="1" smtClean="0">
                <a:solidFill>
                  <a:srgbClr val="FF0000"/>
                </a:solidFill>
              </a:rPr>
              <a:t>differences</a:t>
            </a:r>
            <a:r>
              <a:rPr lang="nl-NL" dirty="0" smtClean="0">
                <a:solidFill>
                  <a:srgbClr val="FF0000"/>
                </a:solidFill>
              </a:rPr>
              <a:t> </a:t>
            </a:r>
            <a:r>
              <a:rPr lang="nl-NL" dirty="0" err="1" smtClean="0"/>
              <a:t>between</a:t>
            </a:r>
            <a:r>
              <a:rPr lang="nl-NL" dirty="0" smtClean="0"/>
              <a:t> </a:t>
            </a:r>
            <a:r>
              <a:rPr lang="nl-NL" dirty="0" err="1" smtClean="0"/>
              <a:t>fixed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cached</a:t>
            </a:r>
            <a:r>
              <a:rPr lang="nl-NL" dirty="0" smtClean="0"/>
              <a:t> threadpool?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20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94802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/>
          <a:lstStyle/>
          <a:p>
            <a:r>
              <a:rPr lang="nl-NL" dirty="0" err="1" smtClean="0">
                <a:solidFill>
                  <a:schemeClr val="bg1"/>
                </a:solidFill>
              </a:rPr>
              <a:t>Some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err="1" smtClean="0">
                <a:solidFill>
                  <a:schemeClr val="bg1"/>
                </a:solidFill>
              </a:rPr>
              <a:t>remarks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err="1" smtClean="0"/>
              <a:t>Cached</a:t>
            </a:r>
            <a:r>
              <a:rPr lang="nl-NL" dirty="0" smtClean="0"/>
              <a:t> threadpool:</a:t>
            </a:r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 err="1" smtClean="0"/>
              <a:t>Advantages</a:t>
            </a:r>
            <a:r>
              <a:rPr lang="nl-NL" dirty="0" smtClean="0"/>
              <a:t>: </a:t>
            </a:r>
          </a:p>
          <a:p>
            <a:r>
              <a:rPr lang="nl-NL" dirty="0" smtClean="0"/>
              <a:t>we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still</a:t>
            </a:r>
            <a:r>
              <a:rPr lang="nl-NL" dirty="0" smtClean="0"/>
              <a:t> re-</a:t>
            </a:r>
            <a:r>
              <a:rPr lang="nl-NL" dirty="0" err="1" smtClean="0"/>
              <a:t>use</a:t>
            </a:r>
            <a:r>
              <a:rPr lang="nl-NL" dirty="0" smtClean="0"/>
              <a:t> </a:t>
            </a:r>
            <a:r>
              <a:rPr lang="nl-NL" dirty="0" err="1" smtClean="0"/>
              <a:t>threads</a:t>
            </a:r>
            <a:endParaRPr lang="nl-NL" dirty="0" smtClean="0"/>
          </a:p>
          <a:p>
            <a:r>
              <a:rPr lang="nl-NL" dirty="0" err="1" smtClean="0"/>
              <a:t>Threads</a:t>
            </a:r>
            <a:r>
              <a:rPr lang="nl-NL" dirty="0" smtClean="0"/>
              <a:t> </a:t>
            </a:r>
            <a:r>
              <a:rPr lang="nl-NL" dirty="0" err="1" smtClean="0"/>
              <a:t>will</a:t>
            </a:r>
            <a:r>
              <a:rPr lang="nl-NL" dirty="0" smtClean="0"/>
              <a:t> </a:t>
            </a: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stay</a:t>
            </a:r>
            <a:r>
              <a:rPr lang="nl-NL" dirty="0" smtClean="0"/>
              <a:t> </a:t>
            </a:r>
            <a:r>
              <a:rPr lang="nl-NL" dirty="0" err="1" smtClean="0"/>
              <a:t>forever</a:t>
            </a:r>
            <a:r>
              <a:rPr lang="nl-NL" dirty="0" smtClean="0"/>
              <a:t> in </a:t>
            </a:r>
            <a:r>
              <a:rPr lang="nl-NL" dirty="0" err="1" smtClean="0"/>
              <a:t>the</a:t>
            </a:r>
            <a:r>
              <a:rPr lang="nl-NL" dirty="0"/>
              <a:t> </a:t>
            </a:r>
            <a:r>
              <a:rPr lang="nl-NL" dirty="0" smtClean="0"/>
              <a:t>threadpool</a:t>
            </a:r>
          </a:p>
          <a:p>
            <a:r>
              <a:rPr lang="nl-NL" dirty="0" smtClean="0"/>
              <a:t>No risk on deadlock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waiting</a:t>
            </a:r>
            <a:r>
              <a:rPr lang="nl-NL" dirty="0" smtClean="0"/>
              <a:t> </a:t>
            </a:r>
            <a:r>
              <a:rPr lang="nl-NL" dirty="0" err="1" smtClean="0"/>
              <a:t>threads</a:t>
            </a:r>
            <a:endParaRPr lang="nl-NL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21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58501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Thread pools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>
                <a:solidFill>
                  <a:srgbClr val="FF0000"/>
                </a:solidFill>
              </a:rPr>
              <a:t>Now</a:t>
            </a:r>
            <a:r>
              <a:rPr lang="nl-NL" dirty="0" smtClean="0">
                <a:solidFill>
                  <a:srgbClr val="FF0000"/>
                </a:solidFill>
              </a:rPr>
              <a:t> </a:t>
            </a:r>
            <a:r>
              <a:rPr lang="nl-NL" dirty="0" err="1" smtClean="0">
                <a:solidFill>
                  <a:srgbClr val="FF0000"/>
                </a:solidFill>
              </a:rPr>
              <a:t>practice</a:t>
            </a:r>
            <a:r>
              <a:rPr lang="nl-NL" dirty="0" smtClean="0">
                <a:solidFill>
                  <a:srgbClr val="FF0000"/>
                </a:solidFill>
              </a:rPr>
              <a:t> </a:t>
            </a:r>
            <a:r>
              <a:rPr lang="nl-NL" dirty="0" err="1" smtClean="0">
                <a:solidFill>
                  <a:srgbClr val="FF0000"/>
                </a:solidFill>
              </a:rPr>
              <a:t>with</a:t>
            </a:r>
            <a:r>
              <a:rPr lang="nl-NL" dirty="0" smtClean="0">
                <a:solidFill>
                  <a:srgbClr val="FF0000"/>
                </a:solidFill>
              </a:rPr>
              <a:t> class </a:t>
            </a:r>
            <a:r>
              <a:rPr lang="nl-NL" dirty="0" err="1" smtClean="0">
                <a:solidFill>
                  <a:srgbClr val="FF0000"/>
                </a:solidFill>
              </a:rPr>
              <a:t>assignment</a:t>
            </a:r>
            <a:r>
              <a:rPr lang="nl-NL" dirty="0" smtClean="0">
                <a:solidFill>
                  <a:srgbClr val="FF0000"/>
                </a:solidFill>
              </a:rPr>
              <a:t> part 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22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37742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23</a:t>
            </a:fld>
            <a:endParaRPr lang="nl-NL" altLang="en-US"/>
          </a:p>
        </p:txBody>
      </p:sp>
      <p:sp>
        <p:nvSpPr>
          <p:cNvPr id="9" name="Title 1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 lIns="91440" tIns="45720" rIns="91440" bIns="4572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/>
              <a:t>Synchronizers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/>
              <a:t>Java offers a package with </a:t>
            </a:r>
            <a:r>
              <a:rPr lang="en-US" dirty="0" smtClean="0"/>
              <a:t>synchronization-mechanisms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java.util.concurrent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In this package we find: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Semaphore</a:t>
            </a:r>
            <a:r>
              <a:rPr lang="en-US" dirty="0"/>
              <a:t> (not discussed here)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CountdownLatch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CyclicBarrier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…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9677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24</a:t>
            </a:fld>
            <a:endParaRPr lang="nl-NL" altLang="en-US"/>
          </a:p>
        </p:txBody>
      </p:sp>
      <p:sp>
        <p:nvSpPr>
          <p:cNvPr id="8" name="Title 1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 lIns="91440" tIns="45720" rIns="91440" bIns="4572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>
                <a:latin typeface="Courier New" pitchFamily="49"/>
              </a:rPr>
              <a:t>CyclicBarrier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/>
              <a:t>Let a number of threads wait for each other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CyclicBarrier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CyclicBarrier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(5);</a:t>
            </a:r>
          </a:p>
          <a:p>
            <a:endParaRPr lang="en-US" dirty="0"/>
          </a:p>
          <a:p>
            <a:r>
              <a:rPr lang="en-US" dirty="0" smtClean="0"/>
              <a:t>Suppose </a:t>
            </a:r>
            <a:r>
              <a:rPr lang="en-US" dirty="0"/>
              <a:t>we have 5 threads that do the following: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 // do a certain calculation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cb.await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 // wrapping up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first 4 threads will be blocked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cb.await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/>
              <a:t>As </a:t>
            </a:r>
            <a:r>
              <a:rPr lang="en-US" dirty="0"/>
              <a:t>soon as the 5th arrives, all 5 </a:t>
            </a:r>
            <a:r>
              <a:rPr lang="en-US" dirty="0" smtClean="0"/>
              <a:t>continue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0667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/>
          <a:lstStyle/>
          <a:p>
            <a:r>
              <a:rPr lang="nl-NL" dirty="0" err="1" smtClean="0">
                <a:solidFill>
                  <a:schemeClr val="bg1"/>
                </a:solidFill>
              </a:rPr>
              <a:t>Some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err="1" smtClean="0">
                <a:solidFill>
                  <a:schemeClr val="bg1"/>
                </a:solidFill>
              </a:rPr>
              <a:t>remarks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dirty="0" smtClean="0"/>
              <a:t>Cyclic </a:t>
            </a:r>
            <a:r>
              <a:rPr lang="nl-NL" dirty="0" err="1" smtClean="0"/>
              <a:t>barrier</a:t>
            </a:r>
            <a:r>
              <a:rPr lang="nl-NL" dirty="0" smtClean="0"/>
              <a:t>:</a:t>
            </a:r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 err="1" smtClean="0"/>
              <a:t>One</a:t>
            </a:r>
            <a:r>
              <a:rPr lang="nl-NL" dirty="0" smtClean="0"/>
              <a:t> </a:t>
            </a:r>
            <a:r>
              <a:rPr lang="nl-NL" dirty="0" err="1" smtClean="0"/>
              <a:t>method</a:t>
            </a:r>
            <a:r>
              <a:rPr lang="nl-NL" dirty="0" smtClean="0"/>
              <a:t> call: </a:t>
            </a:r>
            <a:r>
              <a:rPr lang="nl-NL" dirty="0" err="1" smtClean="0"/>
              <a:t>await</a:t>
            </a:r>
            <a:r>
              <a:rPr lang="nl-NL" dirty="0" smtClean="0"/>
              <a:t>()</a:t>
            </a:r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Effect of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await</a:t>
            </a:r>
            <a:r>
              <a:rPr lang="nl-NL" dirty="0" smtClean="0"/>
              <a:t>() </a:t>
            </a:r>
            <a:r>
              <a:rPr lang="nl-NL" dirty="0" err="1" smtClean="0"/>
              <a:t>depends</a:t>
            </a:r>
            <a:r>
              <a:rPr lang="nl-NL" dirty="0" smtClean="0"/>
              <a:t> on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number</a:t>
            </a:r>
            <a:r>
              <a:rPr lang="nl-NL" dirty="0" smtClean="0"/>
              <a:t> of </a:t>
            </a:r>
            <a:r>
              <a:rPr lang="nl-NL" dirty="0" err="1" smtClean="0"/>
              <a:t>preceding</a:t>
            </a:r>
            <a:r>
              <a:rPr lang="nl-NL" dirty="0" smtClean="0"/>
              <a:t> </a:t>
            </a:r>
            <a:r>
              <a:rPr lang="nl-NL" dirty="0" err="1" smtClean="0"/>
              <a:t>awaits</a:t>
            </a:r>
            <a:endParaRPr lang="nl-NL" dirty="0" smtClean="0"/>
          </a:p>
          <a:p>
            <a:pPr marL="0" indent="0">
              <a:buNone/>
            </a:pPr>
            <a:endParaRPr lang="nl-NL" dirty="0"/>
          </a:p>
          <a:p>
            <a:pPr>
              <a:buFontTx/>
              <a:buChar char="-"/>
            </a:pPr>
            <a:r>
              <a:rPr lang="nl-NL" dirty="0" smtClean="0"/>
              <a:t>Effect of </a:t>
            </a:r>
            <a:r>
              <a:rPr lang="nl-NL" dirty="0" err="1" smtClean="0"/>
              <a:t>every</a:t>
            </a:r>
            <a:r>
              <a:rPr lang="nl-NL" dirty="0" smtClean="0"/>
              <a:t> 5th </a:t>
            </a:r>
            <a:r>
              <a:rPr lang="nl-NL" dirty="0" err="1" smtClean="0"/>
              <a:t>await</a:t>
            </a:r>
            <a:r>
              <a:rPr lang="nl-NL" dirty="0" smtClean="0"/>
              <a:t> is like a </a:t>
            </a:r>
            <a:r>
              <a:rPr lang="nl-NL" dirty="0" err="1" smtClean="0"/>
              <a:t>notifyAll</a:t>
            </a:r>
            <a:endParaRPr lang="nl-NL" dirty="0" smtClean="0"/>
          </a:p>
          <a:p>
            <a:pPr>
              <a:buFontTx/>
              <a:buChar char="-"/>
            </a:pPr>
            <a:r>
              <a:rPr lang="nl-NL" dirty="0" smtClean="0"/>
              <a:t>Effect of </a:t>
            </a:r>
            <a:r>
              <a:rPr lang="nl-NL" dirty="0" err="1" smtClean="0"/>
              <a:t>other</a:t>
            </a:r>
            <a:r>
              <a:rPr lang="nl-NL" dirty="0" smtClean="0"/>
              <a:t> </a:t>
            </a:r>
            <a:r>
              <a:rPr lang="nl-NL" dirty="0" err="1" smtClean="0"/>
              <a:t>awaits</a:t>
            </a:r>
            <a:r>
              <a:rPr lang="nl-NL" dirty="0" smtClean="0"/>
              <a:t> is like a </a:t>
            </a:r>
            <a:r>
              <a:rPr lang="nl-NL" dirty="0" err="1" smtClean="0"/>
              <a:t>wait</a:t>
            </a:r>
            <a:endParaRPr lang="nl-NL" dirty="0" smtClean="0"/>
          </a:p>
          <a:p>
            <a:pPr>
              <a:buFontTx/>
              <a:buChar char="-"/>
            </a:pPr>
            <a:endParaRPr lang="nl-NL" dirty="0"/>
          </a:p>
          <a:p>
            <a:pPr marL="0" indent="0">
              <a:buNone/>
            </a:pPr>
            <a:r>
              <a:rPr lang="nl-NL" dirty="0" err="1" smtClean="0"/>
              <a:t>Usage</a:t>
            </a:r>
            <a:r>
              <a:rPr lang="nl-NL" dirty="0" smtClean="0"/>
              <a:t>: on a </a:t>
            </a:r>
            <a:r>
              <a:rPr lang="nl-NL" dirty="0" err="1" smtClean="0"/>
              <a:t>synchronization</a:t>
            </a:r>
            <a:r>
              <a:rPr lang="nl-NL" dirty="0" smtClean="0"/>
              <a:t> point, </a:t>
            </a:r>
            <a:r>
              <a:rPr lang="nl-NL" dirty="0" err="1" smtClean="0"/>
              <a:t>all</a:t>
            </a:r>
            <a:r>
              <a:rPr lang="nl-NL" dirty="0" smtClean="0"/>
              <a:t> </a:t>
            </a:r>
            <a:r>
              <a:rPr lang="nl-NL" dirty="0" err="1" smtClean="0"/>
              <a:t>threads</a:t>
            </a:r>
            <a:r>
              <a:rPr lang="nl-NL" dirty="0" smtClean="0"/>
              <a:t> must </a:t>
            </a:r>
            <a:r>
              <a:rPr lang="nl-NL" dirty="0" err="1" smtClean="0"/>
              <a:t>wait</a:t>
            </a: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(</a:t>
            </a:r>
            <a:r>
              <a:rPr lang="nl-NL" dirty="0" err="1" smtClean="0"/>
              <a:t>so</a:t>
            </a:r>
            <a:r>
              <a:rPr lang="nl-NL" dirty="0" smtClean="0"/>
              <a:t> we have </a:t>
            </a:r>
            <a:r>
              <a:rPr lang="nl-NL" dirty="0" err="1" smtClean="0"/>
              <a:t>one</a:t>
            </a:r>
            <a:r>
              <a:rPr lang="nl-NL" dirty="0" smtClean="0"/>
              <a:t> </a:t>
            </a:r>
            <a:r>
              <a:rPr lang="nl-NL" dirty="0" err="1" smtClean="0"/>
              <a:t>group</a:t>
            </a:r>
            <a:r>
              <a:rPr lang="nl-NL" dirty="0" smtClean="0"/>
              <a:t> of </a:t>
            </a:r>
            <a:r>
              <a:rPr lang="nl-NL" dirty="0" err="1" smtClean="0"/>
              <a:t>threads</a:t>
            </a:r>
            <a:r>
              <a:rPr lang="nl-NL" dirty="0" smtClean="0"/>
              <a:t>)</a:t>
            </a:r>
          </a:p>
          <a:p>
            <a:pPr marL="0" indent="0">
              <a:buNone/>
            </a:pPr>
            <a:endParaRPr lang="nl-NL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25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37663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26</a:t>
            </a:fld>
            <a:endParaRPr lang="nl-NL" altLang="en-US"/>
          </a:p>
        </p:txBody>
      </p:sp>
      <p:sp>
        <p:nvSpPr>
          <p:cNvPr id="8" name="Title 1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 lIns="91440" tIns="45720" rIns="91440" bIns="4572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>
                <a:latin typeface="Courier New" pitchFamily="49"/>
              </a:rPr>
              <a:t>CountDownLatch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/>
              <a:t>Wait until 0 is reached</a:t>
            </a:r>
          </a:p>
          <a:p>
            <a:endParaRPr lang="en-US" dirty="0"/>
          </a:p>
          <a:p>
            <a:r>
              <a:rPr lang="en-US" dirty="0"/>
              <a:t>Is initialized to a certain value</a:t>
            </a:r>
          </a:p>
          <a:p>
            <a:r>
              <a:rPr lang="en-US" dirty="0"/>
              <a:t>Has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method that lowers the value</a:t>
            </a:r>
          </a:p>
          <a:p>
            <a:r>
              <a:rPr lang="en-US" dirty="0"/>
              <a:t>Has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await() </a:t>
            </a:r>
            <a:r>
              <a:rPr lang="en-US" dirty="0"/>
              <a:t>method where threads are blocked</a:t>
            </a:r>
          </a:p>
          <a:p>
            <a:r>
              <a:rPr lang="en-US" dirty="0"/>
              <a:t>When the value becomes 0, all blocked threads are woken up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6970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/>
          <a:lstStyle/>
          <a:p>
            <a:r>
              <a:rPr lang="nl-NL" dirty="0" err="1" smtClean="0">
                <a:solidFill>
                  <a:schemeClr val="bg1"/>
                </a:solidFill>
              </a:rPr>
              <a:t>Some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err="1" smtClean="0">
                <a:solidFill>
                  <a:schemeClr val="bg1"/>
                </a:solidFill>
              </a:rPr>
              <a:t>remarks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smtClean="0"/>
              <a:t>Countdown </a:t>
            </a:r>
            <a:r>
              <a:rPr lang="nl-NL" dirty="0" err="1" smtClean="0"/>
              <a:t>latch</a:t>
            </a:r>
            <a:r>
              <a:rPr lang="nl-NL" dirty="0" smtClean="0"/>
              <a:t>:</a:t>
            </a:r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 err="1" smtClean="0"/>
              <a:t>Two</a:t>
            </a:r>
            <a:r>
              <a:rPr lang="nl-NL" dirty="0" smtClean="0"/>
              <a:t> </a:t>
            </a:r>
            <a:r>
              <a:rPr lang="nl-NL" dirty="0" err="1" smtClean="0"/>
              <a:t>method</a:t>
            </a:r>
            <a:r>
              <a:rPr lang="nl-NL" dirty="0" smtClean="0"/>
              <a:t> calls: </a:t>
            </a:r>
            <a:r>
              <a:rPr lang="nl-NL" dirty="0" err="1" smtClean="0"/>
              <a:t>await</a:t>
            </a:r>
            <a:r>
              <a:rPr lang="nl-NL" dirty="0" smtClean="0"/>
              <a:t>() </a:t>
            </a:r>
            <a:r>
              <a:rPr lang="nl-NL" dirty="0" err="1" smtClean="0"/>
              <a:t>and</a:t>
            </a:r>
            <a:r>
              <a:rPr lang="nl-NL" dirty="0" smtClean="0"/>
              <a:t> countdown()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 smtClean="0"/>
              <a:t>Usage</a:t>
            </a:r>
            <a:r>
              <a:rPr lang="nl-NL" dirty="0" smtClean="0"/>
              <a:t>: 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O</a:t>
            </a:r>
            <a:r>
              <a:rPr lang="nl-NL" dirty="0" smtClean="0"/>
              <a:t>n </a:t>
            </a:r>
            <a:r>
              <a:rPr lang="nl-NL" dirty="0"/>
              <a:t>a </a:t>
            </a:r>
            <a:r>
              <a:rPr lang="nl-NL" dirty="0" err="1"/>
              <a:t>synchronization</a:t>
            </a:r>
            <a:r>
              <a:rPr lang="nl-NL" dirty="0"/>
              <a:t> point, </a:t>
            </a:r>
            <a:endParaRPr lang="nl-NL" dirty="0" smtClean="0"/>
          </a:p>
          <a:p>
            <a:r>
              <a:rPr lang="nl-NL" dirty="0" err="1" smtClean="0"/>
              <a:t>One</a:t>
            </a:r>
            <a:r>
              <a:rPr lang="nl-NL" dirty="0" smtClean="0"/>
              <a:t> </a:t>
            </a:r>
            <a:r>
              <a:rPr lang="nl-NL" dirty="0" err="1" smtClean="0"/>
              <a:t>group</a:t>
            </a:r>
            <a:r>
              <a:rPr lang="nl-NL" dirty="0" smtClean="0"/>
              <a:t> of </a:t>
            </a:r>
            <a:r>
              <a:rPr lang="nl-NL" dirty="0" err="1"/>
              <a:t>threads</a:t>
            </a:r>
            <a:r>
              <a:rPr lang="nl-NL" dirty="0"/>
              <a:t> must </a:t>
            </a:r>
            <a:r>
              <a:rPr lang="nl-NL" dirty="0" err="1" smtClean="0"/>
              <a:t>wait</a:t>
            </a:r>
            <a:r>
              <a:rPr lang="nl-NL" dirty="0" smtClean="0"/>
              <a:t> (</a:t>
            </a:r>
            <a:r>
              <a:rPr lang="nl-NL" dirty="0" err="1" smtClean="0"/>
              <a:t>using</a:t>
            </a:r>
            <a:r>
              <a:rPr lang="nl-NL" dirty="0" smtClean="0"/>
              <a:t> </a:t>
            </a:r>
            <a:r>
              <a:rPr lang="nl-NL" dirty="0" err="1" smtClean="0"/>
              <a:t>await</a:t>
            </a:r>
            <a:r>
              <a:rPr lang="nl-NL" dirty="0" smtClean="0"/>
              <a:t>)</a:t>
            </a:r>
            <a:endParaRPr lang="nl-NL" dirty="0"/>
          </a:p>
          <a:p>
            <a:r>
              <a:rPr lang="nl-NL" dirty="0" err="1" smtClean="0"/>
              <a:t>Other</a:t>
            </a:r>
            <a:r>
              <a:rPr lang="nl-NL" dirty="0" smtClean="0"/>
              <a:t> </a:t>
            </a:r>
            <a:r>
              <a:rPr lang="nl-NL" dirty="0" err="1" smtClean="0"/>
              <a:t>threads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continue (</a:t>
            </a:r>
            <a:r>
              <a:rPr lang="nl-NL" dirty="0" err="1" smtClean="0"/>
              <a:t>using</a:t>
            </a:r>
            <a:r>
              <a:rPr lang="nl-NL" dirty="0" smtClean="0"/>
              <a:t> </a:t>
            </a:r>
            <a:r>
              <a:rPr lang="nl-NL" dirty="0" err="1" smtClean="0"/>
              <a:t>countDown</a:t>
            </a:r>
            <a:r>
              <a:rPr lang="nl-NL" dirty="0" smtClean="0"/>
              <a:t>)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 err="1" smtClean="0"/>
              <a:t>Note</a:t>
            </a:r>
            <a:r>
              <a:rPr lang="nl-NL" dirty="0" smtClean="0"/>
              <a:t>: </a:t>
            </a:r>
            <a:r>
              <a:rPr lang="nl-NL" dirty="0" err="1" smtClean="0"/>
              <a:t>there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multiple </a:t>
            </a:r>
            <a:r>
              <a:rPr lang="nl-NL" dirty="0" err="1" smtClean="0"/>
              <a:t>synchronization</a:t>
            </a:r>
            <a:r>
              <a:rPr lang="nl-NL" dirty="0" smtClean="0"/>
              <a:t> points. </a:t>
            </a:r>
            <a:r>
              <a:rPr lang="nl-NL" dirty="0" err="1" smtClean="0"/>
              <a:t>Consider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situation</a:t>
            </a:r>
            <a:r>
              <a:rPr lang="nl-NL" dirty="0" smtClean="0"/>
              <a:t> </a:t>
            </a:r>
            <a:r>
              <a:rPr lang="nl-NL" dirty="0" err="1" smtClean="0"/>
              <a:t>separately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each</a:t>
            </a:r>
            <a:r>
              <a:rPr lang="nl-NL" dirty="0" smtClean="0"/>
              <a:t> </a:t>
            </a:r>
            <a:r>
              <a:rPr lang="nl-NL" dirty="0" err="1" smtClean="0"/>
              <a:t>one</a:t>
            </a:r>
            <a:r>
              <a:rPr lang="nl-NL" dirty="0" smtClean="0"/>
              <a:t> of </a:t>
            </a:r>
            <a:r>
              <a:rPr lang="nl-NL" dirty="0" err="1" smtClean="0"/>
              <a:t>them</a:t>
            </a:r>
            <a:r>
              <a:rPr lang="nl-NL" dirty="0" smtClean="0"/>
              <a:t>!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27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06256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/>
          <a:lstStyle/>
          <a:p>
            <a:r>
              <a:rPr lang="nl-NL" dirty="0" err="1" smtClean="0">
                <a:solidFill>
                  <a:schemeClr val="bg1"/>
                </a:solidFill>
              </a:rPr>
              <a:t>Some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err="1" smtClean="0">
                <a:solidFill>
                  <a:schemeClr val="bg1"/>
                </a:solidFill>
              </a:rPr>
              <a:t>remarks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smtClean="0"/>
              <a:t>Concurrent </a:t>
            </a:r>
            <a:r>
              <a:rPr lang="nl-NL" dirty="0" err="1" smtClean="0"/>
              <a:t>Animated</a:t>
            </a:r>
            <a:r>
              <a:rPr lang="nl-NL" dirty="0" smtClean="0"/>
              <a:t> </a:t>
            </a:r>
            <a:r>
              <a:rPr lang="nl-NL" dirty="0" err="1" smtClean="0"/>
              <a:t>jar</a:t>
            </a:r>
            <a:endParaRPr lang="nl-NL" dirty="0" smtClean="0"/>
          </a:p>
          <a:p>
            <a:pPr marL="0" indent="0">
              <a:buNone/>
            </a:pPr>
            <a:endParaRPr lang="nl-NL" dirty="0" smtClean="0"/>
          </a:p>
          <a:p>
            <a:pPr>
              <a:buFontTx/>
              <a:buChar char="-"/>
            </a:pPr>
            <a:r>
              <a:rPr lang="nl-NL" dirty="0" smtClean="0"/>
              <a:t>It is a PPT, </a:t>
            </a:r>
            <a:r>
              <a:rPr lang="nl-NL" dirty="0" err="1" smtClean="0"/>
              <a:t>you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use</a:t>
            </a:r>
            <a:r>
              <a:rPr lang="nl-NL" dirty="0" smtClean="0"/>
              <a:t> up </a:t>
            </a:r>
            <a:r>
              <a:rPr lang="nl-NL" dirty="0" err="1" smtClean="0"/>
              <a:t>and</a:t>
            </a:r>
            <a:r>
              <a:rPr lang="nl-NL" dirty="0" smtClean="0"/>
              <a:t> down </a:t>
            </a:r>
            <a:r>
              <a:rPr lang="nl-NL" dirty="0" err="1" smtClean="0"/>
              <a:t>arrows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navigate</a:t>
            </a:r>
            <a:endParaRPr lang="nl-NL" dirty="0" smtClean="0"/>
          </a:p>
          <a:p>
            <a:pPr>
              <a:buFontTx/>
              <a:buChar char="-"/>
            </a:pPr>
            <a:r>
              <a:rPr lang="nl-NL" dirty="0" err="1" smtClean="0"/>
              <a:t>Nervous</a:t>
            </a:r>
            <a:r>
              <a:rPr lang="nl-NL" dirty="0" smtClean="0"/>
              <a:t> </a:t>
            </a:r>
            <a:r>
              <a:rPr lang="nl-NL" dirty="0" err="1" smtClean="0"/>
              <a:t>arrows</a:t>
            </a:r>
            <a:r>
              <a:rPr lang="nl-NL" dirty="0" smtClean="0"/>
              <a:t> are </a:t>
            </a:r>
            <a:r>
              <a:rPr lang="nl-NL" dirty="0" err="1" smtClean="0"/>
              <a:t>misleading</a:t>
            </a:r>
            <a:r>
              <a:rPr lang="nl-NL" dirty="0" smtClean="0"/>
              <a:t> – </a:t>
            </a:r>
            <a:r>
              <a:rPr lang="nl-NL" dirty="0" err="1" smtClean="0"/>
              <a:t>actually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threads</a:t>
            </a:r>
            <a:r>
              <a:rPr lang="nl-NL" dirty="0" smtClean="0"/>
              <a:t> are </a:t>
            </a:r>
            <a:r>
              <a:rPr lang="nl-NL" dirty="0" err="1" smtClean="0"/>
              <a:t>blocked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consume</a:t>
            </a:r>
            <a:r>
              <a:rPr lang="nl-NL" dirty="0" smtClean="0"/>
              <a:t> no CPU time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28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26297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29</a:t>
            </a:fld>
            <a:endParaRPr lang="nl-NL" altLang="en-US"/>
          </a:p>
        </p:txBody>
      </p:sp>
      <p:sp>
        <p:nvSpPr>
          <p:cNvPr id="8" name="Title 1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 lIns="91440" tIns="45720" rIns="91440" bIns="4572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/>
              <a:t>Example </a:t>
            </a:r>
            <a:r>
              <a:rPr lang="en-US">
                <a:latin typeface="Courier New" pitchFamily="49"/>
                <a:cs typeface="Courier New" pitchFamily="49"/>
              </a:rPr>
              <a:t>CountDownLatch</a:t>
            </a:r>
            <a:r>
              <a:rPr lang="en-US"/>
              <a:t> (1)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/>
              <a:t>Suppose</a:t>
            </a:r>
          </a:p>
          <a:p>
            <a:pPr lvl="1"/>
            <a:r>
              <a:rPr lang="en-US" dirty="0"/>
              <a:t>you have a thread pool,</a:t>
            </a:r>
          </a:p>
          <a:p>
            <a:pPr lvl="1"/>
            <a:r>
              <a:rPr lang="en-US" dirty="0"/>
              <a:t>N tasks for that pool,</a:t>
            </a:r>
          </a:p>
          <a:p>
            <a:pPr lvl="1"/>
            <a:r>
              <a:rPr lang="en-US" dirty="0"/>
              <a:t>main thread must wait until all N tasks are finished</a:t>
            </a:r>
          </a:p>
        </p:txBody>
      </p:sp>
    </p:spTree>
    <p:extLst>
      <p:ext uri="{BB962C8B-B14F-4D97-AF65-F5344CB8AC3E}">
        <p14:creationId xmlns:p14="http://schemas.microsoft.com/office/powerpoint/2010/main" val="266963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3</a:t>
            </a:fld>
            <a:endParaRPr lang="nl-NL" altLang="en-US"/>
          </a:p>
        </p:txBody>
      </p:sp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nl-NL"/>
              <a:t>OS2 week planning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thread </a:t>
            </a:r>
            <a:r>
              <a:rPr lang="en-US" dirty="0">
                <a:solidFill>
                  <a:srgbClr val="FF0000"/>
                </a:solidFill>
              </a:rPr>
              <a:t>pool, cyclic </a:t>
            </a:r>
            <a:r>
              <a:rPr lang="en-US" dirty="0" smtClean="0">
                <a:solidFill>
                  <a:srgbClr val="FF0000"/>
                </a:solidFill>
              </a:rPr>
              <a:t>barrier, countdown latch</a:t>
            </a:r>
            <a:endParaRPr lang="en-US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readers-writers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reentrant </a:t>
            </a:r>
            <a:r>
              <a:rPr lang="en-US" dirty="0"/>
              <a:t>lock, condition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sockets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deadlock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banker's </a:t>
            </a:r>
            <a:r>
              <a:rPr lang="en-US" dirty="0"/>
              <a:t>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recap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3814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/>
          <a:lstStyle/>
          <a:p>
            <a:r>
              <a:rPr lang="nl-NL" dirty="0" err="1" smtClean="0">
                <a:solidFill>
                  <a:schemeClr val="bg1"/>
                </a:solidFill>
              </a:rPr>
              <a:t>Some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err="1" smtClean="0">
                <a:solidFill>
                  <a:schemeClr val="bg1"/>
                </a:solidFill>
              </a:rPr>
              <a:t>remarks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When </a:t>
            </a:r>
            <a:r>
              <a:rPr lang="en-US" dirty="0"/>
              <a:t>using a countdown latch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cdl.await</a:t>
            </a:r>
            <a:r>
              <a:rPr lang="en-US" dirty="0"/>
              <a:t>() can be done in the main thread, </a:t>
            </a:r>
          </a:p>
          <a:p>
            <a:pPr marL="0" indent="0">
              <a:buNone/>
            </a:pPr>
            <a:r>
              <a:rPr lang="en-US" dirty="0"/>
              <a:t>  but you should not do so when the main thread is the JAT </a:t>
            </a:r>
          </a:p>
          <a:p>
            <a:pPr marL="0" indent="0">
              <a:buNone/>
            </a:pPr>
            <a:r>
              <a:rPr lang="en-US" dirty="0"/>
              <a:t>  (then you block the JAT)</a:t>
            </a:r>
            <a:endParaRPr lang="nl-NL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30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64042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31</a:t>
            </a:fld>
            <a:endParaRPr lang="nl-NL" altLang="en-US"/>
          </a:p>
        </p:txBody>
      </p:sp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 lIns="91440" tIns="45720" rIns="91440" bIns="4572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/>
              <a:t>Example </a:t>
            </a:r>
            <a:r>
              <a:rPr lang="en-US">
                <a:latin typeface="Courier New" pitchFamily="49"/>
                <a:cs typeface="Courier New" pitchFamily="49"/>
              </a:rPr>
              <a:t>CountDownLatch</a:t>
            </a:r>
            <a:r>
              <a:rPr lang="en-US"/>
              <a:t> (2)</a:t>
            </a:r>
          </a:p>
        </p:txBody>
      </p:sp>
      <p:sp>
        <p:nvSpPr>
          <p:cNvPr id="8" name="Text Placeholder 2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5119350"/>
          </a:xfrm>
          <a:noFill/>
        </p:spPr>
        <p:txBody>
          <a:bodyPr lIns="91440" tIns="45720" rIns="91440" bIns="45720">
            <a:spAutoFit/>
          </a:bodyPr>
          <a:lstStyle>
            <a:defPPr marL="342720" marR="0" lvl="0" indent="-34272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993300"/>
              </a:buClr>
              <a:buSzPct val="90000"/>
              <a:buFont typeface="Monotype Sorts" pitchFamily="2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defPPr>
            <a:lvl1pPr marL="342720" marR="0" lvl="0" indent="-34272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993300"/>
              </a:buClr>
              <a:buSzPct val="90000"/>
              <a:buFont typeface="Monotype Sorts" pitchFamily="2"/>
              <a:buChar char="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lvl1pPr>
            <a:lvl2pPr marL="742680" marR="0" lvl="1" indent="-28548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CC6600"/>
              </a:buClr>
              <a:buSzPct val="80000"/>
              <a:buFont typeface="Monotype Sorts" pitchFamily="2"/>
              <a:buChar char="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lvl2pPr>
            <a:lvl3pPr marL="1085759" marR="0" lvl="2" indent="-22860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009900"/>
              </a:buClr>
              <a:buSzPct val="75000"/>
              <a:buFont typeface="Webdings" pitchFamily="18"/>
              <a:buChar char=""/>
              <a:tabLst>
                <a:tab pos="742680" algn="l"/>
                <a:tab pos="1657080" algn="l"/>
                <a:tab pos="2571480" algn="l"/>
                <a:tab pos="3485880" algn="l"/>
                <a:tab pos="4400280" algn="l"/>
                <a:tab pos="5314680" algn="l"/>
                <a:tab pos="6229080" algn="l"/>
                <a:tab pos="7143480" algn="l"/>
                <a:tab pos="8057880" algn="l"/>
                <a:tab pos="897228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lvl3pPr>
            <a:lvl4pPr marL="1428480" marR="0" lvl="3" indent="-22860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FFCC00"/>
              </a:buClr>
              <a:buSzPct val="75000"/>
              <a:buFont typeface="Helvetica" pitchFamily="34"/>
              <a:buChar char="–"/>
              <a:tabLst>
                <a:tab pos="399960" algn="l"/>
                <a:tab pos="1314360" algn="l"/>
                <a:tab pos="2228760" algn="l"/>
                <a:tab pos="3143159" algn="l"/>
                <a:tab pos="4057559" algn="l"/>
                <a:tab pos="4971960" algn="l"/>
                <a:tab pos="5886360" algn="l"/>
                <a:tab pos="6800760" algn="l"/>
                <a:tab pos="7715160" algn="l"/>
                <a:tab pos="862956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lvl4pPr>
            <a:lvl5pPr marL="1771560" marR="0" lvl="4" indent="-22860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FF0066"/>
              </a:buClr>
              <a:buSzPct val="75000"/>
              <a:buFont typeface="Helvetica" pitchFamily="34"/>
              <a:buChar char="»"/>
              <a:tabLst>
                <a:tab pos="56880" algn="l"/>
                <a:tab pos="971280" algn="l"/>
                <a:tab pos="1885680" algn="l"/>
                <a:tab pos="2800080" algn="l"/>
                <a:tab pos="3714480" algn="l"/>
                <a:tab pos="4628880" algn="l"/>
                <a:tab pos="5543280" algn="l"/>
                <a:tab pos="6457680" algn="l"/>
                <a:tab pos="7372079" algn="l"/>
                <a:tab pos="828648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lvl5pPr>
            <a:lvl6pPr marL="1771560" marR="0" lvl="5" indent="-22860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FF0066"/>
              </a:buClr>
              <a:buSzPct val="75000"/>
              <a:buFont typeface="Helvetica" pitchFamily="34"/>
              <a:buChar char="»"/>
              <a:tabLst>
                <a:tab pos="56880" algn="l"/>
                <a:tab pos="971280" algn="l"/>
                <a:tab pos="1885680" algn="l"/>
                <a:tab pos="2800080" algn="l"/>
                <a:tab pos="3714480" algn="l"/>
                <a:tab pos="4628880" algn="l"/>
                <a:tab pos="5543280" algn="l"/>
                <a:tab pos="6457680" algn="l"/>
                <a:tab pos="7372079" algn="l"/>
                <a:tab pos="828648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lvl6pPr>
            <a:lvl7pPr marL="1771560" marR="0" lvl="6" indent="-22860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FF0066"/>
              </a:buClr>
              <a:buSzPct val="75000"/>
              <a:buFont typeface="Helvetica" pitchFamily="34"/>
              <a:buChar char="»"/>
              <a:tabLst>
                <a:tab pos="56880" algn="l"/>
                <a:tab pos="971280" algn="l"/>
                <a:tab pos="1885680" algn="l"/>
                <a:tab pos="2800080" algn="l"/>
                <a:tab pos="3714480" algn="l"/>
                <a:tab pos="4628880" algn="l"/>
                <a:tab pos="5543280" algn="l"/>
                <a:tab pos="6457680" algn="l"/>
                <a:tab pos="7372079" algn="l"/>
                <a:tab pos="828648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lvl7pPr>
            <a:lvl8pPr marL="1771560" marR="0" lvl="7" indent="-22860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FF0066"/>
              </a:buClr>
              <a:buSzPct val="75000"/>
              <a:buFont typeface="Helvetica" pitchFamily="34"/>
              <a:buChar char="»"/>
              <a:tabLst>
                <a:tab pos="56880" algn="l"/>
                <a:tab pos="971280" algn="l"/>
                <a:tab pos="1885680" algn="l"/>
                <a:tab pos="2800080" algn="l"/>
                <a:tab pos="3714480" algn="l"/>
                <a:tab pos="4628880" algn="l"/>
                <a:tab pos="5543280" algn="l"/>
                <a:tab pos="6457680" algn="l"/>
                <a:tab pos="7372079" algn="l"/>
                <a:tab pos="828648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lvl8pPr>
            <a:lvl9pPr marL="1771560" marR="0" lvl="8" indent="-22860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FF0066"/>
              </a:buClr>
              <a:buSzPct val="75000"/>
              <a:buFont typeface="Helvetica" pitchFamily="34"/>
              <a:buChar char="»"/>
              <a:tabLst>
                <a:tab pos="56880" algn="l"/>
                <a:tab pos="971280" algn="l"/>
                <a:tab pos="1885680" algn="l"/>
                <a:tab pos="2800080" algn="l"/>
                <a:tab pos="3714480" algn="l"/>
                <a:tab pos="4628880" algn="l"/>
                <a:tab pos="5543280" algn="l"/>
                <a:tab pos="6457680" algn="l"/>
                <a:tab pos="7372079" algn="l"/>
                <a:tab pos="828648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lvl9pPr>
          </a:lstStyle>
          <a:p>
            <a:pPr marL="0" lvl="0" indent="0">
              <a:spcBef>
                <a:spcPts val="785"/>
              </a:spcBef>
              <a:buNone/>
            </a:pPr>
            <a:r>
              <a:rPr lang="en-US" sz="1600" dirty="0">
                <a:latin typeface="Courier New" pitchFamily="49"/>
              </a:rPr>
              <a:t>class </a:t>
            </a:r>
            <a:r>
              <a:rPr lang="en-US" sz="1600" dirty="0" err="1">
                <a:latin typeface="Courier New" pitchFamily="49"/>
              </a:rPr>
              <a:t>WorkerRunnable</a:t>
            </a:r>
            <a:r>
              <a:rPr lang="en-US" sz="1600" dirty="0">
                <a:latin typeface="Courier New" pitchFamily="49"/>
              </a:rPr>
              <a:t> implements Runnable {</a:t>
            </a:r>
            <a:br>
              <a:rPr lang="en-US" sz="1600" dirty="0">
                <a:latin typeface="Courier New" pitchFamily="49"/>
              </a:rPr>
            </a:br>
            <a:r>
              <a:rPr lang="en-US" sz="1600" dirty="0">
                <a:latin typeface="Courier New" pitchFamily="49"/>
              </a:rPr>
              <a:t>  </a:t>
            </a:r>
            <a:r>
              <a:rPr lang="en-US" sz="1600" dirty="0" err="1">
                <a:latin typeface="Courier New" pitchFamily="49"/>
              </a:rPr>
              <a:t>CountDownLatch</a:t>
            </a:r>
            <a:r>
              <a:rPr lang="en-US" sz="1600" dirty="0">
                <a:latin typeface="Courier New" pitchFamily="49"/>
              </a:rPr>
              <a:t> </a:t>
            </a:r>
            <a:r>
              <a:rPr lang="en-US" sz="1600" dirty="0" err="1">
                <a:latin typeface="Courier New" pitchFamily="49"/>
              </a:rPr>
              <a:t>doneSignal</a:t>
            </a:r>
            <a:r>
              <a:rPr lang="en-US" sz="1600" dirty="0">
                <a:latin typeface="Courier New" pitchFamily="49"/>
              </a:rPr>
              <a:t>;</a:t>
            </a:r>
            <a:br>
              <a:rPr lang="en-US" sz="1600" dirty="0">
                <a:latin typeface="Courier New" pitchFamily="49"/>
              </a:rPr>
            </a:br>
            <a:r>
              <a:rPr lang="en-US" sz="1600" dirty="0">
                <a:latin typeface="Courier New" pitchFamily="49"/>
              </a:rPr>
              <a:t/>
            </a:r>
            <a:br>
              <a:rPr lang="en-US" sz="1600" dirty="0">
                <a:latin typeface="Courier New" pitchFamily="49"/>
              </a:rPr>
            </a:br>
            <a:r>
              <a:rPr lang="en-US" sz="1600" dirty="0">
                <a:latin typeface="Courier New" pitchFamily="49"/>
              </a:rPr>
              <a:t>  </a:t>
            </a:r>
            <a:r>
              <a:rPr lang="en-US" sz="1600" dirty="0" err="1">
                <a:latin typeface="Courier New" pitchFamily="49"/>
              </a:rPr>
              <a:t>WorkerRunnable</a:t>
            </a:r>
            <a:r>
              <a:rPr lang="en-US" sz="1600" dirty="0">
                <a:latin typeface="Courier New" pitchFamily="49"/>
              </a:rPr>
              <a:t>(</a:t>
            </a:r>
            <a:r>
              <a:rPr lang="en-US" sz="1600" dirty="0" err="1">
                <a:latin typeface="Courier New" pitchFamily="49"/>
              </a:rPr>
              <a:t>CountDownLatch</a:t>
            </a:r>
            <a:r>
              <a:rPr lang="en-US" sz="1600" dirty="0">
                <a:latin typeface="Courier New" pitchFamily="49"/>
              </a:rPr>
              <a:t> d) { </a:t>
            </a:r>
            <a:r>
              <a:rPr lang="en-US" sz="1600" dirty="0" err="1">
                <a:latin typeface="Courier New" pitchFamily="49"/>
              </a:rPr>
              <a:t>doneSignal</a:t>
            </a:r>
            <a:r>
              <a:rPr lang="en-US" sz="1600" dirty="0">
                <a:latin typeface="Courier New" pitchFamily="49"/>
              </a:rPr>
              <a:t> = d; }</a:t>
            </a:r>
            <a:br>
              <a:rPr lang="en-US" sz="1600" dirty="0">
                <a:latin typeface="Courier New" pitchFamily="49"/>
              </a:rPr>
            </a:br>
            <a:r>
              <a:rPr lang="en-US" sz="1600" dirty="0">
                <a:latin typeface="Courier New" pitchFamily="49"/>
              </a:rPr>
              <a:t/>
            </a:r>
            <a:br>
              <a:rPr lang="en-US" sz="1600" dirty="0">
                <a:latin typeface="Courier New" pitchFamily="49"/>
              </a:rPr>
            </a:br>
            <a:r>
              <a:rPr lang="en-US" sz="1600" dirty="0">
                <a:latin typeface="Courier New" pitchFamily="49"/>
              </a:rPr>
              <a:t>  public void run() { </a:t>
            </a:r>
            <a:br>
              <a:rPr lang="en-US" sz="1600" dirty="0">
                <a:latin typeface="Courier New" pitchFamily="49"/>
              </a:rPr>
            </a:br>
            <a:r>
              <a:rPr lang="en-US" sz="1600" dirty="0">
                <a:latin typeface="Courier New" pitchFamily="49"/>
              </a:rPr>
              <a:t>    </a:t>
            </a:r>
            <a:r>
              <a:rPr lang="en-US" sz="1600" dirty="0" err="1">
                <a:latin typeface="Courier New" pitchFamily="49"/>
              </a:rPr>
              <a:t>doWork</a:t>
            </a:r>
            <a:r>
              <a:rPr lang="en-US" sz="1600" dirty="0">
                <a:latin typeface="Courier New" pitchFamily="49"/>
              </a:rPr>
              <a:t>(); </a:t>
            </a:r>
            <a:br>
              <a:rPr lang="en-US" sz="1600" dirty="0">
                <a:latin typeface="Courier New" pitchFamily="49"/>
              </a:rPr>
            </a:br>
            <a:r>
              <a:rPr lang="en-US" sz="1600" dirty="0">
                <a:latin typeface="Courier New" pitchFamily="49"/>
              </a:rPr>
              <a:t>    </a:t>
            </a:r>
            <a:r>
              <a:rPr lang="en-US" sz="1600" b="1" dirty="0" err="1">
                <a:latin typeface="Courier New" pitchFamily="49"/>
              </a:rPr>
              <a:t>doneSignal.countDown</a:t>
            </a:r>
            <a:r>
              <a:rPr lang="en-US" sz="1600" b="1" dirty="0">
                <a:latin typeface="Courier New" pitchFamily="49"/>
              </a:rPr>
              <a:t>();</a:t>
            </a:r>
            <a:br>
              <a:rPr lang="en-US" sz="1600" b="1" dirty="0">
                <a:latin typeface="Courier New" pitchFamily="49"/>
              </a:rPr>
            </a:br>
            <a:r>
              <a:rPr lang="en-US" sz="1600" dirty="0">
                <a:latin typeface="Courier New" pitchFamily="49"/>
              </a:rPr>
              <a:t>  }</a:t>
            </a:r>
            <a:br>
              <a:rPr lang="en-US" sz="1600" dirty="0">
                <a:latin typeface="Courier New" pitchFamily="49"/>
              </a:rPr>
            </a:br>
            <a:r>
              <a:rPr lang="en-US" sz="1600" dirty="0">
                <a:latin typeface="Courier New" pitchFamily="49"/>
              </a:rPr>
              <a:t>} </a:t>
            </a:r>
            <a:r>
              <a:rPr lang="en-US" sz="1600" b="1" dirty="0">
                <a:latin typeface="Courier New" pitchFamily="49"/>
              </a:rPr>
              <a:t/>
            </a:r>
            <a:br>
              <a:rPr lang="en-US" sz="1600" b="1" dirty="0">
                <a:latin typeface="Courier New" pitchFamily="49"/>
              </a:rPr>
            </a:br>
            <a:endParaRPr lang="en-US" sz="1600" b="1" dirty="0">
              <a:latin typeface="Courier New" pitchFamily="49"/>
            </a:endParaRPr>
          </a:p>
          <a:p>
            <a:pPr marL="0" lvl="0" indent="0">
              <a:spcBef>
                <a:spcPts val="785"/>
              </a:spcBef>
              <a:buNone/>
            </a:pPr>
            <a:r>
              <a:rPr lang="en-US" sz="1600" b="1" dirty="0" err="1">
                <a:latin typeface="Courier New" pitchFamily="49"/>
              </a:rPr>
              <a:t>CountDownLatch</a:t>
            </a:r>
            <a:r>
              <a:rPr lang="en-US" sz="1600" b="1" dirty="0">
                <a:latin typeface="Courier New" pitchFamily="49"/>
              </a:rPr>
              <a:t> </a:t>
            </a:r>
            <a:r>
              <a:rPr lang="en-US" sz="1600" b="1" dirty="0" err="1">
                <a:latin typeface="Courier New" pitchFamily="49"/>
              </a:rPr>
              <a:t>doneSignal</a:t>
            </a:r>
            <a:r>
              <a:rPr lang="en-US" sz="1600" dirty="0">
                <a:latin typeface="Courier New" pitchFamily="49"/>
              </a:rPr>
              <a:t> = new </a:t>
            </a:r>
            <a:r>
              <a:rPr lang="en-US" sz="1600" dirty="0" err="1">
                <a:latin typeface="Courier New" pitchFamily="49"/>
              </a:rPr>
              <a:t>CountDownLatch</a:t>
            </a:r>
            <a:r>
              <a:rPr lang="en-US" sz="1600" dirty="0">
                <a:latin typeface="Courier New" pitchFamily="49"/>
              </a:rPr>
              <a:t>(</a:t>
            </a:r>
            <a:r>
              <a:rPr lang="en-US" sz="1600" b="1" dirty="0">
                <a:latin typeface="Courier New" pitchFamily="49"/>
              </a:rPr>
              <a:t>N</a:t>
            </a:r>
            <a:r>
              <a:rPr lang="en-US" sz="1600" dirty="0">
                <a:latin typeface="Courier New" pitchFamily="49"/>
              </a:rPr>
              <a:t>); </a:t>
            </a:r>
            <a:br>
              <a:rPr lang="en-US" sz="1600" dirty="0">
                <a:latin typeface="Courier New" pitchFamily="49"/>
              </a:rPr>
            </a:br>
            <a:r>
              <a:rPr lang="en-US" sz="1600" dirty="0" err="1" smtClean="0">
                <a:latin typeface="Courier New" pitchFamily="49"/>
              </a:rPr>
              <a:t>ExecutorService</a:t>
            </a:r>
            <a:r>
              <a:rPr lang="en-US" sz="1600" dirty="0" smtClean="0">
                <a:latin typeface="Courier New" pitchFamily="49"/>
              </a:rPr>
              <a:t> </a:t>
            </a:r>
            <a:r>
              <a:rPr lang="en-US" sz="1600" dirty="0">
                <a:latin typeface="Courier New" pitchFamily="49"/>
              </a:rPr>
              <a:t>e = ... </a:t>
            </a:r>
            <a:br>
              <a:rPr lang="en-US" sz="1600" dirty="0">
                <a:latin typeface="Courier New" pitchFamily="49"/>
              </a:rPr>
            </a:br>
            <a:r>
              <a:rPr lang="en-US" sz="1600" dirty="0">
                <a:latin typeface="Courier New" pitchFamily="49"/>
              </a:rPr>
              <a:t>for (</a:t>
            </a:r>
            <a:r>
              <a:rPr lang="en-US" sz="1600" dirty="0" err="1">
                <a:latin typeface="Courier New" pitchFamily="49"/>
              </a:rPr>
              <a:t>int</a:t>
            </a:r>
            <a:r>
              <a:rPr lang="en-US" sz="1600" dirty="0">
                <a:latin typeface="Courier New" pitchFamily="49"/>
              </a:rPr>
              <a:t> i = 0; i &lt; N; i++) </a:t>
            </a:r>
            <a:br>
              <a:rPr lang="en-US" sz="1600" dirty="0">
                <a:latin typeface="Courier New" pitchFamily="49"/>
              </a:rPr>
            </a:br>
            <a:r>
              <a:rPr lang="en-US" sz="1600" dirty="0">
                <a:latin typeface="Courier New" pitchFamily="49"/>
              </a:rPr>
              <a:t>    </a:t>
            </a:r>
            <a:r>
              <a:rPr lang="en-US" sz="1600" dirty="0" err="1">
                <a:latin typeface="Courier New" pitchFamily="49"/>
              </a:rPr>
              <a:t>e.execute</a:t>
            </a:r>
            <a:r>
              <a:rPr lang="en-US" sz="1600" dirty="0">
                <a:latin typeface="Courier New" pitchFamily="49"/>
              </a:rPr>
              <a:t>(new </a:t>
            </a:r>
            <a:r>
              <a:rPr lang="en-US" sz="1600" dirty="0" err="1">
                <a:latin typeface="Courier New" pitchFamily="49"/>
              </a:rPr>
              <a:t>WorkerRunnable</a:t>
            </a:r>
            <a:r>
              <a:rPr lang="en-US" sz="1600" dirty="0">
                <a:latin typeface="Courier New" pitchFamily="49"/>
              </a:rPr>
              <a:t>(</a:t>
            </a:r>
            <a:r>
              <a:rPr lang="en-US" sz="1600" dirty="0" err="1">
                <a:latin typeface="Courier New" pitchFamily="49"/>
              </a:rPr>
              <a:t>doneSignal</a:t>
            </a:r>
            <a:r>
              <a:rPr lang="en-US" sz="1600" dirty="0">
                <a:latin typeface="Courier New" pitchFamily="49"/>
              </a:rPr>
              <a:t>));</a:t>
            </a:r>
            <a:br>
              <a:rPr lang="en-US" sz="1600" dirty="0">
                <a:latin typeface="Courier New" pitchFamily="49"/>
              </a:rPr>
            </a:br>
            <a:r>
              <a:rPr lang="en-US" sz="1600" dirty="0">
                <a:latin typeface="Courier New" pitchFamily="49"/>
              </a:rPr>
              <a:t> </a:t>
            </a:r>
            <a:br>
              <a:rPr lang="en-US" sz="1600" dirty="0">
                <a:latin typeface="Courier New" pitchFamily="49"/>
              </a:rPr>
            </a:br>
            <a:r>
              <a:rPr lang="en-US" sz="1600" dirty="0">
                <a:latin typeface="Courier New" pitchFamily="49"/>
              </a:rPr>
              <a:t>try { </a:t>
            </a:r>
            <a:br>
              <a:rPr lang="en-US" sz="1600" dirty="0">
                <a:latin typeface="Courier New" pitchFamily="49"/>
              </a:rPr>
            </a:br>
            <a:r>
              <a:rPr lang="en-US" sz="1600" b="1" dirty="0">
                <a:latin typeface="Courier New" pitchFamily="49"/>
              </a:rPr>
              <a:t>  </a:t>
            </a:r>
            <a:r>
              <a:rPr lang="en-US" sz="1600" b="1" dirty="0" err="1">
                <a:latin typeface="Courier New" pitchFamily="49"/>
              </a:rPr>
              <a:t>doneSignal.await</a:t>
            </a:r>
            <a:r>
              <a:rPr lang="en-US" sz="1600" b="1" dirty="0">
                <a:latin typeface="Courier New" pitchFamily="49"/>
              </a:rPr>
              <a:t>(); </a:t>
            </a:r>
            <a:br>
              <a:rPr lang="en-US" sz="1600" b="1" dirty="0">
                <a:latin typeface="Courier New" pitchFamily="49"/>
              </a:rPr>
            </a:br>
            <a:r>
              <a:rPr lang="en-US" sz="1600" dirty="0">
                <a:latin typeface="Courier New" pitchFamily="49"/>
              </a:rPr>
              <a:t>} </a:t>
            </a:r>
            <a:br>
              <a:rPr lang="en-US" sz="1600" dirty="0">
                <a:latin typeface="Courier New" pitchFamily="49"/>
              </a:rPr>
            </a:br>
            <a:r>
              <a:rPr lang="en-US" sz="1600" dirty="0">
                <a:latin typeface="Courier New" pitchFamily="49"/>
              </a:rPr>
              <a:t>catch (</a:t>
            </a:r>
            <a:r>
              <a:rPr lang="en-US" sz="1600" dirty="0" err="1">
                <a:latin typeface="Courier New" pitchFamily="49"/>
              </a:rPr>
              <a:t>InterruptedException</a:t>
            </a:r>
            <a:r>
              <a:rPr lang="en-US" sz="1600" dirty="0">
                <a:latin typeface="Courier New" pitchFamily="49"/>
              </a:rPr>
              <a:t> ex) {}</a:t>
            </a:r>
          </a:p>
        </p:txBody>
      </p:sp>
    </p:spTree>
    <p:extLst>
      <p:ext uri="{BB962C8B-B14F-4D97-AF65-F5344CB8AC3E}">
        <p14:creationId xmlns:p14="http://schemas.microsoft.com/office/powerpoint/2010/main" val="425958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Synchronization</a:t>
            </a:r>
            <a:r>
              <a:rPr lang="nl-NL" dirty="0" smtClean="0"/>
              <a:t> </a:t>
            </a:r>
            <a:r>
              <a:rPr lang="nl-NL" dirty="0" err="1" smtClean="0"/>
              <a:t>primitives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>
                <a:solidFill>
                  <a:srgbClr val="FF0000"/>
                </a:solidFill>
              </a:rPr>
              <a:t>Now</a:t>
            </a:r>
            <a:r>
              <a:rPr lang="nl-NL" dirty="0" smtClean="0">
                <a:solidFill>
                  <a:srgbClr val="FF0000"/>
                </a:solidFill>
              </a:rPr>
              <a:t> </a:t>
            </a:r>
            <a:r>
              <a:rPr lang="nl-NL" dirty="0" err="1" smtClean="0">
                <a:solidFill>
                  <a:srgbClr val="FF0000"/>
                </a:solidFill>
              </a:rPr>
              <a:t>practice</a:t>
            </a:r>
            <a:r>
              <a:rPr lang="nl-NL" dirty="0" smtClean="0">
                <a:solidFill>
                  <a:srgbClr val="FF0000"/>
                </a:solidFill>
              </a:rPr>
              <a:t> </a:t>
            </a:r>
            <a:r>
              <a:rPr lang="nl-NL" dirty="0" err="1" smtClean="0">
                <a:solidFill>
                  <a:srgbClr val="FF0000"/>
                </a:solidFill>
              </a:rPr>
              <a:t>with</a:t>
            </a:r>
            <a:r>
              <a:rPr lang="nl-NL" dirty="0" smtClean="0">
                <a:solidFill>
                  <a:srgbClr val="FF0000"/>
                </a:solidFill>
              </a:rPr>
              <a:t> class </a:t>
            </a:r>
            <a:r>
              <a:rPr lang="nl-NL" dirty="0" err="1" smtClean="0">
                <a:solidFill>
                  <a:srgbClr val="FF0000"/>
                </a:solidFill>
              </a:rPr>
              <a:t>assignment</a:t>
            </a:r>
            <a:r>
              <a:rPr lang="nl-NL" dirty="0" smtClean="0">
                <a:solidFill>
                  <a:srgbClr val="FF0000"/>
                </a:solidFill>
              </a:rPr>
              <a:t> part 3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32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48067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E130F9-7221-4FA3-AFD5-2A50492500E9}" type="slidenum">
              <a:rPr lang="nl-NL" altLang="en-US" smtClean="0"/>
              <a:pPr>
                <a:defRPr/>
              </a:pPr>
              <a:t>4</a:t>
            </a:fld>
            <a:endParaRPr lang="nl-NL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Same as OS1:</a:t>
            </a:r>
            <a:endParaRPr lang="en-US" dirty="0"/>
          </a:p>
          <a:p>
            <a:pPr lvl="1"/>
            <a:r>
              <a:rPr lang="en-US" dirty="0" smtClean="0"/>
              <a:t>7 weeks:</a:t>
            </a:r>
          </a:p>
          <a:p>
            <a:pPr lvl="2"/>
            <a:r>
              <a:rPr lang="en-US" dirty="0"/>
              <a:t>1</a:t>
            </a:r>
            <a:r>
              <a:rPr lang="en-US" dirty="0" smtClean="0"/>
              <a:t> block </a:t>
            </a:r>
            <a:r>
              <a:rPr lang="en-US" dirty="0" smtClean="0"/>
              <a:t>of </a:t>
            </a:r>
            <a:r>
              <a:rPr lang="en-US" dirty="0" smtClean="0"/>
              <a:t>4 </a:t>
            </a:r>
            <a:r>
              <a:rPr lang="en-US" dirty="0" smtClean="0"/>
              <a:t>hours; each time</a:t>
            </a:r>
          </a:p>
          <a:p>
            <a:pPr lvl="3"/>
            <a:r>
              <a:rPr lang="en-US" dirty="0" smtClean="0"/>
              <a:t>Theory</a:t>
            </a:r>
          </a:p>
          <a:p>
            <a:pPr lvl="3"/>
            <a:r>
              <a:rPr lang="en-US" dirty="0" smtClean="0"/>
              <a:t>Class assignments</a:t>
            </a:r>
          </a:p>
          <a:p>
            <a:pPr lvl="3"/>
            <a:r>
              <a:rPr lang="en-US" dirty="0" smtClean="0"/>
              <a:t>If time permits, work on weekly assignments</a:t>
            </a:r>
          </a:p>
          <a:p>
            <a:pPr lvl="1"/>
            <a:r>
              <a:rPr lang="en-US" dirty="0" smtClean="0"/>
              <a:t>Homework:</a:t>
            </a:r>
          </a:p>
          <a:p>
            <a:pPr lvl="3"/>
            <a:r>
              <a:rPr lang="en-US" dirty="0" smtClean="0"/>
              <a:t>work on weekly assignments</a:t>
            </a:r>
          </a:p>
          <a:p>
            <a:pPr lvl="1"/>
            <a:r>
              <a:rPr lang="en-US" dirty="0" smtClean="0"/>
              <a:t>Theory exam in week </a:t>
            </a:r>
            <a:r>
              <a:rPr lang="en-US" dirty="0" smtClean="0"/>
              <a:t>8 (or 9)</a:t>
            </a:r>
            <a:endParaRPr lang="en-US" dirty="0" smtClean="0"/>
          </a:p>
          <a:p>
            <a:pPr lvl="2"/>
            <a:r>
              <a:rPr lang="en-US" dirty="0" smtClean="0"/>
              <a:t>Will be a laptop exam, everything stored locally on your laptop is allowed</a:t>
            </a:r>
          </a:p>
          <a:p>
            <a:pPr lvl="2"/>
            <a:r>
              <a:rPr lang="en-US" dirty="0" smtClean="0"/>
              <a:t>no </a:t>
            </a:r>
            <a:r>
              <a:rPr lang="en-US" dirty="0" smtClean="0"/>
              <a:t>books, no </a:t>
            </a:r>
            <a:r>
              <a:rPr lang="en-US" dirty="0" smtClean="0"/>
              <a:t>papers allowed</a:t>
            </a:r>
            <a:endParaRPr lang="en-US" dirty="0" smtClean="0"/>
          </a:p>
          <a:p>
            <a:pPr lvl="1"/>
            <a:r>
              <a:rPr lang="en-US" dirty="0" smtClean="0"/>
              <a:t>Intranet: </a:t>
            </a:r>
          </a:p>
          <a:p>
            <a:pPr lvl="2"/>
            <a:r>
              <a:rPr lang="en-US" dirty="0" smtClean="0"/>
              <a:t>slides + lab </a:t>
            </a:r>
            <a:r>
              <a:rPr lang="en-US" dirty="0" smtClean="0"/>
              <a:t>manual + class assignments + links to prerecorded videos</a:t>
            </a:r>
            <a:endParaRPr lang="en-US" dirty="0" smtClean="0"/>
          </a:p>
          <a:p>
            <a:pPr lvl="1"/>
            <a:r>
              <a:rPr lang="en-US" dirty="0" smtClean="0"/>
              <a:t>Canvas: </a:t>
            </a:r>
          </a:p>
          <a:p>
            <a:pPr lvl="2"/>
            <a:r>
              <a:rPr lang="en-US" dirty="0" smtClean="0"/>
              <a:t>Handing in assignments/attendance</a:t>
            </a:r>
          </a:p>
        </p:txBody>
      </p:sp>
    </p:spTree>
    <p:extLst>
      <p:ext uri="{BB962C8B-B14F-4D97-AF65-F5344CB8AC3E}">
        <p14:creationId xmlns:p14="http://schemas.microsoft.com/office/powerpoint/2010/main" val="179672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5</a:t>
            </a:fld>
            <a:endParaRPr lang="nl-NL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/>
              <a:t>Practical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51304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Weekly assignments, made in </a:t>
            </a:r>
            <a:r>
              <a:rPr lang="en-US" u="sng" dirty="0" smtClean="0"/>
              <a:t>couples</a:t>
            </a:r>
          </a:p>
          <a:p>
            <a:r>
              <a:rPr lang="en-US" dirty="0" smtClean="0"/>
              <a:t>Delivery in Canvas (ask for invitation to join the course)</a:t>
            </a:r>
          </a:p>
          <a:p>
            <a:r>
              <a:rPr lang="en-US" dirty="0"/>
              <a:t>Practical is </a:t>
            </a:r>
            <a:r>
              <a:rPr lang="en-US" dirty="0" smtClean="0"/>
              <a:t>highly recommended but not mandatory</a:t>
            </a:r>
          </a:p>
          <a:p>
            <a:r>
              <a:rPr lang="en-US" dirty="0" smtClean="0"/>
              <a:t>Delivered assignments will be checked for </a:t>
            </a:r>
            <a:r>
              <a:rPr lang="en-US" u="sng" dirty="0" smtClean="0"/>
              <a:t>completeness</a:t>
            </a:r>
          </a:p>
          <a:p>
            <a:pPr lvl="1"/>
            <a:r>
              <a:rPr lang="en-US" dirty="0"/>
              <a:t>If you want to discuss your assignment with teacher, ask for it</a:t>
            </a:r>
          </a:p>
          <a:p>
            <a:pPr lvl="1"/>
            <a:r>
              <a:rPr lang="en-US" dirty="0"/>
              <a:t>Otherwise, discussion will be done at random as far as time permits</a:t>
            </a:r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r>
              <a:rPr lang="en-US" dirty="0" smtClean="0"/>
              <a:t>E-S41:	Practicum groups 1-20</a:t>
            </a:r>
          </a:p>
          <a:p>
            <a:pPr marL="0" indent="0">
              <a:buNone/>
            </a:pPr>
            <a:r>
              <a:rPr lang="en-US" dirty="0" smtClean="0"/>
              <a:t>E-S42:	Practicum groups 21-40</a:t>
            </a:r>
          </a:p>
          <a:p>
            <a:pPr marL="0" indent="0">
              <a:buNone/>
            </a:pPr>
            <a:r>
              <a:rPr lang="en-US" dirty="0" smtClean="0"/>
              <a:t>E-S43:	Practicum groups 41-60</a:t>
            </a:r>
          </a:p>
        </p:txBody>
      </p:sp>
    </p:spTree>
    <p:extLst>
      <p:ext uri="{BB962C8B-B14F-4D97-AF65-F5344CB8AC3E}">
        <p14:creationId xmlns:p14="http://schemas.microsoft.com/office/powerpoint/2010/main" val="282683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</a:t>
            </a:r>
            <a:r>
              <a:rPr lang="en-US" dirty="0" smtClean="0"/>
              <a:t>OS2 </a:t>
            </a:r>
            <a:r>
              <a:rPr lang="en-US" dirty="0" smtClean="0"/>
              <a:t>exams </a:t>
            </a:r>
            <a:r>
              <a:rPr lang="en-US" dirty="0" smtClean="0"/>
              <a:t>next semester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OS2 </a:t>
            </a:r>
            <a:r>
              <a:rPr lang="en-US" dirty="0" smtClean="0"/>
              <a:t>is phased out.</a:t>
            </a:r>
          </a:p>
          <a:p>
            <a:r>
              <a:rPr lang="en-US" dirty="0" smtClean="0"/>
              <a:t>If you do not pass the </a:t>
            </a:r>
            <a:r>
              <a:rPr lang="en-US" dirty="0" smtClean="0"/>
              <a:t>OS2 </a:t>
            </a:r>
            <a:r>
              <a:rPr lang="en-US" dirty="0" smtClean="0"/>
              <a:t>exam in week </a:t>
            </a:r>
            <a:r>
              <a:rPr lang="en-US" dirty="0" smtClean="0"/>
              <a:t>8 or 9, </a:t>
            </a:r>
            <a:r>
              <a:rPr lang="en-US" dirty="0" smtClean="0"/>
              <a:t>there are two last chances </a:t>
            </a:r>
            <a:r>
              <a:rPr lang="en-US" b="1" dirty="0" smtClean="0">
                <a:solidFill>
                  <a:srgbClr val="FF0000"/>
                </a:solidFill>
              </a:rPr>
              <a:t>next </a:t>
            </a:r>
            <a:r>
              <a:rPr lang="en-US" dirty="0" smtClean="0"/>
              <a:t>semester to pass the </a:t>
            </a:r>
            <a:r>
              <a:rPr lang="en-US" dirty="0" smtClean="0"/>
              <a:t>OS2 </a:t>
            </a:r>
            <a:r>
              <a:rPr lang="en-US" dirty="0" smtClean="0"/>
              <a:t>exam.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70C0"/>
                </a:solidFill>
              </a:rPr>
              <a:t>Written exams </a:t>
            </a:r>
            <a:r>
              <a:rPr lang="en-US" b="1" dirty="0" smtClean="0">
                <a:solidFill>
                  <a:srgbClr val="FF0000"/>
                </a:solidFill>
              </a:rPr>
              <a:t>next </a:t>
            </a:r>
            <a:r>
              <a:rPr lang="en-US" b="1" dirty="0" smtClean="0">
                <a:solidFill>
                  <a:srgbClr val="FF0000"/>
                </a:solidFill>
              </a:rPr>
              <a:t>semester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No auxiliary items allowed </a:t>
            </a:r>
            <a:r>
              <a:rPr lang="en-US" dirty="0" smtClean="0"/>
              <a:t>(no laptop, no books, no notes)</a:t>
            </a:r>
          </a:p>
          <a:p>
            <a:endParaRPr lang="en-US" dirty="0"/>
          </a:p>
          <a:p>
            <a:r>
              <a:rPr lang="en-US" dirty="0" smtClean="0"/>
              <a:t>After </a:t>
            </a:r>
            <a:r>
              <a:rPr lang="en-US" b="1" dirty="0" smtClean="0">
                <a:solidFill>
                  <a:srgbClr val="FF0000"/>
                </a:solidFill>
              </a:rPr>
              <a:t>next </a:t>
            </a:r>
            <a:r>
              <a:rPr lang="en-US" b="1" dirty="0">
                <a:solidFill>
                  <a:srgbClr val="FF0000"/>
                </a:solidFill>
              </a:rPr>
              <a:t>semester</a:t>
            </a:r>
            <a:r>
              <a:rPr lang="en-US" dirty="0" smtClean="0"/>
              <a:t> there is no more </a:t>
            </a:r>
            <a:r>
              <a:rPr lang="en-US" dirty="0" smtClean="0"/>
              <a:t>OS2 </a:t>
            </a:r>
            <a:r>
              <a:rPr lang="en-US" dirty="0" smtClean="0"/>
              <a:t>exam! </a:t>
            </a:r>
            <a:endParaRPr lang="en-US" dirty="0"/>
          </a:p>
          <a:p>
            <a:r>
              <a:rPr lang="en-US" dirty="0" smtClean="0"/>
              <a:t>If you do not pass </a:t>
            </a:r>
            <a:r>
              <a:rPr lang="en-US" dirty="0" smtClean="0"/>
              <a:t>OS2 </a:t>
            </a:r>
            <a:r>
              <a:rPr lang="en-US" b="1" dirty="0" smtClean="0">
                <a:solidFill>
                  <a:srgbClr val="FF0000"/>
                </a:solidFill>
              </a:rPr>
              <a:t>in this or the next</a:t>
            </a:r>
            <a:r>
              <a:rPr lang="en-US" dirty="0" smtClean="0"/>
              <a:t> </a:t>
            </a:r>
            <a:r>
              <a:rPr lang="en-US" dirty="0" smtClean="0"/>
              <a:t>semester, you will have to do new curriculum S3.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E130F9-7221-4FA3-AFD5-2A50492500E9}" type="slidenum">
              <a:rPr lang="nl-NL" altLang="en-US" smtClean="0"/>
              <a:pPr>
                <a:defRPr/>
              </a:pPr>
              <a:t>6</a:t>
            </a:fld>
            <a:endParaRPr lang="nl-NL" altLang="en-US" dirty="0"/>
          </a:p>
        </p:txBody>
      </p:sp>
    </p:spTree>
    <p:extLst>
      <p:ext uri="{BB962C8B-B14F-4D97-AF65-F5344CB8AC3E}">
        <p14:creationId xmlns:p14="http://schemas.microsoft.com/office/powerpoint/2010/main" val="140647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Content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exam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All</a:t>
            </a:r>
            <a:r>
              <a:rPr lang="nl-NL" dirty="0"/>
              <a:t> course </a:t>
            </a:r>
            <a:r>
              <a:rPr lang="nl-NL" dirty="0" err="1"/>
              <a:t>material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smtClean="0"/>
              <a:t>OS2, </a:t>
            </a:r>
            <a:r>
              <a:rPr lang="nl-NL" dirty="0" err="1"/>
              <a:t>including</a:t>
            </a:r>
            <a:r>
              <a:rPr lang="nl-NL" dirty="0"/>
              <a:t>:</a:t>
            </a:r>
          </a:p>
          <a:p>
            <a:pPr lvl="1"/>
            <a:r>
              <a:rPr lang="nl-NL" dirty="0" err="1"/>
              <a:t>Theory</a:t>
            </a:r>
            <a:r>
              <a:rPr lang="nl-NL" dirty="0"/>
              <a:t> (found on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smtClean="0"/>
              <a:t>slides </a:t>
            </a:r>
            <a:r>
              <a:rPr lang="nl-NL" dirty="0" err="1" smtClean="0"/>
              <a:t>and</a:t>
            </a:r>
            <a:r>
              <a:rPr lang="nl-NL" dirty="0" smtClean="0"/>
              <a:t> in </a:t>
            </a:r>
            <a:r>
              <a:rPr lang="nl-NL" dirty="0" err="1" smtClean="0"/>
              <a:t>the</a:t>
            </a:r>
            <a:r>
              <a:rPr lang="nl-NL" dirty="0" smtClean="0"/>
              <a:t> reader)</a:t>
            </a:r>
            <a:endParaRPr lang="nl-NL" dirty="0"/>
          </a:p>
          <a:p>
            <a:pPr lvl="1"/>
            <a:r>
              <a:rPr lang="nl-NL" dirty="0" err="1"/>
              <a:t>All</a:t>
            </a:r>
            <a:r>
              <a:rPr lang="nl-NL" dirty="0"/>
              <a:t> practical </a:t>
            </a:r>
            <a:r>
              <a:rPr lang="nl-NL" dirty="0" err="1"/>
              <a:t>assignments</a:t>
            </a:r>
            <a:r>
              <a:rPr lang="nl-NL" dirty="0"/>
              <a:t> (lab manual </a:t>
            </a:r>
            <a:r>
              <a:rPr lang="nl-NL" dirty="0" err="1"/>
              <a:t>and</a:t>
            </a:r>
            <a:r>
              <a:rPr lang="nl-NL" dirty="0"/>
              <a:t> extra </a:t>
            </a:r>
            <a:r>
              <a:rPr lang="nl-NL" dirty="0" err="1"/>
              <a:t>assignments</a:t>
            </a:r>
            <a:r>
              <a:rPr lang="nl-NL" dirty="0"/>
              <a:t>)</a:t>
            </a:r>
          </a:p>
          <a:p>
            <a:pPr lvl="1"/>
            <a:r>
              <a:rPr lang="nl-NL" dirty="0" err="1" smtClean="0"/>
              <a:t>All</a:t>
            </a:r>
            <a:r>
              <a:rPr lang="nl-NL" dirty="0" smtClean="0"/>
              <a:t> </a:t>
            </a:r>
            <a:r>
              <a:rPr lang="nl-NL" dirty="0"/>
              <a:t>class </a:t>
            </a:r>
            <a:r>
              <a:rPr lang="nl-NL" dirty="0" err="1"/>
              <a:t>assignments</a:t>
            </a:r>
            <a:endParaRPr lang="nl-NL" dirty="0"/>
          </a:p>
          <a:p>
            <a:pPr lvl="1"/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 smtClean="0"/>
              <a:t>demos</a:t>
            </a:r>
            <a:endParaRPr lang="nl-NL" dirty="0" smtClean="0"/>
          </a:p>
          <a:p>
            <a:pPr lvl="1"/>
            <a:r>
              <a:rPr lang="nl-NL" dirty="0" err="1" smtClean="0"/>
              <a:t>All</a:t>
            </a:r>
            <a:r>
              <a:rPr lang="nl-NL" dirty="0" smtClean="0"/>
              <a:t> </a:t>
            </a:r>
            <a:r>
              <a:rPr lang="nl-NL" dirty="0" err="1" smtClean="0"/>
              <a:t>videos</a:t>
            </a:r>
            <a:endParaRPr lang="nl-NL" dirty="0" smtClean="0"/>
          </a:p>
          <a:p>
            <a:pPr lvl="1"/>
            <a:r>
              <a:rPr lang="nl-NL" dirty="0" smtClean="0"/>
              <a:t>Old </a:t>
            </a:r>
            <a:r>
              <a:rPr lang="nl-NL" dirty="0" err="1" smtClean="0"/>
              <a:t>exams</a:t>
            </a:r>
            <a:endParaRPr lang="nl-NL" dirty="0"/>
          </a:p>
          <a:p>
            <a:pPr marL="274320" lvl="1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All</a:t>
            </a:r>
            <a:r>
              <a:rPr lang="nl-NL" dirty="0"/>
              <a:t> course </a:t>
            </a:r>
            <a:r>
              <a:rPr lang="nl-NL" dirty="0" err="1"/>
              <a:t>materials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found on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sharepoint</a:t>
            </a:r>
            <a:r>
              <a:rPr lang="nl-NL" dirty="0"/>
              <a:t>.</a:t>
            </a:r>
          </a:p>
          <a:p>
            <a:pPr lvl="1"/>
            <a:endParaRPr lang="nl-NL" dirty="0"/>
          </a:p>
          <a:p>
            <a:pPr marL="274320" lvl="1" indent="0">
              <a:buNone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78555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8</a:t>
            </a:fld>
            <a:endParaRPr lang="nl-NL" altLang="en-US"/>
          </a:p>
        </p:txBody>
      </p:sp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xfrm>
            <a:off x="457200" y="674757"/>
            <a:ext cx="8229600" cy="707886"/>
          </a:xfrm>
        </p:spPr>
        <p:txBody>
          <a:bodyPr lIns="91440" tIns="45720" rIns="91440" bIns="4572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 smtClean="0"/>
              <a:t>Repetition </a:t>
            </a:r>
            <a:r>
              <a:rPr lang="en-US" dirty="0"/>
              <a:t>OS1</a:t>
            </a:r>
          </a:p>
          <a:p>
            <a:endParaRPr lang="en-US" dirty="0" smtClean="0"/>
          </a:p>
          <a:p>
            <a:r>
              <a:rPr lang="en-US" dirty="0" smtClean="0"/>
              <a:t>Package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java.util.concurrent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Thread Pools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CyclicBarrier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CountdownLatch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4798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Recap</a:t>
            </a:r>
            <a:r>
              <a:rPr lang="nl-NL" dirty="0" smtClean="0"/>
              <a:t> OS1 (I)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solidFill>
            <a:srgbClr val="B9EDFF"/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nl-NL" dirty="0" smtClean="0"/>
              <a:t>Linux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9</a:t>
            </a:fld>
            <a:endParaRPr lang="nl-NL" altLang="en-US"/>
          </a:p>
        </p:txBody>
      </p:sp>
      <p:sp>
        <p:nvSpPr>
          <p:cNvPr id="5" name="Rechthoek 4"/>
          <p:cNvSpPr/>
          <p:nvPr/>
        </p:nvSpPr>
        <p:spPr>
          <a:xfrm>
            <a:off x="2051720" y="2204864"/>
            <a:ext cx="1728192" cy="1008112"/>
          </a:xfrm>
          <a:prstGeom prst="rect">
            <a:avLst/>
          </a:prstGeom>
          <a:solidFill>
            <a:srgbClr val="F696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Java FX GUI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7" name="Gebogen verbindingslijn 6"/>
          <p:cNvCxnSpPr/>
          <p:nvPr/>
        </p:nvCxnSpPr>
        <p:spPr>
          <a:xfrm rot="5400000">
            <a:off x="1979712" y="3573016"/>
            <a:ext cx="1296144" cy="576064"/>
          </a:xfrm>
          <a:prstGeom prst="bentConnector3">
            <a:avLst/>
          </a:prstGeom>
          <a:ln w="127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vak 7"/>
          <p:cNvSpPr txBox="1"/>
          <p:nvPr/>
        </p:nvSpPr>
        <p:spPr>
          <a:xfrm>
            <a:off x="1917333" y="3388404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latin typeface="+mj-lt"/>
              </a:rPr>
              <a:t>events</a:t>
            </a:r>
            <a:endParaRPr lang="nl-NL" dirty="0">
              <a:latin typeface="+mj-lt"/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1619672" y="4525415"/>
            <a:ext cx="1440160" cy="1077218"/>
          </a:xfrm>
          <a:prstGeom prst="rect">
            <a:avLst/>
          </a:prstGeom>
          <a:solidFill>
            <a:srgbClr val="99FF99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+mn-lt"/>
              </a:rPr>
              <a:t>JAT</a:t>
            </a:r>
          </a:p>
          <a:p>
            <a:endParaRPr lang="nl-NL" dirty="0" smtClean="0">
              <a:latin typeface="+mn-lt"/>
            </a:endParaRPr>
          </a:p>
          <a:p>
            <a:endParaRPr lang="nl-NL" dirty="0"/>
          </a:p>
          <a:p>
            <a:endParaRPr lang="nl-NL" dirty="0"/>
          </a:p>
        </p:txBody>
      </p:sp>
      <p:cxnSp>
        <p:nvCxnSpPr>
          <p:cNvPr id="11" name="Gebogen verbindingslijn 10"/>
          <p:cNvCxnSpPr/>
          <p:nvPr/>
        </p:nvCxnSpPr>
        <p:spPr>
          <a:xfrm>
            <a:off x="3059832" y="4797152"/>
            <a:ext cx="2592288" cy="288032"/>
          </a:xfrm>
          <a:prstGeom prst="bentConnector3">
            <a:avLst/>
          </a:prstGeom>
          <a:ln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bogen verbindingslijn 12"/>
          <p:cNvCxnSpPr/>
          <p:nvPr/>
        </p:nvCxnSpPr>
        <p:spPr>
          <a:xfrm rot="10800000">
            <a:off x="3059832" y="5301210"/>
            <a:ext cx="2592288" cy="317718"/>
          </a:xfrm>
          <a:prstGeom prst="bentConnector3">
            <a:avLst/>
          </a:prstGeom>
          <a:ln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hoek 13"/>
          <p:cNvSpPr/>
          <p:nvPr/>
        </p:nvSpPr>
        <p:spPr>
          <a:xfrm>
            <a:off x="5668616" y="5026188"/>
            <a:ext cx="1008112" cy="6614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hthoek 15"/>
          <p:cNvSpPr/>
          <p:nvPr/>
        </p:nvSpPr>
        <p:spPr>
          <a:xfrm>
            <a:off x="6144072" y="4058580"/>
            <a:ext cx="1008112" cy="6614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hthoek 16"/>
          <p:cNvSpPr/>
          <p:nvPr/>
        </p:nvSpPr>
        <p:spPr>
          <a:xfrm>
            <a:off x="6076365" y="3039162"/>
            <a:ext cx="1008112" cy="6614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Rechthoek 17"/>
          <p:cNvSpPr/>
          <p:nvPr/>
        </p:nvSpPr>
        <p:spPr>
          <a:xfrm>
            <a:off x="5732784" y="2204864"/>
            <a:ext cx="1008112" cy="6614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Tekstvak 18"/>
          <p:cNvSpPr txBox="1"/>
          <p:nvPr/>
        </p:nvSpPr>
        <p:spPr>
          <a:xfrm>
            <a:off x="4258308" y="3568660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+mj-lt"/>
              </a:rPr>
              <a:t>Shared</a:t>
            </a:r>
          </a:p>
          <a:p>
            <a:r>
              <a:rPr lang="nl-NL" dirty="0" err="1" smtClean="0">
                <a:latin typeface="+mj-lt"/>
              </a:rPr>
              <a:t>objects</a:t>
            </a:r>
            <a:endParaRPr lang="nl-NL" dirty="0">
              <a:latin typeface="+mj-lt"/>
            </a:endParaRPr>
          </a:p>
        </p:txBody>
      </p:sp>
      <p:cxnSp>
        <p:nvCxnSpPr>
          <p:cNvPr id="21" name="Rechte verbindingslijn met pijl 20"/>
          <p:cNvCxnSpPr/>
          <p:nvPr/>
        </p:nvCxnSpPr>
        <p:spPr>
          <a:xfrm flipV="1">
            <a:off x="4798368" y="2708920"/>
            <a:ext cx="853752" cy="67948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met pijl 21"/>
          <p:cNvCxnSpPr/>
          <p:nvPr/>
        </p:nvCxnSpPr>
        <p:spPr>
          <a:xfrm flipV="1">
            <a:off x="5121497" y="3352634"/>
            <a:ext cx="904908" cy="41371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/>
          <p:cNvCxnSpPr/>
          <p:nvPr/>
        </p:nvCxnSpPr>
        <p:spPr>
          <a:xfrm>
            <a:off x="5071537" y="4106089"/>
            <a:ext cx="954868" cy="26337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met pijl 25"/>
          <p:cNvCxnSpPr/>
          <p:nvPr/>
        </p:nvCxnSpPr>
        <p:spPr>
          <a:xfrm>
            <a:off x="4942384" y="4271986"/>
            <a:ext cx="736476" cy="70059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kstvak 28"/>
          <p:cNvSpPr txBox="1"/>
          <p:nvPr/>
        </p:nvSpPr>
        <p:spPr>
          <a:xfrm>
            <a:off x="4002775" y="279096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kstvak 29"/>
          <p:cNvSpPr txBox="1"/>
          <p:nvPr/>
        </p:nvSpPr>
        <p:spPr>
          <a:xfrm rot="4132166">
            <a:off x="4862963" y="3696045"/>
            <a:ext cx="15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ait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notify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kstvak 30"/>
          <p:cNvSpPr txBox="1"/>
          <p:nvPr/>
        </p:nvSpPr>
        <p:spPr>
          <a:xfrm>
            <a:off x="6831001" y="5280375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>
                <a:latin typeface="+mj-lt"/>
              </a:rPr>
              <a:t>threads</a:t>
            </a:r>
            <a:endParaRPr lang="nl-NL" dirty="0">
              <a:latin typeface="+mj-lt"/>
            </a:endParaRPr>
          </a:p>
        </p:txBody>
      </p:sp>
      <p:sp>
        <p:nvSpPr>
          <p:cNvPr id="32" name="Tekstvak 31"/>
          <p:cNvSpPr txBox="1"/>
          <p:nvPr/>
        </p:nvSpPr>
        <p:spPr>
          <a:xfrm>
            <a:off x="3307070" y="5787519"/>
            <a:ext cx="25298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Platform.runLater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5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elderheid">
  <a:themeElements>
    <a:clrScheme name="Helderhei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lderhei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0FCC3E123AFF449F7DF67C77C781AA" ma:contentTypeVersion="1" ma:contentTypeDescription="Create a new document." ma:contentTypeScope="" ma:versionID="ff3a3679ef2fdc50c90be6610acdb3d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6e4863383729cb444416dcdc8f5e0b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A51D303-E5F6-4C22-8A3F-7776A8BD7101}"/>
</file>

<file path=customXml/itemProps2.xml><?xml version="1.0" encoding="utf-8"?>
<ds:datastoreItem xmlns:ds="http://schemas.openxmlformats.org/officeDocument/2006/customXml" ds:itemID="{947F6B14-21E7-4048-95D8-DBCC0C7CEEF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06B6A6-18C0-4082-8DAB-0B1555B2C579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1747</Words>
  <Application>Microsoft Office PowerPoint</Application>
  <PresentationFormat>Diavoorstelling (4:3)</PresentationFormat>
  <Paragraphs>344</Paragraphs>
  <Slides>32</Slides>
  <Notes>23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32</vt:i4>
      </vt:variant>
    </vt:vector>
  </HeadingPairs>
  <TitlesOfParts>
    <vt:vector size="39" baseType="lpstr">
      <vt:lpstr>MS PGothic</vt:lpstr>
      <vt:lpstr>Arial</vt:lpstr>
      <vt:lpstr>Courier New</vt:lpstr>
      <vt:lpstr>Monotype Sorts</vt:lpstr>
      <vt:lpstr>Times New Roman</vt:lpstr>
      <vt:lpstr>Verdana</vt:lpstr>
      <vt:lpstr>Helderheid</vt:lpstr>
      <vt:lpstr>Operating Systems  OS2 Week 1-2</vt:lpstr>
      <vt:lpstr>Your teacher</vt:lpstr>
      <vt:lpstr>OS2 week planning</vt:lpstr>
      <vt:lpstr>Organization</vt:lpstr>
      <vt:lpstr>Practical</vt:lpstr>
      <vt:lpstr>Extra OS2 exams next semester</vt:lpstr>
      <vt:lpstr>Content of the exam</vt:lpstr>
      <vt:lpstr>Overview</vt:lpstr>
      <vt:lpstr>Recap OS1 (I)</vt:lpstr>
      <vt:lpstr>Some remarks</vt:lpstr>
      <vt:lpstr>Recap OS1 (II)</vt:lpstr>
      <vt:lpstr>Thread Pool</vt:lpstr>
      <vt:lpstr>Some remarks</vt:lpstr>
      <vt:lpstr>Thread Pools in Java</vt:lpstr>
      <vt:lpstr>Some remarks</vt:lpstr>
      <vt:lpstr>Closing a Thread Pool</vt:lpstr>
      <vt:lpstr>Interrupting threads in a threadpool</vt:lpstr>
      <vt:lpstr>Some remarks</vt:lpstr>
      <vt:lpstr>5 Thread Pool architectures</vt:lpstr>
      <vt:lpstr>Some remarks</vt:lpstr>
      <vt:lpstr>Some remarks</vt:lpstr>
      <vt:lpstr>Thread pools</vt:lpstr>
      <vt:lpstr>Synchronizers</vt:lpstr>
      <vt:lpstr>CyclicBarrier</vt:lpstr>
      <vt:lpstr>Some remarks</vt:lpstr>
      <vt:lpstr>CountDownLatch</vt:lpstr>
      <vt:lpstr>Some remarks</vt:lpstr>
      <vt:lpstr>Some remarks</vt:lpstr>
      <vt:lpstr>Example CountDownLatch (1)</vt:lpstr>
      <vt:lpstr>Some remarks</vt:lpstr>
      <vt:lpstr>Example CountDownLatch (2)</vt:lpstr>
      <vt:lpstr>Synchronization primitives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Geen diatitel</dc:title>
  <dc:creator>systeembeheer</dc:creator>
  <cp:lastModifiedBy>Postma,André A.</cp:lastModifiedBy>
  <cp:revision>173</cp:revision>
  <dcterms:created xsi:type="dcterms:W3CDTF">2000-11-02T17:31:36Z</dcterms:created>
  <dcterms:modified xsi:type="dcterms:W3CDTF">2020-11-09T07:30:01Z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0x010100810FCC3E123AFF449F7DF67C77C781AA</vt:lpwstr>
  </property>
</Properties>
</file>