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5" r:id="rId4"/>
  </p:sldMasterIdLst>
  <p:notesMasterIdLst>
    <p:notesMasterId r:id="rId38"/>
  </p:notesMasterIdLst>
  <p:handoutMasterIdLst>
    <p:handoutMasterId r:id="rId39"/>
  </p:handoutMasterIdLst>
  <p:sldIdLst>
    <p:sldId id="385" r:id="rId5"/>
    <p:sldId id="386" r:id="rId6"/>
    <p:sldId id="387" r:id="rId7"/>
    <p:sldId id="388" r:id="rId8"/>
    <p:sldId id="389" r:id="rId9"/>
    <p:sldId id="411" r:id="rId10"/>
    <p:sldId id="418" r:id="rId11"/>
    <p:sldId id="417" r:id="rId12"/>
    <p:sldId id="416" r:id="rId13"/>
    <p:sldId id="415" r:id="rId14"/>
    <p:sldId id="414" r:id="rId15"/>
    <p:sldId id="413" r:id="rId16"/>
    <p:sldId id="412" r:id="rId17"/>
    <p:sldId id="391" r:id="rId18"/>
    <p:sldId id="392" r:id="rId19"/>
    <p:sldId id="393" r:id="rId20"/>
    <p:sldId id="394" r:id="rId21"/>
    <p:sldId id="396" r:id="rId22"/>
    <p:sldId id="397" r:id="rId23"/>
    <p:sldId id="398" r:id="rId24"/>
    <p:sldId id="408" r:id="rId25"/>
    <p:sldId id="399" r:id="rId26"/>
    <p:sldId id="407" r:id="rId27"/>
    <p:sldId id="409" r:id="rId28"/>
    <p:sldId id="400" r:id="rId29"/>
    <p:sldId id="401" r:id="rId30"/>
    <p:sldId id="402" r:id="rId31"/>
    <p:sldId id="403" r:id="rId32"/>
    <p:sldId id="404" r:id="rId33"/>
    <p:sldId id="419" r:id="rId34"/>
    <p:sldId id="405" r:id="rId35"/>
    <p:sldId id="406" r:id="rId36"/>
    <p:sldId id="410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6960A"/>
    <a:srgbClr val="B9EDFF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3" autoAdjust="0"/>
    <p:restoredTop sz="77736" autoAdjust="0"/>
  </p:normalViewPr>
  <p:slideViewPr>
    <p:cSldViewPr>
      <p:cViewPr varScale="1">
        <p:scale>
          <a:sx n="96" d="100"/>
          <a:sy n="96" d="100"/>
        </p:scale>
        <p:origin x="21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188" y="-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nl-NL"/>
              <a:t>unis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7BCDDA4-B923-4B86-A3B3-561497F971B6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79404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Klik om het opmaakprofiel van de modeltekst te bewerken</a:t>
            </a:r>
          </a:p>
          <a:p>
            <a:pPr lvl="0"/>
            <a:r>
              <a:rPr lang="nl-NL" noProof="0"/>
              <a:t>Tweede niveau</a:t>
            </a:r>
          </a:p>
          <a:p>
            <a:pPr lvl="0"/>
            <a:r>
              <a:rPr lang="nl-NL" noProof="0"/>
              <a:t>Derde niveau</a:t>
            </a:r>
          </a:p>
          <a:p>
            <a:pPr lvl="0"/>
            <a:r>
              <a:rPr lang="nl-NL" noProof="0"/>
              <a:t>Vierde niveau</a:t>
            </a:r>
          </a:p>
          <a:p>
            <a:pPr lvl="0"/>
            <a:r>
              <a:rPr lang="nl-NL" noProof="0"/>
              <a:t>Vijfde niveau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nl-NL"/>
              <a:t>unis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61EA18F-D5E6-4000-AD55-2B5FBD13D02A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4757470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87B0C0-21EF-4989-BBE2-5B764D01CFAB}" type="slidenum">
              <a:rPr lang="nl-NL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nl-NL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2978" y="8686454"/>
            <a:ext cx="2971953" cy="268452"/>
          </a:xfrm>
          <a:prstGeom prst="rect">
            <a:avLst/>
          </a:prstGeom>
          <a:noFill/>
          <a:ln>
            <a:noFill/>
          </a:ln>
        </p:spPr>
        <p:txBody>
          <a:bodyPr vert="horz" wrap="none" lIns="91512" tIns="45578" rIns="91512" bIns="45578" anchor="b" anchorCtr="0" compatLnSpc="1"/>
          <a:lstStyle/>
          <a:p>
            <a:pPr algn="r" hangingPunct="1">
              <a:spcBef>
                <a:spcPts val="0"/>
              </a:spcBef>
              <a:spcAft>
                <a:spcPts val="0"/>
              </a:spcAft>
              <a:tabLst>
                <a:tab pos="0" algn="l"/>
                <a:tab pos="904433" algn="l"/>
                <a:tab pos="1808866" algn="l"/>
                <a:tab pos="2713298" algn="l"/>
                <a:tab pos="3617732" algn="l"/>
                <a:tab pos="4522165" algn="l"/>
                <a:tab pos="5426597" algn="l"/>
                <a:tab pos="6331030" algn="l"/>
                <a:tab pos="7235464" algn="l"/>
                <a:tab pos="8139897" algn="l"/>
                <a:tab pos="9044330" algn="l"/>
                <a:tab pos="9948763" algn="l"/>
              </a:tabLst>
            </a:pPr>
            <a:fld id="{EC3F4F6F-BE12-4AEB-81CE-B6FB1486A816}" type="slidenum">
              <a:rPr lang="en-US" sz="1200">
                <a:solidFill>
                  <a:srgbClr val="000000"/>
                </a:solidFill>
                <a:latin typeface="Times New Roman" pitchFamily="18"/>
                <a:ea typeface="MS PGothic" pitchFamily="34"/>
                <a:cs typeface="MS PGothic" pitchFamily="34"/>
              </a:rPr>
              <a:pPr algn="r" hangingPunct="1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904433" algn="l"/>
                  <a:tab pos="1808866" algn="l"/>
                  <a:tab pos="2713298" algn="l"/>
                  <a:tab pos="3617732" algn="l"/>
                  <a:tab pos="4522165" algn="l"/>
                  <a:tab pos="5426597" algn="l"/>
                  <a:tab pos="6331030" algn="l"/>
                  <a:tab pos="7235464" algn="l"/>
                  <a:tab pos="8139897" algn="l"/>
                  <a:tab pos="9044330" algn="l"/>
                  <a:tab pos="9948763" algn="l"/>
                </a:tabLst>
              </a:pPr>
              <a:t>22</a:t>
            </a:fld>
            <a:endParaRPr lang="en-US" sz="1200">
              <a:solidFill>
                <a:srgbClr val="000000"/>
              </a:solidFill>
              <a:latin typeface="Times New Roman" pitchFamily="18"/>
              <a:ea typeface="MS PGothic" pitchFamily="34"/>
              <a:cs typeface="MS PGothic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941510"/>
          </a:xfrm>
        </p:spPr>
        <p:txBody>
          <a:bodyPr lIns="91512" tIns="45578" rIns="91512" bIns="45578" anchor="t" anchorCtr="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lvl="0"/>
            <a:r>
              <a:rPr lang="en-US" dirty="0"/>
              <a:t>Problem: </a:t>
            </a:r>
            <a:r>
              <a:rPr lang="en-US" dirty="0" err="1"/>
              <a:t>runnables</a:t>
            </a:r>
            <a:r>
              <a:rPr lang="en-US" dirty="0"/>
              <a:t> don’t return values! What if you want something computed? -&gt; </a:t>
            </a:r>
            <a:r>
              <a:rPr lang="en-US" dirty="0" err="1"/>
              <a:t>Callables</a:t>
            </a:r>
            <a:r>
              <a:rPr lang="en-US" dirty="0"/>
              <a:t> &amp; Futures. (</a:t>
            </a:r>
            <a:r>
              <a:rPr lang="en-US" dirty="0" err="1"/>
              <a:t>threadpooltest</a:t>
            </a:r>
            <a:r>
              <a:rPr lang="en-US" dirty="0"/>
              <a:t> example from Core JAVA I)</a:t>
            </a:r>
          </a:p>
          <a:p>
            <a:pPr lvl="0"/>
            <a:r>
              <a:rPr lang="en-US" dirty="0"/>
              <a:t>Pause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Note:</a:t>
            </a:r>
          </a:p>
          <a:p>
            <a:pPr lvl="0"/>
            <a:r>
              <a:rPr lang="en-US" dirty="0"/>
              <a:t>You</a:t>
            </a:r>
            <a:r>
              <a:rPr lang="en-US" baseline="0" dirty="0"/>
              <a:t> can also use submit instead of execute.</a:t>
            </a:r>
          </a:p>
          <a:p>
            <a:pPr lvl="0"/>
            <a:r>
              <a:rPr lang="en-US" baseline="0" dirty="0"/>
              <a:t>Execute is fire and forget (can only be used with </a:t>
            </a:r>
            <a:r>
              <a:rPr lang="en-US" baseline="0" dirty="0" err="1"/>
              <a:t>Runnables</a:t>
            </a:r>
            <a:r>
              <a:rPr lang="en-US" baseline="0"/>
              <a:t>)</a:t>
            </a:r>
            <a:endParaRPr lang="en-US" baseline="0" dirty="0"/>
          </a:p>
          <a:p>
            <a:pPr lvl="0"/>
            <a:r>
              <a:rPr lang="en-US" baseline="0" dirty="0"/>
              <a:t>Submit is more generic (can be used with </a:t>
            </a:r>
            <a:r>
              <a:rPr lang="en-US" baseline="0" dirty="0" err="1"/>
              <a:t>Runnables</a:t>
            </a:r>
            <a:r>
              <a:rPr lang="en-US" baseline="0" dirty="0"/>
              <a:t> but also with </a:t>
            </a:r>
            <a:r>
              <a:rPr lang="en-US" baseline="0" dirty="0" err="1"/>
              <a:t>Callables</a:t>
            </a:r>
            <a:r>
              <a:rPr lang="en-US" baseline="0" dirty="0"/>
              <a:t>), </a:t>
            </a:r>
          </a:p>
          <a:p>
            <a:pPr lvl="0"/>
            <a:r>
              <a:rPr lang="en-US" baseline="0" dirty="0"/>
              <a:t>will return a Future object that can be used to inspect the results of the execution.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2978" y="8686454"/>
            <a:ext cx="2971953" cy="268452"/>
          </a:xfrm>
          <a:prstGeom prst="rect">
            <a:avLst/>
          </a:prstGeom>
          <a:noFill/>
          <a:ln>
            <a:noFill/>
          </a:ln>
        </p:spPr>
        <p:txBody>
          <a:bodyPr vert="horz" wrap="none" lIns="91512" tIns="45578" rIns="91512" bIns="45578" anchor="b" anchorCtr="0" compatLnSpc="1"/>
          <a:lstStyle/>
          <a:p>
            <a:pPr algn="r" hangingPunct="1">
              <a:spcBef>
                <a:spcPts val="0"/>
              </a:spcBef>
              <a:spcAft>
                <a:spcPts val="0"/>
              </a:spcAft>
              <a:tabLst>
                <a:tab pos="0" algn="l"/>
                <a:tab pos="904433" algn="l"/>
                <a:tab pos="1808866" algn="l"/>
                <a:tab pos="2713298" algn="l"/>
                <a:tab pos="3617732" algn="l"/>
                <a:tab pos="4522165" algn="l"/>
                <a:tab pos="5426597" algn="l"/>
                <a:tab pos="6331030" algn="l"/>
                <a:tab pos="7235464" algn="l"/>
                <a:tab pos="8139897" algn="l"/>
                <a:tab pos="9044330" algn="l"/>
                <a:tab pos="9948763" algn="l"/>
              </a:tabLst>
            </a:pPr>
            <a:fld id="{18F4ABF1-14BF-47D6-9ACA-8AA8B2F25D4C}" type="slidenum">
              <a:rPr lang="en-US" sz="1200">
                <a:solidFill>
                  <a:srgbClr val="000000"/>
                </a:solidFill>
                <a:latin typeface="Times New Roman" pitchFamily="18"/>
                <a:ea typeface="MS PGothic" pitchFamily="34"/>
                <a:cs typeface="MS PGothic" pitchFamily="34"/>
              </a:rPr>
              <a:pPr algn="r" hangingPunct="1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904433" algn="l"/>
                  <a:tab pos="1808866" algn="l"/>
                  <a:tab pos="2713298" algn="l"/>
                  <a:tab pos="3617732" algn="l"/>
                  <a:tab pos="4522165" algn="l"/>
                  <a:tab pos="5426597" algn="l"/>
                  <a:tab pos="6331030" algn="l"/>
                  <a:tab pos="7235464" algn="l"/>
                  <a:tab pos="8139897" algn="l"/>
                  <a:tab pos="9044330" algn="l"/>
                  <a:tab pos="9948763" algn="l"/>
                </a:tabLst>
              </a:pPr>
              <a:t>23</a:t>
            </a:fld>
            <a:endParaRPr lang="en-US" sz="1200">
              <a:solidFill>
                <a:srgbClr val="000000"/>
              </a:solidFill>
              <a:latin typeface="Times New Roman" pitchFamily="18"/>
              <a:ea typeface="MS PGothic" pitchFamily="34"/>
              <a:cs typeface="MS PGothic" pitchFamily="34"/>
            </a:endParaRPr>
          </a:p>
        </p:txBody>
      </p:sp>
      <p:sp>
        <p:nvSpPr>
          <p:cNvPr id="3" name="Slide Image Placeholder 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4" name="Notes Placeholder 3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941510"/>
          </a:xfrm>
        </p:spPr>
        <p:txBody>
          <a:bodyPr lIns="91512" tIns="45578" rIns="91512" bIns="45578" anchor="t" anchorCtr="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lvl="0"/>
            <a:r>
              <a:rPr lang="en-US" dirty="0"/>
              <a:t>Cached: idle threads are kept for 60 seconds</a:t>
            </a:r>
          </a:p>
          <a:p>
            <a:pPr lvl="0"/>
            <a:r>
              <a:rPr lang="en-US" dirty="0"/>
              <a:t>Fixed: threads above </a:t>
            </a:r>
            <a:r>
              <a:rPr lang="en-US" dirty="0" err="1"/>
              <a:t>poolsize</a:t>
            </a:r>
            <a:r>
              <a:rPr lang="en-US" dirty="0"/>
              <a:t> are put in a queue</a:t>
            </a:r>
          </a:p>
          <a:p>
            <a:pPr lvl="0"/>
            <a:r>
              <a:rPr lang="en-US" dirty="0"/>
              <a:t>Scheduled: replacement for </a:t>
            </a:r>
            <a:r>
              <a:rPr lang="en-US" dirty="0" err="1"/>
              <a:t>java.util.Timer</a:t>
            </a:r>
            <a:r>
              <a:rPr lang="en-US" dirty="0"/>
              <a:t> to execute tasks (especially for the single scheduled thread pool)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Note:</a:t>
            </a:r>
          </a:p>
          <a:p>
            <a:pPr lvl="0"/>
            <a:r>
              <a:rPr lang="en-US" dirty="0"/>
              <a:t>Use</a:t>
            </a:r>
            <a:r>
              <a:rPr lang="en-US" baseline="0" dirty="0"/>
              <a:t> a cached </a:t>
            </a:r>
            <a:r>
              <a:rPr lang="en-US" baseline="0" dirty="0" err="1"/>
              <a:t>threadpool</a:t>
            </a:r>
            <a:r>
              <a:rPr lang="en-US" baseline="0" dirty="0"/>
              <a:t> only when you have a reasonable number of threads, or when they have a short duration.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lvl="0"/>
            <a:r>
              <a:rPr lang="nl-NL"/>
              <a:t>Next: atomic variables (when you just need simple data sharing)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276712"/>
          </a:xfrm>
        </p:spPr>
        <p:txBody>
          <a:bodyPr lIns="91512" tIns="45578" rIns="91512" bIns="45578" anchor="t" anchorCtr="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lvl="0"/>
            <a:r>
              <a:rPr lang="en-US"/>
              <a:t>Next: what is an OS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6138" y="4344467"/>
            <a:ext cx="5485165" cy="4115679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674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5794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2650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47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‹#›</a:t>
            </a:fld>
            <a:endParaRPr lang="nl-N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38" r:id="rId12"/>
    <p:sldLayoutId id="2147483757" r:id="rId13"/>
    <p:sldLayoutId id="2147483758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3777772/how-to-stop-a-thread-in-a-threadpoo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dzone.com/articles/java-concurrency-%E2%80%93-part-7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utorials.jenkov.com/java-util-concurrent/executorservice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3203575" y="3357563"/>
            <a:ext cx="29162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600">
                <a:solidFill>
                  <a:schemeClr val="tx2"/>
                </a:solidFill>
              </a:rPr>
              <a:t>Joris Geurts</a:t>
            </a:r>
            <a:endParaRPr lang="nl-NL" altLang="en-US" sz="2600">
              <a:solidFill>
                <a:schemeClr val="tx2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836613"/>
            <a:ext cx="6804248" cy="5472112"/>
          </a:xfrm>
        </p:spPr>
        <p:txBody>
          <a:bodyPr anchor="t">
            <a:normAutofit/>
          </a:bodyPr>
          <a:lstStyle/>
          <a:p>
            <a:r>
              <a:rPr lang="nl-NL" altLang="en-US" sz="5400" dirty="0">
                <a:effectLst>
                  <a:outerShdw blurRad="38100" dist="50800" dir="2700000" algn="tl">
                    <a:schemeClr val="bg1">
                      <a:alpha val="97000"/>
                    </a:schemeClr>
                  </a:outerShdw>
                </a:effectLst>
              </a:rPr>
              <a:t>Operating</a:t>
            </a:r>
            <a:br>
              <a:rPr lang="nl-NL" altLang="en-US" sz="5400" dirty="0">
                <a:effectLst>
                  <a:outerShdw blurRad="38100" dist="50800" dir="2700000" algn="tl">
                    <a:schemeClr val="bg1">
                      <a:alpha val="97000"/>
                    </a:schemeClr>
                  </a:outerShdw>
                </a:effectLst>
              </a:rPr>
            </a:br>
            <a:r>
              <a:rPr lang="nl-NL" altLang="en-US" sz="5400" dirty="0">
                <a:effectLst>
                  <a:outerShdw blurRad="38100" dist="50800" dir="2700000" algn="tl">
                    <a:schemeClr val="bg1">
                      <a:alpha val="97000"/>
                    </a:schemeClr>
                  </a:outerShdw>
                </a:effectLst>
              </a:rPr>
              <a:t>Systems</a:t>
            </a:r>
            <a:br>
              <a:rPr lang="nl-NL" altLang="en-US" sz="5400" dirty="0">
                <a:effectLst>
                  <a:outerShdw blurRad="38100" dist="50800" dir="2700000" algn="tl">
                    <a:schemeClr val="bg1">
                      <a:alpha val="97000"/>
                    </a:schemeClr>
                  </a:outerShdw>
                </a:effectLst>
              </a:rPr>
            </a:br>
            <a:br>
              <a:rPr lang="nl-NL" altLang="en-US" sz="5400" dirty="0">
                <a:effectLst>
                  <a:outerShdw blurRad="38100" dist="50800" dir="2700000" algn="tl">
                    <a:schemeClr val="bg1">
                      <a:alpha val="97000"/>
                    </a:schemeClr>
                  </a:outerShdw>
                </a:effectLst>
              </a:rPr>
            </a:br>
            <a:r>
              <a:rPr lang="nl-NL" altLang="en-US" sz="5400" dirty="0">
                <a:effectLst>
                  <a:outerShdw blurRad="38100" dist="50800" dir="2700000" algn="tl">
                    <a:schemeClr val="bg1">
                      <a:alpha val="97000"/>
                    </a:schemeClr>
                  </a:outerShdw>
                </a:effectLst>
              </a:rPr>
              <a:t>OS2</a:t>
            </a:r>
            <a:br>
              <a:rPr lang="nl-NL" altLang="en-US" sz="5400" dirty="0">
                <a:effectLst>
                  <a:outerShdw blurRad="38100" dist="50800" dir="2700000" algn="tl">
                    <a:schemeClr val="bg1">
                      <a:alpha val="97000"/>
                    </a:schemeClr>
                  </a:outerShdw>
                </a:effectLst>
              </a:rPr>
            </a:br>
            <a:r>
              <a:rPr lang="nl-NL" altLang="en-US" sz="5400" dirty="0">
                <a:effectLst>
                  <a:outerShdw blurRad="38100" dist="50800" dir="2700000" algn="tl">
                    <a:schemeClr val="bg1">
                      <a:alpha val="97000"/>
                    </a:schemeClr>
                  </a:outerShdw>
                </a:effectLst>
              </a:rPr>
              <a:t>Week 1</a:t>
            </a:r>
            <a:endParaRPr lang="nl-NL" altLang="en-US" sz="2400" dirty="0">
              <a:effectLst>
                <a:outerShdw blurRad="38100" dist="50800" dir="2700000" algn="tl">
                  <a:schemeClr val="bg1">
                    <a:alpha val="97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31840" y="0"/>
            <a:ext cx="601216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500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Recap</a:t>
            </a:r>
            <a:r>
              <a:rPr lang="nl-NL" dirty="0"/>
              <a:t> OS1 (I)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solidFill>
            <a:srgbClr val="B9EDFF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nl-NL" dirty="0"/>
              <a:t>Linux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10</a:t>
            </a:fld>
            <a:endParaRPr lang="nl-NL" altLang="en-US"/>
          </a:p>
        </p:txBody>
      </p:sp>
      <p:sp>
        <p:nvSpPr>
          <p:cNvPr id="5" name="Rechthoek 4"/>
          <p:cNvSpPr/>
          <p:nvPr/>
        </p:nvSpPr>
        <p:spPr>
          <a:xfrm>
            <a:off x="2051720" y="2204864"/>
            <a:ext cx="1728192" cy="1008112"/>
          </a:xfrm>
          <a:prstGeom prst="rect">
            <a:avLst/>
          </a:prstGeom>
          <a:solidFill>
            <a:srgbClr val="F696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Java FX GUI</a:t>
            </a:r>
          </a:p>
        </p:txBody>
      </p:sp>
      <p:cxnSp>
        <p:nvCxnSpPr>
          <p:cNvPr id="7" name="Gebogen verbindingslijn 6"/>
          <p:cNvCxnSpPr/>
          <p:nvPr/>
        </p:nvCxnSpPr>
        <p:spPr>
          <a:xfrm rot="5400000">
            <a:off x="1979712" y="3573016"/>
            <a:ext cx="1296144" cy="576064"/>
          </a:xfrm>
          <a:prstGeom prst="bentConnector3">
            <a:avLst/>
          </a:prstGeom>
          <a:ln w="127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1917333" y="3388404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+mj-lt"/>
              </a:rPr>
              <a:t>events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1619672" y="4525415"/>
            <a:ext cx="1440160" cy="1077218"/>
          </a:xfrm>
          <a:prstGeom prst="rect">
            <a:avLst/>
          </a:prstGeom>
          <a:solidFill>
            <a:srgbClr val="99FF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+mn-lt"/>
              </a:rPr>
              <a:t>JAT</a:t>
            </a:r>
          </a:p>
          <a:p>
            <a:endParaRPr lang="nl-NL" dirty="0">
              <a:latin typeface="+mn-lt"/>
            </a:endParaRPr>
          </a:p>
          <a:p>
            <a:endParaRPr lang="nl-NL" dirty="0"/>
          </a:p>
          <a:p>
            <a:endParaRPr lang="nl-NL" dirty="0"/>
          </a:p>
        </p:txBody>
      </p:sp>
      <p:cxnSp>
        <p:nvCxnSpPr>
          <p:cNvPr id="11" name="Gebogen verbindingslijn 10"/>
          <p:cNvCxnSpPr/>
          <p:nvPr/>
        </p:nvCxnSpPr>
        <p:spPr>
          <a:xfrm>
            <a:off x="3059832" y="4797152"/>
            <a:ext cx="2592288" cy="288032"/>
          </a:xfrm>
          <a:prstGeom prst="bentConnector3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bogen verbindingslijn 12"/>
          <p:cNvCxnSpPr/>
          <p:nvPr/>
        </p:nvCxnSpPr>
        <p:spPr>
          <a:xfrm rot="10800000">
            <a:off x="3059832" y="5301210"/>
            <a:ext cx="2592288" cy="317718"/>
          </a:xfrm>
          <a:prstGeom prst="bentConnector3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/>
          <p:cNvSpPr/>
          <p:nvPr/>
        </p:nvSpPr>
        <p:spPr>
          <a:xfrm>
            <a:off x="5668616" y="5026188"/>
            <a:ext cx="1008112" cy="6614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6144072" y="4058580"/>
            <a:ext cx="1008112" cy="6614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6076365" y="3039162"/>
            <a:ext cx="1008112" cy="6614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5732784" y="2204864"/>
            <a:ext cx="1008112" cy="6614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30"/>
          <p:cNvSpPr txBox="1"/>
          <p:nvPr/>
        </p:nvSpPr>
        <p:spPr>
          <a:xfrm>
            <a:off x="6831001" y="5280375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latin typeface="+mj-lt"/>
              </a:rPr>
              <a:t>threads</a:t>
            </a:r>
            <a:endParaRPr lang="nl-NL" dirty="0">
              <a:latin typeface="+mj-lt"/>
            </a:endParaRPr>
          </a:p>
        </p:txBody>
      </p:sp>
      <p:sp>
        <p:nvSpPr>
          <p:cNvPr id="32" name="Tekstvak 31"/>
          <p:cNvSpPr txBox="1"/>
          <p:nvPr/>
        </p:nvSpPr>
        <p:spPr>
          <a:xfrm>
            <a:off x="3307070" y="5787519"/>
            <a:ext cx="2529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Platform.runLater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7527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Recap</a:t>
            </a:r>
            <a:r>
              <a:rPr lang="nl-NL" dirty="0"/>
              <a:t> OS1 (I)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solidFill>
            <a:srgbClr val="B9EDFF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nl-NL" dirty="0"/>
              <a:t>Linux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11</a:t>
            </a:fld>
            <a:endParaRPr lang="nl-NL" altLang="en-US"/>
          </a:p>
        </p:txBody>
      </p:sp>
      <p:sp>
        <p:nvSpPr>
          <p:cNvPr id="5" name="Rechthoek 4"/>
          <p:cNvSpPr/>
          <p:nvPr/>
        </p:nvSpPr>
        <p:spPr>
          <a:xfrm>
            <a:off x="2051720" y="2204864"/>
            <a:ext cx="1728192" cy="1008112"/>
          </a:xfrm>
          <a:prstGeom prst="rect">
            <a:avLst/>
          </a:prstGeom>
          <a:solidFill>
            <a:srgbClr val="F696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Java FX GUI</a:t>
            </a:r>
          </a:p>
        </p:txBody>
      </p:sp>
      <p:cxnSp>
        <p:nvCxnSpPr>
          <p:cNvPr id="7" name="Gebogen verbindingslijn 6"/>
          <p:cNvCxnSpPr/>
          <p:nvPr/>
        </p:nvCxnSpPr>
        <p:spPr>
          <a:xfrm rot="5400000">
            <a:off x="1979712" y="3573016"/>
            <a:ext cx="1296144" cy="576064"/>
          </a:xfrm>
          <a:prstGeom prst="bentConnector3">
            <a:avLst/>
          </a:prstGeom>
          <a:ln w="127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1917333" y="3388404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+mj-lt"/>
              </a:rPr>
              <a:t>events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1619672" y="4525415"/>
            <a:ext cx="1440160" cy="1077218"/>
          </a:xfrm>
          <a:prstGeom prst="rect">
            <a:avLst/>
          </a:prstGeom>
          <a:solidFill>
            <a:srgbClr val="99FF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+mn-lt"/>
              </a:rPr>
              <a:t>JAT</a:t>
            </a:r>
          </a:p>
          <a:p>
            <a:endParaRPr lang="nl-NL" dirty="0">
              <a:latin typeface="+mn-lt"/>
            </a:endParaRPr>
          </a:p>
          <a:p>
            <a:endParaRPr lang="nl-NL" dirty="0"/>
          </a:p>
          <a:p>
            <a:endParaRPr lang="nl-NL" dirty="0"/>
          </a:p>
        </p:txBody>
      </p:sp>
      <p:cxnSp>
        <p:nvCxnSpPr>
          <p:cNvPr id="11" name="Gebogen verbindingslijn 10"/>
          <p:cNvCxnSpPr/>
          <p:nvPr/>
        </p:nvCxnSpPr>
        <p:spPr>
          <a:xfrm>
            <a:off x="3059832" y="4797152"/>
            <a:ext cx="2592288" cy="288032"/>
          </a:xfrm>
          <a:prstGeom prst="bentConnector3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bogen verbindingslijn 12"/>
          <p:cNvCxnSpPr/>
          <p:nvPr/>
        </p:nvCxnSpPr>
        <p:spPr>
          <a:xfrm rot="10800000">
            <a:off x="3059832" y="5301210"/>
            <a:ext cx="2592288" cy="317718"/>
          </a:xfrm>
          <a:prstGeom prst="bentConnector3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/>
          <p:cNvSpPr/>
          <p:nvPr/>
        </p:nvSpPr>
        <p:spPr>
          <a:xfrm>
            <a:off x="5668616" y="5026188"/>
            <a:ext cx="1008112" cy="6614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6144072" y="4058580"/>
            <a:ext cx="1008112" cy="6614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6076365" y="3039162"/>
            <a:ext cx="1008112" cy="6614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5732784" y="2204864"/>
            <a:ext cx="1008112" cy="6614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/>
          <p:cNvSpPr txBox="1"/>
          <p:nvPr/>
        </p:nvSpPr>
        <p:spPr>
          <a:xfrm>
            <a:off x="4258308" y="3568660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+mj-lt"/>
              </a:rPr>
              <a:t>Shared</a:t>
            </a:r>
          </a:p>
          <a:p>
            <a:r>
              <a:rPr lang="nl-NL" dirty="0" err="1">
                <a:latin typeface="+mj-lt"/>
              </a:rPr>
              <a:t>objects</a:t>
            </a:r>
            <a:endParaRPr lang="nl-NL" dirty="0">
              <a:latin typeface="+mj-lt"/>
            </a:endParaRPr>
          </a:p>
        </p:txBody>
      </p:sp>
      <p:cxnSp>
        <p:nvCxnSpPr>
          <p:cNvPr id="21" name="Rechte verbindingslijn met pijl 20"/>
          <p:cNvCxnSpPr/>
          <p:nvPr/>
        </p:nvCxnSpPr>
        <p:spPr>
          <a:xfrm flipV="1">
            <a:off x="4798368" y="2708920"/>
            <a:ext cx="853752" cy="6794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 flipV="1">
            <a:off x="5121497" y="3352634"/>
            <a:ext cx="904908" cy="41371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5071537" y="4106089"/>
            <a:ext cx="954868" cy="26337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/>
          <p:cNvCxnSpPr/>
          <p:nvPr/>
        </p:nvCxnSpPr>
        <p:spPr>
          <a:xfrm>
            <a:off x="4942384" y="4271986"/>
            <a:ext cx="736476" cy="70059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vak 30"/>
          <p:cNvSpPr txBox="1"/>
          <p:nvPr/>
        </p:nvSpPr>
        <p:spPr>
          <a:xfrm>
            <a:off x="6831001" y="5280375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latin typeface="+mj-lt"/>
              </a:rPr>
              <a:t>threads</a:t>
            </a:r>
            <a:endParaRPr lang="nl-NL" dirty="0">
              <a:latin typeface="+mj-lt"/>
            </a:endParaRPr>
          </a:p>
        </p:txBody>
      </p:sp>
      <p:sp>
        <p:nvSpPr>
          <p:cNvPr id="32" name="Tekstvak 31"/>
          <p:cNvSpPr txBox="1"/>
          <p:nvPr/>
        </p:nvSpPr>
        <p:spPr>
          <a:xfrm>
            <a:off x="3307070" y="5787519"/>
            <a:ext cx="2529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Platform.runLater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512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Recap</a:t>
            </a:r>
            <a:r>
              <a:rPr lang="nl-NL" dirty="0"/>
              <a:t> OS1 (I)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solidFill>
            <a:srgbClr val="B9EDFF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nl-NL" dirty="0"/>
              <a:t>Linux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12</a:t>
            </a:fld>
            <a:endParaRPr lang="nl-NL" altLang="en-US"/>
          </a:p>
        </p:txBody>
      </p:sp>
      <p:sp>
        <p:nvSpPr>
          <p:cNvPr id="5" name="Rechthoek 4"/>
          <p:cNvSpPr/>
          <p:nvPr/>
        </p:nvSpPr>
        <p:spPr>
          <a:xfrm>
            <a:off x="2051720" y="2204864"/>
            <a:ext cx="1728192" cy="1008112"/>
          </a:xfrm>
          <a:prstGeom prst="rect">
            <a:avLst/>
          </a:prstGeom>
          <a:solidFill>
            <a:srgbClr val="F696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Java FX GUI</a:t>
            </a:r>
          </a:p>
        </p:txBody>
      </p:sp>
      <p:cxnSp>
        <p:nvCxnSpPr>
          <p:cNvPr id="7" name="Gebogen verbindingslijn 6"/>
          <p:cNvCxnSpPr/>
          <p:nvPr/>
        </p:nvCxnSpPr>
        <p:spPr>
          <a:xfrm rot="5400000">
            <a:off x="1979712" y="3573016"/>
            <a:ext cx="1296144" cy="576064"/>
          </a:xfrm>
          <a:prstGeom prst="bentConnector3">
            <a:avLst/>
          </a:prstGeom>
          <a:ln w="127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1917333" y="3388404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+mj-lt"/>
              </a:rPr>
              <a:t>events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1619672" y="4525415"/>
            <a:ext cx="1440160" cy="1077218"/>
          </a:xfrm>
          <a:prstGeom prst="rect">
            <a:avLst/>
          </a:prstGeom>
          <a:solidFill>
            <a:srgbClr val="99FF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+mn-lt"/>
              </a:rPr>
              <a:t>JAT</a:t>
            </a:r>
          </a:p>
          <a:p>
            <a:endParaRPr lang="nl-NL" dirty="0">
              <a:latin typeface="+mn-lt"/>
            </a:endParaRPr>
          </a:p>
          <a:p>
            <a:endParaRPr lang="nl-NL" dirty="0"/>
          </a:p>
          <a:p>
            <a:endParaRPr lang="nl-NL" dirty="0"/>
          </a:p>
        </p:txBody>
      </p:sp>
      <p:cxnSp>
        <p:nvCxnSpPr>
          <p:cNvPr id="11" name="Gebogen verbindingslijn 10"/>
          <p:cNvCxnSpPr/>
          <p:nvPr/>
        </p:nvCxnSpPr>
        <p:spPr>
          <a:xfrm>
            <a:off x="3059832" y="4797152"/>
            <a:ext cx="2592288" cy="288032"/>
          </a:xfrm>
          <a:prstGeom prst="bentConnector3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bogen verbindingslijn 12"/>
          <p:cNvCxnSpPr/>
          <p:nvPr/>
        </p:nvCxnSpPr>
        <p:spPr>
          <a:xfrm rot="10800000">
            <a:off x="3059832" y="5301210"/>
            <a:ext cx="2592288" cy="317718"/>
          </a:xfrm>
          <a:prstGeom prst="bentConnector3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/>
          <p:cNvSpPr/>
          <p:nvPr/>
        </p:nvSpPr>
        <p:spPr>
          <a:xfrm>
            <a:off x="5668616" y="5026188"/>
            <a:ext cx="1008112" cy="6614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6144072" y="4058580"/>
            <a:ext cx="1008112" cy="6614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6076365" y="3039162"/>
            <a:ext cx="1008112" cy="6614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5732784" y="2204864"/>
            <a:ext cx="1008112" cy="6614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/>
          <p:cNvSpPr txBox="1"/>
          <p:nvPr/>
        </p:nvSpPr>
        <p:spPr>
          <a:xfrm>
            <a:off x="4258308" y="3568660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+mj-lt"/>
              </a:rPr>
              <a:t>Shared</a:t>
            </a:r>
          </a:p>
          <a:p>
            <a:r>
              <a:rPr lang="nl-NL" dirty="0" err="1">
                <a:latin typeface="+mj-lt"/>
              </a:rPr>
              <a:t>objects</a:t>
            </a:r>
            <a:endParaRPr lang="nl-NL" dirty="0">
              <a:latin typeface="+mj-lt"/>
            </a:endParaRPr>
          </a:p>
        </p:txBody>
      </p:sp>
      <p:cxnSp>
        <p:nvCxnSpPr>
          <p:cNvPr id="21" name="Rechte verbindingslijn met pijl 20"/>
          <p:cNvCxnSpPr/>
          <p:nvPr/>
        </p:nvCxnSpPr>
        <p:spPr>
          <a:xfrm flipV="1">
            <a:off x="4798368" y="2708920"/>
            <a:ext cx="853752" cy="6794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 flipV="1">
            <a:off x="5121497" y="3352634"/>
            <a:ext cx="904908" cy="41371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5071537" y="4106089"/>
            <a:ext cx="954868" cy="26337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/>
          <p:cNvCxnSpPr/>
          <p:nvPr/>
        </p:nvCxnSpPr>
        <p:spPr>
          <a:xfrm>
            <a:off x="4942384" y="4271986"/>
            <a:ext cx="736476" cy="70059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/>
          <p:cNvSpPr txBox="1"/>
          <p:nvPr/>
        </p:nvSpPr>
        <p:spPr>
          <a:xfrm>
            <a:off x="4002775" y="279096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6831001" y="5280375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latin typeface="+mj-lt"/>
              </a:rPr>
              <a:t>threads</a:t>
            </a:r>
            <a:endParaRPr lang="nl-NL" dirty="0">
              <a:latin typeface="+mj-lt"/>
            </a:endParaRPr>
          </a:p>
        </p:txBody>
      </p:sp>
      <p:sp>
        <p:nvSpPr>
          <p:cNvPr id="32" name="Tekstvak 31"/>
          <p:cNvSpPr txBox="1"/>
          <p:nvPr/>
        </p:nvSpPr>
        <p:spPr>
          <a:xfrm>
            <a:off x="3307070" y="5787519"/>
            <a:ext cx="2529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Platform.runLater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42979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Recap</a:t>
            </a:r>
            <a:r>
              <a:rPr lang="nl-NL" dirty="0"/>
              <a:t> OS1 (I)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solidFill>
            <a:srgbClr val="B9EDFF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nl-NL" dirty="0"/>
              <a:t>Linux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13</a:t>
            </a:fld>
            <a:endParaRPr lang="nl-NL" altLang="en-US"/>
          </a:p>
        </p:txBody>
      </p:sp>
      <p:sp>
        <p:nvSpPr>
          <p:cNvPr id="5" name="Rechthoek 4"/>
          <p:cNvSpPr/>
          <p:nvPr/>
        </p:nvSpPr>
        <p:spPr>
          <a:xfrm>
            <a:off x="2051720" y="2204864"/>
            <a:ext cx="1728192" cy="1008112"/>
          </a:xfrm>
          <a:prstGeom prst="rect">
            <a:avLst/>
          </a:prstGeom>
          <a:solidFill>
            <a:srgbClr val="F696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Java FX GUI</a:t>
            </a:r>
          </a:p>
        </p:txBody>
      </p:sp>
      <p:cxnSp>
        <p:nvCxnSpPr>
          <p:cNvPr id="7" name="Gebogen verbindingslijn 6"/>
          <p:cNvCxnSpPr/>
          <p:nvPr/>
        </p:nvCxnSpPr>
        <p:spPr>
          <a:xfrm rot="5400000">
            <a:off x="1979712" y="3573016"/>
            <a:ext cx="1296144" cy="576064"/>
          </a:xfrm>
          <a:prstGeom prst="bentConnector3">
            <a:avLst/>
          </a:prstGeom>
          <a:ln w="127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1917333" y="3388404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+mj-lt"/>
              </a:rPr>
              <a:t>events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1619672" y="4525415"/>
            <a:ext cx="1440160" cy="1077218"/>
          </a:xfrm>
          <a:prstGeom prst="rect">
            <a:avLst/>
          </a:prstGeom>
          <a:solidFill>
            <a:srgbClr val="99FF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+mn-lt"/>
              </a:rPr>
              <a:t>JAT</a:t>
            </a:r>
          </a:p>
          <a:p>
            <a:endParaRPr lang="nl-NL" dirty="0">
              <a:latin typeface="+mn-lt"/>
            </a:endParaRPr>
          </a:p>
          <a:p>
            <a:endParaRPr lang="nl-NL" dirty="0"/>
          </a:p>
          <a:p>
            <a:endParaRPr lang="nl-NL" dirty="0"/>
          </a:p>
        </p:txBody>
      </p:sp>
      <p:cxnSp>
        <p:nvCxnSpPr>
          <p:cNvPr id="11" name="Gebogen verbindingslijn 10"/>
          <p:cNvCxnSpPr/>
          <p:nvPr/>
        </p:nvCxnSpPr>
        <p:spPr>
          <a:xfrm>
            <a:off x="3059832" y="4797152"/>
            <a:ext cx="2592288" cy="288032"/>
          </a:xfrm>
          <a:prstGeom prst="bentConnector3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bogen verbindingslijn 12"/>
          <p:cNvCxnSpPr/>
          <p:nvPr/>
        </p:nvCxnSpPr>
        <p:spPr>
          <a:xfrm rot="10800000">
            <a:off x="3059832" y="5301210"/>
            <a:ext cx="2592288" cy="317718"/>
          </a:xfrm>
          <a:prstGeom prst="bentConnector3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/>
          <p:cNvSpPr/>
          <p:nvPr/>
        </p:nvSpPr>
        <p:spPr>
          <a:xfrm>
            <a:off x="5668616" y="5026188"/>
            <a:ext cx="1008112" cy="6614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6144072" y="4058580"/>
            <a:ext cx="1008112" cy="6614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6076365" y="3039162"/>
            <a:ext cx="1008112" cy="6614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5732784" y="2204864"/>
            <a:ext cx="1008112" cy="6614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/>
          <p:cNvSpPr txBox="1"/>
          <p:nvPr/>
        </p:nvSpPr>
        <p:spPr>
          <a:xfrm>
            <a:off x="4258308" y="3568660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+mj-lt"/>
              </a:rPr>
              <a:t>Shared</a:t>
            </a:r>
          </a:p>
          <a:p>
            <a:r>
              <a:rPr lang="nl-NL" dirty="0" err="1">
                <a:latin typeface="+mj-lt"/>
              </a:rPr>
              <a:t>objects</a:t>
            </a:r>
            <a:endParaRPr lang="nl-NL" dirty="0">
              <a:latin typeface="+mj-lt"/>
            </a:endParaRPr>
          </a:p>
        </p:txBody>
      </p:sp>
      <p:cxnSp>
        <p:nvCxnSpPr>
          <p:cNvPr id="21" name="Rechte verbindingslijn met pijl 20"/>
          <p:cNvCxnSpPr/>
          <p:nvPr/>
        </p:nvCxnSpPr>
        <p:spPr>
          <a:xfrm flipV="1">
            <a:off x="4798368" y="2708920"/>
            <a:ext cx="853752" cy="6794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 flipV="1">
            <a:off x="5121497" y="3352634"/>
            <a:ext cx="904908" cy="41371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5071537" y="4106089"/>
            <a:ext cx="954868" cy="26337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/>
          <p:cNvCxnSpPr/>
          <p:nvPr/>
        </p:nvCxnSpPr>
        <p:spPr>
          <a:xfrm>
            <a:off x="4942384" y="4271986"/>
            <a:ext cx="736476" cy="70059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/>
          <p:cNvSpPr txBox="1"/>
          <p:nvPr/>
        </p:nvSpPr>
        <p:spPr>
          <a:xfrm>
            <a:off x="4002775" y="279096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kstvak 29"/>
          <p:cNvSpPr txBox="1"/>
          <p:nvPr/>
        </p:nvSpPr>
        <p:spPr>
          <a:xfrm rot="4132166">
            <a:off x="4862963" y="3696045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6831001" y="5280375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latin typeface="+mj-lt"/>
              </a:rPr>
              <a:t>threads</a:t>
            </a:r>
            <a:endParaRPr lang="nl-NL" dirty="0">
              <a:latin typeface="+mj-lt"/>
            </a:endParaRPr>
          </a:p>
        </p:txBody>
      </p:sp>
      <p:sp>
        <p:nvSpPr>
          <p:cNvPr id="32" name="Tekstvak 31"/>
          <p:cNvSpPr txBox="1"/>
          <p:nvPr/>
        </p:nvSpPr>
        <p:spPr>
          <a:xfrm>
            <a:off x="3307070" y="5787519"/>
            <a:ext cx="2529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Platform.runLater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885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14</a:t>
            </a:fld>
            <a:endParaRPr lang="nl-NL" altLang="en-US"/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 dirty="0" err="1"/>
              <a:t>Recap</a:t>
            </a:r>
            <a:r>
              <a:rPr lang="nl-NL" dirty="0"/>
              <a:t> OS1 (II)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Shared data</a:t>
            </a:r>
            <a:r>
              <a:rPr lang="en-US" dirty="0"/>
              <a:t>: data that is used in several threads</a:t>
            </a:r>
          </a:p>
          <a:p>
            <a:endParaRPr lang="en-US" dirty="0"/>
          </a:p>
          <a:p>
            <a:r>
              <a:rPr lang="en-US" u="sng" dirty="0"/>
              <a:t>Critical Section</a:t>
            </a:r>
            <a:r>
              <a:rPr lang="en-US" dirty="0"/>
              <a:t>: code that is involved in reading and writing shared data</a:t>
            </a:r>
          </a:p>
          <a:p>
            <a:endParaRPr lang="en-US" dirty="0"/>
          </a:p>
          <a:p>
            <a:r>
              <a:rPr lang="en-US" u="sng" dirty="0"/>
              <a:t>Mutual exclusion</a:t>
            </a:r>
            <a:r>
              <a:rPr lang="en-US" dirty="0"/>
              <a:t>: only one thread is executing a Critical Section</a:t>
            </a:r>
          </a:p>
          <a:p>
            <a:endParaRPr lang="en-US" dirty="0"/>
          </a:p>
          <a:p>
            <a:r>
              <a:rPr lang="en-US" dirty="0"/>
              <a:t>In Java: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>
                <a:solidFill>
                  <a:srgbClr val="FF0000"/>
                </a:solidFill>
              </a:rPr>
              <a:t>Now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practice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with</a:t>
            </a:r>
            <a:r>
              <a:rPr lang="nl-NL" dirty="0">
                <a:solidFill>
                  <a:srgbClr val="FF0000"/>
                </a:solidFill>
              </a:rPr>
              <a:t> class </a:t>
            </a:r>
            <a:r>
              <a:rPr lang="nl-NL" dirty="0" err="1">
                <a:solidFill>
                  <a:srgbClr val="FF0000"/>
                </a:solidFill>
              </a:rPr>
              <a:t>assignment</a:t>
            </a:r>
            <a:r>
              <a:rPr lang="nl-NL" dirty="0">
                <a:solidFill>
                  <a:srgbClr val="FF0000"/>
                </a:solidFill>
              </a:rPr>
              <a:t>, part 1.</a:t>
            </a:r>
          </a:p>
        </p:txBody>
      </p:sp>
    </p:spTree>
    <p:extLst>
      <p:ext uri="{BB962C8B-B14F-4D97-AF65-F5344CB8AC3E}">
        <p14:creationId xmlns:p14="http://schemas.microsoft.com/office/powerpoint/2010/main" val="3575392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536487" y="936000"/>
            <a:ext cx="3583080" cy="5691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457200" y="674757"/>
            <a:ext cx="8229600" cy="707886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/>
              <a:t>Recap OS1 (III):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13159" y="3862079"/>
            <a:ext cx="1119240" cy="3682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Verdana" pitchFamily="34"/>
                <a:ea typeface="MS PGothic" pitchFamily="34"/>
                <a:cs typeface="MS PGothic" pitchFamily="34"/>
              </a:rPr>
              <a:t>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4876800"/>
          </a:xfrm>
        </p:spPr>
        <p:txBody>
          <a:bodyPr/>
          <a:lstStyle/>
          <a:p>
            <a:r>
              <a:rPr lang="en-US" dirty="0"/>
              <a:t>Dentist practice: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Treatment room (t)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Waiting room (e) for patients that just came in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Waiting room (q) for patients that just received a painkiller, and have to wait until it kicks in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15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26589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16</a:t>
            </a:fld>
            <a:endParaRPr lang="nl-NL" altLang="en-US"/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/>
              <a:t>Package </a:t>
            </a:r>
            <a:r>
              <a:rPr lang="nl-NL">
                <a:latin typeface="Courier New" pitchFamily="49"/>
                <a:cs typeface="Courier New" pitchFamily="49"/>
              </a:rPr>
              <a:t>java.util.concurrent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Contains synchronization interfaces/classes</a:t>
            </a:r>
          </a:p>
          <a:p>
            <a:pPr lvl="1"/>
            <a:r>
              <a:rPr lang="en-US" dirty="0"/>
              <a:t>Thread Pools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CyclicBarrier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CountdownLatch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3598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252471" y="2060848"/>
            <a:ext cx="3520440" cy="24112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Thread Pool</a:t>
            </a:r>
            <a:endParaRPr lang="nl-NL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Contains number of threads; executing/waiting for tasks</a:t>
            </a:r>
          </a:p>
          <a:p>
            <a:endParaRPr lang="en-US" dirty="0"/>
          </a:p>
          <a:p>
            <a:r>
              <a:rPr lang="en-US" dirty="0"/>
              <a:t>We can give tasks to thread pool:</a:t>
            </a:r>
          </a:p>
          <a:p>
            <a:pPr lvl="1"/>
            <a:r>
              <a:rPr lang="en-US" dirty="0"/>
              <a:t>task executed by one of the threads</a:t>
            </a:r>
          </a:p>
          <a:p>
            <a:pPr lvl="1"/>
            <a:r>
              <a:rPr lang="en-US" dirty="0"/>
              <a:t>if all threads busy, task has to wait</a:t>
            </a:r>
          </a:p>
          <a:p>
            <a:pPr lvl="1"/>
            <a:r>
              <a:rPr lang="en-US" dirty="0"/>
              <a:t>thread stays alive when task finished</a:t>
            </a:r>
          </a:p>
          <a:p>
            <a:pPr lvl="1"/>
            <a:r>
              <a:rPr lang="en-US" dirty="0"/>
              <a:t>non-active threads are blocked </a:t>
            </a:r>
            <a:br>
              <a:rPr lang="en-US" dirty="0"/>
            </a:br>
            <a:r>
              <a:rPr lang="en-US" dirty="0"/>
              <a:t>(take no CPU-time)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Re-using old thread is faster than creating new thread</a:t>
            </a:r>
          </a:p>
          <a:p>
            <a:pPr lvl="1"/>
            <a:r>
              <a:rPr lang="en-US" dirty="0"/>
              <a:t>Number of threads is limited to size of pool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847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18</a:t>
            </a:fld>
            <a:endParaRPr lang="nl-NL" altLang="en-US"/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Thread Pools in Java</a:t>
            </a:r>
            <a:endParaRPr lang="nl-NL" dirty="0"/>
          </a:p>
        </p:txBody>
      </p:sp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Creating thread pool with 10 threads: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ExecutorService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pool =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Executors.newFixedThreadPool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endParaRPr lang="en-US" dirty="0"/>
          </a:p>
          <a:p>
            <a:r>
              <a:rPr lang="en-US" dirty="0"/>
              <a:t>Giving a task to the thread pool: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pool.execute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(task);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dirty="0"/>
              <a:t> must be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dirty="0"/>
              <a:t> will be executed by one of the threads</a:t>
            </a:r>
          </a:p>
          <a:p>
            <a:pPr lvl="2"/>
            <a:r>
              <a:rPr lang="en-US" dirty="0"/>
              <a:t>unpredictable when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dirty="0"/>
              <a:t> will actually start</a:t>
            </a:r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5526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19</a:t>
            </a:fld>
            <a:endParaRPr lang="nl-NL" alt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Thread Pools in Java</a:t>
            </a:r>
            <a:endParaRPr lang="nl-NL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Defining a task: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Runnable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run()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(“test”);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Offering task to thread pool: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Runnable r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pool.execute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(r);</a:t>
            </a:r>
          </a:p>
          <a:p>
            <a:endParaRPr lang="en-US" dirty="0"/>
          </a:p>
          <a:p>
            <a:r>
              <a:rPr lang="en-US" dirty="0"/>
              <a:t>Same task can also be started directly on a thread: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Thread(r);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46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</a:t>
            </a:fld>
            <a:endParaRPr lang="nl-NL" altLang="en-US"/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/>
              <a:t>OS2 week planning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thread pool, cyclic barrier, countdown latch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readers-writers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reentrant lock, condition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deadlock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banker's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recap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6027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20</a:t>
            </a:fld>
            <a:endParaRPr lang="nl-NL" altLang="en-US"/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Closing a Thread Pool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We must be able to shut down a thread pool in a controlled way</a:t>
            </a:r>
          </a:p>
          <a:p>
            <a:endParaRPr lang="en-US" dirty="0"/>
          </a:p>
          <a:p>
            <a:r>
              <a:rPr lang="en-US" dirty="0"/>
              <a:t>We can do this with method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pool.shutdown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/>
            <a:r>
              <a:rPr lang="en-US" dirty="0"/>
              <a:t>no new tasks can be submitted anymore</a:t>
            </a:r>
          </a:p>
          <a:p>
            <a:pPr lvl="2"/>
            <a:r>
              <a:rPr lang="en-US" dirty="0"/>
              <a:t>when all tasks are finished, thread pool is deleted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1996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Interrupting</a:t>
            </a:r>
            <a:r>
              <a:rPr lang="nl-NL" dirty="0"/>
              <a:t> </a:t>
            </a:r>
            <a:r>
              <a:rPr lang="nl-NL" dirty="0" err="1"/>
              <a:t>threads</a:t>
            </a:r>
            <a:r>
              <a:rPr lang="nl-NL" dirty="0"/>
              <a:t> in a threadpool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pool.shutdown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dirty="0"/>
              <a:t>does </a:t>
            </a:r>
            <a:r>
              <a:rPr lang="nl-NL" b="1" dirty="0" err="1"/>
              <a:t>not</a:t>
            </a:r>
            <a:r>
              <a:rPr lang="nl-NL" b="1" dirty="0"/>
              <a:t> </a:t>
            </a:r>
            <a:r>
              <a:rPr lang="nl-NL" dirty="0" err="1"/>
              <a:t>interrupt</a:t>
            </a:r>
            <a:r>
              <a:rPr lang="nl-NL" dirty="0"/>
              <a:t> running </a:t>
            </a:r>
            <a:r>
              <a:rPr lang="nl-NL" dirty="0" err="1"/>
              <a:t>threads</a:t>
            </a:r>
            <a:r>
              <a:rPr lang="nl-NL" dirty="0"/>
              <a:t> in a threadpool,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just</a:t>
            </a:r>
            <a:r>
              <a:rPr lang="nl-NL" dirty="0"/>
              <a:t> run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completion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interrupt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pool.shutdownNow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dirty="0"/>
              <a:t>. </a:t>
            </a:r>
          </a:p>
          <a:p>
            <a:pPr marL="0" indent="0">
              <a:buNone/>
            </a:pPr>
            <a:r>
              <a:rPr lang="nl-NL" dirty="0"/>
              <a:t>  	The effect of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shutdownNow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dirty="0"/>
              <a:t> is </a:t>
            </a:r>
            <a:r>
              <a:rPr lang="nl-NL" b="1" dirty="0" err="1"/>
              <a:t>the</a:t>
            </a:r>
            <a:r>
              <a:rPr lang="nl-NL" b="1" dirty="0"/>
              <a:t> </a:t>
            </a:r>
            <a:r>
              <a:rPr lang="nl-NL" b="1" dirty="0" err="1"/>
              <a:t>same</a:t>
            </a:r>
            <a:r>
              <a:rPr lang="nl-NL" b="1" dirty="0"/>
              <a:t> </a:t>
            </a:r>
            <a:r>
              <a:rPr lang="nl-NL" dirty="0"/>
              <a:t>as of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dirty="0"/>
              <a:t>:</a:t>
            </a:r>
          </a:p>
          <a:p>
            <a:pPr lvl="4"/>
            <a:r>
              <a:rPr lang="en-US" dirty="0"/>
              <a:t>no new tasks can be submitted anymore</a:t>
            </a:r>
          </a:p>
          <a:p>
            <a:pPr lvl="4"/>
            <a:r>
              <a:rPr lang="en-US" dirty="0"/>
              <a:t>when all tasks are finished, thread pool is deleted</a:t>
            </a:r>
          </a:p>
          <a:p>
            <a:pPr lvl="4"/>
            <a:endParaRPr lang="nl-NL" dirty="0"/>
          </a:p>
          <a:p>
            <a:pPr marL="0" indent="0">
              <a:buNone/>
            </a:pPr>
            <a:r>
              <a:rPr lang="nl-NL" dirty="0"/>
              <a:t>	but </a:t>
            </a:r>
            <a:r>
              <a:rPr lang="nl-NL" b="1" dirty="0"/>
              <a:t>in </a:t>
            </a:r>
            <a:r>
              <a:rPr lang="nl-NL" b="1" dirty="0" err="1"/>
              <a:t>addition</a:t>
            </a:r>
            <a:r>
              <a:rPr lang="nl-NL" b="1" dirty="0"/>
              <a:t>: </a:t>
            </a:r>
          </a:p>
          <a:p>
            <a:pPr lvl="4"/>
            <a:r>
              <a:rPr lang="nl-NL" sz="2300" dirty="0" err="1"/>
              <a:t>an</a:t>
            </a:r>
            <a:r>
              <a:rPr lang="nl-NL" sz="2300" dirty="0"/>
              <a:t> </a:t>
            </a:r>
            <a:r>
              <a:rPr lang="nl-NL" sz="2300" dirty="0" err="1"/>
              <a:t>interrupt</a:t>
            </a:r>
            <a:r>
              <a:rPr lang="nl-NL" sz="2300" dirty="0"/>
              <a:t> is sent </a:t>
            </a:r>
            <a:r>
              <a:rPr lang="nl-NL" sz="2300" dirty="0" err="1"/>
              <a:t>to</a:t>
            </a:r>
            <a:r>
              <a:rPr lang="nl-NL" sz="2300" dirty="0"/>
              <a:t> </a:t>
            </a:r>
            <a:r>
              <a:rPr lang="nl-NL" sz="2300" b="1" dirty="0" err="1"/>
              <a:t>all</a:t>
            </a:r>
            <a:r>
              <a:rPr lang="nl-NL" sz="2300" dirty="0"/>
              <a:t> </a:t>
            </a:r>
            <a:r>
              <a:rPr lang="nl-NL" sz="2300" b="1" dirty="0"/>
              <a:t>running</a:t>
            </a:r>
            <a:r>
              <a:rPr lang="nl-NL" sz="2300" dirty="0"/>
              <a:t> </a:t>
            </a:r>
            <a:r>
              <a:rPr lang="nl-NL" sz="2300" dirty="0" err="1"/>
              <a:t>threads</a:t>
            </a:r>
            <a:r>
              <a:rPr lang="nl-NL" sz="2300" dirty="0"/>
              <a:t> in </a:t>
            </a:r>
            <a:r>
              <a:rPr lang="nl-NL" sz="2300" dirty="0" err="1"/>
              <a:t>the</a:t>
            </a:r>
            <a:r>
              <a:rPr lang="nl-NL" sz="2300" dirty="0"/>
              <a:t> threadpool</a:t>
            </a:r>
          </a:p>
          <a:p>
            <a:pPr lvl="4"/>
            <a:r>
              <a:rPr lang="nl-NL" sz="2300" dirty="0" err="1"/>
              <a:t>the</a:t>
            </a:r>
            <a:r>
              <a:rPr lang="nl-NL" sz="2300" dirty="0"/>
              <a:t> call </a:t>
            </a:r>
            <a:r>
              <a:rPr lang="nl-NL" sz="2300" b="1" dirty="0" err="1"/>
              <a:t>prevents</a:t>
            </a:r>
            <a:r>
              <a:rPr lang="nl-NL" sz="2300" b="1" dirty="0"/>
              <a:t> </a:t>
            </a:r>
            <a:r>
              <a:rPr lang="nl-NL" sz="2300" b="1" dirty="0" err="1"/>
              <a:t>waiting</a:t>
            </a:r>
            <a:r>
              <a:rPr lang="nl-NL" sz="2300" b="1" dirty="0"/>
              <a:t> </a:t>
            </a:r>
            <a:r>
              <a:rPr lang="nl-NL" sz="2300" b="1" dirty="0" err="1"/>
              <a:t>tasks</a:t>
            </a:r>
            <a:r>
              <a:rPr lang="nl-NL" sz="2300" b="1" dirty="0"/>
              <a:t> </a:t>
            </a:r>
            <a:r>
              <a:rPr lang="nl-NL" sz="2300" b="1" dirty="0" err="1"/>
              <a:t>from</a:t>
            </a:r>
            <a:r>
              <a:rPr lang="nl-NL" sz="2300" b="1" dirty="0"/>
              <a:t> </a:t>
            </a:r>
            <a:r>
              <a:rPr lang="nl-NL" sz="2300" b="1" dirty="0" err="1"/>
              <a:t>starting</a:t>
            </a:r>
            <a:endParaRPr lang="nl-NL" sz="2300" b="1" dirty="0"/>
          </a:p>
          <a:p>
            <a:pPr marL="0" indent="0">
              <a:buNone/>
            </a:pPr>
            <a:endParaRPr lang="nl-NL" dirty="0"/>
          </a:p>
          <a:p>
            <a:pPr marL="274320" lvl="1" indent="0">
              <a:buNone/>
            </a:pPr>
            <a:r>
              <a:rPr lang="nl-NL" dirty="0"/>
              <a:t>(</a:t>
            </a:r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up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programmer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handle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interrupt</a:t>
            </a:r>
            <a:r>
              <a:rPr lang="nl-NL" dirty="0"/>
              <a:t> </a:t>
            </a:r>
            <a:r>
              <a:rPr lang="nl-NL" dirty="0" err="1"/>
              <a:t>inside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thread)</a:t>
            </a:r>
          </a:p>
          <a:p>
            <a:pPr marL="548640" lvl="2" indent="0">
              <a:buNone/>
            </a:pPr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r>
              <a:rPr lang="en-US" dirty="0"/>
              <a:t>To interrupt specific threads in a </a:t>
            </a:r>
            <a:r>
              <a:rPr lang="en-US" dirty="0" err="1"/>
              <a:t>threadpool</a:t>
            </a:r>
            <a:r>
              <a:rPr lang="en-US" dirty="0"/>
              <a:t>, see:</a:t>
            </a:r>
          </a:p>
          <a:p>
            <a:pPr marL="274320" lvl="1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stackoverflow.com</a:t>
            </a:r>
            <a:r>
              <a:rPr lang="en-US" dirty="0">
                <a:hlinkClick r:id="rId2"/>
              </a:rPr>
              <a:t>/questions/3777772/how-to-stop-a-thread-in-a-</a:t>
            </a:r>
            <a:r>
              <a:rPr lang="en-US" dirty="0" err="1">
                <a:hlinkClick r:id="rId2"/>
              </a:rPr>
              <a:t>threadpool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00637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22</a:t>
            </a:fld>
            <a:endParaRPr lang="nl-NL" altLang="en-US"/>
          </a:p>
        </p:txBody>
      </p:sp>
      <p:sp>
        <p:nvSpPr>
          <p:cNvPr id="8" name="Title 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Example</a:t>
            </a:r>
          </a:p>
        </p:txBody>
      </p:sp>
      <p:sp>
        <p:nvSpPr>
          <p:cNvPr id="9" name="Tex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  <a:noFill/>
        </p:spPr>
        <p:txBody>
          <a:bodyPr lIns="91440" tIns="45720" rIns="91440" bIns="45720">
            <a:noAutofit/>
          </a:bodyPr>
          <a:lstStyle>
            <a:defPPr marL="342720" marR="0" lvl="0" indent="-34272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Monotype Sorts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defPPr>
            <a:lvl1pPr marL="342720" marR="0" lvl="0" indent="-34272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Monotype Sorts" pitchFamily="2"/>
              <a:buChar char="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1pPr>
            <a:lvl2pPr marL="742680" marR="0" lvl="1" indent="-28548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CC6600"/>
              </a:buClr>
              <a:buSzPct val="80000"/>
              <a:buFont typeface="Monotype Sorts" pitchFamily="2"/>
              <a:buChar char="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2pPr>
            <a:lvl3pPr marL="1085759" marR="0" lvl="2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 pitchFamily="18"/>
              <a:buChar char=""/>
              <a:tabLst>
                <a:tab pos="742680" algn="l"/>
                <a:tab pos="1657080" algn="l"/>
                <a:tab pos="2571480" algn="l"/>
                <a:tab pos="3485880" algn="l"/>
                <a:tab pos="4400280" algn="l"/>
                <a:tab pos="5314680" algn="l"/>
                <a:tab pos="6229080" algn="l"/>
                <a:tab pos="7143480" algn="l"/>
                <a:tab pos="8057880" algn="l"/>
                <a:tab pos="89722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3pPr>
            <a:lvl4pPr marL="1428480" marR="0" lvl="3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CC00"/>
              </a:buClr>
              <a:buSzPct val="75000"/>
              <a:buFont typeface="Helvetica" pitchFamily="34"/>
              <a:buChar char="–"/>
              <a:tabLst>
                <a:tab pos="399960" algn="l"/>
                <a:tab pos="1314360" algn="l"/>
                <a:tab pos="2228760" algn="l"/>
                <a:tab pos="3143159" algn="l"/>
                <a:tab pos="4057559" algn="l"/>
                <a:tab pos="4971960" algn="l"/>
                <a:tab pos="5886360" algn="l"/>
                <a:tab pos="6800760" algn="l"/>
                <a:tab pos="7715160" algn="l"/>
                <a:tab pos="862956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4pPr>
            <a:lvl5pPr marL="1771560" marR="0" lvl="4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5pPr>
            <a:lvl6pPr marL="1771560" marR="0" lvl="5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6pPr>
            <a:lvl7pPr marL="1771560" marR="0" lvl="6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7pPr>
            <a:lvl8pPr marL="1771560" marR="0" lvl="7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8pPr>
            <a:lvl9pPr marL="1771560" marR="0" lvl="8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9pPr>
          </a:lstStyle>
          <a:p>
            <a:pPr marL="0" lvl="0" indent="0">
              <a:buNone/>
            </a:pPr>
            <a:r>
              <a:rPr lang="en-US" dirty="0"/>
              <a:t>A thread pool running 5 tasks:</a:t>
            </a:r>
          </a:p>
          <a:p>
            <a:pPr lvl="0">
              <a:spcBef>
                <a:spcPts val="145"/>
              </a:spcBef>
              <a:buNone/>
            </a:pPr>
            <a:r>
              <a:rPr lang="en-US" sz="1800" dirty="0">
                <a:solidFill>
                  <a:srgbClr val="8000FF"/>
                </a:solidFill>
                <a:latin typeface="Courier New" pitchFamily="49"/>
              </a:rPr>
              <a:t>public</a:t>
            </a:r>
            <a:r>
              <a:rPr lang="en-US" sz="1800" dirty="0">
                <a:latin typeface="Courier New" pitchFamily="49"/>
              </a:rPr>
              <a:t> </a:t>
            </a:r>
            <a:r>
              <a:rPr lang="en-US" sz="1800" dirty="0">
                <a:solidFill>
                  <a:srgbClr val="8000FF"/>
                </a:solidFill>
                <a:latin typeface="Courier New" pitchFamily="49"/>
              </a:rPr>
              <a:t>class</a:t>
            </a:r>
            <a:r>
              <a:rPr lang="en-US" sz="1800" dirty="0">
                <a:latin typeface="Courier New" pitchFamily="49"/>
              </a:rPr>
              <a:t> </a:t>
            </a:r>
            <a:r>
              <a:rPr lang="en-US" sz="1800" dirty="0" err="1">
                <a:latin typeface="Courier New" pitchFamily="49"/>
              </a:rPr>
              <a:t>ThreadPoolExample</a:t>
            </a:r>
            <a:r>
              <a:rPr lang="en-US" sz="1800" dirty="0">
                <a:latin typeface="Courier New" pitchFamily="49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itchFamily="49"/>
              </a:rPr>
              <a:t>{</a:t>
            </a:r>
          </a:p>
          <a:p>
            <a:pPr lvl="0">
              <a:spcBef>
                <a:spcPts val="145"/>
              </a:spcBef>
              <a:buNone/>
            </a:pPr>
            <a:endParaRPr lang="en-US" sz="1800" b="1" dirty="0">
              <a:solidFill>
                <a:srgbClr val="000080"/>
              </a:solidFill>
              <a:latin typeface="Courier New" pitchFamily="49"/>
            </a:endParaRPr>
          </a:p>
          <a:p>
            <a:pPr lvl="0">
              <a:spcBef>
                <a:spcPts val="145"/>
              </a:spcBef>
              <a:buNone/>
            </a:pPr>
            <a:r>
              <a:rPr lang="en-US" sz="1800" dirty="0">
                <a:latin typeface="Courier New" pitchFamily="49"/>
              </a:rPr>
              <a:t>  </a:t>
            </a:r>
            <a:r>
              <a:rPr lang="en-US" sz="1800" dirty="0">
                <a:solidFill>
                  <a:srgbClr val="8000FF"/>
                </a:solidFill>
                <a:latin typeface="Courier New" pitchFamily="49"/>
              </a:rPr>
              <a:t>public</a:t>
            </a:r>
            <a:r>
              <a:rPr lang="en-US" sz="1800" dirty="0">
                <a:latin typeface="Courier New" pitchFamily="49"/>
              </a:rPr>
              <a:t> </a:t>
            </a:r>
            <a:r>
              <a:rPr lang="en-US" sz="1800" dirty="0">
                <a:solidFill>
                  <a:srgbClr val="8000FF"/>
                </a:solidFill>
                <a:latin typeface="Courier New" pitchFamily="49"/>
              </a:rPr>
              <a:t>static</a:t>
            </a:r>
            <a:r>
              <a:rPr lang="en-US" sz="1800" dirty="0">
                <a:latin typeface="Courier New" pitchFamily="49"/>
              </a:rPr>
              <a:t> </a:t>
            </a:r>
            <a:r>
              <a:rPr lang="en-US" sz="1800" dirty="0">
                <a:solidFill>
                  <a:srgbClr val="8000FF"/>
                </a:solidFill>
                <a:latin typeface="Courier New" pitchFamily="49"/>
              </a:rPr>
              <a:t>void</a:t>
            </a:r>
            <a:r>
              <a:rPr lang="en-US" sz="1800" dirty="0">
                <a:latin typeface="Courier New" pitchFamily="49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latin typeface="Courier New" pitchFamily="49"/>
              </a:rPr>
              <a:t>(</a:t>
            </a:r>
            <a:r>
              <a:rPr lang="en-US" sz="1800" dirty="0">
                <a:latin typeface="Courier New" pitchFamily="49"/>
              </a:rPr>
              <a:t>String</a:t>
            </a:r>
            <a:r>
              <a:rPr lang="en-US" sz="1800" b="1" dirty="0">
                <a:solidFill>
                  <a:srgbClr val="000080"/>
                </a:solidFill>
                <a:latin typeface="Courier New" pitchFamily="49"/>
              </a:rPr>
              <a:t>[]</a:t>
            </a:r>
            <a:r>
              <a:rPr lang="en-US" sz="1800" dirty="0">
                <a:latin typeface="Courier New" pitchFamily="49"/>
              </a:rPr>
              <a:t> </a:t>
            </a:r>
            <a:r>
              <a:rPr lang="en-US" sz="1800" dirty="0" err="1">
                <a:latin typeface="Courier New" pitchFamily="49"/>
              </a:rPr>
              <a:t>args</a:t>
            </a:r>
            <a:r>
              <a:rPr lang="en-US" sz="1800" b="1" dirty="0">
                <a:solidFill>
                  <a:srgbClr val="000080"/>
                </a:solidFill>
                <a:latin typeface="Courier New" pitchFamily="49"/>
              </a:rPr>
              <a:t>)</a:t>
            </a:r>
            <a:r>
              <a:rPr lang="en-US" sz="1800" dirty="0">
                <a:latin typeface="Courier New" pitchFamily="49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itchFamily="49"/>
              </a:rPr>
              <a:t>{</a:t>
            </a:r>
          </a:p>
          <a:p>
            <a:pPr lvl="0">
              <a:spcBef>
                <a:spcPts val="145"/>
              </a:spcBef>
              <a:buNone/>
            </a:pPr>
            <a:r>
              <a:rPr lang="en-US" sz="1800" dirty="0">
                <a:latin typeface="Courier New" pitchFamily="49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urier New" pitchFamily="49"/>
              </a:rPr>
              <a:t>// create the thread pool</a:t>
            </a:r>
          </a:p>
          <a:p>
            <a:pPr lvl="0">
              <a:spcBef>
                <a:spcPts val="145"/>
              </a:spcBef>
              <a:buNone/>
            </a:pPr>
            <a:r>
              <a:rPr lang="en-US" sz="1800" dirty="0">
                <a:latin typeface="Courier New" pitchFamily="49"/>
              </a:rPr>
              <a:t>    </a:t>
            </a:r>
            <a:r>
              <a:rPr lang="en-US" sz="1800" dirty="0" err="1">
                <a:latin typeface="Courier New" pitchFamily="49"/>
              </a:rPr>
              <a:t>ExecutorService</a:t>
            </a:r>
            <a:r>
              <a:rPr lang="en-US" sz="1800" dirty="0">
                <a:latin typeface="Courier New" pitchFamily="49"/>
              </a:rPr>
              <a:t> pool </a:t>
            </a:r>
            <a:r>
              <a:rPr lang="en-US" sz="1800" b="1" dirty="0">
                <a:solidFill>
                  <a:srgbClr val="000080"/>
                </a:solidFill>
                <a:latin typeface="Courier New" pitchFamily="49"/>
              </a:rPr>
              <a:t>=</a:t>
            </a:r>
          </a:p>
          <a:p>
            <a:pPr lvl="0">
              <a:spcBef>
                <a:spcPts val="145"/>
              </a:spcBef>
              <a:buNone/>
            </a:pPr>
            <a:r>
              <a:rPr lang="en-US" sz="1800" dirty="0">
                <a:latin typeface="Courier New" pitchFamily="49"/>
              </a:rPr>
              <a:t>                     </a:t>
            </a:r>
            <a:r>
              <a:rPr lang="en-US" sz="1800" dirty="0" err="1">
                <a:latin typeface="Courier New" pitchFamily="49"/>
              </a:rPr>
              <a:t>Executors</a:t>
            </a:r>
            <a:r>
              <a:rPr lang="en-US" sz="1800" b="1" dirty="0" err="1">
                <a:solidFill>
                  <a:srgbClr val="000080"/>
                </a:solidFill>
                <a:latin typeface="Courier New" pitchFamily="49"/>
              </a:rPr>
              <a:t>.</a:t>
            </a:r>
            <a:r>
              <a:rPr lang="en-US" sz="1800" dirty="0" err="1">
                <a:latin typeface="Courier New" pitchFamily="49"/>
              </a:rPr>
              <a:t>newCachedThreadPool</a:t>
            </a:r>
            <a:r>
              <a:rPr lang="en-US" sz="1800" b="1" dirty="0">
                <a:solidFill>
                  <a:srgbClr val="000080"/>
                </a:solidFill>
                <a:latin typeface="Courier New" pitchFamily="49"/>
              </a:rPr>
              <a:t>();</a:t>
            </a:r>
          </a:p>
          <a:p>
            <a:pPr lvl="0">
              <a:spcBef>
                <a:spcPts val="145"/>
              </a:spcBef>
              <a:buNone/>
            </a:pPr>
            <a:endParaRPr lang="en-US" sz="1800" dirty="0">
              <a:latin typeface="Courier New" pitchFamily="49"/>
              <a:cs typeface="Courier New" pitchFamily="49"/>
            </a:endParaRPr>
          </a:p>
          <a:p>
            <a:pPr lvl="0">
              <a:spcBef>
                <a:spcPts val="145"/>
              </a:spcBef>
              <a:buNone/>
            </a:pPr>
            <a:r>
              <a:rPr lang="en-US" sz="1800" dirty="0">
                <a:latin typeface="Courier New" pitchFamily="49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urier New" pitchFamily="49"/>
              </a:rPr>
              <a:t>// run each task using a thread in the pool</a:t>
            </a:r>
          </a:p>
          <a:p>
            <a:pPr lvl="0">
              <a:spcBef>
                <a:spcPts val="145"/>
              </a:spcBef>
              <a:buNone/>
            </a:pPr>
            <a:r>
              <a:rPr lang="en-US" sz="1800" dirty="0">
                <a:latin typeface="Courier New" pitchFamily="49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/>
              </a:rPr>
              <a:t>for</a:t>
            </a:r>
            <a:r>
              <a:rPr lang="en-US" sz="1800" dirty="0">
                <a:latin typeface="Courier New" pitchFamily="49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itchFamily="49"/>
              </a:rPr>
              <a:t>(</a:t>
            </a:r>
            <a:r>
              <a:rPr lang="en-US" sz="1800" dirty="0" err="1">
                <a:solidFill>
                  <a:srgbClr val="8000FF"/>
                </a:solidFill>
                <a:latin typeface="Courier New" pitchFamily="49"/>
              </a:rPr>
              <a:t>int</a:t>
            </a:r>
            <a:r>
              <a:rPr lang="en-US" sz="1800" dirty="0">
                <a:latin typeface="Courier New" pitchFamily="49"/>
              </a:rPr>
              <a:t> i </a:t>
            </a:r>
            <a:r>
              <a:rPr lang="en-US" sz="1800" b="1" dirty="0">
                <a:solidFill>
                  <a:srgbClr val="000080"/>
                </a:solidFill>
                <a:latin typeface="Courier New" pitchFamily="49"/>
              </a:rPr>
              <a:t>= </a:t>
            </a:r>
            <a:r>
              <a:rPr lang="en-US" sz="1800" dirty="0">
                <a:solidFill>
                  <a:srgbClr val="FF8000"/>
                </a:solidFill>
                <a:latin typeface="Courier New" pitchFamily="49"/>
              </a:rPr>
              <a:t>0</a:t>
            </a:r>
            <a:r>
              <a:rPr lang="en-US" sz="1800" b="1" dirty="0">
                <a:solidFill>
                  <a:srgbClr val="000080"/>
                </a:solidFill>
                <a:latin typeface="Courier New" pitchFamily="49"/>
              </a:rPr>
              <a:t>;</a:t>
            </a:r>
            <a:r>
              <a:rPr lang="en-US" sz="1800" dirty="0">
                <a:latin typeface="Courier New" pitchFamily="49"/>
              </a:rPr>
              <a:t> i </a:t>
            </a:r>
            <a:r>
              <a:rPr lang="en-US" sz="1800" b="1" dirty="0">
                <a:solidFill>
                  <a:srgbClr val="000080"/>
                </a:solidFill>
                <a:latin typeface="Courier New" pitchFamily="49"/>
              </a:rPr>
              <a:t>&lt; </a:t>
            </a:r>
            <a:r>
              <a:rPr lang="en-US" sz="1800" dirty="0">
                <a:solidFill>
                  <a:srgbClr val="FF8000"/>
                </a:solidFill>
                <a:latin typeface="Courier New" pitchFamily="49"/>
              </a:rPr>
              <a:t>5</a:t>
            </a:r>
            <a:r>
              <a:rPr lang="en-US" sz="1800" b="1" dirty="0">
                <a:solidFill>
                  <a:srgbClr val="000080"/>
                </a:solidFill>
                <a:latin typeface="Courier New" pitchFamily="49"/>
              </a:rPr>
              <a:t>;</a:t>
            </a:r>
            <a:r>
              <a:rPr lang="en-US" sz="1800" dirty="0">
                <a:latin typeface="Courier New" pitchFamily="49"/>
              </a:rPr>
              <a:t> i</a:t>
            </a:r>
            <a:r>
              <a:rPr lang="en-US" sz="1800" b="1" dirty="0">
                <a:solidFill>
                  <a:srgbClr val="000080"/>
                </a:solidFill>
                <a:latin typeface="Courier New" pitchFamily="49"/>
              </a:rPr>
              <a:t>++)</a:t>
            </a:r>
            <a:r>
              <a:rPr lang="en-US" sz="1800" dirty="0">
                <a:latin typeface="Courier New" pitchFamily="49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itchFamily="49"/>
              </a:rPr>
              <a:t>{</a:t>
            </a:r>
          </a:p>
          <a:p>
            <a:pPr lvl="0">
              <a:spcBef>
                <a:spcPts val="145"/>
              </a:spcBef>
              <a:buNone/>
            </a:pPr>
            <a:r>
              <a:rPr lang="en-US" sz="1800" dirty="0">
                <a:latin typeface="Courier New" pitchFamily="49"/>
              </a:rPr>
              <a:t>      </a:t>
            </a:r>
            <a:r>
              <a:rPr lang="en-US" sz="1800" dirty="0" err="1">
                <a:latin typeface="Courier New" pitchFamily="49"/>
              </a:rPr>
              <a:t>pool</a:t>
            </a:r>
            <a:r>
              <a:rPr lang="en-US" sz="1800" b="1" dirty="0" err="1">
                <a:solidFill>
                  <a:srgbClr val="000080"/>
                </a:solidFill>
                <a:latin typeface="Courier New" pitchFamily="49"/>
              </a:rPr>
              <a:t>.</a:t>
            </a:r>
            <a:r>
              <a:rPr lang="en-US" sz="1800" dirty="0" err="1">
                <a:latin typeface="Courier New" pitchFamily="49"/>
              </a:rPr>
              <a:t>execute</a:t>
            </a:r>
            <a:r>
              <a:rPr lang="en-US" sz="1800" b="1" dirty="0">
                <a:solidFill>
                  <a:srgbClr val="000080"/>
                </a:solidFill>
                <a:latin typeface="Courier New" pitchFamily="49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urier New" pitchFamily="49"/>
              </a:rPr>
              <a:t>new</a:t>
            </a:r>
            <a:r>
              <a:rPr lang="en-US" sz="1800" dirty="0">
                <a:latin typeface="Courier New" pitchFamily="49"/>
              </a:rPr>
              <a:t> </a:t>
            </a:r>
            <a:r>
              <a:rPr lang="en-US" sz="1800" dirty="0" err="1">
                <a:latin typeface="Courier New" pitchFamily="49"/>
              </a:rPr>
              <a:t>MyTask</a:t>
            </a:r>
            <a:r>
              <a:rPr lang="en-US" sz="1800" b="1" dirty="0">
                <a:solidFill>
                  <a:srgbClr val="000080"/>
                </a:solidFill>
                <a:latin typeface="Courier New" pitchFamily="49"/>
              </a:rPr>
              <a:t>());</a:t>
            </a:r>
          </a:p>
          <a:p>
            <a:pPr lvl="0">
              <a:spcBef>
                <a:spcPts val="145"/>
              </a:spcBef>
              <a:buNone/>
            </a:pPr>
            <a:r>
              <a:rPr lang="en-US" sz="1800" dirty="0">
                <a:latin typeface="Courier New" pitchFamily="49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Courier New" pitchFamily="49"/>
              </a:rPr>
              <a:t>}</a:t>
            </a:r>
          </a:p>
          <a:p>
            <a:pPr lvl="0">
              <a:spcBef>
                <a:spcPts val="145"/>
              </a:spcBef>
              <a:buNone/>
            </a:pPr>
            <a:endParaRPr lang="en-US" sz="1800" dirty="0">
              <a:latin typeface="Courier New" pitchFamily="49"/>
              <a:cs typeface="Courier New" pitchFamily="49"/>
            </a:endParaRPr>
          </a:p>
          <a:p>
            <a:pPr lvl="0">
              <a:spcBef>
                <a:spcPts val="145"/>
              </a:spcBef>
              <a:buNone/>
            </a:pPr>
            <a:r>
              <a:rPr lang="en-US" sz="1800" dirty="0">
                <a:latin typeface="Courier New" pitchFamily="49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urier New" pitchFamily="49"/>
              </a:rPr>
              <a:t>// shut down the pool</a:t>
            </a:r>
          </a:p>
          <a:p>
            <a:pPr lvl="0">
              <a:spcBef>
                <a:spcPts val="145"/>
              </a:spcBef>
              <a:buNone/>
            </a:pPr>
            <a:r>
              <a:rPr lang="en-US" sz="1800" dirty="0">
                <a:latin typeface="Courier New" pitchFamily="49"/>
              </a:rPr>
              <a:t>    </a:t>
            </a:r>
            <a:r>
              <a:rPr lang="en-US" sz="1800" dirty="0" err="1">
                <a:latin typeface="Courier New" pitchFamily="49"/>
              </a:rPr>
              <a:t>pool</a:t>
            </a:r>
            <a:r>
              <a:rPr lang="en-US" sz="1800" b="1" dirty="0" err="1">
                <a:solidFill>
                  <a:srgbClr val="000080"/>
                </a:solidFill>
                <a:latin typeface="Courier New" pitchFamily="49"/>
              </a:rPr>
              <a:t>.</a:t>
            </a:r>
            <a:r>
              <a:rPr lang="en-US" sz="1800" dirty="0" err="1">
                <a:latin typeface="Courier New" pitchFamily="49"/>
              </a:rPr>
              <a:t>shutdown</a:t>
            </a:r>
            <a:r>
              <a:rPr lang="en-US" sz="1800" b="1" dirty="0">
                <a:solidFill>
                  <a:srgbClr val="000080"/>
                </a:solidFill>
                <a:latin typeface="Courier New" pitchFamily="49"/>
              </a:rPr>
              <a:t>();</a:t>
            </a:r>
          </a:p>
          <a:p>
            <a:pPr lvl="0">
              <a:spcBef>
                <a:spcPts val="145"/>
              </a:spcBef>
              <a:buNone/>
            </a:pPr>
            <a:r>
              <a:rPr lang="en-US" sz="1800" dirty="0">
                <a:latin typeface="Courier New" pitchFamily="49"/>
              </a:rPr>
              <a:t>  </a:t>
            </a:r>
            <a:r>
              <a:rPr lang="en-US" sz="1800" b="1" dirty="0">
                <a:solidFill>
                  <a:srgbClr val="000080"/>
                </a:solidFill>
                <a:latin typeface="Courier New" pitchFamily="49"/>
              </a:rPr>
              <a:t>}</a:t>
            </a:r>
          </a:p>
          <a:p>
            <a:pPr lvl="0">
              <a:spcBef>
                <a:spcPts val="145"/>
              </a:spcBef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 pitchFamily="49"/>
                <a:cs typeface="Courier New" pitchFamily="49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9368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23</a:t>
            </a:fld>
            <a:endParaRPr lang="nl-NL" altLang="en-US"/>
          </a:p>
        </p:txBody>
      </p:sp>
      <p:sp>
        <p:nvSpPr>
          <p:cNvPr id="9" name="Title 1"/>
          <p:cNvSpPr txBox="1">
            <a:spLocks noGrp="1"/>
          </p:cNvSpPr>
          <p:nvPr>
            <p:ph type="title"/>
          </p:nvPr>
        </p:nvSpPr>
        <p:spPr>
          <a:xfrm>
            <a:off x="457200" y="674757"/>
            <a:ext cx="8229600" cy="707886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/>
              <a:t>5 Thread Pool architectures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65120" y="1010879"/>
            <a:ext cx="183960" cy="36971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nl-NL" sz="1800" b="0" i="0" u="none" strike="noStrike" baseline="0">
              <a:ln>
                <a:noFill/>
              </a:ln>
              <a:solidFill>
                <a:srgbClr val="000000"/>
              </a:solidFill>
              <a:latin typeface="Verdana" pitchFamily="34"/>
              <a:ea typeface="MS PGothic" pitchFamily="34"/>
              <a:cs typeface="MS PGothic" pitchFamily="34"/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867328" cy="4876800"/>
          </a:xfrm>
        </p:spPr>
        <p:txBody>
          <a:bodyPr>
            <a:noAutofit/>
          </a:bodyPr>
          <a:lstStyle/>
          <a:p>
            <a:r>
              <a:rPr lang="en-US" dirty="0"/>
              <a:t>Single thread executor - pool of size 1</a:t>
            </a: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pool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Executors.newSingleThreadExecutor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/>
              <a:t>Fixed thread executor - pool of fixed size</a:t>
            </a: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pool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Executors.newFixedThreadPool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(size);</a:t>
            </a:r>
          </a:p>
          <a:p>
            <a:r>
              <a:rPr lang="en-US" dirty="0"/>
              <a:t>Cached thread pool - creates new threads when necessary; deletes unused threads after 60 sec</a:t>
            </a: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pool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Executors.newCachedThreadPool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/>
              <a:t>Scheduled thread pool – fixed size pool for scheduled or repeated execution (after certain delay)</a:t>
            </a: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ScheduledExecutorService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pool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Executors.newScheduledThreadPool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(size);</a:t>
            </a:r>
          </a:p>
          <a:p>
            <a:r>
              <a:rPr lang="en-US" dirty="0"/>
              <a:t>Single scheduled thread pool – pool of size 1 for scheduled or repeated execution</a:t>
            </a: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ScheduledExecutorService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pool =                          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Executors.newSingleThreadScheduledExecutor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638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Thread pools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>
                <a:solidFill>
                  <a:srgbClr val="FF0000"/>
                </a:solidFill>
              </a:rPr>
              <a:t>Now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practice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with</a:t>
            </a:r>
            <a:r>
              <a:rPr lang="nl-NL" dirty="0">
                <a:solidFill>
                  <a:srgbClr val="FF0000"/>
                </a:solidFill>
              </a:rPr>
              <a:t> class </a:t>
            </a:r>
            <a:r>
              <a:rPr lang="nl-NL" dirty="0" err="1">
                <a:solidFill>
                  <a:srgbClr val="FF0000"/>
                </a:solidFill>
              </a:rPr>
              <a:t>assignment</a:t>
            </a:r>
            <a:r>
              <a:rPr lang="nl-NL" dirty="0">
                <a:solidFill>
                  <a:srgbClr val="FF0000"/>
                </a:solidFill>
              </a:rPr>
              <a:t> part 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377427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25</a:t>
            </a:fld>
            <a:endParaRPr lang="nl-NL" altLang="en-US"/>
          </a:p>
        </p:txBody>
      </p:sp>
      <p:sp>
        <p:nvSpPr>
          <p:cNvPr id="9" name="Title 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Synchronizers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Java offers a package with synchronization-mechanisms: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java.util.concurrent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In this package we find: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Semaphore</a:t>
            </a:r>
            <a:r>
              <a:rPr lang="en-US" dirty="0"/>
              <a:t> (not discussed here)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CountdownLatch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CyclicBarrier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…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6773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26</a:t>
            </a:fld>
            <a:endParaRPr lang="nl-NL" altLang="en-US"/>
          </a:p>
        </p:txBody>
      </p:sp>
      <p:sp>
        <p:nvSpPr>
          <p:cNvPr id="8" name="Title 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>
                <a:latin typeface="Courier New" pitchFamily="49"/>
              </a:rPr>
              <a:t>CyclicBarrier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Let a number of threads wait for each other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CyclicBarrier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CyclicBarrier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endParaRPr lang="en-US" dirty="0"/>
          </a:p>
          <a:p>
            <a:r>
              <a:rPr lang="en-US" dirty="0"/>
              <a:t>Suppose we have 5 threads that do the following: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// do a certain calculation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cb.await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// wrapping up</a:t>
            </a:r>
          </a:p>
          <a:p>
            <a:endParaRPr lang="en-US" dirty="0"/>
          </a:p>
          <a:p>
            <a:r>
              <a:rPr lang="en-US" dirty="0"/>
              <a:t>The first 4 threads will be blocked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cb.await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As soon as the 5th arrives, all 5 continue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6677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27</a:t>
            </a:fld>
            <a:endParaRPr lang="nl-NL" altLang="en-US"/>
          </a:p>
        </p:txBody>
      </p:sp>
      <p:sp>
        <p:nvSpPr>
          <p:cNvPr id="8" name="Title 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>
                <a:latin typeface="Courier New" pitchFamily="49"/>
              </a:rPr>
              <a:t>CountDownLatch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Wait until 0 is reached</a:t>
            </a:r>
          </a:p>
          <a:p>
            <a:endParaRPr lang="en-US" dirty="0"/>
          </a:p>
          <a:p>
            <a:r>
              <a:rPr lang="en-US" dirty="0"/>
              <a:t>Is initialized to a certain value</a:t>
            </a:r>
          </a:p>
          <a:p>
            <a:r>
              <a:rPr lang="en-US" dirty="0"/>
              <a:t>Has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 that lowers the value</a:t>
            </a:r>
          </a:p>
          <a:p>
            <a:r>
              <a:rPr lang="en-US" dirty="0"/>
              <a:t>Has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await() </a:t>
            </a:r>
            <a:r>
              <a:rPr lang="en-US" dirty="0"/>
              <a:t>method where threads are blocked</a:t>
            </a:r>
          </a:p>
          <a:p>
            <a:r>
              <a:rPr lang="en-US" dirty="0"/>
              <a:t>When the value becomes 0, all blocked threads are woken up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9708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28</a:t>
            </a:fld>
            <a:endParaRPr lang="nl-NL" altLang="en-US"/>
          </a:p>
        </p:txBody>
      </p:sp>
      <p:sp>
        <p:nvSpPr>
          <p:cNvPr id="8" name="Title 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Example </a:t>
            </a:r>
            <a:r>
              <a:rPr lang="en-US">
                <a:latin typeface="Courier New" pitchFamily="49"/>
                <a:cs typeface="Courier New" pitchFamily="49"/>
              </a:rPr>
              <a:t>CountDownLatch</a:t>
            </a:r>
            <a:r>
              <a:rPr lang="en-US"/>
              <a:t> (1)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Suppose</a:t>
            </a:r>
          </a:p>
          <a:p>
            <a:pPr lvl="1"/>
            <a:r>
              <a:rPr lang="en-US" dirty="0"/>
              <a:t>you have a thread pool,</a:t>
            </a:r>
          </a:p>
          <a:p>
            <a:pPr lvl="1"/>
            <a:r>
              <a:rPr lang="en-US" dirty="0"/>
              <a:t>N tasks for that pool,</a:t>
            </a:r>
          </a:p>
          <a:p>
            <a:pPr lvl="1"/>
            <a:r>
              <a:rPr lang="en-US" dirty="0"/>
              <a:t>main thread must wait until all N tasks are finished</a:t>
            </a:r>
          </a:p>
        </p:txBody>
      </p:sp>
    </p:spTree>
    <p:extLst>
      <p:ext uri="{BB962C8B-B14F-4D97-AF65-F5344CB8AC3E}">
        <p14:creationId xmlns:p14="http://schemas.microsoft.com/office/powerpoint/2010/main" val="2669632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29</a:t>
            </a:fld>
            <a:endParaRPr lang="nl-NL" altLang="en-US"/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Example </a:t>
            </a:r>
            <a:r>
              <a:rPr lang="en-US">
                <a:latin typeface="Courier New" pitchFamily="49"/>
                <a:cs typeface="Courier New" pitchFamily="49"/>
              </a:rPr>
              <a:t>CountDownLatch</a:t>
            </a:r>
            <a:r>
              <a:rPr lang="en-US"/>
              <a:t> (2)</a:t>
            </a:r>
          </a:p>
        </p:txBody>
      </p:sp>
      <p:sp>
        <p:nvSpPr>
          <p:cNvPr id="8" name="Tex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5119350"/>
          </a:xfrm>
          <a:noFill/>
        </p:spPr>
        <p:txBody>
          <a:bodyPr lIns="91440" tIns="45720" rIns="91440" bIns="45720">
            <a:spAutoFit/>
          </a:bodyPr>
          <a:lstStyle>
            <a:defPPr marL="342720" marR="0" lvl="0" indent="-34272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Monotype Sorts" pitchFamily="2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defPPr>
            <a:lvl1pPr marL="342720" marR="0" lvl="0" indent="-34272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993300"/>
              </a:buClr>
              <a:buSzPct val="90000"/>
              <a:buFont typeface="Monotype Sorts" pitchFamily="2"/>
              <a:buChar char="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1pPr>
            <a:lvl2pPr marL="742680" marR="0" lvl="1" indent="-28548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CC6600"/>
              </a:buClr>
              <a:buSzPct val="80000"/>
              <a:buFont typeface="Monotype Sorts" pitchFamily="2"/>
              <a:buChar char="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2pPr>
            <a:lvl3pPr marL="1085759" marR="0" lvl="2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 pitchFamily="18"/>
              <a:buChar char=""/>
              <a:tabLst>
                <a:tab pos="742680" algn="l"/>
                <a:tab pos="1657080" algn="l"/>
                <a:tab pos="2571480" algn="l"/>
                <a:tab pos="3485880" algn="l"/>
                <a:tab pos="4400280" algn="l"/>
                <a:tab pos="5314680" algn="l"/>
                <a:tab pos="6229080" algn="l"/>
                <a:tab pos="7143480" algn="l"/>
                <a:tab pos="8057880" algn="l"/>
                <a:tab pos="89722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3pPr>
            <a:lvl4pPr marL="1428480" marR="0" lvl="3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CC00"/>
              </a:buClr>
              <a:buSzPct val="75000"/>
              <a:buFont typeface="Helvetica" pitchFamily="34"/>
              <a:buChar char="–"/>
              <a:tabLst>
                <a:tab pos="399960" algn="l"/>
                <a:tab pos="1314360" algn="l"/>
                <a:tab pos="2228760" algn="l"/>
                <a:tab pos="3143159" algn="l"/>
                <a:tab pos="4057559" algn="l"/>
                <a:tab pos="4971960" algn="l"/>
                <a:tab pos="5886360" algn="l"/>
                <a:tab pos="6800760" algn="l"/>
                <a:tab pos="7715160" algn="l"/>
                <a:tab pos="862956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4pPr>
            <a:lvl5pPr marL="1771560" marR="0" lvl="4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5pPr>
            <a:lvl6pPr marL="1771560" marR="0" lvl="5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6pPr>
            <a:lvl7pPr marL="1771560" marR="0" lvl="6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7pPr>
            <a:lvl8pPr marL="1771560" marR="0" lvl="7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8pPr>
            <a:lvl9pPr marL="1771560" marR="0" lvl="8" indent="-228600" algn="l" hangingPunct="0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Clr>
                <a:srgbClr val="FF0066"/>
              </a:buClr>
              <a:buSzPct val="75000"/>
              <a:buFont typeface="Helvetica" pitchFamily="34"/>
              <a:buChar char="»"/>
              <a:tabLst>
                <a:tab pos="56880" algn="l"/>
                <a:tab pos="971280" algn="l"/>
                <a:tab pos="1885680" algn="l"/>
                <a:tab pos="2800080" algn="l"/>
                <a:tab pos="3714480" algn="l"/>
                <a:tab pos="4628880" algn="l"/>
                <a:tab pos="5543280" algn="l"/>
                <a:tab pos="6457680" algn="l"/>
                <a:tab pos="7372079" algn="l"/>
                <a:tab pos="8286480" algn="l"/>
              </a:tabLst>
              <a:defRPr lang="nl-NL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Helvetica" pitchFamily="34"/>
                <a:ea typeface="MS PGothic" pitchFamily="34"/>
                <a:cs typeface="MS PGothic" pitchFamily="34"/>
              </a:defRPr>
            </a:lvl9pPr>
          </a:lstStyle>
          <a:p>
            <a:pPr marL="0" lvl="0" indent="0">
              <a:spcBef>
                <a:spcPts val="785"/>
              </a:spcBef>
              <a:buNone/>
            </a:pPr>
            <a:r>
              <a:rPr lang="en-US" sz="1600" dirty="0">
                <a:latin typeface="Courier New" pitchFamily="49"/>
              </a:rPr>
              <a:t>class </a:t>
            </a:r>
            <a:r>
              <a:rPr lang="en-US" sz="1600" dirty="0" err="1">
                <a:latin typeface="Courier New" pitchFamily="49"/>
              </a:rPr>
              <a:t>WorkerRunnable</a:t>
            </a:r>
            <a:r>
              <a:rPr lang="en-US" sz="1600" dirty="0">
                <a:latin typeface="Courier New" pitchFamily="49"/>
              </a:rPr>
              <a:t> implements Runnable {</a:t>
            </a:r>
            <a:br>
              <a:rPr lang="en-US" sz="1600" dirty="0">
                <a:latin typeface="Courier New" pitchFamily="49"/>
              </a:rPr>
            </a:br>
            <a:r>
              <a:rPr lang="en-US" sz="1600" dirty="0">
                <a:latin typeface="Courier New" pitchFamily="49"/>
              </a:rPr>
              <a:t>  </a:t>
            </a:r>
            <a:r>
              <a:rPr lang="en-US" sz="1600" dirty="0" err="1">
                <a:latin typeface="Courier New" pitchFamily="49"/>
              </a:rPr>
              <a:t>CountDownLatch</a:t>
            </a:r>
            <a:r>
              <a:rPr lang="en-US" sz="1600" dirty="0">
                <a:latin typeface="Courier New" pitchFamily="49"/>
              </a:rPr>
              <a:t> </a:t>
            </a:r>
            <a:r>
              <a:rPr lang="en-US" sz="1600" dirty="0" err="1">
                <a:latin typeface="Courier New" pitchFamily="49"/>
              </a:rPr>
              <a:t>doneSignal</a:t>
            </a:r>
            <a:r>
              <a:rPr lang="en-US" sz="1600" dirty="0">
                <a:latin typeface="Courier New" pitchFamily="49"/>
              </a:rPr>
              <a:t>;</a:t>
            </a:r>
            <a:br>
              <a:rPr lang="en-US" sz="1600" dirty="0">
                <a:latin typeface="Courier New" pitchFamily="49"/>
              </a:rPr>
            </a:br>
            <a:br>
              <a:rPr lang="en-US" sz="1600" dirty="0">
                <a:latin typeface="Courier New" pitchFamily="49"/>
              </a:rPr>
            </a:br>
            <a:r>
              <a:rPr lang="en-US" sz="1600" dirty="0">
                <a:latin typeface="Courier New" pitchFamily="49"/>
              </a:rPr>
              <a:t>  </a:t>
            </a:r>
            <a:r>
              <a:rPr lang="en-US" sz="1600" dirty="0" err="1">
                <a:latin typeface="Courier New" pitchFamily="49"/>
              </a:rPr>
              <a:t>WorkerRunnable</a:t>
            </a:r>
            <a:r>
              <a:rPr lang="en-US" sz="1600" dirty="0">
                <a:latin typeface="Courier New" pitchFamily="49"/>
              </a:rPr>
              <a:t>(</a:t>
            </a:r>
            <a:r>
              <a:rPr lang="en-US" sz="1600" dirty="0" err="1">
                <a:latin typeface="Courier New" pitchFamily="49"/>
              </a:rPr>
              <a:t>CountDownLatch</a:t>
            </a:r>
            <a:r>
              <a:rPr lang="en-US" sz="1600" dirty="0">
                <a:latin typeface="Courier New" pitchFamily="49"/>
              </a:rPr>
              <a:t> d) { </a:t>
            </a:r>
            <a:r>
              <a:rPr lang="en-US" sz="1600" dirty="0" err="1">
                <a:latin typeface="Courier New" pitchFamily="49"/>
              </a:rPr>
              <a:t>doneSignal</a:t>
            </a:r>
            <a:r>
              <a:rPr lang="en-US" sz="1600" dirty="0">
                <a:latin typeface="Courier New" pitchFamily="49"/>
              </a:rPr>
              <a:t> = d; }</a:t>
            </a:r>
            <a:br>
              <a:rPr lang="en-US" sz="1600" dirty="0">
                <a:latin typeface="Courier New" pitchFamily="49"/>
              </a:rPr>
            </a:br>
            <a:br>
              <a:rPr lang="en-US" sz="1600" dirty="0">
                <a:latin typeface="Courier New" pitchFamily="49"/>
              </a:rPr>
            </a:br>
            <a:r>
              <a:rPr lang="en-US" sz="1600" dirty="0">
                <a:latin typeface="Courier New" pitchFamily="49"/>
              </a:rPr>
              <a:t>  public void run() { </a:t>
            </a:r>
            <a:br>
              <a:rPr lang="en-US" sz="1600" dirty="0">
                <a:latin typeface="Courier New" pitchFamily="49"/>
              </a:rPr>
            </a:br>
            <a:r>
              <a:rPr lang="en-US" sz="1600" dirty="0">
                <a:latin typeface="Courier New" pitchFamily="49"/>
              </a:rPr>
              <a:t>    </a:t>
            </a:r>
            <a:r>
              <a:rPr lang="en-US" sz="1600" dirty="0" err="1">
                <a:latin typeface="Courier New" pitchFamily="49"/>
              </a:rPr>
              <a:t>doWork</a:t>
            </a:r>
            <a:r>
              <a:rPr lang="en-US" sz="1600" dirty="0">
                <a:latin typeface="Courier New" pitchFamily="49"/>
              </a:rPr>
              <a:t>(); </a:t>
            </a:r>
            <a:br>
              <a:rPr lang="en-US" sz="1600" dirty="0">
                <a:latin typeface="Courier New" pitchFamily="49"/>
              </a:rPr>
            </a:br>
            <a:r>
              <a:rPr lang="en-US" sz="1600" dirty="0">
                <a:latin typeface="Courier New" pitchFamily="49"/>
              </a:rPr>
              <a:t>    </a:t>
            </a:r>
            <a:r>
              <a:rPr lang="en-US" sz="1600" b="1" dirty="0" err="1">
                <a:latin typeface="Courier New" pitchFamily="49"/>
              </a:rPr>
              <a:t>doneSignal.countDown</a:t>
            </a:r>
            <a:r>
              <a:rPr lang="en-US" sz="1600" b="1" dirty="0">
                <a:latin typeface="Courier New" pitchFamily="49"/>
              </a:rPr>
              <a:t>();</a:t>
            </a:r>
            <a:br>
              <a:rPr lang="en-US" sz="1600" b="1" dirty="0">
                <a:latin typeface="Courier New" pitchFamily="49"/>
              </a:rPr>
            </a:br>
            <a:r>
              <a:rPr lang="en-US" sz="1600" dirty="0">
                <a:latin typeface="Courier New" pitchFamily="49"/>
              </a:rPr>
              <a:t>  }</a:t>
            </a:r>
            <a:br>
              <a:rPr lang="en-US" sz="1600" dirty="0">
                <a:latin typeface="Courier New" pitchFamily="49"/>
              </a:rPr>
            </a:br>
            <a:r>
              <a:rPr lang="en-US" sz="1600" dirty="0">
                <a:latin typeface="Courier New" pitchFamily="49"/>
              </a:rPr>
              <a:t>} </a:t>
            </a:r>
            <a:br>
              <a:rPr lang="en-US" sz="1600" b="1" dirty="0">
                <a:latin typeface="Courier New" pitchFamily="49"/>
              </a:rPr>
            </a:br>
            <a:endParaRPr lang="en-US" sz="1600" b="1" dirty="0">
              <a:latin typeface="Courier New" pitchFamily="49"/>
            </a:endParaRPr>
          </a:p>
          <a:p>
            <a:pPr marL="0" lvl="0" indent="0">
              <a:spcBef>
                <a:spcPts val="785"/>
              </a:spcBef>
              <a:buNone/>
            </a:pPr>
            <a:r>
              <a:rPr lang="en-US" sz="1600" b="1" dirty="0" err="1">
                <a:latin typeface="Courier New" pitchFamily="49"/>
              </a:rPr>
              <a:t>CountDownLatch</a:t>
            </a:r>
            <a:r>
              <a:rPr lang="en-US" sz="1600" b="1" dirty="0">
                <a:latin typeface="Courier New" pitchFamily="49"/>
              </a:rPr>
              <a:t> </a:t>
            </a:r>
            <a:r>
              <a:rPr lang="en-US" sz="1600" b="1" dirty="0" err="1">
                <a:latin typeface="Courier New" pitchFamily="49"/>
              </a:rPr>
              <a:t>doneSignal</a:t>
            </a:r>
            <a:r>
              <a:rPr lang="en-US" sz="1600" dirty="0">
                <a:latin typeface="Courier New" pitchFamily="49"/>
              </a:rPr>
              <a:t> = new </a:t>
            </a:r>
            <a:r>
              <a:rPr lang="en-US" sz="1600" dirty="0" err="1">
                <a:latin typeface="Courier New" pitchFamily="49"/>
              </a:rPr>
              <a:t>CountDownLatch</a:t>
            </a:r>
            <a:r>
              <a:rPr lang="en-US" sz="1600" dirty="0">
                <a:latin typeface="Courier New" pitchFamily="49"/>
              </a:rPr>
              <a:t>(</a:t>
            </a:r>
            <a:r>
              <a:rPr lang="en-US" sz="1600" b="1" dirty="0">
                <a:latin typeface="Courier New" pitchFamily="49"/>
              </a:rPr>
              <a:t>N</a:t>
            </a:r>
            <a:r>
              <a:rPr lang="en-US" sz="1600" dirty="0">
                <a:latin typeface="Courier New" pitchFamily="49"/>
              </a:rPr>
              <a:t>); </a:t>
            </a:r>
            <a:br>
              <a:rPr lang="en-US" sz="1600" dirty="0">
                <a:latin typeface="Courier New" pitchFamily="49"/>
              </a:rPr>
            </a:br>
            <a:r>
              <a:rPr lang="en-US" sz="1600" dirty="0" err="1">
                <a:latin typeface="Courier New" pitchFamily="49"/>
              </a:rPr>
              <a:t>ExecutorService</a:t>
            </a:r>
            <a:r>
              <a:rPr lang="en-US" sz="1600" dirty="0">
                <a:latin typeface="Courier New" pitchFamily="49"/>
              </a:rPr>
              <a:t> e = ... </a:t>
            </a:r>
            <a:br>
              <a:rPr lang="en-US" sz="1600" dirty="0">
                <a:latin typeface="Courier New" pitchFamily="49"/>
              </a:rPr>
            </a:br>
            <a:r>
              <a:rPr lang="en-US" sz="1600" dirty="0">
                <a:latin typeface="Courier New" pitchFamily="49"/>
              </a:rPr>
              <a:t>for (</a:t>
            </a:r>
            <a:r>
              <a:rPr lang="en-US" sz="1600" dirty="0" err="1">
                <a:latin typeface="Courier New" pitchFamily="49"/>
              </a:rPr>
              <a:t>int</a:t>
            </a:r>
            <a:r>
              <a:rPr lang="en-US" sz="1600" dirty="0">
                <a:latin typeface="Courier New" pitchFamily="49"/>
              </a:rPr>
              <a:t> i = 0; i &lt; N; i++) </a:t>
            </a:r>
            <a:br>
              <a:rPr lang="en-US" sz="1600" dirty="0">
                <a:latin typeface="Courier New" pitchFamily="49"/>
              </a:rPr>
            </a:br>
            <a:r>
              <a:rPr lang="en-US" sz="1600" dirty="0">
                <a:latin typeface="Courier New" pitchFamily="49"/>
              </a:rPr>
              <a:t>    </a:t>
            </a:r>
            <a:r>
              <a:rPr lang="en-US" sz="1600" dirty="0" err="1">
                <a:latin typeface="Courier New" pitchFamily="49"/>
              </a:rPr>
              <a:t>e.execute</a:t>
            </a:r>
            <a:r>
              <a:rPr lang="en-US" sz="1600" dirty="0">
                <a:latin typeface="Courier New" pitchFamily="49"/>
              </a:rPr>
              <a:t>(new </a:t>
            </a:r>
            <a:r>
              <a:rPr lang="en-US" sz="1600" dirty="0" err="1">
                <a:latin typeface="Courier New" pitchFamily="49"/>
              </a:rPr>
              <a:t>WorkerRunnable</a:t>
            </a:r>
            <a:r>
              <a:rPr lang="en-US" sz="1600" dirty="0">
                <a:latin typeface="Courier New" pitchFamily="49"/>
              </a:rPr>
              <a:t>(</a:t>
            </a:r>
            <a:r>
              <a:rPr lang="en-US" sz="1600" dirty="0" err="1">
                <a:latin typeface="Courier New" pitchFamily="49"/>
              </a:rPr>
              <a:t>doneSignal</a:t>
            </a:r>
            <a:r>
              <a:rPr lang="en-US" sz="1600" dirty="0">
                <a:latin typeface="Courier New" pitchFamily="49"/>
              </a:rPr>
              <a:t>));</a:t>
            </a:r>
            <a:br>
              <a:rPr lang="en-US" sz="1600" dirty="0">
                <a:latin typeface="Courier New" pitchFamily="49"/>
              </a:rPr>
            </a:br>
            <a:r>
              <a:rPr lang="en-US" sz="1600" dirty="0">
                <a:latin typeface="Courier New" pitchFamily="49"/>
              </a:rPr>
              <a:t> </a:t>
            </a:r>
            <a:br>
              <a:rPr lang="en-US" sz="1600" dirty="0">
                <a:latin typeface="Courier New" pitchFamily="49"/>
              </a:rPr>
            </a:br>
            <a:r>
              <a:rPr lang="en-US" sz="1600" dirty="0">
                <a:latin typeface="Courier New" pitchFamily="49"/>
              </a:rPr>
              <a:t>try { </a:t>
            </a:r>
            <a:br>
              <a:rPr lang="en-US" sz="1600" dirty="0">
                <a:latin typeface="Courier New" pitchFamily="49"/>
              </a:rPr>
            </a:br>
            <a:r>
              <a:rPr lang="en-US" sz="1600" b="1" dirty="0">
                <a:latin typeface="Courier New" pitchFamily="49"/>
              </a:rPr>
              <a:t>  </a:t>
            </a:r>
            <a:r>
              <a:rPr lang="en-US" sz="1600" b="1" dirty="0" err="1">
                <a:latin typeface="Courier New" pitchFamily="49"/>
              </a:rPr>
              <a:t>doneSignal.await</a:t>
            </a:r>
            <a:r>
              <a:rPr lang="en-US" sz="1600" b="1" dirty="0">
                <a:latin typeface="Courier New" pitchFamily="49"/>
              </a:rPr>
              <a:t>(); </a:t>
            </a:r>
            <a:br>
              <a:rPr lang="en-US" sz="1600" b="1" dirty="0">
                <a:latin typeface="Courier New" pitchFamily="49"/>
              </a:rPr>
            </a:br>
            <a:r>
              <a:rPr lang="en-US" sz="1600" dirty="0">
                <a:latin typeface="Courier New" pitchFamily="49"/>
              </a:rPr>
              <a:t>} </a:t>
            </a:r>
            <a:br>
              <a:rPr lang="en-US" sz="1600" dirty="0">
                <a:latin typeface="Courier New" pitchFamily="49"/>
              </a:rPr>
            </a:br>
            <a:r>
              <a:rPr lang="en-US" sz="1600" dirty="0">
                <a:latin typeface="Courier New" pitchFamily="49"/>
              </a:rPr>
              <a:t>catch (</a:t>
            </a:r>
            <a:r>
              <a:rPr lang="en-US" sz="1600" dirty="0" err="1">
                <a:latin typeface="Courier New" pitchFamily="49"/>
              </a:rPr>
              <a:t>InterruptedException</a:t>
            </a:r>
            <a:r>
              <a:rPr lang="en-US" sz="1600" dirty="0">
                <a:latin typeface="Courier New" pitchFamily="49"/>
              </a:rPr>
              <a:t> ex) {}</a:t>
            </a:r>
          </a:p>
        </p:txBody>
      </p:sp>
    </p:spTree>
    <p:extLst>
      <p:ext uri="{BB962C8B-B14F-4D97-AF65-F5344CB8AC3E}">
        <p14:creationId xmlns:p14="http://schemas.microsoft.com/office/powerpoint/2010/main" val="425958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E130F9-7221-4FA3-AFD5-2A50492500E9}" type="slidenum">
              <a:rPr lang="nl-NL" altLang="en-US" smtClean="0"/>
              <a:pPr>
                <a:defRPr/>
              </a:pPr>
              <a:t>3</a:t>
            </a:fld>
            <a:endParaRPr lang="nl-NL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Same as OS1:</a:t>
            </a:r>
          </a:p>
          <a:p>
            <a:pPr lvl="1"/>
            <a:r>
              <a:rPr lang="en-US" dirty="0"/>
              <a:t>7 weeks:</a:t>
            </a:r>
          </a:p>
          <a:p>
            <a:pPr lvl="2"/>
            <a:r>
              <a:rPr lang="en-US" dirty="0"/>
              <a:t>2 blocks of 2 hours; each time</a:t>
            </a:r>
          </a:p>
          <a:p>
            <a:pPr lvl="3"/>
            <a:r>
              <a:rPr lang="en-US" dirty="0"/>
              <a:t>Theory</a:t>
            </a:r>
          </a:p>
          <a:p>
            <a:pPr lvl="3"/>
            <a:r>
              <a:rPr lang="en-US" dirty="0"/>
              <a:t>Class assignments</a:t>
            </a:r>
          </a:p>
          <a:p>
            <a:pPr lvl="3"/>
            <a:r>
              <a:rPr lang="en-US" dirty="0"/>
              <a:t>If time permits, work on weekly assignments</a:t>
            </a:r>
          </a:p>
          <a:p>
            <a:pPr lvl="1"/>
            <a:r>
              <a:rPr lang="en-US" dirty="0"/>
              <a:t>Homework:</a:t>
            </a:r>
          </a:p>
          <a:p>
            <a:pPr lvl="3"/>
            <a:r>
              <a:rPr lang="en-US" dirty="0"/>
              <a:t>work on weekly assignments</a:t>
            </a:r>
          </a:p>
          <a:p>
            <a:pPr lvl="1"/>
            <a:r>
              <a:rPr lang="en-US" dirty="0"/>
              <a:t>Theory exam in week 8</a:t>
            </a:r>
          </a:p>
          <a:p>
            <a:pPr lvl="2"/>
            <a:r>
              <a:rPr lang="en-US" dirty="0"/>
              <a:t>no laptop, no books, no paper</a:t>
            </a:r>
          </a:p>
          <a:p>
            <a:pPr lvl="1"/>
            <a:r>
              <a:rPr lang="en-US" dirty="0"/>
              <a:t>Intranet: </a:t>
            </a:r>
          </a:p>
          <a:p>
            <a:pPr lvl="2"/>
            <a:r>
              <a:rPr lang="en-US" dirty="0"/>
              <a:t>slides + lab manual</a:t>
            </a:r>
          </a:p>
          <a:p>
            <a:pPr lvl="1"/>
            <a:r>
              <a:rPr lang="en-US" dirty="0"/>
              <a:t>Canvas: </a:t>
            </a:r>
          </a:p>
          <a:p>
            <a:pPr lvl="2"/>
            <a:r>
              <a:rPr lang="en-US" dirty="0"/>
              <a:t>Handing in assignments/attendance</a:t>
            </a:r>
          </a:p>
        </p:txBody>
      </p:sp>
    </p:spTree>
    <p:extLst>
      <p:ext uri="{BB962C8B-B14F-4D97-AF65-F5344CB8AC3E}">
        <p14:creationId xmlns:p14="http://schemas.microsoft.com/office/powerpoint/2010/main" val="3545336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EE38-06A8-43C3-A613-070F1A5C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differences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585E6-1BDE-42DB-9A14-9A71DAE8C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CyclicBarrier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Used to synchronize </a:t>
            </a:r>
            <a:r>
              <a:rPr lang="en-GB" u="sng" dirty="0"/>
              <a:t>one group</a:t>
            </a:r>
            <a:r>
              <a:rPr lang="en-GB" dirty="0"/>
              <a:t> of similar threads</a:t>
            </a:r>
          </a:p>
          <a:p>
            <a:pPr lvl="1"/>
            <a:r>
              <a:rPr lang="en-GB" dirty="0"/>
              <a:t>They all </a:t>
            </a:r>
            <a:r>
              <a:rPr lang="en-GB" u="sng" dirty="0"/>
              <a:t>wait for each other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CountDownLatch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There are </a:t>
            </a:r>
            <a:r>
              <a:rPr lang="en-GB" u="sng" dirty="0"/>
              <a:t>2 groups</a:t>
            </a:r>
            <a:r>
              <a:rPr lang="en-GB" dirty="0"/>
              <a:t> of threads</a:t>
            </a:r>
          </a:p>
          <a:p>
            <a:pPr lvl="2"/>
            <a:r>
              <a:rPr lang="en-GB" dirty="0"/>
              <a:t>One group that is </a:t>
            </a:r>
            <a:r>
              <a:rPr lang="en-GB" u="sng" dirty="0"/>
              <a:t>waiting for another group</a:t>
            </a:r>
            <a:r>
              <a:rPr lang="en-GB" dirty="0"/>
              <a:t> </a:t>
            </a:r>
          </a:p>
          <a:p>
            <a:pPr lvl="3"/>
            <a:r>
              <a:rPr lang="en-GB" dirty="0"/>
              <a:t>The threads in the waiting group 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cd.await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3"/>
            <a:r>
              <a:rPr lang="en-GB" dirty="0"/>
              <a:t>The other threads 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cd.countdown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GB" dirty="0"/>
              <a:t>Each group can also consist of one single 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5603B-F394-420B-AB16-F6738E9C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30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361998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31</a:t>
            </a:fld>
            <a:endParaRPr lang="nl-NL" altLang="en-US"/>
          </a:p>
        </p:txBody>
      </p:sp>
      <p:sp>
        <p:nvSpPr>
          <p:cNvPr id="14" name="Title 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 dirty="0" err="1"/>
              <a:t>Assignments</a:t>
            </a:r>
            <a:endParaRPr lang="nl-NL" dirty="0"/>
          </a:p>
        </p:txBody>
      </p:sp>
      <p:sp>
        <p:nvSpPr>
          <p:cNvPr id="1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Thread Pool instead of separate threads</a:t>
            </a:r>
            <a:br>
              <a:rPr lang="en-US" dirty="0"/>
            </a:br>
            <a:r>
              <a:rPr lang="en-US" dirty="0"/>
              <a:t>(optimize your hardware!)</a:t>
            </a:r>
          </a:p>
          <a:p>
            <a:endParaRPr lang="en-US" dirty="0"/>
          </a:p>
          <a:p>
            <a:r>
              <a:rPr lang="en-US" dirty="0"/>
              <a:t>Disable the Start button / enable the Stop button: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CountDownLatch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52544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32</a:t>
            </a:fld>
            <a:endParaRPr lang="nl-NL" altLang="en-US"/>
          </a:p>
        </p:txBody>
      </p:sp>
      <p:sp>
        <p:nvSpPr>
          <p:cNvPr id="10" name="Title 1"/>
          <p:cNvSpPr txBox="1">
            <a:spLocks noGrp="1"/>
          </p:cNvSpPr>
          <p:nvPr>
            <p:ph type="title"/>
          </p:nvPr>
        </p:nvSpPr>
        <p:spPr>
          <a:xfrm>
            <a:off x="457200" y="674757"/>
            <a:ext cx="8229600" cy="707886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nl-NL" dirty="0" err="1"/>
              <a:t>Further</a:t>
            </a:r>
            <a:r>
              <a:rPr lang="nl-NL" dirty="0"/>
              <a:t> reading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nl-NL" dirty="0">
                <a:hlinkClick r:id="rId3"/>
              </a:rPr>
              <a:t>http://java.dzone.com/articles/java-concurrency-%E2%80%93-part-7</a:t>
            </a:r>
            <a:r>
              <a:rPr lang="nl-NL" dirty="0"/>
              <a:t>   </a:t>
            </a:r>
          </a:p>
          <a:p>
            <a:r>
              <a:rPr lang="nl-NL" dirty="0">
                <a:hlinkClick r:id="rId4"/>
              </a:rPr>
              <a:t>http://tutorials.jenkov.com/java-util-concurrent/executorservice.html</a:t>
            </a:r>
            <a:r>
              <a:rPr lang="nl-NL" dirty="0"/>
              <a:t>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9373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Synchronization</a:t>
            </a:r>
            <a:r>
              <a:rPr lang="nl-NL" dirty="0"/>
              <a:t> </a:t>
            </a:r>
            <a:r>
              <a:rPr lang="nl-NL" dirty="0" err="1"/>
              <a:t>primitives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>
                <a:solidFill>
                  <a:srgbClr val="FF0000"/>
                </a:solidFill>
              </a:rPr>
              <a:t>Now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practice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with</a:t>
            </a:r>
            <a:r>
              <a:rPr lang="nl-NL" dirty="0">
                <a:solidFill>
                  <a:srgbClr val="FF0000"/>
                </a:solidFill>
              </a:rPr>
              <a:t> class </a:t>
            </a:r>
            <a:r>
              <a:rPr lang="nl-NL" dirty="0" err="1">
                <a:solidFill>
                  <a:srgbClr val="FF0000"/>
                </a:solidFill>
              </a:rPr>
              <a:t>assignment</a:t>
            </a:r>
            <a:r>
              <a:rPr lang="nl-NL" dirty="0">
                <a:solidFill>
                  <a:srgbClr val="FF0000"/>
                </a:solidFill>
              </a:rPr>
              <a:t> part 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33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8067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4</a:t>
            </a:fld>
            <a:endParaRPr lang="nl-NL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Practical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51304" cy="4876800"/>
          </a:xfrm>
        </p:spPr>
        <p:txBody>
          <a:bodyPr>
            <a:normAutofit/>
          </a:bodyPr>
          <a:lstStyle/>
          <a:p>
            <a:r>
              <a:rPr lang="en-US" dirty="0"/>
              <a:t>Weekly assignments, made in </a:t>
            </a:r>
            <a:r>
              <a:rPr lang="en-US" u="sng" dirty="0"/>
              <a:t>couples</a:t>
            </a:r>
          </a:p>
          <a:p>
            <a:r>
              <a:rPr lang="en-US" dirty="0"/>
              <a:t>Delivery in Canvas (ask for invitation to join the course)</a:t>
            </a:r>
          </a:p>
          <a:p>
            <a:r>
              <a:rPr lang="en-US" dirty="0"/>
              <a:t>Practical is highly recommended but not mandatory</a:t>
            </a:r>
          </a:p>
          <a:p>
            <a:r>
              <a:rPr lang="en-US" dirty="0"/>
              <a:t>Delivered assignments will be checked for </a:t>
            </a:r>
            <a:r>
              <a:rPr lang="en-US" u="sng" dirty="0"/>
              <a:t>completeness</a:t>
            </a:r>
          </a:p>
          <a:p>
            <a:pPr lvl="1"/>
            <a:r>
              <a:rPr lang="en-US" dirty="0"/>
              <a:t>If you want to discuss your assignment with teacher, ask for it</a:t>
            </a:r>
          </a:p>
          <a:p>
            <a:pPr lvl="1"/>
            <a:r>
              <a:rPr lang="en-US" dirty="0"/>
              <a:t>Otherwise, discussion will be done at random as far as time permits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E-S41:	Practicum groups 1-20</a:t>
            </a:r>
          </a:p>
          <a:p>
            <a:pPr marL="0" indent="0">
              <a:buNone/>
            </a:pPr>
            <a:r>
              <a:rPr lang="en-US" dirty="0"/>
              <a:t>E-S42:	Practicum groups 21-40</a:t>
            </a:r>
          </a:p>
          <a:p>
            <a:pPr marL="0" indent="0">
              <a:buNone/>
            </a:pPr>
            <a:r>
              <a:rPr lang="en-US" dirty="0"/>
              <a:t>E-S43:	Practicum groups 41-60</a:t>
            </a:r>
          </a:p>
        </p:txBody>
      </p:sp>
    </p:spTree>
    <p:extLst>
      <p:ext uri="{BB962C8B-B14F-4D97-AF65-F5344CB8AC3E}">
        <p14:creationId xmlns:p14="http://schemas.microsoft.com/office/powerpoint/2010/main" val="214341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5</a:t>
            </a:fld>
            <a:endParaRPr lang="nl-NL" altLang="en-US"/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457200" y="674757"/>
            <a:ext cx="8229600" cy="707886"/>
          </a:xfrm>
        </p:spPr>
        <p:txBody>
          <a:bodyPr lIns="91440" tIns="45720" rIns="91440" bIns="45720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/>
              <a:t>Overview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Repetition OS1</a:t>
            </a:r>
          </a:p>
          <a:p>
            <a:endParaRPr lang="en-US" dirty="0"/>
          </a:p>
          <a:p>
            <a:r>
              <a:rPr lang="en-US" dirty="0"/>
              <a:t>Package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java.util.concurrent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Thread Pools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CyclicBarrier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CountdownLatch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798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Recap</a:t>
            </a:r>
            <a:r>
              <a:rPr lang="nl-NL" dirty="0"/>
              <a:t> OS1 (I)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solidFill>
            <a:srgbClr val="B9EDFF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nl-NL" dirty="0"/>
              <a:t>Linux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73553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Recap</a:t>
            </a:r>
            <a:r>
              <a:rPr lang="nl-NL" dirty="0"/>
              <a:t> OS1 (I)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solidFill>
            <a:srgbClr val="B9EDFF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nl-NL" dirty="0"/>
              <a:t>Linux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7</a:t>
            </a:fld>
            <a:endParaRPr lang="nl-NL" altLang="en-US"/>
          </a:p>
        </p:txBody>
      </p:sp>
      <p:sp>
        <p:nvSpPr>
          <p:cNvPr id="5" name="Rechthoek 4"/>
          <p:cNvSpPr/>
          <p:nvPr/>
        </p:nvSpPr>
        <p:spPr>
          <a:xfrm>
            <a:off x="2051720" y="2204864"/>
            <a:ext cx="1728192" cy="1008112"/>
          </a:xfrm>
          <a:prstGeom prst="rect">
            <a:avLst/>
          </a:prstGeom>
          <a:solidFill>
            <a:srgbClr val="F696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Java FX GUI</a:t>
            </a:r>
          </a:p>
        </p:txBody>
      </p:sp>
    </p:spTree>
    <p:extLst>
      <p:ext uri="{BB962C8B-B14F-4D97-AF65-F5344CB8AC3E}">
        <p14:creationId xmlns:p14="http://schemas.microsoft.com/office/powerpoint/2010/main" val="418726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Recap</a:t>
            </a:r>
            <a:r>
              <a:rPr lang="nl-NL" dirty="0"/>
              <a:t> OS1 (I)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solidFill>
            <a:srgbClr val="B9EDFF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nl-NL" dirty="0"/>
              <a:t>Linux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8</a:t>
            </a:fld>
            <a:endParaRPr lang="nl-NL" altLang="en-US"/>
          </a:p>
        </p:txBody>
      </p:sp>
      <p:sp>
        <p:nvSpPr>
          <p:cNvPr id="5" name="Rechthoek 4"/>
          <p:cNvSpPr/>
          <p:nvPr/>
        </p:nvSpPr>
        <p:spPr>
          <a:xfrm>
            <a:off x="2051720" y="2204864"/>
            <a:ext cx="1728192" cy="1008112"/>
          </a:xfrm>
          <a:prstGeom prst="rect">
            <a:avLst/>
          </a:prstGeom>
          <a:solidFill>
            <a:srgbClr val="F696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Java FX GUI</a:t>
            </a:r>
          </a:p>
        </p:txBody>
      </p:sp>
      <p:cxnSp>
        <p:nvCxnSpPr>
          <p:cNvPr id="7" name="Gebogen verbindingslijn 6"/>
          <p:cNvCxnSpPr/>
          <p:nvPr/>
        </p:nvCxnSpPr>
        <p:spPr>
          <a:xfrm rot="5400000">
            <a:off x="1979712" y="3573016"/>
            <a:ext cx="1296144" cy="576064"/>
          </a:xfrm>
          <a:prstGeom prst="bentConnector3">
            <a:avLst/>
          </a:prstGeom>
          <a:ln w="127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1917333" y="3388404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+mj-lt"/>
              </a:rPr>
              <a:t>events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1619672" y="4525415"/>
            <a:ext cx="1440160" cy="1077218"/>
          </a:xfrm>
          <a:prstGeom prst="rect">
            <a:avLst/>
          </a:prstGeom>
          <a:solidFill>
            <a:srgbClr val="99FF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+mn-lt"/>
              </a:rPr>
              <a:t>JAT</a:t>
            </a:r>
          </a:p>
          <a:p>
            <a:endParaRPr lang="nl-NL" dirty="0">
              <a:latin typeface="+mn-lt"/>
            </a:endParaRP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983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Recap</a:t>
            </a:r>
            <a:r>
              <a:rPr lang="nl-NL" dirty="0"/>
              <a:t> OS1 (I)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solidFill>
            <a:srgbClr val="B9EDFF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nl-NL" dirty="0"/>
              <a:t>Linux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9</a:t>
            </a:fld>
            <a:endParaRPr lang="nl-NL" altLang="en-US"/>
          </a:p>
        </p:txBody>
      </p:sp>
      <p:sp>
        <p:nvSpPr>
          <p:cNvPr id="5" name="Rechthoek 4"/>
          <p:cNvSpPr/>
          <p:nvPr/>
        </p:nvSpPr>
        <p:spPr>
          <a:xfrm>
            <a:off x="2051720" y="2204864"/>
            <a:ext cx="1728192" cy="1008112"/>
          </a:xfrm>
          <a:prstGeom prst="rect">
            <a:avLst/>
          </a:prstGeom>
          <a:solidFill>
            <a:srgbClr val="F696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Java FX GUI</a:t>
            </a:r>
          </a:p>
        </p:txBody>
      </p:sp>
      <p:cxnSp>
        <p:nvCxnSpPr>
          <p:cNvPr id="7" name="Gebogen verbindingslijn 6"/>
          <p:cNvCxnSpPr/>
          <p:nvPr/>
        </p:nvCxnSpPr>
        <p:spPr>
          <a:xfrm rot="5400000">
            <a:off x="1979712" y="3573016"/>
            <a:ext cx="1296144" cy="576064"/>
          </a:xfrm>
          <a:prstGeom prst="bentConnector3">
            <a:avLst/>
          </a:prstGeom>
          <a:ln w="127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1917333" y="3388404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+mj-lt"/>
              </a:rPr>
              <a:t>events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1619672" y="4525415"/>
            <a:ext cx="1440160" cy="1077218"/>
          </a:xfrm>
          <a:prstGeom prst="rect">
            <a:avLst/>
          </a:prstGeom>
          <a:solidFill>
            <a:srgbClr val="99FF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latin typeface="+mn-lt"/>
              </a:rPr>
              <a:t>JAT</a:t>
            </a:r>
          </a:p>
          <a:p>
            <a:endParaRPr lang="nl-NL" dirty="0">
              <a:latin typeface="+mn-lt"/>
            </a:endParaRPr>
          </a:p>
          <a:p>
            <a:endParaRPr lang="nl-NL" dirty="0"/>
          </a:p>
          <a:p>
            <a:endParaRPr lang="nl-NL" dirty="0"/>
          </a:p>
        </p:txBody>
      </p:sp>
      <p:cxnSp>
        <p:nvCxnSpPr>
          <p:cNvPr id="11" name="Gebogen verbindingslijn 10"/>
          <p:cNvCxnSpPr/>
          <p:nvPr/>
        </p:nvCxnSpPr>
        <p:spPr>
          <a:xfrm>
            <a:off x="3059832" y="4797152"/>
            <a:ext cx="2592288" cy="288032"/>
          </a:xfrm>
          <a:prstGeom prst="bentConnector3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/>
          <p:cNvSpPr/>
          <p:nvPr/>
        </p:nvSpPr>
        <p:spPr>
          <a:xfrm>
            <a:off x="5668616" y="5026188"/>
            <a:ext cx="1008112" cy="6614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6144072" y="4058580"/>
            <a:ext cx="1008112" cy="6614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/>
          <p:cNvSpPr/>
          <p:nvPr/>
        </p:nvSpPr>
        <p:spPr>
          <a:xfrm>
            <a:off x="6076365" y="3039162"/>
            <a:ext cx="1008112" cy="6614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5732784" y="2204864"/>
            <a:ext cx="1008112" cy="6614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30"/>
          <p:cNvSpPr txBox="1"/>
          <p:nvPr/>
        </p:nvSpPr>
        <p:spPr>
          <a:xfrm>
            <a:off x="6831001" y="5280375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latin typeface="+mj-lt"/>
              </a:rPr>
              <a:t>threads</a:t>
            </a:r>
            <a:endParaRPr lang="nl-N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6970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lderheid">
  <a:themeElements>
    <a:clrScheme name="Helderhei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lderhe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0FCC3E123AFF449F7DF67C77C781AA" ma:contentTypeVersion="1" ma:contentTypeDescription="Create a new document." ma:contentTypeScope="" ma:versionID="ff3a3679ef2fdc50c90be6610acdb3d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9917-B3D6-4C9B-8F3A-E98CDCAB5D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06B6A6-18C0-4082-8DAB-0B1555B2C57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47F6B14-21E7-4048-95D8-DBCC0C7CEE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1589</Words>
  <Application>Microsoft Office PowerPoint</Application>
  <PresentationFormat>On-screen Show (4:3)</PresentationFormat>
  <Paragraphs>317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Courier New</vt:lpstr>
      <vt:lpstr>Helvetica</vt:lpstr>
      <vt:lpstr>Monotype Sorts</vt:lpstr>
      <vt:lpstr>Times New Roman</vt:lpstr>
      <vt:lpstr>Verdana</vt:lpstr>
      <vt:lpstr>Helderheid</vt:lpstr>
      <vt:lpstr>Operating Systems  OS2 Week 1</vt:lpstr>
      <vt:lpstr>OS2 week planning</vt:lpstr>
      <vt:lpstr>Organization</vt:lpstr>
      <vt:lpstr>Practical</vt:lpstr>
      <vt:lpstr>Overview</vt:lpstr>
      <vt:lpstr>Recap OS1 (I)</vt:lpstr>
      <vt:lpstr>Recap OS1 (I)</vt:lpstr>
      <vt:lpstr>Recap OS1 (I)</vt:lpstr>
      <vt:lpstr>Recap OS1 (I)</vt:lpstr>
      <vt:lpstr>Recap OS1 (I)</vt:lpstr>
      <vt:lpstr>Recap OS1 (I)</vt:lpstr>
      <vt:lpstr>Recap OS1 (I)</vt:lpstr>
      <vt:lpstr>Recap OS1 (I)</vt:lpstr>
      <vt:lpstr>Recap OS1 (II)</vt:lpstr>
      <vt:lpstr>Recap OS1 (III): wait/notify</vt:lpstr>
      <vt:lpstr>Package java.util.concurrent</vt:lpstr>
      <vt:lpstr>Thread Pool</vt:lpstr>
      <vt:lpstr>Thread Pools in Java</vt:lpstr>
      <vt:lpstr>Thread Pools in Java</vt:lpstr>
      <vt:lpstr>Closing a Thread Pool</vt:lpstr>
      <vt:lpstr>Interrupting threads in a threadpool</vt:lpstr>
      <vt:lpstr>Example</vt:lpstr>
      <vt:lpstr>5 Thread Pool architectures</vt:lpstr>
      <vt:lpstr>Thread pools</vt:lpstr>
      <vt:lpstr>Synchronizers</vt:lpstr>
      <vt:lpstr>CyclicBarrier</vt:lpstr>
      <vt:lpstr>CountDownLatch</vt:lpstr>
      <vt:lpstr>Example CountDownLatch (1)</vt:lpstr>
      <vt:lpstr>Example CountDownLatch (2)</vt:lpstr>
      <vt:lpstr>Main differences</vt:lpstr>
      <vt:lpstr>Assignments</vt:lpstr>
      <vt:lpstr>Further reading</vt:lpstr>
      <vt:lpstr>Synchronization primitives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Geen diatitel</dc:title>
  <dc:creator>systeembeheer</dc:creator>
  <cp:lastModifiedBy>Peter Boots</cp:lastModifiedBy>
  <cp:revision>162</cp:revision>
  <dcterms:created xsi:type="dcterms:W3CDTF">2000-11-02T17:31:36Z</dcterms:created>
  <dcterms:modified xsi:type="dcterms:W3CDTF">2020-04-08T10:50:01Z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0x010100810FCC3E123AFF449F7DF67C77C781AA</vt:lpwstr>
  </property>
</Properties>
</file>