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45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99FF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53" autoAdjust="0"/>
    <p:restoredTop sz="90252" autoAdjust="0"/>
  </p:normalViewPr>
  <p:slideViewPr>
    <p:cSldViewPr>
      <p:cViewPr>
        <p:scale>
          <a:sx n="60" d="100"/>
          <a:sy n="60" d="100"/>
        </p:scale>
        <p:origin x="-1338" y="-6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188" y="-5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nl-NL" alt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nl-NL" alt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nl-NL"/>
              <a:t>unis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7BCDDA4-B923-4B86-A3B3-561497F971B6}" type="slidenum">
              <a:rPr lang="nl-NL" altLang="en-US"/>
              <a:pPr>
                <a:defRPr/>
              </a:pPr>
              <a:t>‹nr.›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0794044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nl-NL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nl-NL" alt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 smtClean="0"/>
              <a:t>Klik om het opmaakprofiel van de modeltekst te bewerken</a:t>
            </a:r>
          </a:p>
          <a:p>
            <a:pPr lvl="0"/>
            <a:r>
              <a:rPr lang="nl-NL" noProof="0" smtClean="0"/>
              <a:t>Tweede niveau</a:t>
            </a:r>
          </a:p>
          <a:p>
            <a:pPr lvl="0"/>
            <a:r>
              <a:rPr lang="nl-NL" noProof="0" smtClean="0"/>
              <a:t>Derde niveau</a:t>
            </a:r>
          </a:p>
          <a:p>
            <a:pPr lvl="0"/>
            <a:r>
              <a:rPr lang="nl-NL" noProof="0" smtClean="0"/>
              <a:t>Vierde niveau</a:t>
            </a:r>
          </a:p>
          <a:p>
            <a:pPr lvl="0"/>
            <a:r>
              <a:rPr lang="nl-NL" noProof="0" smtClean="0"/>
              <a:t>Vijfde niveau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nl-NL"/>
              <a:t>unis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261EA18F-D5E6-4000-AD55-2B5FBD13D02A}" type="slidenum">
              <a:rPr lang="nl-NL" altLang="en-US"/>
              <a:pPr>
                <a:defRPr/>
              </a:pPr>
              <a:t>‹nr.›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34757470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nl-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82978" y="8686453"/>
            <a:ext cx="2971953" cy="171413"/>
          </a:xfrm>
          <a:prstGeom prst="rect">
            <a:avLst/>
          </a:prstGeom>
          <a:noFill/>
          <a:ln>
            <a:noFill/>
          </a:ln>
        </p:spPr>
        <p:txBody>
          <a:bodyPr vert="horz" wrap="square" lIns="91512" tIns="45578" rIns="91512" bIns="45578" anchor="b" anchorCtr="0" compatLnSpc="1"/>
          <a:lstStyle/>
          <a:p>
            <a:pPr algn="r" hangingPunct="1">
              <a:spcBef>
                <a:spcPts val="0"/>
              </a:spcBef>
              <a:spcAft>
                <a:spcPts val="0"/>
              </a:spcAft>
              <a:tabLst>
                <a:tab pos="0" algn="l"/>
                <a:tab pos="904433" algn="l"/>
                <a:tab pos="1808866" algn="l"/>
                <a:tab pos="2713298" algn="l"/>
                <a:tab pos="3617732" algn="l"/>
                <a:tab pos="4522165" algn="l"/>
                <a:tab pos="5426597" algn="l"/>
                <a:tab pos="6331030" algn="l"/>
                <a:tab pos="7235464" algn="l"/>
                <a:tab pos="8139897" algn="l"/>
                <a:tab pos="9044330" algn="l"/>
                <a:tab pos="9948763" algn="l"/>
              </a:tabLst>
            </a:pPr>
            <a:fld id="{6AE0F467-2AA0-4154-8F7A-3E3020A7ADD9}" type="slidenum">
              <a:rPr lang="en-US" sz="1200">
                <a:solidFill>
                  <a:srgbClr val="000000"/>
                </a:solidFill>
                <a:latin typeface="Times New Roman" pitchFamily="18"/>
                <a:ea typeface="MS PGothic" pitchFamily="34"/>
                <a:cs typeface="MS PGothic" pitchFamily="34"/>
              </a:rPr>
              <a:pPr algn="r" hangingPunct="1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904433" algn="l"/>
                  <a:tab pos="1808866" algn="l"/>
                  <a:tab pos="2713298" algn="l"/>
                  <a:tab pos="3617732" algn="l"/>
                  <a:tab pos="4522165" algn="l"/>
                  <a:tab pos="5426597" algn="l"/>
                  <a:tab pos="6331030" algn="l"/>
                  <a:tab pos="7235464" algn="l"/>
                  <a:tab pos="8139897" algn="l"/>
                  <a:tab pos="9044330" algn="l"/>
                  <a:tab pos="9948763" algn="l"/>
                </a:tabLst>
              </a:pPr>
              <a:t>2</a:t>
            </a:fld>
            <a:endParaRPr lang="en-US" sz="1200">
              <a:solidFill>
                <a:srgbClr val="000000"/>
              </a:solidFill>
              <a:latin typeface="Times New Roman" pitchFamily="18"/>
              <a:ea typeface="MS PGothic" pitchFamily="34"/>
              <a:cs typeface="MS PGothic" pitchFamily="34"/>
            </a:endParaRPr>
          </a:p>
        </p:txBody>
      </p:sp>
      <p:sp>
        <p:nvSpPr>
          <p:cNvPr id="3" name="Slide Image Placeholder 2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1413" y="687388"/>
            <a:ext cx="4573587" cy="34290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4" name="Notes Placeholder 3"/>
          <p:cNvSpPr txBox="1">
            <a:spLocks noGrp="1"/>
          </p:cNvSpPr>
          <p:nvPr>
            <p:ph type="body" sz="quarter" idx="1"/>
          </p:nvPr>
        </p:nvSpPr>
        <p:spPr>
          <a:xfrm>
            <a:off x="915689" y="4344466"/>
            <a:ext cx="5024989" cy="756844"/>
          </a:xfrm>
        </p:spPr>
        <p:txBody>
          <a:bodyPr lIns="91512" tIns="45578" rIns="91512" bIns="45578" anchor="t" anchorCtr="0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pPr lvl="0"/>
            <a:r>
              <a:rPr lang="en-US"/>
              <a:t>Semaphore solution: see book</a:t>
            </a:r>
          </a:p>
          <a:p>
            <a:pPr lvl="0"/>
            <a:r>
              <a:rPr lang="en-US"/>
              <a:t>Synchronized solution: see book/demo</a:t>
            </a:r>
          </a:p>
          <a:p>
            <a:pPr lvl="0"/>
            <a:r>
              <a:rPr lang="en-US"/>
              <a:t>Next: JAVA reentrantlock &amp; conditions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nl-N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6138" y="4344467"/>
            <a:ext cx="5485165" cy="4115679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nl-N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6138" y="4344467"/>
            <a:ext cx="5485165" cy="4115679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l-NL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‹nr.›</a:t>
            </a:fld>
            <a:endParaRPr lang="nl-NL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l-NL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‹nr.›</a:t>
            </a:fld>
            <a:endParaRPr lang="nl-NL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l-NL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‹nr.›</a:t>
            </a:fld>
            <a:endParaRPr lang="nl-NL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56748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8013" cy="5794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2650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l-NL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‹nr.›</a:t>
            </a:fld>
            <a:endParaRPr lang="nl-NL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l-NL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‹nr.›</a:t>
            </a:fld>
            <a:endParaRPr lang="nl-NL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l-NL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‹nr.›</a:t>
            </a:fld>
            <a:endParaRPr lang="nl-NL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l-NL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‹nr.›</a:t>
            </a:fld>
            <a:endParaRPr lang="nl-NL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l-NL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‹nr.›</a:t>
            </a:fld>
            <a:endParaRPr lang="nl-NL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l-NL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‹nr.›</a:t>
            </a:fld>
            <a:endParaRPr lang="nl-NL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l-NL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‹nr.›</a:t>
            </a:fld>
            <a:endParaRPr lang="nl-NL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l-NL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‹nr.›</a:t>
            </a:fld>
            <a:endParaRPr lang="nl-NL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nl-NL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‹nr.›</a:t>
            </a:fld>
            <a:endParaRPr lang="nl-NL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38" r:id="rId12"/>
    <p:sldLayoutId id="214748375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1152000"/>
            <a:ext cx="9141120" cy="57128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 txBox="1">
            <a:spLocks noGrp="1"/>
          </p:cNvSpPr>
          <p:nvPr>
            <p:ph type="ctrTitle"/>
          </p:nvPr>
        </p:nvSpPr>
        <p:spPr/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 dirty="0" smtClean="0"/>
              <a:t>OS2, week 2</a:t>
            </a:r>
            <a:endParaRPr lang="nl-NL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chemeClr val="bg1"/>
                </a:solidFill>
              </a:rPr>
              <a:t>readers-writers </a:t>
            </a:r>
            <a:r>
              <a:rPr lang="en-US" dirty="0" smtClean="0">
                <a:solidFill>
                  <a:schemeClr val="bg1"/>
                </a:solidFill>
              </a:rPr>
              <a:t>problem (continued)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84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now</a:t>
            </a:r>
            <a:r>
              <a:rPr lang="nl-NL" dirty="0" smtClean="0"/>
              <a:t>.....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>
                <a:solidFill>
                  <a:srgbClr val="FF0000"/>
                </a:solidFill>
              </a:rPr>
              <a:t>Class </a:t>
            </a:r>
            <a:r>
              <a:rPr lang="nl-NL" dirty="0" err="1" smtClean="0">
                <a:solidFill>
                  <a:srgbClr val="FF0000"/>
                </a:solidFill>
              </a:rPr>
              <a:t>assignment</a:t>
            </a:r>
            <a:r>
              <a:rPr lang="nl-NL" dirty="0" smtClean="0">
                <a:solidFill>
                  <a:srgbClr val="FF0000"/>
                </a:solidFill>
              </a:rPr>
              <a:t> week 2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10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49383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 lIns="91440" tIns="45720" rIns="91440" bIns="45720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/>
              <a:t>Readers-Writers Problem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876800"/>
          </a:xfrm>
        </p:spPr>
        <p:txBody>
          <a:bodyPr>
            <a:normAutofit/>
          </a:bodyPr>
          <a:lstStyle/>
          <a:p>
            <a:r>
              <a:rPr lang="en-US" dirty="0"/>
              <a:t>A data set is shared among a number of threads</a:t>
            </a:r>
          </a:p>
          <a:p>
            <a:r>
              <a:rPr lang="en-US" dirty="0"/>
              <a:t>Two types of threads:</a:t>
            </a:r>
          </a:p>
          <a:p>
            <a:pPr lvl="1"/>
            <a:r>
              <a:rPr lang="en-US" dirty="0"/>
              <a:t>Readers</a:t>
            </a:r>
          </a:p>
          <a:p>
            <a:pPr lvl="2"/>
            <a:r>
              <a:rPr lang="en-US" dirty="0" smtClean="0"/>
              <a:t>They only </a:t>
            </a:r>
            <a:r>
              <a:rPr lang="en-US" dirty="0"/>
              <a:t>read the data set; do not perform any updates</a:t>
            </a:r>
          </a:p>
          <a:p>
            <a:pPr lvl="1"/>
            <a:r>
              <a:rPr lang="en-US" dirty="0"/>
              <a:t>Writers</a:t>
            </a:r>
          </a:p>
          <a:p>
            <a:pPr lvl="2"/>
            <a:r>
              <a:rPr lang="en-US" dirty="0" smtClean="0"/>
              <a:t>They change </a:t>
            </a:r>
            <a:r>
              <a:rPr lang="en-US" dirty="0"/>
              <a:t>the data set (and perhaps read as well)</a:t>
            </a:r>
          </a:p>
          <a:p>
            <a:endParaRPr lang="en-US" dirty="0"/>
          </a:p>
          <a:p>
            <a:r>
              <a:rPr lang="en-US" smtClean="0"/>
              <a:t>Restriction:</a:t>
            </a:r>
            <a:endParaRPr lang="en-US" dirty="0"/>
          </a:p>
          <a:p>
            <a:pPr lvl="1"/>
            <a:r>
              <a:rPr lang="en-US" dirty="0" smtClean="0"/>
              <a:t>Writers must be alone: </a:t>
            </a:r>
          </a:p>
          <a:p>
            <a:pPr lvl="2"/>
            <a:r>
              <a:rPr lang="en-US" dirty="0" smtClean="0"/>
              <a:t>allow unlimited number of readers </a:t>
            </a:r>
            <a:r>
              <a:rPr lang="en-US" dirty="0"/>
              <a:t>at the same </a:t>
            </a:r>
            <a:r>
              <a:rPr lang="en-US" dirty="0" smtClean="0"/>
              <a:t>time, but without a writer</a:t>
            </a:r>
            <a:endParaRPr lang="en-US" dirty="0"/>
          </a:p>
          <a:p>
            <a:pPr lvl="2"/>
            <a:r>
              <a:rPr lang="en-US" dirty="0"/>
              <a:t>allow only one </a:t>
            </a:r>
            <a:r>
              <a:rPr lang="en-US" dirty="0" smtClean="0"/>
              <a:t>writer; no other writers </a:t>
            </a:r>
            <a:r>
              <a:rPr lang="en-US" dirty="0"/>
              <a:t>at the same time</a:t>
            </a:r>
          </a:p>
          <a:p>
            <a:pPr lvl="2"/>
            <a:r>
              <a:rPr lang="en-US" dirty="0"/>
              <a:t>allow no readers and writers together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2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05367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nl-NL"/>
              <a:t>Solution with a Monitor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we mean by a 'Monitor'?</a:t>
            </a:r>
          </a:p>
          <a:p>
            <a:pPr lvl="1"/>
            <a:r>
              <a:rPr lang="en-US" dirty="0"/>
              <a:t>All synchronization issues are concentrated in a </a:t>
            </a:r>
            <a:r>
              <a:rPr lang="en-US" dirty="0" smtClean="0"/>
              <a:t>Monitor</a:t>
            </a:r>
            <a:r>
              <a:rPr lang="en-US" dirty="0"/>
              <a:t>:</a:t>
            </a:r>
          </a:p>
          <a:p>
            <a:pPr lvl="2"/>
            <a:r>
              <a:rPr lang="en-US" dirty="0" smtClean="0"/>
              <a:t>(Note: there </a:t>
            </a:r>
            <a:r>
              <a:rPr lang="en-US" dirty="0"/>
              <a:t>is no standard class with name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Monitor</a:t>
            </a:r>
            <a:r>
              <a:rPr lang="en-US" dirty="0"/>
              <a:t>)</a:t>
            </a:r>
          </a:p>
          <a:p>
            <a:endParaRPr lang="en-US" dirty="0" smtClean="0"/>
          </a:p>
          <a:p>
            <a:r>
              <a:rPr lang="en-US" dirty="0" smtClean="0"/>
              <a:t>A monitor is ‘just’ a class, with some special features: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contains all shared </a:t>
            </a:r>
            <a:r>
              <a:rPr lang="en-US" dirty="0" smtClean="0"/>
              <a:t>state variables </a:t>
            </a:r>
            <a:r>
              <a:rPr lang="en-US" dirty="0"/>
              <a:t>(private</a:t>
            </a:r>
            <a:r>
              <a:rPr lang="en-US" dirty="0" smtClean="0"/>
              <a:t>) (Not the dataset)</a:t>
            </a:r>
            <a:endParaRPr lang="en-US" dirty="0"/>
          </a:p>
          <a:p>
            <a:pPr lvl="1"/>
            <a:r>
              <a:rPr lang="en-US" dirty="0"/>
              <a:t>it contains all synchronization code</a:t>
            </a:r>
          </a:p>
          <a:p>
            <a:pPr lvl="1"/>
            <a:r>
              <a:rPr lang="en-US" dirty="0" smtClean="0"/>
              <a:t>It has one </a:t>
            </a:r>
            <a:r>
              <a:rPr lang="en-US" dirty="0"/>
              <a:t>public method for every synchronization event</a:t>
            </a:r>
          </a:p>
          <a:p>
            <a:pPr lvl="1"/>
            <a:r>
              <a:rPr lang="en-US" dirty="0"/>
              <a:t>all these methods are synchronized</a:t>
            </a:r>
          </a:p>
          <a:p>
            <a:pPr lvl="1"/>
            <a:r>
              <a:rPr lang="en-US" dirty="0"/>
              <a:t>methods can contain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en-US" dirty="0"/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notify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notifyAll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usually, only one object is made of this class</a:t>
            </a:r>
          </a:p>
          <a:p>
            <a:pPr lvl="1"/>
            <a:r>
              <a:rPr lang="en-US" dirty="0"/>
              <a:t>this object is shared by all </a:t>
            </a:r>
            <a:r>
              <a:rPr lang="en-US" dirty="0" smtClean="0"/>
              <a:t>threads	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3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43241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 lIns="91440" tIns="45720" rIns="91440" bIns="45720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/>
              <a:t>Readers-Writers Monitor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</a:t>
            </a:r>
            <a:r>
              <a:rPr lang="en-US" dirty="0" smtClean="0"/>
              <a:t>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ReaderWriterMonitor</a:t>
            </a:r>
            <a:r>
              <a:rPr lang="en-US" dirty="0"/>
              <a:t> with 4 methods: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enterReader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exitReader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enterWriter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exitWriter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4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565988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 lIns="91440" tIns="45720" rIns="91440" bIns="45720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nl-NL"/>
              <a:t>Structure of a reader/writer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General </a:t>
            </a:r>
            <a:r>
              <a:rPr lang="nl-NL" dirty="0" err="1"/>
              <a:t>structure</a:t>
            </a:r>
            <a:r>
              <a:rPr lang="nl-NL" dirty="0"/>
              <a:t> of a reader:</a:t>
            </a:r>
          </a:p>
          <a:p>
            <a:pPr lvl="1"/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RW.enterReader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 ... //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dataset (CS)</a:t>
            </a:r>
            <a:b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RW.exitReader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nl-NL" dirty="0"/>
              <a:t>General </a:t>
            </a:r>
            <a:r>
              <a:rPr lang="nl-NL" dirty="0" err="1"/>
              <a:t>structure</a:t>
            </a:r>
            <a:r>
              <a:rPr lang="nl-NL" dirty="0"/>
              <a:t> of a </a:t>
            </a:r>
            <a:r>
              <a:rPr lang="nl-NL" dirty="0" err="1"/>
              <a:t>writer</a:t>
            </a:r>
            <a:r>
              <a:rPr lang="nl-NL" dirty="0"/>
              <a:t>:</a:t>
            </a:r>
          </a:p>
          <a:p>
            <a:pPr lvl="1"/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RW.enterWriter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 ... // update dataset (CS)</a:t>
            </a:r>
            <a:b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RW.exitWriter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dirty="0"/>
              <a:t>More </a:t>
            </a:r>
            <a:r>
              <a:rPr lang="nl-NL" dirty="0" err="1"/>
              <a:t>complicated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reader/</a:t>
            </a:r>
            <a:r>
              <a:rPr lang="nl-NL" dirty="0" err="1"/>
              <a:t>writer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interrupted</a:t>
            </a:r>
            <a:r>
              <a:rPr lang="nl-NL" dirty="0"/>
              <a:t> in CS</a:t>
            </a:r>
          </a:p>
          <a:p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5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39715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Interrupt</a:t>
            </a:r>
            <a:r>
              <a:rPr lang="nl-NL" dirty="0" smtClean="0"/>
              <a:t> a reader or </a:t>
            </a:r>
            <a:r>
              <a:rPr lang="nl-NL" dirty="0" err="1" smtClean="0"/>
              <a:t>writer</a:t>
            </a:r>
            <a:r>
              <a:rPr lang="nl-NL" dirty="0" smtClean="0"/>
              <a:t> (‘</a:t>
            </a:r>
            <a:r>
              <a:rPr lang="nl-NL" dirty="0" err="1" smtClean="0"/>
              <a:t>kill</a:t>
            </a:r>
            <a:r>
              <a:rPr lang="nl-NL" dirty="0" smtClean="0"/>
              <a:t> a </a:t>
            </a:r>
            <a:r>
              <a:rPr lang="nl-NL" dirty="0" err="1" smtClean="0"/>
              <a:t>ball</a:t>
            </a:r>
            <a:r>
              <a:rPr lang="nl-NL" dirty="0" smtClean="0"/>
              <a:t>’)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 err="1" smtClean="0"/>
              <a:t>One</a:t>
            </a:r>
            <a:r>
              <a:rPr lang="nl-NL" dirty="0" smtClean="0"/>
              <a:t> </a:t>
            </a:r>
            <a:r>
              <a:rPr lang="nl-NL" dirty="0" err="1" smtClean="0"/>
              <a:t>less</a:t>
            </a:r>
            <a:r>
              <a:rPr lang="nl-NL" dirty="0" smtClean="0"/>
              <a:t> reader or </a:t>
            </a:r>
            <a:r>
              <a:rPr lang="nl-NL" dirty="0" err="1" smtClean="0"/>
              <a:t>writer</a:t>
            </a:r>
            <a:r>
              <a:rPr lang="nl-NL" dirty="0"/>
              <a:t>.</a:t>
            </a:r>
            <a:endParaRPr lang="nl-NL" dirty="0" smtClean="0"/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r>
              <a:rPr lang="nl-NL" dirty="0" err="1" smtClean="0"/>
              <a:t>Things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consider</a:t>
            </a:r>
            <a:r>
              <a:rPr lang="nl-NL" dirty="0" smtClean="0"/>
              <a:t>:</a:t>
            </a:r>
          </a:p>
          <a:p>
            <a:pPr marL="0" indent="0">
              <a:buNone/>
            </a:pPr>
            <a:r>
              <a:rPr lang="nl-NL" dirty="0" smtClean="0"/>
              <a:t>-</a:t>
            </a:r>
          </a:p>
          <a:p>
            <a:pPr marL="0" indent="0">
              <a:buNone/>
            </a:pPr>
            <a:r>
              <a:rPr lang="nl-NL" dirty="0" smtClean="0"/>
              <a:t>-</a:t>
            </a:r>
          </a:p>
          <a:p>
            <a:pPr marL="0" indent="0">
              <a:buNone/>
            </a:pPr>
            <a:r>
              <a:rPr lang="nl-NL" dirty="0" smtClean="0"/>
              <a:t>-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smtClean="0"/>
              <a:t>Actions </a:t>
            </a:r>
            <a:r>
              <a:rPr lang="nl-NL" dirty="0" err="1" smtClean="0"/>
              <a:t>to</a:t>
            </a:r>
            <a:r>
              <a:rPr lang="nl-NL" dirty="0" smtClean="0"/>
              <a:t> take:</a:t>
            </a:r>
          </a:p>
          <a:p>
            <a:pPr marL="0" indent="0">
              <a:buNone/>
            </a:pPr>
            <a:r>
              <a:rPr lang="nl-NL" dirty="0" smtClean="0"/>
              <a:t>-</a:t>
            </a:r>
          </a:p>
          <a:p>
            <a:pPr marL="0" indent="0">
              <a:buNone/>
            </a:pPr>
            <a:r>
              <a:rPr lang="nl-NL" dirty="0" smtClean="0"/>
              <a:t>-</a:t>
            </a:r>
          </a:p>
          <a:p>
            <a:pPr marL="0" indent="0">
              <a:buNone/>
            </a:pPr>
            <a:r>
              <a:rPr lang="nl-NL" dirty="0"/>
              <a:t>-</a:t>
            </a:r>
            <a:endParaRPr lang="nl-NL" dirty="0" smtClean="0"/>
          </a:p>
          <a:p>
            <a:pPr marL="0" indent="0">
              <a:buNone/>
            </a:pPr>
            <a:endParaRPr lang="nl-NL" dirty="0" smtClean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6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467835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Interrupt</a:t>
            </a:r>
            <a:r>
              <a:rPr lang="nl-NL" dirty="0" smtClean="0"/>
              <a:t> a reader or </a:t>
            </a:r>
            <a:r>
              <a:rPr lang="nl-NL" dirty="0" err="1" smtClean="0"/>
              <a:t>writer</a:t>
            </a:r>
            <a:r>
              <a:rPr lang="nl-NL" dirty="0" smtClean="0"/>
              <a:t> (‘</a:t>
            </a:r>
            <a:r>
              <a:rPr lang="nl-NL" dirty="0" err="1" smtClean="0"/>
              <a:t>kill</a:t>
            </a:r>
            <a:r>
              <a:rPr lang="nl-NL" dirty="0" smtClean="0"/>
              <a:t> a </a:t>
            </a:r>
            <a:r>
              <a:rPr lang="nl-NL" dirty="0" err="1" smtClean="0"/>
              <a:t>ball</a:t>
            </a:r>
            <a:r>
              <a:rPr lang="nl-NL" dirty="0" smtClean="0"/>
              <a:t>’)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 err="1" smtClean="0"/>
              <a:t>Things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consider</a:t>
            </a:r>
            <a:r>
              <a:rPr lang="nl-NL" dirty="0" smtClean="0"/>
              <a:t>:</a:t>
            </a:r>
            <a:endParaRPr lang="nl-NL" dirty="0"/>
          </a:p>
          <a:p>
            <a:pPr>
              <a:buFontTx/>
              <a:buChar char="-"/>
            </a:pPr>
            <a:r>
              <a:rPr lang="nl-NL" dirty="0" smtClean="0"/>
              <a:t>reader or </a:t>
            </a:r>
            <a:r>
              <a:rPr lang="nl-NL" dirty="0" err="1" smtClean="0"/>
              <a:t>writer</a:t>
            </a:r>
            <a:r>
              <a:rPr lang="nl-NL" dirty="0" smtClean="0"/>
              <a:t>?</a:t>
            </a:r>
          </a:p>
          <a:p>
            <a:pPr>
              <a:buFontTx/>
              <a:buChar char="-"/>
            </a:pPr>
            <a:r>
              <a:rPr lang="nl-NL" dirty="0" err="1" smtClean="0"/>
              <a:t>active</a:t>
            </a:r>
            <a:r>
              <a:rPr lang="nl-NL" dirty="0" smtClean="0"/>
              <a:t> or </a:t>
            </a:r>
            <a:r>
              <a:rPr lang="nl-NL" dirty="0" err="1" smtClean="0"/>
              <a:t>waiting</a:t>
            </a:r>
            <a:r>
              <a:rPr lang="nl-NL" dirty="0" smtClean="0"/>
              <a:t>?</a:t>
            </a:r>
          </a:p>
          <a:p>
            <a:pPr>
              <a:buFontTx/>
              <a:buChar char="-"/>
            </a:pPr>
            <a:r>
              <a:rPr lang="nl-NL" dirty="0" err="1" smtClean="0"/>
              <a:t>inside</a:t>
            </a:r>
            <a:r>
              <a:rPr lang="nl-NL" dirty="0" smtClean="0"/>
              <a:t> or </a:t>
            </a:r>
            <a:r>
              <a:rPr lang="nl-NL" dirty="0" err="1" smtClean="0"/>
              <a:t>outside</a:t>
            </a:r>
            <a:r>
              <a:rPr lang="nl-NL" dirty="0" smtClean="0"/>
              <a:t> CS?</a:t>
            </a:r>
            <a:endParaRPr lang="nl-NL" dirty="0"/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NL" dirty="0" smtClean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360534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Interrupt</a:t>
            </a:r>
            <a:r>
              <a:rPr lang="nl-NL" dirty="0" smtClean="0"/>
              <a:t> a reader or </a:t>
            </a:r>
            <a:r>
              <a:rPr lang="nl-NL" dirty="0" err="1" smtClean="0"/>
              <a:t>writer</a:t>
            </a:r>
            <a:r>
              <a:rPr lang="nl-NL" dirty="0" smtClean="0"/>
              <a:t> (‘</a:t>
            </a:r>
            <a:r>
              <a:rPr lang="nl-NL" dirty="0" err="1" smtClean="0"/>
              <a:t>kill</a:t>
            </a:r>
            <a:r>
              <a:rPr lang="nl-NL" dirty="0" smtClean="0"/>
              <a:t> a </a:t>
            </a:r>
            <a:r>
              <a:rPr lang="nl-NL" dirty="0" err="1" smtClean="0"/>
              <a:t>ball</a:t>
            </a:r>
            <a:r>
              <a:rPr lang="nl-NL" dirty="0" smtClean="0"/>
              <a:t>’)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 err="1" smtClean="0"/>
              <a:t>Things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consider</a:t>
            </a:r>
            <a:r>
              <a:rPr lang="nl-NL" dirty="0" smtClean="0"/>
              <a:t>:</a:t>
            </a:r>
            <a:endParaRPr lang="nl-NL" dirty="0"/>
          </a:p>
          <a:p>
            <a:pPr>
              <a:buFontTx/>
              <a:buChar char="-"/>
            </a:pPr>
            <a:r>
              <a:rPr lang="nl-NL" dirty="0" smtClean="0"/>
              <a:t>reader or </a:t>
            </a:r>
            <a:r>
              <a:rPr lang="nl-NL" dirty="0" err="1" smtClean="0"/>
              <a:t>writer</a:t>
            </a:r>
            <a:r>
              <a:rPr lang="nl-NL" dirty="0" smtClean="0"/>
              <a:t>?</a:t>
            </a:r>
          </a:p>
          <a:p>
            <a:pPr>
              <a:buFontTx/>
              <a:buChar char="-"/>
            </a:pPr>
            <a:r>
              <a:rPr lang="nl-NL" dirty="0" err="1" smtClean="0"/>
              <a:t>active</a:t>
            </a:r>
            <a:r>
              <a:rPr lang="nl-NL" dirty="0" smtClean="0"/>
              <a:t> or </a:t>
            </a:r>
            <a:r>
              <a:rPr lang="nl-NL" dirty="0" err="1" smtClean="0"/>
              <a:t>waiting</a:t>
            </a:r>
            <a:r>
              <a:rPr lang="nl-NL" dirty="0" smtClean="0"/>
              <a:t>?</a:t>
            </a:r>
          </a:p>
          <a:p>
            <a:pPr>
              <a:buFontTx/>
              <a:buChar char="-"/>
            </a:pPr>
            <a:r>
              <a:rPr lang="nl-NL" dirty="0" err="1" smtClean="0"/>
              <a:t>inside</a:t>
            </a:r>
            <a:r>
              <a:rPr lang="nl-NL" dirty="0" smtClean="0"/>
              <a:t> or </a:t>
            </a:r>
            <a:r>
              <a:rPr lang="nl-NL" dirty="0" err="1" smtClean="0"/>
              <a:t>outside</a:t>
            </a:r>
            <a:r>
              <a:rPr lang="nl-NL" dirty="0" smtClean="0"/>
              <a:t> CS?</a:t>
            </a:r>
            <a:endParaRPr lang="nl-NL" dirty="0"/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Actions </a:t>
            </a:r>
            <a:r>
              <a:rPr lang="nl-NL" dirty="0" err="1" smtClean="0"/>
              <a:t>to</a:t>
            </a:r>
            <a:r>
              <a:rPr lang="nl-NL" dirty="0" smtClean="0"/>
              <a:t> take:</a:t>
            </a:r>
          </a:p>
          <a:p>
            <a:pPr marL="0" indent="0">
              <a:buNone/>
            </a:pPr>
            <a:r>
              <a:rPr lang="nl-NL" dirty="0" smtClean="0"/>
              <a:t>-</a:t>
            </a:r>
          </a:p>
          <a:p>
            <a:pPr marL="0" indent="0">
              <a:buNone/>
            </a:pPr>
            <a:r>
              <a:rPr lang="nl-NL" dirty="0" smtClean="0"/>
              <a:t>-</a:t>
            </a:r>
          </a:p>
          <a:p>
            <a:pPr marL="0" indent="0">
              <a:buNone/>
            </a:pPr>
            <a:r>
              <a:rPr lang="nl-NL" dirty="0"/>
              <a:t>-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8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709129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Interrupt</a:t>
            </a:r>
            <a:r>
              <a:rPr lang="nl-NL" dirty="0" smtClean="0"/>
              <a:t> a reader or </a:t>
            </a:r>
            <a:r>
              <a:rPr lang="nl-NL" dirty="0" err="1" smtClean="0"/>
              <a:t>writer</a:t>
            </a:r>
            <a:r>
              <a:rPr lang="nl-NL" dirty="0" smtClean="0"/>
              <a:t> (‘</a:t>
            </a:r>
            <a:r>
              <a:rPr lang="nl-NL" dirty="0" err="1" smtClean="0"/>
              <a:t>kill</a:t>
            </a:r>
            <a:r>
              <a:rPr lang="nl-NL" dirty="0" smtClean="0"/>
              <a:t> a </a:t>
            </a:r>
            <a:r>
              <a:rPr lang="nl-NL" dirty="0" err="1" smtClean="0"/>
              <a:t>ball</a:t>
            </a:r>
            <a:r>
              <a:rPr lang="nl-NL" dirty="0" smtClean="0"/>
              <a:t>’)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sz="2000" dirty="0" err="1" smtClean="0"/>
              <a:t>Things</a:t>
            </a:r>
            <a:r>
              <a:rPr lang="nl-NL" sz="2000" dirty="0" smtClean="0"/>
              <a:t> </a:t>
            </a:r>
            <a:r>
              <a:rPr lang="nl-NL" sz="2000" dirty="0" err="1" smtClean="0"/>
              <a:t>to</a:t>
            </a:r>
            <a:r>
              <a:rPr lang="nl-NL" sz="2000" dirty="0" smtClean="0"/>
              <a:t> </a:t>
            </a:r>
            <a:r>
              <a:rPr lang="nl-NL" sz="2000" dirty="0" err="1" smtClean="0"/>
              <a:t>consider</a:t>
            </a:r>
            <a:r>
              <a:rPr lang="nl-NL" sz="2000" dirty="0" smtClean="0"/>
              <a:t>:</a:t>
            </a:r>
            <a:endParaRPr lang="nl-NL" sz="2000" dirty="0"/>
          </a:p>
          <a:p>
            <a:pPr>
              <a:buFontTx/>
              <a:buChar char="-"/>
            </a:pPr>
            <a:r>
              <a:rPr lang="nl-NL" sz="2000" dirty="0" smtClean="0"/>
              <a:t>reader or </a:t>
            </a:r>
            <a:r>
              <a:rPr lang="nl-NL" sz="2000" dirty="0" err="1" smtClean="0"/>
              <a:t>writer</a:t>
            </a:r>
            <a:r>
              <a:rPr lang="nl-NL" sz="2000" dirty="0" smtClean="0"/>
              <a:t>?</a:t>
            </a:r>
          </a:p>
          <a:p>
            <a:pPr>
              <a:buFontTx/>
              <a:buChar char="-"/>
            </a:pPr>
            <a:r>
              <a:rPr lang="nl-NL" sz="2000" dirty="0" err="1" smtClean="0"/>
              <a:t>active</a:t>
            </a:r>
            <a:r>
              <a:rPr lang="nl-NL" sz="2000" dirty="0" smtClean="0"/>
              <a:t> or </a:t>
            </a:r>
            <a:r>
              <a:rPr lang="nl-NL" sz="2000" dirty="0" err="1" smtClean="0"/>
              <a:t>waiting</a:t>
            </a:r>
            <a:r>
              <a:rPr lang="nl-NL" sz="2000" dirty="0" smtClean="0"/>
              <a:t>?</a:t>
            </a:r>
          </a:p>
          <a:p>
            <a:pPr>
              <a:buFontTx/>
              <a:buChar char="-"/>
            </a:pPr>
            <a:r>
              <a:rPr lang="nl-NL" sz="2000" dirty="0" err="1" smtClean="0"/>
              <a:t>inside</a:t>
            </a:r>
            <a:r>
              <a:rPr lang="nl-NL" sz="2000" dirty="0" smtClean="0"/>
              <a:t> or </a:t>
            </a:r>
            <a:r>
              <a:rPr lang="nl-NL" sz="2000" dirty="0" err="1" smtClean="0"/>
              <a:t>outside</a:t>
            </a:r>
            <a:r>
              <a:rPr lang="nl-NL" sz="2000" dirty="0" smtClean="0"/>
              <a:t> CS?</a:t>
            </a:r>
            <a:endParaRPr lang="nl-NL" sz="2000" dirty="0"/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Actions </a:t>
            </a:r>
            <a:r>
              <a:rPr lang="nl-NL" dirty="0" err="1" smtClean="0"/>
              <a:t>to</a:t>
            </a:r>
            <a:r>
              <a:rPr lang="nl-NL" dirty="0" smtClean="0"/>
              <a:t> take:</a:t>
            </a:r>
          </a:p>
          <a:p>
            <a:pPr>
              <a:buFontTx/>
              <a:buChar char="-"/>
            </a:pPr>
            <a:r>
              <a:rPr lang="nl-NL" dirty="0" err="1" smtClean="0"/>
              <a:t>Waiting</a:t>
            </a:r>
            <a:r>
              <a:rPr lang="nl-NL" dirty="0"/>
              <a:t> </a:t>
            </a:r>
            <a:r>
              <a:rPr lang="nl-NL" dirty="0" smtClean="0"/>
              <a:t>-&gt; </a:t>
            </a:r>
            <a:r>
              <a:rPr lang="nl-NL" dirty="0" err="1" smtClean="0"/>
              <a:t>interrupted</a:t>
            </a:r>
            <a:r>
              <a:rPr lang="nl-NL" dirty="0" smtClean="0"/>
              <a:t> </a:t>
            </a:r>
            <a:r>
              <a:rPr lang="nl-NL" dirty="0" err="1" smtClean="0"/>
              <a:t>exception</a:t>
            </a:r>
            <a:endParaRPr lang="nl-NL" dirty="0" smtClean="0"/>
          </a:p>
          <a:p>
            <a:pPr lvl="1">
              <a:buFontTx/>
              <a:buChar char="-"/>
            </a:pPr>
            <a:r>
              <a:rPr lang="nl-NL" dirty="0" smtClean="0"/>
              <a:t>update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administration</a:t>
            </a:r>
            <a:r>
              <a:rPr lang="nl-NL" dirty="0" smtClean="0"/>
              <a:t> of </a:t>
            </a:r>
            <a:r>
              <a:rPr lang="nl-NL" dirty="0" err="1" smtClean="0"/>
              <a:t>the</a:t>
            </a:r>
            <a:r>
              <a:rPr lang="nl-NL" dirty="0" smtClean="0"/>
              <a:t> monitor (update ‘</a:t>
            </a:r>
            <a:r>
              <a:rPr lang="nl-NL" dirty="0" err="1" smtClean="0"/>
              <a:t>waiting</a:t>
            </a:r>
            <a:r>
              <a:rPr lang="nl-NL" dirty="0" smtClean="0"/>
              <a:t>’ variables)</a:t>
            </a:r>
          </a:p>
          <a:p>
            <a:pPr lvl="2">
              <a:buFontTx/>
              <a:buChar char="-"/>
            </a:pPr>
            <a:r>
              <a:rPr lang="nl-NL" dirty="0" err="1" smtClean="0"/>
              <a:t>should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done</a:t>
            </a:r>
            <a:r>
              <a:rPr lang="nl-NL" dirty="0" smtClean="0"/>
              <a:t> </a:t>
            </a:r>
            <a:r>
              <a:rPr lang="nl-NL" dirty="0" err="1" smtClean="0"/>
              <a:t>inside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monitor</a:t>
            </a:r>
          </a:p>
          <a:p>
            <a:pPr>
              <a:buFontTx/>
              <a:buChar char="-"/>
            </a:pPr>
            <a:r>
              <a:rPr lang="nl-NL" dirty="0" smtClean="0"/>
              <a:t>Active (in CS) -&gt; </a:t>
            </a:r>
            <a:r>
              <a:rPr lang="nl-NL" dirty="0" err="1" smtClean="0"/>
              <a:t>isInterrupted</a:t>
            </a:r>
            <a:r>
              <a:rPr lang="nl-NL" dirty="0" smtClean="0"/>
              <a:t> </a:t>
            </a:r>
            <a:r>
              <a:rPr lang="nl-NL" dirty="0" err="1" smtClean="0"/>
              <a:t>flag</a:t>
            </a:r>
            <a:r>
              <a:rPr lang="nl-NL" dirty="0" smtClean="0"/>
              <a:t> is set</a:t>
            </a:r>
          </a:p>
          <a:p>
            <a:pPr lvl="1">
              <a:buFontTx/>
              <a:buChar char="-"/>
            </a:pPr>
            <a:r>
              <a:rPr lang="nl-NL" dirty="0" err="1" smtClean="0"/>
              <a:t>notify</a:t>
            </a:r>
            <a:r>
              <a:rPr lang="nl-NL" dirty="0" smtClean="0"/>
              <a:t> </a:t>
            </a:r>
            <a:r>
              <a:rPr lang="nl-NL" dirty="0" err="1" smtClean="0"/>
              <a:t>waiting</a:t>
            </a:r>
            <a:r>
              <a:rPr lang="nl-NL" dirty="0" smtClean="0"/>
              <a:t> readers </a:t>
            </a:r>
            <a:r>
              <a:rPr lang="nl-NL" dirty="0" err="1" smtClean="0"/>
              <a:t>and</a:t>
            </a:r>
            <a:r>
              <a:rPr lang="nl-NL" dirty="0"/>
              <a:t> </a:t>
            </a:r>
            <a:r>
              <a:rPr lang="nl-NL" dirty="0" smtClean="0"/>
              <a:t>/ or </a:t>
            </a:r>
            <a:r>
              <a:rPr lang="nl-NL" dirty="0" err="1" smtClean="0"/>
              <a:t>writers</a:t>
            </a:r>
            <a:r>
              <a:rPr lang="nl-NL" dirty="0" smtClean="0"/>
              <a:t>, update ‘</a:t>
            </a:r>
            <a:r>
              <a:rPr lang="nl-NL" dirty="0" err="1" smtClean="0"/>
              <a:t>active</a:t>
            </a:r>
            <a:r>
              <a:rPr lang="nl-NL" dirty="0" smtClean="0"/>
              <a:t>’ variables</a:t>
            </a:r>
          </a:p>
          <a:p>
            <a:pPr marL="0" indent="0">
              <a:buNone/>
            </a:pPr>
            <a:r>
              <a:rPr lang="nl-NL" dirty="0" smtClean="0"/>
              <a:t>- In </a:t>
            </a:r>
            <a:r>
              <a:rPr lang="nl-NL" dirty="0" err="1" smtClean="0"/>
              <a:t>all</a:t>
            </a:r>
            <a:r>
              <a:rPr lang="nl-NL" dirty="0" smtClean="0"/>
              <a:t> cases:</a:t>
            </a:r>
            <a:endParaRPr lang="nl-NL" dirty="0"/>
          </a:p>
          <a:p>
            <a:pPr lvl="1">
              <a:buFontTx/>
              <a:buChar char="-"/>
            </a:pPr>
            <a:r>
              <a:rPr lang="nl-NL" dirty="0" smtClean="0"/>
              <a:t>Stop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execution</a:t>
            </a:r>
            <a:r>
              <a:rPr lang="nl-NL" dirty="0" smtClean="0"/>
              <a:t> of </a:t>
            </a:r>
            <a:r>
              <a:rPr lang="nl-NL" dirty="0" err="1" smtClean="0"/>
              <a:t>the</a:t>
            </a:r>
            <a:r>
              <a:rPr lang="nl-NL" dirty="0" smtClean="0"/>
              <a:t> thread of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interrupted</a:t>
            </a:r>
            <a:r>
              <a:rPr lang="nl-NL" dirty="0" smtClean="0"/>
              <a:t> reader / </a:t>
            </a:r>
            <a:r>
              <a:rPr lang="nl-NL" dirty="0" err="1" smtClean="0"/>
              <a:t>writer</a:t>
            </a:r>
            <a:endParaRPr lang="nl-NL" dirty="0" smtClean="0"/>
          </a:p>
          <a:p>
            <a:pPr marL="0" indent="0">
              <a:buNone/>
            </a:pPr>
            <a:endParaRPr lang="nl-NL" dirty="0" smtClean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9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8136782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elderheid">
  <a:themeElements>
    <a:clrScheme name="Helderhei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Kantoor - klassiek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lderhei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0FCC3E123AFF449F7DF67C77C781AA" ma:contentTypeVersion="1" ma:contentTypeDescription="Create a new document." ma:contentTypeScope="" ma:versionID="ff3a3679ef2fdc50c90be6610acdb3d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26e4863383729cb444416dcdc8f5e0b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20BD135-3F2E-4ABA-A1FE-F411D28726F2}"/>
</file>

<file path=customXml/itemProps2.xml><?xml version="1.0" encoding="utf-8"?>
<ds:datastoreItem xmlns:ds="http://schemas.openxmlformats.org/officeDocument/2006/customXml" ds:itemID="{947F6B14-21E7-4048-95D8-DBCC0C7CEEF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406B6A6-18C0-4082-8DAB-0B1555B2C579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3937</TotalTime>
  <Words>442</Words>
  <Application>Microsoft Office PowerPoint</Application>
  <PresentationFormat>Diavoorstelling (4:3)</PresentationFormat>
  <Paragraphs>98</Paragraphs>
  <Slides>10</Slides>
  <Notes>5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1" baseType="lpstr">
      <vt:lpstr>Helderheid</vt:lpstr>
      <vt:lpstr>OS2, week 2</vt:lpstr>
      <vt:lpstr>Readers-Writers Problem</vt:lpstr>
      <vt:lpstr>Solution with a Monitor</vt:lpstr>
      <vt:lpstr>Readers-Writers Monitor</vt:lpstr>
      <vt:lpstr>Structure of a reader/writer</vt:lpstr>
      <vt:lpstr>Interrupt a reader or writer (‘kill a ball’)</vt:lpstr>
      <vt:lpstr>Interrupt a reader or writer (‘kill a ball’)</vt:lpstr>
      <vt:lpstr>Interrupt a reader or writer (‘kill a ball’)</vt:lpstr>
      <vt:lpstr>Interrupt a reader or writer (‘kill a ball’)</vt:lpstr>
      <vt:lpstr>And now.....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Geen diatitel</dc:title>
  <dc:creator>systeembeheer</dc:creator>
  <cp:lastModifiedBy>Postma,André A.</cp:lastModifiedBy>
  <cp:revision>160</cp:revision>
  <dcterms:created xsi:type="dcterms:W3CDTF">2000-11-02T17:31:36Z</dcterms:created>
  <dcterms:modified xsi:type="dcterms:W3CDTF">2017-11-22T15:08:16Z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0x010100810FCC3E123AFF449F7DF67C77C781AA</vt:lpwstr>
  </property>
</Properties>
</file>