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0" r:id="rId6"/>
    <p:sldId id="273" r:id="rId7"/>
    <p:sldId id="274" r:id="rId8"/>
    <p:sldId id="275" r:id="rId9"/>
    <p:sldId id="276" r:id="rId10"/>
    <p:sldId id="277" r:id="rId11"/>
    <p:sldId id="281" r:id="rId12"/>
    <p:sldId id="262" r:id="rId13"/>
    <p:sldId id="263" r:id="rId14"/>
    <p:sldId id="278" r:id="rId15"/>
    <p:sldId id="279" r:id="rId16"/>
    <p:sldId id="264" r:id="rId17"/>
    <p:sldId id="265" r:id="rId18"/>
    <p:sldId id="280" r:id="rId19"/>
    <p:sldId id="284" r:id="rId20"/>
    <p:sldId id="266" r:id="rId21"/>
    <p:sldId id="267" r:id="rId22"/>
    <p:sldId id="268" r:id="rId23"/>
    <p:sldId id="282" r:id="rId24"/>
    <p:sldId id="269" r:id="rId25"/>
    <p:sldId id="283" r:id="rId26"/>
    <p:sldId id="270" r:id="rId27"/>
    <p:sldId id="271" r:id="rId28"/>
    <p:sldId id="27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82318" autoAdjust="0"/>
  </p:normalViewPr>
  <p:slideViewPr>
    <p:cSldViewPr>
      <p:cViewPr varScale="1">
        <p:scale>
          <a:sx n="56" d="100"/>
          <a:sy n="56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‹nr.›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nl-NL" dirty="0" err="1" smtClean="0"/>
              <a:t>Why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put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dataset in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monitor?</a:t>
            </a:r>
          </a:p>
          <a:p>
            <a:pPr marL="171450" indent="-171450">
              <a:buFontTx/>
              <a:buChar char="-"/>
            </a:pPr>
            <a:r>
              <a:rPr lang="nl-NL" baseline="0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prevent</a:t>
            </a:r>
            <a:r>
              <a:rPr lang="nl-NL" baseline="0" dirty="0" smtClean="0"/>
              <a:t> multiple readers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accessing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shared data</a:t>
            </a:r>
          </a:p>
          <a:p>
            <a:pPr marL="171450" indent="-171450">
              <a:buFontTx/>
              <a:buChar char="-"/>
            </a:pPr>
            <a:endParaRPr lang="nl-NL" baseline="0" dirty="0" smtClean="0"/>
          </a:p>
          <a:p>
            <a:pPr marL="171450" indent="-171450">
              <a:buFontTx/>
              <a:buChar char="-"/>
            </a:pPr>
            <a:endParaRPr lang="nl-NL" baseline="0" dirty="0" smtClean="0"/>
          </a:p>
          <a:p>
            <a:pPr marL="0" indent="0">
              <a:buFontTx/>
              <a:buNone/>
            </a:pPr>
            <a:r>
              <a:rPr lang="nl-NL" baseline="0" dirty="0" smtClean="0"/>
              <a:t>For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points are </a:t>
            </a:r>
            <a:r>
              <a:rPr lang="nl-NL" baseline="0" dirty="0" err="1" smtClean="0"/>
              <a:t>synchronization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methods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needed</a:t>
            </a:r>
            <a:r>
              <a:rPr lang="nl-NL" baseline="0" dirty="0" smtClean="0"/>
              <a:t>?</a:t>
            </a:r>
            <a:endParaRPr lang="nl-N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7834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8037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26580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5129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9180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73250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9661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962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82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89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135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unis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2471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978" y="8686453"/>
            <a:ext cx="2971953" cy="171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512" tIns="45578" rIns="91512" bIns="45578" anchor="b" anchorCtr="0" compatLnSpc="1"/>
          <a:lstStyle/>
          <a:p>
            <a:pPr algn="r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04433" algn="l"/>
                <a:tab pos="1808866" algn="l"/>
                <a:tab pos="2713298" algn="l"/>
                <a:tab pos="3617732" algn="l"/>
                <a:tab pos="4522165" algn="l"/>
                <a:tab pos="5426597" algn="l"/>
                <a:tab pos="6331030" algn="l"/>
                <a:tab pos="7235464" algn="l"/>
                <a:tab pos="8139897" algn="l"/>
                <a:tab pos="9044330" algn="l"/>
                <a:tab pos="9948763" algn="l"/>
              </a:tabLst>
            </a:pPr>
            <a:fld id="{6AE0F467-2AA0-4154-8F7A-3E3020A7ADD9}" type="slidenum">
              <a:rPr lang="en-US" sz="1200">
                <a:solidFill>
                  <a:srgbClr val="000000"/>
                </a:solidFill>
                <a:latin typeface="Times New Roman" pitchFamily="18"/>
                <a:ea typeface="MS PGothic" pitchFamily="34"/>
                <a:cs typeface="MS PGothic" pitchFamily="34"/>
              </a:rPr>
              <a:pPr algn="r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04433" algn="l"/>
                  <a:tab pos="1808866" algn="l"/>
                  <a:tab pos="2713298" algn="l"/>
                  <a:tab pos="3617732" algn="l"/>
                  <a:tab pos="4522165" algn="l"/>
                  <a:tab pos="5426597" algn="l"/>
                  <a:tab pos="6331030" algn="l"/>
                  <a:tab pos="7235464" algn="l"/>
                  <a:tab pos="8139897" algn="l"/>
                  <a:tab pos="9044330" algn="l"/>
                  <a:tab pos="9948763" algn="l"/>
                </a:tabLst>
              </a:pPr>
              <a:t>9</a:t>
            </a:fld>
            <a:endParaRPr lang="en-US" sz="1200">
              <a:solidFill>
                <a:srgbClr val="000000"/>
              </a:solidFill>
              <a:latin typeface="Times New Roman" pitchFamily="18"/>
              <a:ea typeface="MS PGothic" pitchFamily="34"/>
              <a:cs typeface="MS PGothic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8738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15689" y="4344466"/>
            <a:ext cx="5024989" cy="756844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Semaphore solution: see book</a:t>
            </a:r>
          </a:p>
          <a:p>
            <a:pPr lvl="0"/>
            <a:r>
              <a:rPr lang="en-US"/>
              <a:t>Synchronized solution: see book/demo</a:t>
            </a:r>
          </a:p>
          <a:p>
            <a:pPr lvl="0"/>
            <a:r>
              <a:rPr lang="en-US"/>
              <a:t>Next: JAVA reentrantlock &amp; conditions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‹nr.›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38" r:id="rId12"/>
    <p:sldLayoutId id="214748375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guardmeth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52000"/>
            <a:ext cx="9141120" cy="57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OS2, week 2</a:t>
            </a:r>
            <a:endParaRPr lang="nl-N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readers-writers problem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Solution with a Monitor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a 'Monitor'?</a:t>
            </a:r>
          </a:p>
          <a:p>
            <a:pPr lvl="1"/>
            <a:r>
              <a:rPr lang="en-US" dirty="0"/>
              <a:t>All synchronization issues are concentrated in a </a:t>
            </a:r>
            <a:r>
              <a:rPr lang="en-US" dirty="0" smtClean="0"/>
              <a:t>Monitor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(Note: there </a:t>
            </a:r>
            <a:r>
              <a:rPr lang="en-US" dirty="0"/>
              <a:t>is no standard class with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 monitor is ‘just’ a class, with some special features: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contains all </a:t>
            </a:r>
            <a:r>
              <a:rPr lang="en-US" dirty="0" smtClean="0"/>
              <a:t>shared state </a:t>
            </a:r>
            <a:r>
              <a:rPr lang="en-US" dirty="0"/>
              <a:t>variables (private</a:t>
            </a:r>
            <a:r>
              <a:rPr lang="en-US" dirty="0" smtClean="0"/>
              <a:t>) (Not the dataset)</a:t>
            </a:r>
            <a:endParaRPr lang="en-US" dirty="0"/>
          </a:p>
          <a:p>
            <a:pPr lvl="1"/>
            <a:r>
              <a:rPr lang="en-US" dirty="0"/>
              <a:t>it contains all synchronization code</a:t>
            </a:r>
          </a:p>
          <a:p>
            <a:pPr lvl="1"/>
            <a:r>
              <a:rPr lang="en-US" dirty="0" smtClean="0"/>
              <a:t>It has one </a:t>
            </a:r>
            <a:r>
              <a:rPr lang="en-US" dirty="0"/>
              <a:t>public method for every synchronization event</a:t>
            </a:r>
          </a:p>
          <a:p>
            <a:pPr lvl="1"/>
            <a:r>
              <a:rPr lang="en-US" dirty="0"/>
              <a:t>all these methods are synchronized</a:t>
            </a:r>
          </a:p>
          <a:p>
            <a:pPr lvl="1"/>
            <a:r>
              <a:rPr lang="en-US" dirty="0"/>
              <a:t>methods can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usually, only one object is made of this class</a:t>
            </a:r>
          </a:p>
          <a:p>
            <a:pPr lvl="1"/>
            <a:r>
              <a:rPr lang="en-US" dirty="0"/>
              <a:t>this object is shared by all </a:t>
            </a:r>
            <a:r>
              <a:rPr lang="en-US" dirty="0" smtClean="0"/>
              <a:t>threads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324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do we </a:t>
            </a:r>
            <a:r>
              <a:rPr lang="nl-NL" dirty="0" err="1" smtClean="0"/>
              <a:t>use</a:t>
            </a:r>
            <a:r>
              <a:rPr lang="nl-NL" dirty="0" smtClean="0"/>
              <a:t> a monitor?</a:t>
            </a:r>
          </a:p>
          <a:p>
            <a:pPr marL="274320" lvl="1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439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do we </a:t>
            </a:r>
            <a:r>
              <a:rPr lang="nl-NL" dirty="0" err="1" smtClean="0"/>
              <a:t>use</a:t>
            </a:r>
            <a:r>
              <a:rPr lang="nl-NL" dirty="0" smtClean="0"/>
              <a:t> a monitor?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want to allow multiple threads to enter the critical section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if we want to claim multiple resources/locks in one go (week 5)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other </a:t>
            </a:r>
            <a:r>
              <a:rPr lang="en-US" dirty="0"/>
              <a:t>reason: separation of concerns (all sync in one class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dirty="0" smtClean="0"/>
              <a:t>!! </a:t>
            </a:r>
            <a:r>
              <a:rPr lang="en-US" sz="2400" dirty="0"/>
              <a:t>Share the monitor among the threads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004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Readers-Writers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smtClean="0"/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ReaderWriterMonitor</a:t>
            </a:r>
            <a:r>
              <a:rPr lang="en-US" dirty="0"/>
              <a:t> with 4 methods: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659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Structure of a reader/writer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General </a:t>
            </a:r>
            <a:r>
              <a:rPr lang="nl-NL" dirty="0" err="1"/>
              <a:t>structure</a:t>
            </a:r>
            <a:r>
              <a:rPr lang="nl-NL" dirty="0"/>
              <a:t> of a reader:</a:t>
            </a: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RW.enterReader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...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dataset (CS)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RW.exitReader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nl-NL" dirty="0"/>
              <a:t>General </a:t>
            </a:r>
            <a:r>
              <a:rPr lang="nl-NL" dirty="0" err="1"/>
              <a:t>structure</a:t>
            </a:r>
            <a:r>
              <a:rPr lang="nl-NL" dirty="0"/>
              <a:t> of a </a:t>
            </a:r>
            <a:r>
              <a:rPr lang="nl-NL" dirty="0" err="1"/>
              <a:t>writer</a:t>
            </a:r>
            <a:r>
              <a:rPr lang="nl-NL" dirty="0"/>
              <a:t>:</a:t>
            </a: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RW.enterWriter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... // update dataset (CS)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RW.exitWriter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More </a:t>
            </a:r>
            <a:r>
              <a:rPr lang="nl-NL" dirty="0" err="1"/>
              <a:t>complicated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reader/</a:t>
            </a:r>
            <a:r>
              <a:rPr lang="nl-NL" dirty="0" err="1"/>
              <a:t>writer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interrupted</a:t>
            </a:r>
            <a:r>
              <a:rPr lang="nl-NL" dirty="0"/>
              <a:t> in CS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971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with a monitor only the entry/exit of a critical section </a:t>
            </a:r>
            <a:r>
              <a:rPr lang="en-US" dirty="0" smtClean="0"/>
              <a:t>is synchronized</a:t>
            </a:r>
            <a:r>
              <a:rPr lang="en-US" dirty="0"/>
              <a:t>, not the critical section itself.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more generic solution </a:t>
            </a:r>
            <a:r>
              <a:rPr lang="en-US" dirty="0" smtClean="0"/>
              <a:t>than synchronizing </a:t>
            </a:r>
            <a:r>
              <a:rPr lang="en-US" dirty="0"/>
              <a:t>the whole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 the monitor </a:t>
            </a:r>
            <a:r>
              <a:rPr lang="en-US" dirty="0" err="1">
                <a:solidFill>
                  <a:srgbClr val="FF0000"/>
                </a:solidFill>
              </a:rPr>
              <a:t>enterCS</a:t>
            </a:r>
            <a:r>
              <a:rPr lang="en-US" dirty="0"/>
              <a:t> methods we specify the entry conditions 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notice we use a wait here (compare with the producer/consumer </a:t>
            </a:r>
            <a:r>
              <a:rPr lang="en-US" dirty="0" smtClean="0"/>
              <a:t> problem</a:t>
            </a:r>
            <a:r>
              <a:rPr lang="en-US" dirty="0"/>
              <a:t>, although the thread may enter the CS, another thread / </a:t>
            </a:r>
            <a:r>
              <a:rPr lang="en-US" dirty="0" smtClean="0"/>
              <a:t>other threads </a:t>
            </a:r>
            <a:r>
              <a:rPr lang="en-US" dirty="0"/>
              <a:t>should first leave the CS before the thread can continue)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exitCS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needed to notify (wake up) waiting threads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`and </a:t>
            </a:r>
            <a:r>
              <a:rPr lang="en-US" dirty="0"/>
              <a:t>of course, in all methods: update internal administration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nr</a:t>
            </a:r>
            <a:r>
              <a:rPr lang="en-US" dirty="0"/>
              <a:t> of readers in CS,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27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 remark about interrupting </a:t>
            </a:r>
            <a:r>
              <a:rPr lang="en-US" dirty="0"/>
              <a:t>threads</a:t>
            </a:r>
          </a:p>
          <a:p>
            <a:pPr marL="0" indent="0">
              <a:buNone/>
            </a:pPr>
            <a:r>
              <a:rPr lang="en-US" dirty="0" smtClean="0"/>
              <a:t>	3. interrupting a waiting </a:t>
            </a:r>
            <a:r>
              <a:rPr lang="en-US" dirty="0"/>
              <a:t>thread</a:t>
            </a:r>
          </a:p>
          <a:p>
            <a:pPr marL="0" indent="0">
              <a:buNone/>
            </a:pPr>
            <a:r>
              <a:rPr lang="en-US" dirty="0"/>
              <a:t>	- update waiting variable 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do </a:t>
            </a:r>
            <a:r>
              <a:rPr lang="en-US" dirty="0">
                <a:solidFill>
                  <a:srgbClr val="FF0000"/>
                </a:solidFill>
              </a:rPr>
              <a:t>inside </a:t>
            </a:r>
            <a:r>
              <a:rPr lang="en-US" dirty="0" err="1" smtClean="0">
                <a:solidFill>
                  <a:srgbClr val="FF0000"/>
                </a:solidFill>
              </a:rPr>
              <a:t>enterCS</a:t>
            </a:r>
            <a:r>
              <a:rPr lang="en-US" dirty="0" smtClean="0">
                <a:solidFill>
                  <a:srgbClr val="FF0000"/>
                </a:solidFill>
              </a:rPr>
              <a:t> monitor method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Do not use </a:t>
            </a:r>
            <a:r>
              <a:rPr lang="en-US" dirty="0"/>
              <a:t>a separate method to decrease that </a:t>
            </a:r>
            <a:r>
              <a:rPr lang="en-US" dirty="0" smtClean="0"/>
              <a:t>waiting variable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breaks the encapsulation of the data in the monitor).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873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Inside the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monitor, we use the following private variables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readersActive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number of readers in </a:t>
            </a:r>
            <a:r>
              <a:rPr lang="en-US" dirty="0" smtClean="0"/>
              <a:t>CS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writersActive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number of writers in CS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916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 part of monitor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785"/>
              </a:spcBef>
              <a:buNone/>
            </a:pPr>
            <a:r>
              <a:rPr lang="x-none" sz="1800">
                <a:latin typeface="Courier New" pitchFamily="49"/>
              </a:rPr>
              <a:t>public synchronized void </a:t>
            </a:r>
            <a:r>
              <a:rPr lang="x-none" sz="1800" b="1">
                <a:latin typeface="Courier New" pitchFamily="49"/>
              </a:rPr>
              <a:t>enterReader</a:t>
            </a:r>
            <a:r>
              <a:rPr lang="x-none" sz="1800">
                <a:latin typeface="Courier New" pitchFamily="49"/>
              </a:rPr>
              <a:t>()</a:t>
            </a:r>
            <a:r>
              <a:rPr lang="en-US" sz="1800" dirty="0">
                <a:latin typeface="Courier New" pitchFamily="49"/>
              </a:rPr>
              <a:t> </a:t>
            </a:r>
            <a:br>
              <a:rPr lang="en-US" sz="1800" dirty="0">
                <a:latin typeface="Courier New" pitchFamily="49"/>
              </a:rPr>
            </a:br>
            <a:r>
              <a:rPr lang="en-US" sz="1800" dirty="0">
                <a:latin typeface="Courier New" pitchFamily="49"/>
              </a:rPr>
              <a:t>                          throws </a:t>
            </a:r>
            <a:r>
              <a:rPr lang="en-US" sz="1800" dirty="0" err="1">
                <a:latin typeface="Courier New" pitchFamily="49"/>
              </a:rPr>
              <a:t>InterruptedException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x-none" sz="1800">
                <a:latin typeface="Courier New" pitchFamily="49"/>
              </a:rPr>
              <a:t>{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while (</a:t>
            </a:r>
            <a:r>
              <a:rPr lang="x-none" sz="1800" b="1">
                <a:latin typeface="Courier New" pitchFamily="49"/>
              </a:rPr>
              <a:t>writersActive</a:t>
            </a:r>
            <a:r>
              <a:rPr lang="x-none" sz="1800">
                <a:latin typeface="Courier New" pitchFamily="49"/>
              </a:rPr>
              <a:t> &gt; 0) { </a:t>
            </a:r>
            <a:r>
              <a:rPr lang="x-none" sz="1800" b="1">
                <a:latin typeface="Courier New" pitchFamily="49"/>
              </a:rPr>
              <a:t/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  wait(); </a:t>
            </a:r>
            <a:br>
              <a:rPr lang="x-none" sz="1800" b="1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}</a:t>
            </a:r>
            <a:r>
              <a:rPr lang="x-none" sz="1800" b="1">
                <a:latin typeface="Courier New" pitchFamily="49"/>
              </a:rPr>
              <a:t/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readersActive++;</a:t>
            </a:r>
            <a:br>
              <a:rPr lang="x-none" sz="1800" b="1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         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}</a:t>
            </a:r>
            <a:br>
              <a:rPr lang="x-none" sz="1800">
                <a:latin typeface="Courier New" pitchFamily="49"/>
              </a:rPr>
            </a:br>
            <a:endParaRPr lang="x-none" sz="1800">
              <a:latin typeface="Courier New" pitchFamily="49"/>
            </a:endParaRPr>
          </a:p>
          <a:p>
            <a:pPr marL="0" lvl="0" indent="0">
              <a:spcBef>
                <a:spcPts val="785"/>
              </a:spcBef>
              <a:buNone/>
            </a:pPr>
            <a:r>
              <a:rPr lang="x-none" sz="1800">
                <a:latin typeface="Courier New" pitchFamily="49"/>
              </a:rPr>
              <a:t>public synchronized void </a:t>
            </a:r>
            <a:r>
              <a:rPr lang="x-none" sz="1800" b="1">
                <a:latin typeface="Courier New" pitchFamily="49"/>
              </a:rPr>
              <a:t>exitReader</a:t>
            </a:r>
            <a:r>
              <a:rPr lang="x-none" sz="1800">
                <a:latin typeface="Courier New" pitchFamily="49"/>
              </a:rPr>
              <a:t>() {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</a:t>
            </a:r>
            <a:r>
              <a:rPr lang="x-none" sz="1800" b="1">
                <a:latin typeface="Courier New" pitchFamily="49"/>
              </a:rPr>
              <a:t>readersActive--;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notifyAll();</a:t>
            </a:r>
            <a:br>
              <a:rPr lang="x-none" sz="1800" b="1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655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Writer part of monitor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785"/>
              </a:spcBef>
              <a:buNone/>
            </a:pPr>
            <a:r>
              <a:rPr lang="x-none" sz="1800">
                <a:latin typeface="Courier New" pitchFamily="49"/>
              </a:rPr>
              <a:t>public synchronized void </a:t>
            </a:r>
            <a:r>
              <a:rPr lang="x-none" sz="1800" b="1">
                <a:latin typeface="Courier New" pitchFamily="49"/>
              </a:rPr>
              <a:t>enterWriter</a:t>
            </a:r>
            <a:r>
              <a:rPr lang="x-none" sz="1800">
                <a:latin typeface="Courier New" pitchFamily="49"/>
              </a:rPr>
              <a:t>()</a:t>
            </a:r>
            <a:r>
              <a:rPr lang="en-US" sz="1800">
                <a:latin typeface="Courier New" pitchFamily="49"/>
              </a:rPr>
              <a:t> </a:t>
            </a:r>
            <a:br>
              <a:rPr lang="en-US" sz="1800">
                <a:latin typeface="Courier New" pitchFamily="49"/>
              </a:rPr>
            </a:br>
            <a:r>
              <a:rPr lang="en-US" sz="1800">
                <a:latin typeface="Courier New" pitchFamily="49"/>
              </a:rPr>
              <a:t>                            throws InterruptedException </a:t>
            </a:r>
            <a:r>
              <a:rPr lang="x-none" sz="1800">
                <a:latin typeface="Courier New" pitchFamily="49"/>
              </a:rPr>
              <a:t>{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while (</a:t>
            </a:r>
            <a:r>
              <a:rPr lang="x-none" sz="1800" b="1">
                <a:latin typeface="Courier New" pitchFamily="49"/>
              </a:rPr>
              <a:t>writersActive</a:t>
            </a:r>
            <a:r>
              <a:rPr lang="x-none" sz="1800">
                <a:latin typeface="Courier New" pitchFamily="49"/>
              </a:rPr>
              <a:t> &gt; 0 || </a:t>
            </a:r>
            <a:r>
              <a:rPr lang="x-none" sz="1800" b="1">
                <a:latin typeface="Courier New" pitchFamily="49"/>
              </a:rPr>
              <a:t>readersActive</a:t>
            </a:r>
            <a:r>
              <a:rPr lang="x-none" sz="1800">
                <a:latin typeface="Courier New" pitchFamily="49"/>
              </a:rPr>
              <a:t> &gt; 0)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{</a:t>
            </a:r>
            <a:r>
              <a:rPr lang="x-none" sz="1800" b="1">
                <a:latin typeface="Courier New" pitchFamily="49"/>
              </a:rPr>
              <a:t/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  wait();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</a:t>
            </a:r>
            <a:r>
              <a:rPr lang="x-none" sz="1800">
                <a:latin typeface="Courier New" pitchFamily="49"/>
              </a:rPr>
              <a:t>}</a:t>
            </a:r>
            <a:r>
              <a:rPr lang="x-none" sz="1800" b="1">
                <a:latin typeface="Courier New" pitchFamily="49"/>
              </a:rPr>
              <a:t/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writersActive++;</a:t>
            </a:r>
            <a:r>
              <a:rPr lang="x-none" sz="1800">
                <a:latin typeface="Courier New" pitchFamily="49"/>
              </a:rPr>
              <a:t/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}</a:t>
            </a:r>
          </a:p>
          <a:p>
            <a:pPr marL="0" lvl="0" indent="0">
              <a:spcBef>
                <a:spcPts val="785"/>
              </a:spcBef>
              <a:buNone/>
            </a:pPr>
            <a:endParaRPr lang="x-none" sz="1800">
              <a:latin typeface="Courier New" pitchFamily="49"/>
            </a:endParaRPr>
          </a:p>
          <a:p>
            <a:pPr lvl="0">
              <a:buNone/>
            </a:pPr>
            <a:r>
              <a:rPr lang="x-none" sz="1800">
                <a:latin typeface="Courier New" pitchFamily="49"/>
              </a:rPr>
              <a:t>exitWriter() </a:t>
            </a:r>
            <a:r>
              <a:rPr lang="en-US" sz="1800"/>
              <a:t>similar to </a:t>
            </a:r>
            <a:r>
              <a:rPr lang="x-none" sz="1800">
                <a:latin typeface="Courier New" pitchFamily="49"/>
              </a:rPr>
              <a:t>exitReader()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106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5536" y="372701"/>
            <a:ext cx="3018464" cy="479442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 smtClean="0">
                <a:latin typeface="Courier New" pitchFamily="49"/>
                <a:cs typeface="Courier New" pitchFamily="49"/>
              </a:rPr>
              <a:t>wait</a:t>
            </a:r>
            <a:r>
              <a:rPr lang="nl-NL" dirty="0" smtClean="0"/>
              <a:t> </a:t>
            </a:r>
            <a:r>
              <a:rPr lang="nl-NL" dirty="0"/>
              <a:t>in </a:t>
            </a:r>
            <a:r>
              <a:rPr lang="nl-NL" dirty="0" err="1">
                <a:latin typeface="Courier New" pitchFamily="49"/>
                <a:cs typeface="Courier New" pitchFamily="49"/>
              </a:rPr>
              <a:t>while</a:t>
            </a:r>
            <a:endParaRPr lang="nl-NL" dirty="0">
              <a:latin typeface="Courier New" pitchFamily="49"/>
              <a:cs typeface="Courier New" pitchFamily="4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8768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-statement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After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, thread goes into ‘q’</a:t>
            </a:r>
          </a:p>
          <a:p>
            <a:pPr lvl="1"/>
            <a:r>
              <a:rPr lang="en-US" dirty="0" smtClean="0"/>
              <a:t>After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 smtClean="0"/>
              <a:t>, thread leaves ‘q’ and goes to ‘e’ to </a:t>
            </a:r>
            <a:r>
              <a:rPr lang="en-US" dirty="0"/>
              <a:t>wait </a:t>
            </a:r>
            <a:r>
              <a:rPr lang="en-US" dirty="0" smtClean="0"/>
              <a:t>for its turn</a:t>
            </a:r>
            <a:endParaRPr lang="en-US" dirty="0"/>
          </a:p>
          <a:p>
            <a:pPr lvl="2"/>
            <a:r>
              <a:rPr lang="en-US" dirty="0" smtClean="0"/>
              <a:t>Things can change in </a:t>
            </a:r>
            <a:r>
              <a:rPr lang="en-US" dirty="0"/>
              <a:t>the </a:t>
            </a:r>
            <a:r>
              <a:rPr lang="en-US" dirty="0" smtClean="0"/>
              <a:t>meantime</a:t>
            </a:r>
            <a:endParaRPr lang="en-US" dirty="0"/>
          </a:p>
          <a:p>
            <a:pPr lvl="1"/>
            <a:r>
              <a:rPr lang="en-US" dirty="0" smtClean="0"/>
              <a:t>When thread leaves ‘e’, it is not </a:t>
            </a:r>
            <a:r>
              <a:rPr lang="en-US" dirty="0"/>
              <a:t>sure that </a:t>
            </a:r>
            <a:r>
              <a:rPr lang="en-US" dirty="0" smtClean="0"/>
              <a:t>it is still allowed to continue</a:t>
            </a:r>
            <a:endParaRPr lang="en-US" dirty="0"/>
          </a:p>
          <a:p>
            <a:pPr lvl="1"/>
            <a:r>
              <a:rPr lang="en-US" dirty="0" smtClean="0"/>
              <a:t>Therefore:</a:t>
            </a:r>
            <a:endParaRPr lang="en-US" dirty="0"/>
          </a:p>
          <a:p>
            <a:pPr lvl="2"/>
            <a:r>
              <a:rPr lang="en-US" dirty="0"/>
              <a:t>check condition again</a:t>
            </a:r>
          </a:p>
          <a:p>
            <a:pPr lvl="2"/>
            <a:r>
              <a:rPr lang="en-US" dirty="0"/>
              <a:t>wait again if necessary</a:t>
            </a:r>
          </a:p>
          <a:p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216000" y="5305245"/>
            <a:ext cx="1906200" cy="1217777"/>
          </a:xfrm>
          <a:prstGeom prst="rect">
            <a:avLst/>
          </a:prstGeom>
          <a:solidFill>
            <a:srgbClr val="CFE7F5">
              <a:alpha val="90000"/>
            </a:srgbClr>
          </a:solidFill>
          <a:ln w="19080">
            <a:solidFill>
              <a:srgbClr val="47B8B8"/>
            </a:solidFill>
            <a:prstDash val="solid"/>
          </a:ln>
        </p:spPr>
        <p:txBody>
          <a:bodyPr vert="horz" wrap="square" lIns="99360" tIns="54360" rIns="99360" bIns="543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C: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list.add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notifyAll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0240" y="5263125"/>
            <a:ext cx="2759760" cy="1433221"/>
          </a:xfrm>
          <a:prstGeom prst="rect">
            <a:avLst/>
          </a:prstGeom>
          <a:solidFill>
            <a:srgbClr val="CFE7F5">
              <a:alpha val="90000"/>
            </a:srgbClr>
          </a:solidFill>
          <a:ln w="19080">
            <a:solidFill>
              <a:srgbClr val="47B8B8"/>
            </a:solidFill>
            <a:prstDash val="solid"/>
          </a:ln>
        </p:spPr>
        <p:txBody>
          <a:bodyPr vert="horz" wrap="square" lIns="99360" tIns="54360" rIns="99360" bIns="543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B: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if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(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5840" y="5291205"/>
            <a:ext cx="2683800" cy="1356883"/>
          </a:xfrm>
          <a:prstGeom prst="rect">
            <a:avLst/>
          </a:prstGeom>
          <a:solidFill>
            <a:srgbClr val="CFE7F5">
              <a:alpha val="90000"/>
            </a:srgbClr>
          </a:solidFill>
          <a:ln w="19080">
            <a:solidFill>
              <a:srgbClr val="47B8B8"/>
            </a:solidFill>
            <a:prstDash val="solid"/>
          </a:ln>
        </p:spPr>
        <p:txBody>
          <a:bodyPr vert="horz" wrap="square" lIns="61560" tIns="16560" rIns="61560" bIns="165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A: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if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(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0000" y="5425485"/>
            <a:ext cx="3049560" cy="1356883"/>
          </a:xfrm>
          <a:prstGeom prst="rect">
            <a:avLst/>
          </a:prstGeom>
          <a:solidFill>
            <a:srgbClr val="FFCC99">
              <a:alpha val="90000"/>
            </a:srgbClr>
          </a:solidFill>
          <a:ln w="19080">
            <a:solidFill>
              <a:srgbClr val="FF6633"/>
            </a:solidFill>
            <a:prstDash val="solid"/>
          </a:ln>
        </p:spPr>
        <p:txBody>
          <a:bodyPr vert="horz" wrap="square" lIns="61560" tIns="16560" rIns="61560" bIns="165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A: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while</a:t>
            </a:r>
            <a:r>
              <a:rPr lang="nl-NL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</a:t>
            </a:r>
            <a:r>
              <a:rPr lang="nl-NL" sz="14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000" y="5443125"/>
            <a:ext cx="3168000" cy="1433221"/>
          </a:xfrm>
          <a:prstGeom prst="rect">
            <a:avLst/>
          </a:prstGeom>
          <a:solidFill>
            <a:srgbClr val="FFCC99">
              <a:alpha val="90000"/>
            </a:srgbClr>
          </a:solidFill>
          <a:ln w="19080">
            <a:solidFill>
              <a:srgbClr val="FF6633"/>
            </a:solidFill>
            <a:prstDash val="solid"/>
          </a:ln>
        </p:spPr>
        <p:txBody>
          <a:bodyPr vert="horz" wrap="square" lIns="99360" tIns="54360" rIns="99360" bIns="543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B: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while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(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  <p:sp>
        <p:nvSpPr>
          <p:cNvPr id="11" name="Oval 10"/>
          <p:cNvSpPr/>
          <p:nvPr/>
        </p:nvSpPr>
        <p:spPr>
          <a:xfrm>
            <a:off x="7884368" y="3212976"/>
            <a:ext cx="3956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6228184" y="2060848"/>
            <a:ext cx="3956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272000" y="1484784"/>
            <a:ext cx="3956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7686552" y="1708470"/>
            <a:ext cx="395632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7884368" y="3212976"/>
            <a:ext cx="395632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ight Arrow 15"/>
          <p:cNvSpPr/>
          <p:nvPr/>
        </p:nvSpPr>
        <p:spPr>
          <a:xfrm rot="11403125">
            <a:off x="6907300" y="3196352"/>
            <a:ext cx="934446" cy="195575"/>
          </a:xfrm>
          <a:prstGeom prst="rightArrow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1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5781 -0.04885 L -0.18177 -0.16829 " pathEditMode="relative" rAng="0" ptsTypes="FFF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2032 -0.13495 C 0.06198 -0.13495 0.09723 -0.07454 0.11823 -0.08356 " pathEditMode="relative" rAng="0" ptsTypes="FfF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0139 0.06783 L 0.02118 0.21783 " pathEditMode="relative" rAng="0" ptsTypes="FFF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2135 0.1956 L -0.02343 0.24421 " pathEditMode="relative" rAng="0" ptsTypes="FFF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03941 0.08797 C 0.06024 0.12963 0.04757 0.25949 0.06858 0.25047 " pathEditMode="relative" rAng="0" ptsTypes="FfF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writer l</a:t>
            </a:r>
            <a:r>
              <a:rPr lang="en-US" dirty="0"/>
              <a:t>eaves the CS it will wake up all threads (no choice to </a:t>
            </a:r>
            <a:r>
              <a:rPr lang="en-US" dirty="0" smtClean="0"/>
              <a:t>wake up </a:t>
            </a:r>
            <a:r>
              <a:rPr lang="en-US" dirty="0"/>
              <a:t>a specific (type of) thread so far), so in case of priority, we have </a:t>
            </a:r>
            <a:r>
              <a:rPr lang="en-US" dirty="0" smtClean="0"/>
              <a:t>to change </a:t>
            </a:r>
            <a:r>
              <a:rPr lang="en-US" dirty="0"/>
              <a:t>the entry condition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reader</a:t>
            </a:r>
            <a:r>
              <a:rPr lang="en-US" dirty="0"/>
              <a:t> leaves the CS, can do a notify (only writers may be </a:t>
            </a:r>
            <a:r>
              <a:rPr lang="en-US" dirty="0" smtClean="0"/>
              <a:t>waiting, and </a:t>
            </a:r>
            <a:r>
              <a:rPr lang="en-US" dirty="0"/>
              <a:t>waking up one is enough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079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Writer part of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problem when a writer leaves the CS, and there are both readers and writers waiting:</a:t>
            </a:r>
          </a:p>
          <a:p>
            <a:pPr lvl="1"/>
            <a:r>
              <a:rPr lang="en-US" dirty="0"/>
              <a:t>does he wake up a reader, or</a:t>
            </a:r>
          </a:p>
          <a:p>
            <a:pPr lvl="1"/>
            <a:r>
              <a:rPr lang="en-US" dirty="0"/>
              <a:t>does he wake up a writer?</a:t>
            </a:r>
          </a:p>
          <a:p>
            <a:endParaRPr lang="en-US" dirty="0"/>
          </a:p>
          <a:p>
            <a:r>
              <a:rPr lang="en-US" dirty="0"/>
              <a:t>Suppose we want to give precedence to the writers:</a:t>
            </a:r>
          </a:p>
          <a:p>
            <a:pPr lvl="1"/>
            <a:r>
              <a:rPr lang="en-US" dirty="0"/>
              <a:t>count number of </a:t>
            </a:r>
            <a:r>
              <a:rPr lang="en-US" u="sng" dirty="0"/>
              <a:t>waiting readers </a:t>
            </a:r>
            <a:r>
              <a:rPr lang="en-US" dirty="0"/>
              <a:t>and </a:t>
            </a:r>
            <a:r>
              <a:rPr lang="en-US" u="sng" dirty="0"/>
              <a:t>waiting writers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readersWaiting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writersWaiting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307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if </a:t>
            </a:r>
            <a:r>
              <a:rPr lang="en-US" dirty="0"/>
              <a:t>you want to give priority to the </a:t>
            </a:r>
            <a:r>
              <a:rPr lang="en-US" dirty="0">
                <a:solidFill>
                  <a:srgbClr val="FF0000"/>
                </a:solidFill>
              </a:rPr>
              <a:t>writers</a:t>
            </a:r>
            <a:r>
              <a:rPr lang="en-US" dirty="0"/>
              <a:t>, you have to keep track </a:t>
            </a:r>
            <a:r>
              <a:rPr lang="en-US" dirty="0" smtClean="0"/>
              <a:t>of </a:t>
            </a:r>
            <a:r>
              <a:rPr lang="en-US" dirty="0" err="1" smtClean="0"/>
              <a:t>writersWaiting</a:t>
            </a:r>
            <a:r>
              <a:rPr lang="en-US" dirty="0" smtClean="0"/>
              <a:t> </a:t>
            </a:r>
            <a:r>
              <a:rPr lang="en-US" dirty="0"/>
              <a:t>(readers may have to wait longer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if </a:t>
            </a:r>
            <a:r>
              <a:rPr lang="en-US" dirty="0"/>
              <a:t>you want to give priority to the </a:t>
            </a:r>
            <a:r>
              <a:rPr lang="en-US" dirty="0">
                <a:solidFill>
                  <a:srgbClr val="FF0000"/>
                </a:solidFill>
              </a:rPr>
              <a:t>readers</a:t>
            </a:r>
            <a:r>
              <a:rPr lang="en-US" dirty="0"/>
              <a:t>, you have to keep track </a:t>
            </a:r>
            <a:r>
              <a:rPr lang="en-US" dirty="0" smtClean="0"/>
              <a:t>of </a:t>
            </a:r>
            <a:r>
              <a:rPr lang="en-US" dirty="0" err="1" smtClean="0"/>
              <a:t>readersWaiting</a:t>
            </a:r>
            <a:r>
              <a:rPr lang="en-US" dirty="0" smtClean="0"/>
              <a:t> </a:t>
            </a:r>
            <a:r>
              <a:rPr lang="en-US" dirty="0"/>
              <a:t>(writers may have to wait longer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if </a:t>
            </a:r>
            <a:r>
              <a:rPr lang="en-US" dirty="0"/>
              <a:t>you want to be able to switch the priority, keep track of both</a:t>
            </a:r>
            <a:r>
              <a:rPr lang="en-US" dirty="0" smtClean="0"/>
              <a:t>.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676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Precedence for writers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dirty="0"/>
              <a:t>Replace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-statement </a:t>
            </a:r>
            <a:r>
              <a:rPr lang="en-US" dirty="0"/>
              <a:t>by: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writersActive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0) ||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writersWaiting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readersWaiting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wait();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readersWaiting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And similar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42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Assignment </a:t>
            </a:r>
            <a:r>
              <a:rPr lang="en-US" dirty="0"/>
              <a:t>for week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Readers-writers </a:t>
            </a:r>
            <a:r>
              <a:rPr lang="en-US" dirty="0"/>
              <a:t>application:</a:t>
            </a:r>
          </a:p>
          <a:p>
            <a:pPr lvl="1"/>
            <a:r>
              <a:rPr lang="en-US" dirty="0"/>
              <a:t>implement the monitor class</a:t>
            </a:r>
          </a:p>
          <a:p>
            <a:pPr lvl="1"/>
            <a:r>
              <a:rPr lang="en-US" dirty="0"/>
              <a:t>implement the </a:t>
            </a:r>
            <a:r>
              <a:rPr lang="en-US" dirty="0" smtClean="0"/>
              <a:t>following features:</a:t>
            </a:r>
            <a:endParaRPr lang="en-US" dirty="0"/>
          </a:p>
          <a:p>
            <a:pPr lvl="2"/>
            <a:r>
              <a:rPr lang="en-US" dirty="0"/>
              <a:t>readers-have-priority</a:t>
            </a:r>
          </a:p>
          <a:p>
            <a:pPr lvl="2"/>
            <a:r>
              <a:rPr lang="en-US" dirty="0"/>
              <a:t>writers-have-priority</a:t>
            </a:r>
          </a:p>
          <a:p>
            <a:pPr lvl="1"/>
            <a:r>
              <a:rPr lang="en-US" dirty="0"/>
              <a:t>kill a </a:t>
            </a:r>
            <a:r>
              <a:rPr lang="en-US" dirty="0" smtClean="0"/>
              <a:t>ball</a:t>
            </a:r>
          </a:p>
          <a:p>
            <a:pPr lvl="2"/>
            <a:r>
              <a:rPr lang="en-US" dirty="0" smtClean="0"/>
              <a:t>Look </a:t>
            </a:r>
            <a:r>
              <a:rPr lang="en-US" dirty="0"/>
              <a:t>at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ThreadOverview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00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Further </a:t>
            </a:r>
            <a:r>
              <a:rPr lang="en-US" dirty="0"/>
              <a:t>reading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Links:</a:t>
            </a:r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docs.oracle.com/javase/tutorial/essential/concurrency/guardmeth.html</a:t>
            </a:r>
            <a:endParaRPr lang="nl-NL" dirty="0" smtClean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3347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If</a:t>
            </a:r>
            <a:r>
              <a:rPr lang="nl-NL" dirty="0" smtClean="0"/>
              <a:t> versus </a:t>
            </a:r>
            <a:r>
              <a:rPr lang="nl-NL" dirty="0" err="1" smtClean="0"/>
              <a:t>while</a:t>
            </a:r>
            <a:endParaRPr lang="nl-NL" dirty="0" smtClean="0"/>
          </a:p>
          <a:p>
            <a:pPr lvl="1"/>
            <a:r>
              <a:rPr lang="nl-NL" dirty="0" err="1" smtClean="0"/>
              <a:t>Use</a:t>
            </a:r>
            <a:r>
              <a:rPr lang="nl-NL" dirty="0" smtClean="0"/>
              <a:t> a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we have multiple </a:t>
            </a:r>
            <a:r>
              <a:rPr lang="nl-NL" dirty="0" err="1" smtClean="0"/>
              <a:t>threads</a:t>
            </a:r>
            <a:r>
              <a:rPr lang="nl-NL" dirty="0" smtClean="0"/>
              <a:t> of </a:t>
            </a:r>
            <a:r>
              <a:rPr lang="nl-NL" dirty="0" err="1" smtClean="0"/>
              <a:t>one</a:t>
            </a:r>
            <a:r>
              <a:rPr lang="nl-NL" dirty="0" smtClean="0"/>
              <a:t> type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invoke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 smtClean="0"/>
          </a:p>
          <a:p>
            <a:pPr lvl="2"/>
            <a:r>
              <a:rPr lang="nl-NL" dirty="0" smtClean="0"/>
              <a:t>(in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previous</a:t>
            </a:r>
            <a:r>
              <a:rPr lang="nl-NL" dirty="0" smtClean="0"/>
              <a:t> slide,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consumers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call </a:t>
            </a:r>
            <a:r>
              <a:rPr lang="nl-NL" dirty="0" err="1" smtClean="0"/>
              <a:t>the</a:t>
            </a:r>
            <a:r>
              <a:rPr lang="nl-NL" dirty="0" smtClean="0"/>
              <a:t> get </a:t>
            </a:r>
            <a:r>
              <a:rPr lang="nl-NL" dirty="0" err="1" smtClean="0"/>
              <a:t>method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we have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thread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invokes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r>
              <a:rPr lang="nl-NL" dirty="0" smtClean="0"/>
              <a:t>Check OS1 week 6-2 </a:t>
            </a:r>
            <a:r>
              <a:rPr lang="nl-NL" dirty="0" err="1" smtClean="0"/>
              <a:t>presentation</a:t>
            </a:r>
            <a:r>
              <a:rPr lang="nl-NL" dirty="0"/>
              <a:t> </a:t>
            </a:r>
            <a:r>
              <a:rPr lang="nl-NL" dirty="0" smtClean="0"/>
              <a:t>(in </a:t>
            </a:r>
            <a:r>
              <a:rPr lang="nl-NL" dirty="0" err="1" smtClean="0"/>
              <a:t>particular</a:t>
            </a:r>
            <a:r>
              <a:rPr lang="nl-NL" dirty="0" smtClean="0"/>
              <a:t> slide 30-33)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376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67090"/>
            <a:ext cx="8229600" cy="523220"/>
          </a:xfrm>
          <a:solidFill>
            <a:srgbClr val="92D050"/>
          </a:solidFill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sz="2800" dirty="0" smtClean="0"/>
              <a:t>Summary: 1. one producer / one consumer</a:t>
            </a:r>
            <a:endParaRPr lang="en-US" sz="2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459815" y="1338540"/>
            <a:ext cx="7859216" cy="5268109"/>
          </a:xfrm>
        </p:spPr>
        <p:txBody>
          <a:bodyPr wrap="square"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class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BufferWrong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private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private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boolean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= false;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</a:b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get()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if (!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wait();</a:t>
            </a:r>
            <a:endParaRPr lang="en-US" sz="1300" b="1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("Get: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false;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notify();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// notify producer</a:t>
            </a:r>
            <a:endParaRPr lang="en-US" sz="1300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return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void put(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if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wait();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this.n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("Put: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true;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notify();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// notify consumer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23528" y="133854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nl-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7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67090"/>
            <a:ext cx="8229600" cy="523220"/>
          </a:xfrm>
          <a:solidFill>
            <a:srgbClr val="92D050"/>
          </a:solidFill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sz="2800" dirty="0" smtClean="0"/>
              <a:t>Summary: 2. more producers / one consumer</a:t>
            </a:r>
            <a:endParaRPr lang="en-US" sz="2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459815" y="1338540"/>
            <a:ext cx="7859216" cy="5268109"/>
          </a:xfrm>
        </p:spPr>
        <p:txBody>
          <a:bodyPr wrap="square"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class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BufferWrong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private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private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boolean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= false;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</a:b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get()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if (!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wait();</a:t>
            </a:r>
            <a:endParaRPr lang="en-US" sz="1300" b="1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("Get: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false;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notify();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// notify producer</a:t>
            </a:r>
            <a:endParaRPr lang="en-US" sz="1300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return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void put(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while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wait();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this.n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("Put: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true;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notifyAll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();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// notify everyone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23528" y="133854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nl-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67090"/>
            <a:ext cx="8229600" cy="523220"/>
          </a:xfrm>
          <a:solidFill>
            <a:srgbClr val="92D050"/>
          </a:solidFill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sz="2800" dirty="0" smtClean="0"/>
              <a:t>Summary: 3. one producer / more consumers</a:t>
            </a:r>
            <a:endParaRPr lang="en-US" sz="2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459815" y="1338540"/>
            <a:ext cx="7859216" cy="5268109"/>
          </a:xfrm>
        </p:spPr>
        <p:txBody>
          <a:bodyPr wrap="square"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class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BufferWrong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private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private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boolean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= false;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</a:b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get()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while (!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wait();</a:t>
            </a:r>
            <a:endParaRPr lang="en-US" sz="1300" b="1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("Get: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false;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notifyAll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();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// notify everyone</a:t>
            </a:r>
            <a:endParaRPr lang="en-US" sz="1300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return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void put(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if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wait();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this.n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("Put: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true;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notify();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// notify consumer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23528" y="133854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nl-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67090"/>
            <a:ext cx="8229600" cy="523220"/>
          </a:xfrm>
          <a:solidFill>
            <a:srgbClr val="92D050"/>
          </a:solidFill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sz="2800" dirty="0" smtClean="0"/>
              <a:t>Summary: 4. more producers / more consumers</a:t>
            </a:r>
            <a:endParaRPr lang="en-US" sz="2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459815" y="1338540"/>
            <a:ext cx="7859216" cy="5268109"/>
          </a:xfrm>
        </p:spPr>
        <p:txBody>
          <a:bodyPr wrap="square"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class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BufferWrong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private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private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boolean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= false;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/>
            </a:r>
            <a:b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</a:b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get()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while (!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wait();</a:t>
            </a:r>
            <a:endParaRPr lang="en-US" sz="1300" b="1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("Get: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false;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notifyAll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();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// notify everyone</a:t>
            </a:r>
            <a:endParaRPr lang="en-US" sz="1300" dirty="0">
              <a:solidFill>
                <a:srgbClr val="FF00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return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synchronized void put(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int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n)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{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while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en-US" sz="1300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	wait();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this.n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n;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300" dirty="0" err="1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System.out.println</a:t>
            </a: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("Put: " + n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);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bufferFull</a:t>
            </a:r>
            <a:r>
              <a:rPr lang="en-US" sz="1300" b="1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= true;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notifyAll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();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// notify everyone</a:t>
            </a: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 smtClean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    }</a:t>
            </a:r>
            <a:endParaRPr lang="en-US" sz="1300" dirty="0">
              <a:solidFill>
                <a:schemeClr val="tx1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spcBef>
                <a:spcPts val="360"/>
              </a:spcBef>
              <a:buNone/>
            </a:pPr>
            <a:r>
              <a:rPr lang="en-US" sz="1300" dirty="0">
                <a:solidFill>
                  <a:schemeClr val="tx1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23528" y="133854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nl-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nl-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Some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remarks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Note that we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have a synchronization problem if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at least one </a:t>
            </a:r>
            <a:r>
              <a:rPr lang="en-US" dirty="0" smtClean="0">
                <a:solidFill>
                  <a:srgbClr val="FF0000"/>
                </a:solidFill>
              </a:rPr>
              <a:t>writer</a:t>
            </a:r>
          </a:p>
          <a:p>
            <a:pPr marL="27432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r>
              <a:rPr lang="en-US" dirty="0"/>
              <a:t>	so </a:t>
            </a:r>
            <a:r>
              <a:rPr lang="en-US" dirty="0" smtClean="0"/>
              <a:t>a thread </a:t>
            </a:r>
            <a:r>
              <a:rPr lang="en-US" dirty="0"/>
              <a:t>that </a:t>
            </a:r>
            <a:r>
              <a:rPr lang="en-US" dirty="0" smtClean="0"/>
              <a:t>changes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/>
              <a:t>a database, where you do only reads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US" dirty="0" smtClean="0"/>
              <a:t>(-&gt; no synchronization problem)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614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Readers-Writers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US" dirty="0"/>
              <a:t>A data set is shared among a number of threads</a:t>
            </a:r>
          </a:p>
          <a:p>
            <a:r>
              <a:rPr lang="en-US" dirty="0"/>
              <a:t>Two types of threads:</a:t>
            </a:r>
          </a:p>
          <a:p>
            <a:pPr lvl="1"/>
            <a:r>
              <a:rPr lang="en-US" dirty="0"/>
              <a:t>Readers</a:t>
            </a:r>
          </a:p>
          <a:p>
            <a:pPr lvl="2"/>
            <a:r>
              <a:rPr lang="en-US" dirty="0" smtClean="0"/>
              <a:t>They only </a:t>
            </a:r>
            <a:r>
              <a:rPr lang="en-US" dirty="0"/>
              <a:t>read the data set; do not perform any updates</a:t>
            </a:r>
          </a:p>
          <a:p>
            <a:pPr lvl="1"/>
            <a:r>
              <a:rPr lang="en-US" dirty="0"/>
              <a:t>Writers</a:t>
            </a:r>
          </a:p>
          <a:p>
            <a:pPr lvl="2"/>
            <a:r>
              <a:rPr lang="en-US" dirty="0" smtClean="0"/>
              <a:t>They change </a:t>
            </a:r>
            <a:r>
              <a:rPr lang="en-US" dirty="0"/>
              <a:t>the data set (and perhaps read as well)</a:t>
            </a:r>
          </a:p>
          <a:p>
            <a:endParaRPr lang="en-US" dirty="0"/>
          </a:p>
          <a:p>
            <a:r>
              <a:rPr lang="en-US" smtClean="0"/>
              <a:t>Restriction:</a:t>
            </a:r>
            <a:endParaRPr lang="en-US" dirty="0"/>
          </a:p>
          <a:p>
            <a:pPr lvl="1"/>
            <a:r>
              <a:rPr lang="en-US" dirty="0" smtClean="0"/>
              <a:t>Writers must be alone: </a:t>
            </a:r>
          </a:p>
          <a:p>
            <a:pPr lvl="2"/>
            <a:r>
              <a:rPr lang="en-US" dirty="0" smtClean="0"/>
              <a:t>allow unlimited number of readers </a:t>
            </a:r>
            <a:r>
              <a:rPr lang="en-US" dirty="0"/>
              <a:t>at the same </a:t>
            </a:r>
            <a:r>
              <a:rPr lang="en-US" dirty="0" smtClean="0"/>
              <a:t>time, but without a writer</a:t>
            </a:r>
            <a:endParaRPr lang="en-US" dirty="0"/>
          </a:p>
          <a:p>
            <a:pPr lvl="2"/>
            <a:r>
              <a:rPr lang="en-US" dirty="0"/>
              <a:t>allow only one </a:t>
            </a:r>
            <a:r>
              <a:rPr lang="en-US" dirty="0" smtClean="0"/>
              <a:t>writer; no other writers </a:t>
            </a:r>
            <a:r>
              <a:rPr lang="en-US" dirty="0"/>
              <a:t>at the same time</a:t>
            </a:r>
          </a:p>
          <a:p>
            <a:pPr lvl="2"/>
            <a:r>
              <a:rPr lang="en-US" dirty="0"/>
              <a:t>allow no readers and writers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53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06B6A6-18C0-4082-8DAB-0B1555B2C57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7F6B14-21E7-4048-95D8-DBCC0C7CEE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FD94F8-F32D-428C-B7E6-7596000885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1683</Words>
  <Application>Microsoft Office PowerPoint</Application>
  <PresentationFormat>Diavoorstelling (4:3)</PresentationFormat>
  <Paragraphs>306</Paragraphs>
  <Slides>25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4" baseType="lpstr">
      <vt:lpstr>MS PGothic</vt:lpstr>
      <vt:lpstr>Arial</vt:lpstr>
      <vt:lpstr>Courier New</vt:lpstr>
      <vt:lpstr>Helvetica</vt:lpstr>
      <vt:lpstr>Monotype Sorts</vt:lpstr>
      <vt:lpstr>Times New Roman</vt:lpstr>
      <vt:lpstr>Verdana</vt:lpstr>
      <vt:lpstr>Wingdings</vt:lpstr>
      <vt:lpstr>Helderheid</vt:lpstr>
      <vt:lpstr>OS2, week 2</vt:lpstr>
      <vt:lpstr>wait in while</vt:lpstr>
      <vt:lpstr>Some remarks</vt:lpstr>
      <vt:lpstr>Summary: 1. one producer / one consumer</vt:lpstr>
      <vt:lpstr>Summary: 2. more producers / one consumer</vt:lpstr>
      <vt:lpstr>Summary: 3. one producer / more consumers</vt:lpstr>
      <vt:lpstr>Summary: 4. more producers / more consumers</vt:lpstr>
      <vt:lpstr>Some remarks</vt:lpstr>
      <vt:lpstr>Readers-Writers Problem</vt:lpstr>
      <vt:lpstr>Solution with a Monitor</vt:lpstr>
      <vt:lpstr>Some remarks</vt:lpstr>
      <vt:lpstr>Some remarks</vt:lpstr>
      <vt:lpstr>Readers-Writers Monitor</vt:lpstr>
      <vt:lpstr>Structure of a reader/writer</vt:lpstr>
      <vt:lpstr>Some remarks</vt:lpstr>
      <vt:lpstr>Some remarks</vt:lpstr>
      <vt:lpstr>Inside the monitor</vt:lpstr>
      <vt:lpstr>Reader part of monitor</vt:lpstr>
      <vt:lpstr>Writer part of monitor</vt:lpstr>
      <vt:lpstr>Some remarks</vt:lpstr>
      <vt:lpstr>Writer part of monitor</vt:lpstr>
      <vt:lpstr>Some remarks</vt:lpstr>
      <vt:lpstr>Precedence for writers</vt:lpstr>
      <vt:lpstr>Assignment for week 2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Postma,André A.</cp:lastModifiedBy>
  <cp:revision>161</cp:revision>
  <dcterms:created xsi:type="dcterms:W3CDTF">2000-11-02T17:31:36Z</dcterms:created>
  <dcterms:modified xsi:type="dcterms:W3CDTF">2020-05-04T07:35:19Z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