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5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71325" autoAdjust="0"/>
  </p:normalViewPr>
  <p:slideViewPr>
    <p:cSldViewPr>
      <p:cViewPr varScale="1">
        <p:scale>
          <a:sx n="91" d="100"/>
          <a:sy n="91" d="100"/>
        </p:scale>
        <p:origin x="6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het opmaakprofiel van de modeltekst te bewerken</a:t>
            </a:r>
          </a:p>
          <a:p>
            <a:pPr lvl="0"/>
            <a:r>
              <a:rPr lang="nl-NL" noProof="0"/>
              <a:t>Tweede niveau</a:t>
            </a:r>
          </a:p>
          <a:p>
            <a:pPr lvl="0"/>
            <a:r>
              <a:rPr lang="nl-NL" noProof="0"/>
              <a:t>Derde niveau</a:t>
            </a:r>
          </a:p>
          <a:p>
            <a:pPr lvl="0"/>
            <a:r>
              <a:rPr lang="nl-NL" noProof="0"/>
              <a:t>Vierde niveau</a:t>
            </a:r>
          </a:p>
          <a:p>
            <a:pPr lvl="0"/>
            <a:r>
              <a:rPr lang="nl-NL" noProof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978" y="8686453"/>
            <a:ext cx="2971953" cy="171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512" tIns="45578" rIns="91512" bIns="45578" anchor="b" anchorCtr="0" compatLnSpc="1"/>
          <a:lstStyle/>
          <a:p>
            <a:pPr algn="r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04433" algn="l"/>
                <a:tab pos="1808866" algn="l"/>
                <a:tab pos="2713298" algn="l"/>
                <a:tab pos="3617732" algn="l"/>
                <a:tab pos="4522165" algn="l"/>
                <a:tab pos="5426597" algn="l"/>
                <a:tab pos="6331030" algn="l"/>
                <a:tab pos="7235464" algn="l"/>
                <a:tab pos="8139897" algn="l"/>
                <a:tab pos="9044330" algn="l"/>
                <a:tab pos="9948763" algn="l"/>
              </a:tabLst>
            </a:pPr>
            <a:fld id="{6AE0F467-2AA0-4154-8F7A-3E3020A7ADD9}" type="slidenum">
              <a:rPr lang="en-US" sz="1200">
                <a:solidFill>
                  <a:srgbClr val="000000"/>
                </a:solidFill>
                <a:latin typeface="Times New Roman" pitchFamily="18"/>
                <a:ea typeface="MS PGothic" pitchFamily="34"/>
                <a:cs typeface="MS PGothic" pitchFamily="34"/>
              </a:rPr>
              <a:pPr algn="r" hangingPunct="1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04433" algn="l"/>
                  <a:tab pos="1808866" algn="l"/>
                  <a:tab pos="2713298" algn="l"/>
                  <a:tab pos="3617732" algn="l"/>
                  <a:tab pos="4522165" algn="l"/>
                  <a:tab pos="5426597" algn="l"/>
                  <a:tab pos="6331030" algn="l"/>
                  <a:tab pos="7235464" algn="l"/>
                  <a:tab pos="8139897" algn="l"/>
                  <a:tab pos="9044330" algn="l"/>
                  <a:tab pos="9948763" algn="l"/>
                </a:tabLst>
              </a:pPr>
              <a:t>6</a:t>
            </a:fld>
            <a:endParaRPr lang="en-US" sz="1200">
              <a:solidFill>
                <a:srgbClr val="000000"/>
              </a:solidFill>
              <a:latin typeface="Times New Roman" pitchFamily="18"/>
              <a:ea typeface="MS PGothic" pitchFamily="34"/>
              <a:cs typeface="MS PGothic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87388"/>
            <a:ext cx="4573587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15689" y="4344466"/>
            <a:ext cx="5024989" cy="756844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/>
              <a:t>Semaphore solution: see book</a:t>
            </a:r>
          </a:p>
          <a:p>
            <a:pPr lvl="0"/>
            <a:r>
              <a:rPr lang="en-US"/>
              <a:t>Synchronized solution: see book/demo</a:t>
            </a:r>
          </a:p>
          <a:p>
            <a:pPr lvl="0"/>
            <a:r>
              <a:rPr lang="en-US"/>
              <a:t>Next: JAVA reentrantlock &amp; conditions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r>
              <a:rPr lang="nl-NL" dirty="0" err="1"/>
              <a:t>Why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 put </a:t>
            </a:r>
            <a:r>
              <a:rPr lang="nl-NL" baseline="0" dirty="0" err="1"/>
              <a:t>the</a:t>
            </a:r>
            <a:r>
              <a:rPr lang="nl-NL" baseline="0" dirty="0"/>
              <a:t> dataset in </a:t>
            </a:r>
            <a:r>
              <a:rPr lang="nl-NL" baseline="0" dirty="0" err="1"/>
              <a:t>the</a:t>
            </a:r>
            <a:r>
              <a:rPr lang="nl-NL" baseline="0" dirty="0"/>
              <a:t> monitor?</a:t>
            </a:r>
          </a:p>
          <a:p>
            <a:pPr marL="171450" indent="-171450">
              <a:buFontTx/>
              <a:buChar char="-"/>
            </a:pP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would</a:t>
            </a:r>
            <a:r>
              <a:rPr lang="nl-NL" baseline="0" dirty="0"/>
              <a:t> </a:t>
            </a:r>
            <a:r>
              <a:rPr lang="nl-NL" baseline="0" dirty="0" err="1"/>
              <a:t>prevent</a:t>
            </a:r>
            <a:r>
              <a:rPr lang="nl-NL" baseline="0" dirty="0"/>
              <a:t> multiple readers </a:t>
            </a:r>
            <a:r>
              <a:rPr lang="nl-NL" baseline="0" dirty="0" err="1"/>
              <a:t>from</a:t>
            </a:r>
            <a:r>
              <a:rPr lang="nl-NL" baseline="0" dirty="0"/>
              <a:t> </a:t>
            </a:r>
            <a:r>
              <a:rPr lang="nl-NL" baseline="0" dirty="0" err="1"/>
              <a:t>accessing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shared data</a:t>
            </a:r>
          </a:p>
          <a:p>
            <a:pPr marL="171450" indent="-171450">
              <a:buFontTx/>
              <a:buChar char="-"/>
            </a:pPr>
            <a:endParaRPr lang="nl-NL" baseline="0" dirty="0"/>
          </a:p>
          <a:p>
            <a:pPr marL="171450" indent="-171450">
              <a:buFontTx/>
              <a:buChar char="-"/>
            </a:pPr>
            <a:endParaRPr lang="nl-NL" baseline="0" dirty="0"/>
          </a:p>
          <a:p>
            <a:pPr marL="0" indent="0">
              <a:buFontTx/>
              <a:buNone/>
            </a:pPr>
            <a:r>
              <a:rPr lang="nl-NL" baseline="0" dirty="0"/>
              <a:t>For </a:t>
            </a:r>
            <a:r>
              <a:rPr lang="nl-NL" baseline="0" dirty="0" err="1"/>
              <a:t>which</a:t>
            </a:r>
            <a:r>
              <a:rPr lang="nl-NL" baseline="0" dirty="0"/>
              <a:t> points are </a:t>
            </a:r>
            <a:r>
              <a:rPr lang="nl-NL" baseline="0" dirty="0" err="1"/>
              <a:t>synchronization</a:t>
            </a:r>
            <a:r>
              <a:rPr lang="nl-NL" baseline="0" dirty="0"/>
              <a:t> </a:t>
            </a:r>
            <a:r>
              <a:rPr lang="nl-NL" baseline="0" dirty="0" err="1"/>
              <a:t>methods</a:t>
            </a:r>
            <a:r>
              <a:rPr lang="nl-NL" baseline="0" dirty="0"/>
              <a:t> </a:t>
            </a:r>
            <a:r>
              <a:rPr lang="nl-NL" baseline="0" dirty="0" err="1"/>
              <a:t>needed</a:t>
            </a:r>
            <a:r>
              <a:rPr lang="nl-NL" baseline="0" dirty="0"/>
              <a:t>?</a:t>
            </a:r>
            <a:endParaRPr lang="nl-N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65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38" r:id="rId12"/>
    <p:sldLayoutId id="214748375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guardmeth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152000"/>
            <a:ext cx="9141120" cy="571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OS2, week 2</a:t>
            </a:r>
            <a:endParaRPr lang="nl-NL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readers-writers problem</a:t>
            </a:r>
          </a:p>
          <a:p>
            <a:r>
              <a:rPr lang="en-US" dirty="0">
                <a:solidFill>
                  <a:schemeClr val="bg1"/>
                </a:solidFill>
              </a:rPr>
              <a:t>Monitors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4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Inside the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monitor, we use the following private variables:</a:t>
            </a:r>
          </a:p>
          <a:p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readersActive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number of readers in CS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writersActive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number of writers in CS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9163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Reader part of monitor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785"/>
              </a:spcBef>
              <a:buNone/>
            </a:pPr>
            <a:r>
              <a:rPr lang="x-none" sz="1800">
                <a:latin typeface="Courier New" pitchFamily="49"/>
              </a:rPr>
              <a:t>public synchronized void </a:t>
            </a:r>
            <a:r>
              <a:rPr lang="x-none" sz="1800" b="1">
                <a:latin typeface="Courier New" pitchFamily="49"/>
              </a:rPr>
              <a:t>enterReader</a:t>
            </a:r>
            <a:r>
              <a:rPr lang="x-none" sz="1800">
                <a:latin typeface="Courier New" pitchFamily="49"/>
              </a:rPr>
              <a:t>()</a:t>
            </a:r>
            <a:r>
              <a:rPr lang="en-US" sz="1800" dirty="0">
                <a:latin typeface="Courier New" pitchFamily="49"/>
              </a:rPr>
              <a:t> </a:t>
            </a:r>
            <a:br>
              <a:rPr lang="en-US" sz="1800" dirty="0">
                <a:latin typeface="Courier New" pitchFamily="49"/>
              </a:rPr>
            </a:br>
            <a:r>
              <a:rPr lang="en-US" sz="1800" dirty="0">
                <a:latin typeface="Courier New" pitchFamily="49"/>
              </a:rPr>
              <a:t>                          throws </a:t>
            </a:r>
            <a:r>
              <a:rPr lang="en-US" sz="1800" dirty="0" err="1">
                <a:latin typeface="Courier New" pitchFamily="49"/>
              </a:rPr>
              <a:t>InterruptedException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x-none" sz="1800">
                <a:latin typeface="Courier New" pitchFamily="49"/>
              </a:rPr>
              <a:t>{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while (</a:t>
            </a:r>
            <a:r>
              <a:rPr lang="x-none" sz="1800" b="1">
                <a:latin typeface="Courier New" pitchFamily="49"/>
              </a:rPr>
              <a:t>writersActive</a:t>
            </a:r>
            <a:r>
              <a:rPr lang="x-none" sz="1800">
                <a:latin typeface="Courier New" pitchFamily="49"/>
              </a:rPr>
              <a:t> &gt; 0) { </a:t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  wait(); </a:t>
            </a:r>
            <a:br>
              <a:rPr lang="x-none" sz="1800" b="1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}</a:t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readersActive++;</a:t>
            </a:r>
            <a:br>
              <a:rPr lang="x-none" sz="1800" b="1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         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}</a:t>
            </a:r>
            <a:br>
              <a:rPr lang="x-none" sz="1800">
                <a:latin typeface="Courier New" pitchFamily="49"/>
              </a:rPr>
            </a:br>
            <a:endParaRPr lang="x-none" sz="1800">
              <a:latin typeface="Courier New" pitchFamily="49"/>
            </a:endParaRPr>
          </a:p>
          <a:p>
            <a:pPr marL="0" lvl="0" indent="0">
              <a:spcBef>
                <a:spcPts val="785"/>
              </a:spcBef>
              <a:buNone/>
            </a:pPr>
            <a:r>
              <a:rPr lang="x-none" sz="1800">
                <a:latin typeface="Courier New" pitchFamily="49"/>
              </a:rPr>
              <a:t>public synchronized void </a:t>
            </a:r>
            <a:r>
              <a:rPr lang="x-none" sz="1800" b="1">
                <a:latin typeface="Courier New" pitchFamily="49"/>
              </a:rPr>
              <a:t>exitReader</a:t>
            </a:r>
            <a:r>
              <a:rPr lang="x-none" sz="1800">
                <a:latin typeface="Courier New" pitchFamily="49"/>
              </a:rPr>
              <a:t>() {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</a:t>
            </a:r>
            <a:r>
              <a:rPr lang="x-none" sz="1800" b="1">
                <a:latin typeface="Courier New" pitchFamily="49"/>
              </a:rPr>
              <a:t>readersActive--;</a:t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notifyAll();</a:t>
            </a:r>
            <a:br>
              <a:rPr lang="x-none" sz="1800" b="1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655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Writer part of monitor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785"/>
              </a:spcBef>
              <a:buNone/>
            </a:pPr>
            <a:r>
              <a:rPr lang="x-none" sz="1800">
                <a:latin typeface="Courier New" pitchFamily="49"/>
              </a:rPr>
              <a:t>public synchronized void </a:t>
            </a:r>
            <a:r>
              <a:rPr lang="x-none" sz="1800" b="1">
                <a:latin typeface="Courier New" pitchFamily="49"/>
              </a:rPr>
              <a:t>enterWriter</a:t>
            </a:r>
            <a:r>
              <a:rPr lang="x-none" sz="1800">
                <a:latin typeface="Courier New" pitchFamily="49"/>
              </a:rPr>
              <a:t>()</a:t>
            </a:r>
            <a:r>
              <a:rPr lang="en-US" sz="1800">
                <a:latin typeface="Courier New" pitchFamily="49"/>
              </a:rPr>
              <a:t> </a:t>
            </a:r>
            <a:br>
              <a:rPr lang="en-US" sz="1800">
                <a:latin typeface="Courier New" pitchFamily="49"/>
              </a:rPr>
            </a:br>
            <a:r>
              <a:rPr lang="en-US" sz="1800">
                <a:latin typeface="Courier New" pitchFamily="49"/>
              </a:rPr>
              <a:t>                            throws InterruptedException </a:t>
            </a:r>
            <a:r>
              <a:rPr lang="x-none" sz="1800">
                <a:latin typeface="Courier New" pitchFamily="49"/>
              </a:rPr>
              <a:t>{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while (</a:t>
            </a:r>
            <a:r>
              <a:rPr lang="x-none" sz="1800" b="1">
                <a:latin typeface="Courier New" pitchFamily="49"/>
              </a:rPr>
              <a:t>writersActive</a:t>
            </a:r>
            <a:r>
              <a:rPr lang="x-none" sz="1800">
                <a:latin typeface="Courier New" pitchFamily="49"/>
              </a:rPr>
              <a:t> &gt; 0 || </a:t>
            </a:r>
            <a:r>
              <a:rPr lang="x-none" sz="1800" b="1">
                <a:latin typeface="Courier New" pitchFamily="49"/>
              </a:rPr>
              <a:t>readersActive</a:t>
            </a:r>
            <a:r>
              <a:rPr lang="x-none" sz="1800">
                <a:latin typeface="Courier New" pitchFamily="49"/>
              </a:rPr>
              <a:t> &gt; 0)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  {</a:t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  wait();</a:t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</a:t>
            </a:r>
            <a:r>
              <a:rPr lang="x-none" sz="1800">
                <a:latin typeface="Courier New" pitchFamily="49"/>
              </a:rPr>
              <a:t>}</a:t>
            </a:r>
            <a:br>
              <a:rPr lang="x-none" sz="1800" b="1">
                <a:latin typeface="Courier New" pitchFamily="49"/>
              </a:rPr>
            </a:br>
            <a:r>
              <a:rPr lang="x-none" sz="1800" b="1">
                <a:latin typeface="Courier New" pitchFamily="49"/>
              </a:rPr>
              <a:t>  writersActive++;</a:t>
            </a:r>
            <a:br>
              <a:rPr lang="x-none" sz="1800">
                <a:latin typeface="Courier New" pitchFamily="49"/>
              </a:rPr>
            </a:br>
            <a:r>
              <a:rPr lang="x-none" sz="1800">
                <a:latin typeface="Courier New" pitchFamily="49"/>
              </a:rPr>
              <a:t>}</a:t>
            </a:r>
          </a:p>
          <a:p>
            <a:pPr marL="0" lvl="0" indent="0">
              <a:spcBef>
                <a:spcPts val="785"/>
              </a:spcBef>
              <a:buNone/>
            </a:pPr>
            <a:endParaRPr lang="x-none" sz="1800">
              <a:latin typeface="Courier New" pitchFamily="49"/>
            </a:endParaRPr>
          </a:p>
          <a:p>
            <a:pPr lvl="0">
              <a:buNone/>
            </a:pPr>
            <a:r>
              <a:rPr lang="x-none" sz="1800">
                <a:latin typeface="Courier New" pitchFamily="49"/>
              </a:rPr>
              <a:t>exitWriter() </a:t>
            </a:r>
            <a:r>
              <a:rPr lang="en-US" sz="1800"/>
              <a:t>similar to </a:t>
            </a:r>
            <a:r>
              <a:rPr lang="x-none" sz="1800">
                <a:latin typeface="Courier New" pitchFamily="49"/>
              </a:rPr>
              <a:t>exitReader()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106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Writer part of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problem when a writer leaves the CS, and there are both readers and writers waiting:</a:t>
            </a:r>
          </a:p>
          <a:p>
            <a:pPr lvl="1"/>
            <a:r>
              <a:rPr lang="en-US" dirty="0"/>
              <a:t>does he wake up a reader, or</a:t>
            </a:r>
          </a:p>
          <a:p>
            <a:pPr lvl="1"/>
            <a:r>
              <a:rPr lang="en-US" dirty="0"/>
              <a:t>does he wake up a writer?</a:t>
            </a:r>
          </a:p>
          <a:p>
            <a:endParaRPr lang="en-US" dirty="0"/>
          </a:p>
          <a:p>
            <a:r>
              <a:rPr lang="en-US" dirty="0"/>
              <a:t>Suppose we want to give precedence to the writers:</a:t>
            </a:r>
          </a:p>
          <a:p>
            <a:pPr lvl="1"/>
            <a:r>
              <a:rPr lang="en-US" dirty="0"/>
              <a:t>count number of </a:t>
            </a:r>
            <a:r>
              <a:rPr lang="en-US" u="sng" dirty="0"/>
              <a:t>waiting readers </a:t>
            </a:r>
            <a:r>
              <a:rPr lang="en-US" dirty="0"/>
              <a:t>and </a:t>
            </a:r>
            <a:r>
              <a:rPr lang="en-US" u="sng" dirty="0"/>
              <a:t>waiting writers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readersWaiting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writersWaiting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3070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Precedence for writers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US" dirty="0"/>
              <a:t>Replace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-statement by: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writersActive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0) ||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writersWaiting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readersWaiting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wait();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readersWaiting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And similar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428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Assignment for week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Readers-writers application:</a:t>
            </a:r>
          </a:p>
          <a:p>
            <a:pPr lvl="1"/>
            <a:r>
              <a:rPr lang="en-US" dirty="0"/>
              <a:t>implement the monitor class</a:t>
            </a:r>
          </a:p>
          <a:p>
            <a:pPr lvl="1"/>
            <a:r>
              <a:rPr lang="en-US" dirty="0"/>
              <a:t>implement the following features:</a:t>
            </a:r>
          </a:p>
          <a:p>
            <a:pPr lvl="2"/>
            <a:r>
              <a:rPr lang="en-US" dirty="0"/>
              <a:t>readers-have-priority</a:t>
            </a:r>
          </a:p>
          <a:p>
            <a:pPr lvl="2"/>
            <a:r>
              <a:rPr lang="en-US" dirty="0"/>
              <a:t>writers-have-priority</a:t>
            </a:r>
          </a:p>
          <a:p>
            <a:pPr lvl="1"/>
            <a:r>
              <a:rPr lang="en-US" dirty="0"/>
              <a:t>kill a ball</a:t>
            </a:r>
          </a:p>
          <a:p>
            <a:pPr lvl="2"/>
            <a:r>
              <a:rPr lang="en-US" dirty="0"/>
              <a:t>Look at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ThreadOverview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006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Further reading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Links:</a:t>
            </a:r>
          </a:p>
          <a:p>
            <a:pPr lvl="1"/>
            <a:r>
              <a:rPr lang="nl-NL" dirty="0">
                <a:hlinkClick r:id="rId3"/>
              </a:rPr>
              <a:t>http://docs.oracle.com/javase/tutorial/essential/concurrency/guardmeth.html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3347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OS2 week planning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thread pool, cyclic barrier, countdown latch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readers-writers, monitors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reentrant lock, condition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deadlock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banker's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445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/>
              <a:t>Recap</a:t>
            </a:r>
            <a:r>
              <a:rPr lang="nl-NL" dirty="0"/>
              <a:t> (I) week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  <a:p>
            <a:r>
              <a:rPr lang="en-US" dirty="0"/>
              <a:t>Count down latch / cyclic barrier</a:t>
            </a:r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1840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/>
              <a:t>Recap</a:t>
            </a:r>
            <a:r>
              <a:rPr lang="nl-NL" dirty="0"/>
              <a:t> (II) </a:t>
            </a:r>
            <a:r>
              <a:rPr lang="nl-NL" dirty="0" err="1">
                <a:latin typeface="Courier New" pitchFamily="49"/>
                <a:cs typeface="Courier New" pitchFamily="49"/>
              </a:rPr>
              <a:t>synchronized</a:t>
            </a:r>
            <a:endParaRPr lang="nl-NL" dirty="0">
              <a:latin typeface="Courier New" pitchFamily="49"/>
              <a:cs typeface="Courier New" pitchFamily="49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weeks, we solved the Critical Section (CS) problem by using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</a:p>
          <a:p>
            <a:endParaRPr lang="en-US" dirty="0"/>
          </a:p>
          <a:p>
            <a:r>
              <a:rPr lang="en-US" dirty="0"/>
              <a:t>We could wait inside a synchronized section with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0311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5536" y="372701"/>
            <a:ext cx="3018464" cy="479442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>
                <a:latin typeface="Courier New" pitchFamily="49"/>
                <a:cs typeface="Courier New" pitchFamily="49"/>
              </a:rPr>
              <a:t>wait</a:t>
            </a:r>
            <a:r>
              <a:rPr lang="nl-NL" dirty="0"/>
              <a:t> in </a:t>
            </a:r>
            <a:r>
              <a:rPr lang="nl-NL" dirty="0" err="1">
                <a:latin typeface="Courier New" pitchFamily="49"/>
                <a:cs typeface="Courier New" pitchFamily="49"/>
              </a:rPr>
              <a:t>while</a:t>
            </a:r>
            <a:endParaRPr lang="nl-NL" dirty="0">
              <a:latin typeface="Courier New" pitchFamily="49"/>
              <a:cs typeface="Courier New" pitchFamily="49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87680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-statement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, thread goes into ‘q’</a:t>
            </a:r>
          </a:p>
          <a:p>
            <a:pPr lvl="1"/>
            <a:r>
              <a:rPr lang="en-US" dirty="0"/>
              <a:t>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en-US" dirty="0"/>
              <a:t>, threads leave ‘q’ and go to ‘e’ to wait for their turn</a:t>
            </a:r>
          </a:p>
          <a:p>
            <a:pPr lvl="2"/>
            <a:r>
              <a:rPr lang="en-US" dirty="0"/>
              <a:t>Things can change in the meantime</a:t>
            </a:r>
          </a:p>
          <a:p>
            <a:pPr lvl="1"/>
            <a:r>
              <a:rPr lang="en-US" dirty="0"/>
              <a:t>When thread leaves ‘e’, it is not sure that it is still allowed to continue</a:t>
            </a:r>
          </a:p>
          <a:p>
            <a:pPr lvl="1"/>
            <a:r>
              <a:rPr lang="en-US" dirty="0"/>
              <a:t>Therefore:</a:t>
            </a:r>
          </a:p>
          <a:p>
            <a:pPr lvl="2"/>
            <a:r>
              <a:rPr lang="en-US" dirty="0"/>
              <a:t>check condition again</a:t>
            </a:r>
          </a:p>
          <a:p>
            <a:pPr lvl="2"/>
            <a:r>
              <a:rPr lang="en-US" dirty="0"/>
              <a:t>wait again if necessary</a:t>
            </a:r>
          </a:p>
          <a:p>
            <a:endParaRPr lang="nl-NL" dirty="0"/>
          </a:p>
        </p:txBody>
      </p:sp>
      <p:sp>
        <p:nvSpPr>
          <p:cNvPr id="3" name="TextBox 2"/>
          <p:cNvSpPr txBox="1"/>
          <p:nvPr/>
        </p:nvSpPr>
        <p:spPr>
          <a:xfrm>
            <a:off x="216000" y="5305245"/>
            <a:ext cx="1906200" cy="1217777"/>
          </a:xfrm>
          <a:prstGeom prst="rect">
            <a:avLst/>
          </a:prstGeom>
          <a:solidFill>
            <a:srgbClr val="CFE7F5">
              <a:alpha val="90000"/>
            </a:srgbClr>
          </a:solidFill>
          <a:ln w="19080">
            <a:solidFill>
              <a:srgbClr val="47B8B8"/>
            </a:solidFill>
            <a:prstDash val="solid"/>
          </a:ln>
        </p:spPr>
        <p:txBody>
          <a:bodyPr vert="horz" wrap="square" lIns="99360" tIns="54360" rIns="99360" bIns="543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C: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list.add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notifyAll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0240" y="5263125"/>
            <a:ext cx="2759760" cy="1433221"/>
          </a:xfrm>
          <a:prstGeom prst="rect">
            <a:avLst/>
          </a:prstGeom>
          <a:solidFill>
            <a:srgbClr val="CFE7F5">
              <a:alpha val="90000"/>
            </a:srgbClr>
          </a:solidFill>
          <a:ln w="19080">
            <a:solidFill>
              <a:srgbClr val="47B8B8"/>
            </a:solidFill>
            <a:prstDash val="solid"/>
          </a:ln>
        </p:spPr>
        <p:txBody>
          <a:bodyPr vert="horz" wrap="square" lIns="99360" tIns="54360" rIns="99360" bIns="543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B: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if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(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list.isEmpty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wait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list.get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5840" y="5291205"/>
            <a:ext cx="2683800" cy="1356883"/>
          </a:xfrm>
          <a:prstGeom prst="rect">
            <a:avLst/>
          </a:prstGeom>
          <a:solidFill>
            <a:srgbClr val="CFE7F5">
              <a:alpha val="90000"/>
            </a:srgbClr>
          </a:solidFill>
          <a:ln w="19080">
            <a:solidFill>
              <a:srgbClr val="47B8B8"/>
            </a:solidFill>
            <a:prstDash val="solid"/>
          </a:ln>
        </p:spPr>
        <p:txBody>
          <a:bodyPr vert="horz" wrap="square" lIns="61560" tIns="16560" rIns="61560" bIns="165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A: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if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(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list.isEmpty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wait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list.get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0000" y="5425485"/>
            <a:ext cx="3049560" cy="1356883"/>
          </a:xfrm>
          <a:prstGeom prst="rect">
            <a:avLst/>
          </a:prstGeom>
          <a:solidFill>
            <a:srgbClr val="FFCC99">
              <a:alpha val="90000"/>
            </a:srgbClr>
          </a:solidFill>
          <a:ln w="19080">
            <a:solidFill>
              <a:srgbClr val="FF6633"/>
            </a:solidFill>
            <a:prstDash val="solid"/>
          </a:ln>
        </p:spPr>
        <p:txBody>
          <a:bodyPr vert="horz" wrap="square" lIns="61560" tIns="16560" rIns="61560" bIns="165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A: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while</a:t>
            </a:r>
            <a:r>
              <a:rPr lang="nl-NL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</a:t>
            </a: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</a:t>
            </a:r>
            <a:r>
              <a:rPr lang="nl-NL" sz="14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list.isEmpty</a:t>
            </a: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  </a:t>
            </a:r>
            <a:r>
              <a:rPr lang="nl-NL" sz="14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wait</a:t>
            </a: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list.get</a:t>
            </a: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000" y="5443125"/>
            <a:ext cx="3168000" cy="1433221"/>
          </a:xfrm>
          <a:prstGeom prst="rect">
            <a:avLst/>
          </a:prstGeom>
          <a:solidFill>
            <a:srgbClr val="FFCC99">
              <a:alpha val="90000"/>
            </a:srgbClr>
          </a:solidFill>
          <a:ln w="19080">
            <a:solidFill>
              <a:srgbClr val="FF6633"/>
            </a:solidFill>
            <a:prstDash val="solid"/>
          </a:ln>
        </p:spPr>
        <p:txBody>
          <a:bodyPr vert="horz" wrap="square" lIns="99360" tIns="54360" rIns="99360" bIns="5436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thread B: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while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(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list.isEmpty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wait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  </a:t>
            </a:r>
            <a:r>
              <a:rPr lang="nl-NL" sz="1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list.get</a:t>
            </a: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1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PGothic" pitchFamily="34"/>
                <a:cs typeface="MS PGothic" pitchFamily="34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  <p:sp>
        <p:nvSpPr>
          <p:cNvPr id="11" name="Oval 10"/>
          <p:cNvSpPr/>
          <p:nvPr/>
        </p:nvSpPr>
        <p:spPr>
          <a:xfrm>
            <a:off x="7757768" y="1723211"/>
            <a:ext cx="395632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7686552" y="1336724"/>
            <a:ext cx="395632" cy="3600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ight Arrow 15"/>
          <p:cNvSpPr/>
          <p:nvPr/>
        </p:nvSpPr>
        <p:spPr>
          <a:xfrm rot="11403125">
            <a:off x="6907300" y="3196352"/>
            <a:ext cx="934446" cy="195575"/>
          </a:xfrm>
          <a:prstGeom prst="rightArrow">
            <a:avLst/>
          </a:prstGeom>
          <a:solidFill>
            <a:srgbClr val="00B050">
              <a:alpha val="55000"/>
            </a:srgbClr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77CAF3-AD4F-4C45-A48D-FEFBE206DACE}"/>
              </a:ext>
            </a:extLst>
          </p:cNvPr>
          <p:cNvSpPr/>
          <p:nvPr/>
        </p:nvSpPr>
        <p:spPr>
          <a:xfrm>
            <a:off x="8532440" y="4149080"/>
            <a:ext cx="3235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49F3F0-FAC8-484D-8814-9D9E86BC22CF}"/>
              </a:ext>
            </a:extLst>
          </p:cNvPr>
          <p:cNvSpPr/>
          <p:nvPr/>
        </p:nvSpPr>
        <p:spPr>
          <a:xfrm>
            <a:off x="6979874" y="1671482"/>
            <a:ext cx="389515" cy="38951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7CB64F-0A2E-4EC8-9541-6D6DA9E8C7EF}"/>
              </a:ext>
            </a:extLst>
          </p:cNvPr>
          <p:cNvSpPr/>
          <p:nvPr/>
        </p:nvSpPr>
        <p:spPr>
          <a:xfrm>
            <a:off x="8532440" y="4150484"/>
            <a:ext cx="3235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4F8B3C-84F6-402C-91D9-A5A5B7AE942C}"/>
              </a:ext>
            </a:extLst>
          </p:cNvPr>
          <p:cNvSpPr/>
          <p:nvPr/>
        </p:nvSpPr>
        <p:spPr>
          <a:xfrm>
            <a:off x="1308872" y="5363492"/>
            <a:ext cx="221560" cy="2357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0ADC08-14AE-4454-91D4-4471A9273816}"/>
              </a:ext>
            </a:extLst>
          </p:cNvPr>
          <p:cNvSpPr/>
          <p:nvPr/>
        </p:nvSpPr>
        <p:spPr>
          <a:xfrm>
            <a:off x="3549041" y="5307603"/>
            <a:ext cx="221560" cy="2357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75BD21-E49C-4692-96ED-F8259DCA2FF5}"/>
              </a:ext>
            </a:extLst>
          </p:cNvPr>
          <p:cNvSpPr/>
          <p:nvPr/>
        </p:nvSpPr>
        <p:spPr>
          <a:xfrm>
            <a:off x="6719337" y="5307603"/>
            <a:ext cx="221560" cy="2357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E68986-4FC6-4AFF-BB00-2E5512AF4296}"/>
              </a:ext>
            </a:extLst>
          </p:cNvPr>
          <p:cNvSpPr txBox="1"/>
          <p:nvPr/>
        </p:nvSpPr>
        <p:spPr>
          <a:xfrm>
            <a:off x="8467830" y="385755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21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4.81481E-6 C -0.0073 0.03936 -0.00782 0.03195 -0.00747 0.05903 C -0.00556 0.09653 0.02204 0.18519 0.01041 0.2236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22362 C 0.03264 0.23704 -0.0908 0.20579 -0.1408 0.16991 C -0.17135 0.12084 -0.1717 -0.00162 -0.17205 -0.07037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3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0.00035 0.05556 -0.00156 0.08426 0.0033 0.11736 C 0.00677 0.16412 0.03038 0.23125 0.02066 0.28172 " pathEditMode="relative" rAng="0" ptsTypes="AA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27986 C 0.04028 0.29329 -0.10278 0.25209 -0.13524 0.22662 C -0.16146 0.18102 -0.15451 0.10787 -0.16163 0.05486 " pathEditMode="relative" rAng="0" ptsTypes="A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7.40741E-7 C 0.01875 0.01227 0.06337 0.0287 0.07483 0.06019 C 0.08021 0.08935 0.09774 0.19259 0.09583 0.22894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05 -0.07037 C -0.15174 -0.08935 -0.16494 -0.08981 -0.13612 -0.08425 C -0.07101 -0.05717 -0.07744 -0.02453 -0.00018 0.00417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63 0.05487 C -0.15607 0.02176 -0.15729 -0.02523 -0.13194 -0.0287 C -0.10295 -0.0199 -0.04982 -0.01388 -2.77778E-6 0.00186 " pathEditMode="relative" rAng="0" ptsTypes="AAA"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0.22894 C 0.08941 0.2757 0.07917 0.39769 0.08316 0.43681 C 0.08524 0.47037 0.07986 0.46921 0.0934 0.53241 " pathEditMode="relative" rAng="0" ptsTypes="AAA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C -0.0059 0.03056 -0.0092 0.03195 -0.00538 0.05602 C -0.00052 0.08935 0.00087 0.15347 0.01666 0.21574 " pathEditMode="relative" rAng="0" ptsTypes="AAA"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1 0.22362 C 0.00017 0.28704 -0.01632 0.39538 -0.00782 0.43195 C -0.00521 0.47153 -0.00869 0.47917 0.00538 0.53172 " pathEditMode="relative" rAng="0" ptsTypes="AAA">
                                      <p:cBhvr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C -0.00191 0.05648 -0.00468 0.07662 -0.00295 0.11782 C -0.00156 0.16967 -0.00243 0.21342 0.02275 0.28009 " pathEditMode="relative" rAng="0" ptsTypes="AAA">
                                      <p:cBhvr>
                                        <p:cTn id="8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0.27987 C 0.04063 0.29329 -0.08975 0.24237 -0.1342 0.22362 C -0.15382 0.1882 -0.17691 0.05093 -0.16111 -0.01203 " pathEditMode="relative" rAng="0" ptsTypes="AAA">
                                      <p:cBhvr>
                                        <p:cTn id="1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8" grpId="0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Readers-Writers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en-US" dirty="0"/>
              <a:t>A data set is shared among a number of threads</a:t>
            </a:r>
          </a:p>
          <a:p>
            <a:r>
              <a:rPr lang="en-US" dirty="0"/>
              <a:t>Two types of threads:</a:t>
            </a:r>
          </a:p>
          <a:p>
            <a:pPr lvl="1"/>
            <a:r>
              <a:rPr lang="en-US" dirty="0"/>
              <a:t>Readers</a:t>
            </a:r>
          </a:p>
          <a:p>
            <a:pPr lvl="2"/>
            <a:r>
              <a:rPr lang="en-US" dirty="0"/>
              <a:t>They only read the data set; do not perform any updates</a:t>
            </a:r>
          </a:p>
          <a:p>
            <a:pPr lvl="1"/>
            <a:r>
              <a:rPr lang="en-US" dirty="0"/>
              <a:t>Writers</a:t>
            </a:r>
          </a:p>
          <a:p>
            <a:pPr lvl="2"/>
            <a:r>
              <a:rPr lang="en-US" dirty="0"/>
              <a:t>They change the data set (and perhaps read as well)</a:t>
            </a:r>
          </a:p>
          <a:p>
            <a:endParaRPr lang="en-US" dirty="0"/>
          </a:p>
          <a:p>
            <a:r>
              <a:rPr lang="en-US"/>
              <a:t>Restriction:</a:t>
            </a:r>
            <a:endParaRPr lang="en-US" dirty="0"/>
          </a:p>
          <a:p>
            <a:pPr lvl="1"/>
            <a:r>
              <a:rPr lang="en-US" dirty="0"/>
              <a:t>Writers must be alone: </a:t>
            </a:r>
          </a:p>
          <a:p>
            <a:pPr lvl="2"/>
            <a:r>
              <a:rPr lang="en-US" dirty="0"/>
              <a:t>allow unlimited number of readers at the same time, but without a writer</a:t>
            </a:r>
          </a:p>
          <a:p>
            <a:pPr lvl="2"/>
            <a:r>
              <a:rPr lang="en-US" dirty="0"/>
              <a:t>allow only one writer; no other writers at the same time</a:t>
            </a:r>
          </a:p>
          <a:p>
            <a:pPr lvl="2"/>
            <a:r>
              <a:rPr lang="en-US" dirty="0"/>
              <a:t>allow no readers and writers together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5367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Solution with a Monitor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a 'Monitor'?</a:t>
            </a:r>
          </a:p>
          <a:p>
            <a:pPr lvl="1"/>
            <a:r>
              <a:rPr lang="en-US" dirty="0"/>
              <a:t>All synchronization issues are concentrated in a Monitor:</a:t>
            </a:r>
          </a:p>
          <a:p>
            <a:pPr lvl="2"/>
            <a:r>
              <a:rPr lang="en-US" dirty="0"/>
              <a:t>(Note: there is no standard class with 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monitor is ‘just’ a class, with some special features:</a:t>
            </a:r>
          </a:p>
          <a:p>
            <a:pPr lvl="1"/>
            <a:r>
              <a:rPr lang="en-US" dirty="0"/>
              <a:t>it contains all shared state variables (private) (Not the dataset)</a:t>
            </a:r>
          </a:p>
          <a:p>
            <a:pPr lvl="1"/>
            <a:r>
              <a:rPr lang="en-US" dirty="0"/>
              <a:t>it contains all synchronization code</a:t>
            </a:r>
          </a:p>
          <a:p>
            <a:pPr lvl="1"/>
            <a:r>
              <a:rPr lang="en-US" dirty="0"/>
              <a:t>It has one public method for every synchronization event</a:t>
            </a:r>
          </a:p>
          <a:p>
            <a:pPr lvl="1"/>
            <a:r>
              <a:rPr lang="en-US" dirty="0"/>
              <a:t>all these methods are synchronized</a:t>
            </a:r>
          </a:p>
          <a:p>
            <a:pPr lvl="1"/>
            <a:r>
              <a:rPr lang="en-US" dirty="0"/>
              <a:t>methods can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usually, only one object is made of this class</a:t>
            </a:r>
          </a:p>
          <a:p>
            <a:pPr lvl="1"/>
            <a:r>
              <a:rPr lang="en-US" dirty="0"/>
              <a:t>this object is shared by all threads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324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Readers-Writers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ReaderWriterMonitor</a:t>
            </a:r>
            <a:r>
              <a:rPr lang="en-US" dirty="0"/>
              <a:t> with 4 methods: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exitReader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exitWriter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6598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Structure of a reader/writer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General </a:t>
            </a:r>
            <a:r>
              <a:rPr lang="nl-NL" dirty="0" err="1"/>
              <a:t>structure</a:t>
            </a:r>
            <a:r>
              <a:rPr lang="nl-NL" dirty="0"/>
              <a:t> of a reader:</a:t>
            </a: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RW.enterReader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...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dataset (CS)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RW.exitReader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nl-NL" dirty="0"/>
              <a:t>General </a:t>
            </a:r>
            <a:r>
              <a:rPr lang="nl-NL" dirty="0" err="1"/>
              <a:t>structure</a:t>
            </a:r>
            <a:r>
              <a:rPr lang="nl-NL" dirty="0"/>
              <a:t> of a </a:t>
            </a:r>
            <a:r>
              <a:rPr lang="nl-NL" dirty="0" err="1"/>
              <a:t>writer</a:t>
            </a:r>
            <a:r>
              <a:rPr lang="nl-NL" dirty="0"/>
              <a:t>:</a:t>
            </a:r>
          </a:p>
          <a:p>
            <a:pPr lvl="1"/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RW.enterWriter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... // update dataset (CS)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RW.exitWriter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nl-NL" dirty="0"/>
              <a:t>More </a:t>
            </a:r>
            <a:r>
              <a:rPr lang="nl-NL" dirty="0" err="1"/>
              <a:t>complicated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reader/</a:t>
            </a:r>
            <a:r>
              <a:rPr lang="nl-NL" dirty="0" err="1"/>
              <a:t>writer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interrupted</a:t>
            </a:r>
            <a:r>
              <a:rPr lang="nl-NL" dirty="0"/>
              <a:t> in CS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9715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F6B14-21E7-4048-95D8-DBCC0C7CEE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06B6A6-18C0-4082-8DAB-0B1555B2C579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4BE68E-4029-4964-B33B-308A8A8DC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877</Words>
  <Application>Microsoft Office PowerPoint</Application>
  <PresentationFormat>On-screen Show (4:3)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Helvetica</vt:lpstr>
      <vt:lpstr>Monotype Sorts</vt:lpstr>
      <vt:lpstr>Times New Roman</vt:lpstr>
      <vt:lpstr>Verdana</vt:lpstr>
      <vt:lpstr>Helderheid</vt:lpstr>
      <vt:lpstr>OS2, week 2</vt:lpstr>
      <vt:lpstr>OS2 week planning</vt:lpstr>
      <vt:lpstr>Recap (I) week 1</vt:lpstr>
      <vt:lpstr>Recap (II) synchronized</vt:lpstr>
      <vt:lpstr>wait in while</vt:lpstr>
      <vt:lpstr>Readers-Writers Problem</vt:lpstr>
      <vt:lpstr>Solution with a Monitor</vt:lpstr>
      <vt:lpstr>Readers-Writers Monitor</vt:lpstr>
      <vt:lpstr>Structure of a reader/writer</vt:lpstr>
      <vt:lpstr>Inside the monitor</vt:lpstr>
      <vt:lpstr>Reader part of monitor</vt:lpstr>
      <vt:lpstr>Writer part of monitor</vt:lpstr>
      <vt:lpstr>Writer part of monitor</vt:lpstr>
      <vt:lpstr>Precedence for writers</vt:lpstr>
      <vt:lpstr>Assignment for week 2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Peter Boots</cp:lastModifiedBy>
  <cp:revision>161</cp:revision>
  <dcterms:created xsi:type="dcterms:W3CDTF">2000-11-02T17:31:36Z</dcterms:created>
  <dcterms:modified xsi:type="dcterms:W3CDTF">2020-04-28T09:33:18Z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