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5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CC00"/>
    <a:srgbClr val="99FF99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0252" autoAdjust="0"/>
  </p:normalViewPr>
  <p:slideViewPr>
    <p:cSldViewPr>
      <p:cViewPr>
        <p:scale>
          <a:sx n="100" d="100"/>
          <a:sy n="100" d="100"/>
        </p:scale>
        <p:origin x="-1488" y="-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0"/>
            <a:r>
              <a:rPr lang="nl-NL" noProof="0" smtClean="0"/>
              <a:t>Tweede niveau</a:t>
            </a:r>
          </a:p>
          <a:p>
            <a:pPr lvl="0"/>
            <a:r>
              <a:rPr lang="nl-NL" noProof="0" smtClean="0"/>
              <a:t>Derde niveau</a:t>
            </a:r>
          </a:p>
          <a:p>
            <a:pPr lvl="0"/>
            <a:r>
              <a:rPr lang="nl-NL" noProof="0" smtClean="0"/>
              <a:t>Vierde niveau</a:t>
            </a:r>
          </a:p>
          <a:p>
            <a:pPr lvl="0"/>
            <a:r>
              <a:rPr lang="nl-NL" noProof="0" smtClean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276712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Next: what is an 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38" r:id="rId12"/>
    <p:sldLayoutId id="214748375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ptiste-wicht.com/posts/2010/09/java-concurrency-part-5-monitors-locks-and-condi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00" y="0"/>
            <a:ext cx="9223200" cy="68572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accent1">
              <a:alpha val="70000"/>
            </a:schemeClr>
          </a:solidFill>
        </p:spPr>
        <p:txBody>
          <a:bodyPr/>
          <a:lstStyle/>
          <a:p>
            <a:r>
              <a:rPr lang="en-US" dirty="0" smtClean="0"/>
              <a:t>OS2, week 3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alpha val="7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ReentrantLocks</a:t>
            </a:r>
            <a:endParaRPr lang="en-US" dirty="0" smtClean="0">
              <a:solidFill>
                <a:schemeClr val="tx1">
                  <a:lumMod val="10000"/>
                  <a:lumOff val="9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Conditions</a:t>
            </a:r>
            <a:endParaRPr lang="nl-NL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/>
              <a:t>2 kinds of 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/>
              <a:t>we can now have 2 kinds of Monitors: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/>
              <a:t>in week 2:</a:t>
            </a:r>
          </a:p>
          <a:p>
            <a:pPr lvl="2"/>
            <a:r>
              <a:rPr lang="en-US" dirty="0"/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/>
              <a:t>now:</a:t>
            </a:r>
          </a:p>
          <a:p>
            <a:pPr lvl="2"/>
            <a:r>
              <a:rPr lang="en-US" dirty="0"/>
              <a:t>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s</a:t>
            </a:r>
          </a:p>
          <a:p>
            <a:endParaRPr lang="nl-NL" dirty="0"/>
          </a:p>
        </p:txBody>
      </p:sp>
      <p:sp>
        <p:nvSpPr>
          <p:cNvPr id="6" name="Rectangular Callout 5"/>
          <p:cNvSpPr/>
          <p:nvPr/>
        </p:nvSpPr>
        <p:spPr>
          <a:xfrm>
            <a:off x="6012160" y="1988840"/>
            <a:ext cx="3024336" cy="1238652"/>
          </a:xfrm>
          <a:prstGeom prst="wedgeRectCallout">
            <a:avLst>
              <a:gd name="adj1" fmla="val -94956"/>
              <a:gd name="adj2" fmla="val -5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take()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300192" y="4869160"/>
            <a:ext cx="2736304" cy="1988840"/>
          </a:xfrm>
          <a:prstGeom prst="wedgeRectCallout">
            <a:avLst>
              <a:gd name="adj1" fmla="val -84033"/>
              <a:gd name="adj2" fmla="val -89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take()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monLock.lock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condq.await</a:t>
            </a:r>
            <a:r>
              <a:rPr lang="en-US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 finally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monLock.unlock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queue.get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How to use a </a:t>
            </a:r>
            <a:r>
              <a:rPr lang="en-US">
                <a:latin typeface="Courier New" pitchFamily="49"/>
                <a:cs typeface="Courier New" pitchFamily="49"/>
              </a:rPr>
              <a:t>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Often, </a:t>
            </a:r>
            <a:r>
              <a:rPr lang="en-US" dirty="0"/>
              <a:t>a thread </a:t>
            </a:r>
            <a:r>
              <a:rPr lang="en-US" dirty="0" smtClean="0"/>
              <a:t>must wait until certain requirement is satisfied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each such requirement, we create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/>
              <a:t> object:</a:t>
            </a:r>
          </a:p>
          <a:p>
            <a:pPr lvl="1"/>
            <a:r>
              <a:rPr lang="en-US" dirty="0" smtClean="0"/>
              <a:t>The thread checks the requirement, and</a:t>
            </a:r>
          </a:p>
          <a:p>
            <a:pPr lvl="1"/>
            <a:r>
              <a:rPr lang="en-US" dirty="0" smtClean="0"/>
              <a:t>if </a:t>
            </a:r>
            <a:r>
              <a:rPr lang="en-US" u="sng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satisfied, </a:t>
            </a:r>
            <a:r>
              <a:rPr lang="en-US" dirty="0" smtClean="0"/>
              <a:t>it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/>
              <a:t> for that requirement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the requirement is satisfied, another </a:t>
            </a:r>
            <a:r>
              <a:rPr lang="en-US" dirty="0"/>
              <a:t>thread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dirty="0" smtClean="0"/>
              <a:t> </a:t>
            </a:r>
            <a:r>
              <a:rPr lang="en-US" dirty="0"/>
              <a:t>will wake up one </a:t>
            </a:r>
            <a:r>
              <a:rPr lang="en-US" dirty="0" smtClean="0"/>
              <a:t>random waiting thread </a:t>
            </a:r>
            <a:r>
              <a:rPr lang="en-US" u="sng" dirty="0" smtClean="0"/>
              <a:t>from that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en-US" u="sng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signalAll</a:t>
            </a:r>
            <a:r>
              <a:rPr lang="en-US" dirty="0"/>
              <a:t> will wake up all waiting </a:t>
            </a:r>
            <a:r>
              <a:rPr lang="en-US" dirty="0" smtClean="0"/>
              <a:t>threads </a:t>
            </a:r>
            <a:r>
              <a:rPr lang="en-US" u="sng" dirty="0" smtClean="0"/>
              <a:t>from </a:t>
            </a:r>
            <a:r>
              <a:rPr lang="en-US" u="sng" dirty="0"/>
              <a:t>that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59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How to use a </a:t>
            </a:r>
            <a:r>
              <a:rPr lang="en-US">
                <a:latin typeface="Courier New" pitchFamily="49"/>
                <a:cs typeface="Courier New" pitchFamily="49"/>
              </a:rPr>
              <a:t>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dirty="0"/>
              <a:t>General </a:t>
            </a:r>
            <a:r>
              <a:rPr lang="en-US" dirty="0" smtClean="0"/>
              <a:t>guidelines </a:t>
            </a:r>
            <a:r>
              <a:rPr lang="en-US" dirty="0"/>
              <a:t>for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Specify the requirement that threads are </a:t>
            </a:r>
            <a:r>
              <a:rPr lang="en-US" dirty="0"/>
              <a:t>waiting for: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if threads are waiting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to become positive,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expression&gt;</a:t>
            </a:r>
            <a:r>
              <a:rPr lang="en-US" dirty="0"/>
              <a:t> is: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Choose </a:t>
            </a:r>
            <a:r>
              <a:rPr lang="en-US" dirty="0" smtClean="0"/>
              <a:t>a meaningful </a:t>
            </a:r>
            <a:r>
              <a:rPr lang="en-US" dirty="0"/>
              <a:t>name 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object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!&lt;expression&gt;</a:t>
            </a:r>
            <a:r>
              <a:rPr lang="en-US" dirty="0"/>
              <a:t>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that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xPos.await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dirty="0"/>
              <a:t>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that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xPos.signal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dirty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–statement is </a:t>
            </a:r>
            <a:r>
              <a:rPr lang="en-US" dirty="0"/>
              <a:t>not always necessary</a:t>
            </a:r>
            <a:r>
              <a:rPr lang="en-US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92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we want to wait until a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positive: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monLock.newCondition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20000" y="2760115"/>
            <a:ext cx="3563968" cy="3915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6800" rIns="90000" bIns="46800" anchor="t" anchorCtr="0" compatLnSpc="1"/>
          <a:lstStyle>
            <a:defPPr lvl="0">
              <a:buClr>
                <a:srgbClr val="993300"/>
              </a:buClr>
              <a:buSzPct val="90000"/>
              <a:buFont typeface="Monotype Sorts" pitchFamily="2"/>
              <a:buNone/>
            </a:defPPr>
            <a:lvl1pPr lvl="0">
              <a:buClr>
                <a:srgbClr val="993300"/>
              </a:buClr>
              <a:buSzPct val="90000"/>
              <a:buFont typeface="Monotype Sorts" pitchFamily="2"/>
              <a:buChar char=""/>
            </a:lvl1pPr>
            <a:lvl2pPr lvl="1">
              <a:buClr>
                <a:srgbClr val="CC6600"/>
              </a:buClr>
              <a:buSzPct val="80000"/>
              <a:buFont typeface="Monotype Sorts" pitchFamily="2"/>
              <a:buChar char=""/>
            </a:lvl2pPr>
            <a:lvl3pPr lvl="2">
              <a:buClr>
                <a:srgbClr val="009900"/>
              </a:buClr>
              <a:buSzPct val="75000"/>
              <a:buFont typeface="Webdings" pitchFamily="18"/>
              <a:buChar char=""/>
            </a:lvl3pPr>
            <a:lvl4pPr lvl="3">
              <a:buClr>
                <a:srgbClr val="FFCC00"/>
              </a:buClr>
              <a:buSzPct val="75000"/>
              <a:buFont typeface="Helvetica" pitchFamily="34"/>
              <a:buChar char="–"/>
            </a:lvl4pPr>
            <a:lvl5pPr lvl="4">
              <a:buClr>
                <a:srgbClr val="FF0066"/>
              </a:buClr>
              <a:buSzPct val="75000"/>
              <a:buFont typeface="Helvetica" pitchFamily="34"/>
              <a:buChar char="»"/>
            </a:lvl5pPr>
            <a:lvl6pPr lvl="5">
              <a:buClr>
                <a:srgbClr val="FF0066"/>
              </a:buClr>
              <a:buSzPct val="75000"/>
              <a:buFont typeface="Helvetica" pitchFamily="34"/>
              <a:buChar char="»"/>
            </a:lvl6pPr>
            <a:lvl7pPr lvl="6">
              <a:buClr>
                <a:srgbClr val="FF0066"/>
              </a:buClr>
              <a:buSzPct val="75000"/>
              <a:buFont typeface="Helvetica" pitchFamily="34"/>
              <a:buChar char="»"/>
            </a:lvl7pPr>
            <a:lvl8pPr lvl="7">
              <a:buClr>
                <a:srgbClr val="FF0066"/>
              </a:buClr>
              <a:buSzPct val="75000"/>
              <a:buFont typeface="Helvetica" pitchFamily="34"/>
              <a:buChar char="»"/>
            </a:lvl8pPr>
            <a:lvl9pPr lvl="8">
              <a:buClr>
                <a:srgbClr val="FF0066"/>
              </a:buClr>
              <a:buSzPct val="75000"/>
              <a:buFont typeface="Helvetica" pitchFamily="34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public</a:t>
            </a:r>
            <a:r>
              <a:rPr lang="en-US" sz="1600" b="1" i="0" u="none" strike="noStrike" dirty="0" smtClean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 void m1() {</a:t>
            </a:r>
            <a:endParaRPr lang="en-US" sz="1600" b="1" i="0" u="none" strike="noStrike" baseline="0" dirty="0" smtClean="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monLock.lock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try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while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!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x &gt; 0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)) 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{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  <a:t>xPos.await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  <a:t>();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}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......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}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finally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monLock.unlock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b="1" dirty="0"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endParaRPr lang="en-US" sz="1600" b="1" i="0" u="none" strike="noStrike" baseline="0" dirty="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769865"/>
            <a:ext cx="3548683" cy="3905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0000" tIns="46800" rIns="90000" bIns="46800" anchor="t" anchorCtr="0" compatLnSpc="1"/>
          <a:lstStyle>
            <a:defPPr lvl="0">
              <a:buClr>
                <a:srgbClr val="993300"/>
              </a:buClr>
              <a:buSzPct val="90000"/>
              <a:buFont typeface="Monotype Sorts" pitchFamily="2"/>
              <a:buNone/>
            </a:defPPr>
            <a:lvl1pPr lvl="0">
              <a:buClr>
                <a:srgbClr val="993300"/>
              </a:buClr>
              <a:buSzPct val="90000"/>
              <a:buFont typeface="Monotype Sorts" pitchFamily="2"/>
              <a:buChar char=""/>
            </a:lvl1pPr>
            <a:lvl2pPr lvl="1">
              <a:buClr>
                <a:srgbClr val="CC6600"/>
              </a:buClr>
              <a:buSzPct val="80000"/>
              <a:buFont typeface="Monotype Sorts" pitchFamily="2"/>
              <a:buChar char=""/>
            </a:lvl2pPr>
            <a:lvl3pPr lvl="2">
              <a:buClr>
                <a:srgbClr val="009900"/>
              </a:buClr>
              <a:buSzPct val="75000"/>
              <a:buFont typeface="Webdings" pitchFamily="18"/>
              <a:buChar char=""/>
            </a:lvl3pPr>
            <a:lvl4pPr lvl="3">
              <a:buClr>
                <a:srgbClr val="FFCC00"/>
              </a:buClr>
              <a:buSzPct val="75000"/>
              <a:buFont typeface="Helvetica" pitchFamily="34"/>
              <a:buChar char="–"/>
            </a:lvl4pPr>
            <a:lvl5pPr lvl="4">
              <a:buClr>
                <a:srgbClr val="FF0066"/>
              </a:buClr>
              <a:buSzPct val="75000"/>
              <a:buFont typeface="Helvetica" pitchFamily="34"/>
              <a:buChar char="»"/>
            </a:lvl5pPr>
            <a:lvl6pPr lvl="5">
              <a:buClr>
                <a:srgbClr val="FF0066"/>
              </a:buClr>
              <a:buSzPct val="75000"/>
              <a:buFont typeface="Helvetica" pitchFamily="34"/>
              <a:buChar char="»"/>
            </a:lvl6pPr>
            <a:lvl7pPr lvl="6">
              <a:buClr>
                <a:srgbClr val="FF0066"/>
              </a:buClr>
              <a:buSzPct val="75000"/>
              <a:buFont typeface="Helvetica" pitchFamily="34"/>
              <a:buChar char="»"/>
            </a:lvl7pPr>
            <a:lvl8pPr lvl="7">
              <a:buClr>
                <a:srgbClr val="FF0066"/>
              </a:buClr>
              <a:buSzPct val="75000"/>
              <a:buFont typeface="Helvetica" pitchFamily="34"/>
              <a:buChar char="»"/>
            </a:lvl8pPr>
            <a:lvl9pPr lvl="8">
              <a:buClr>
                <a:srgbClr val="FF0066"/>
              </a:buClr>
              <a:buSzPct val="75000"/>
              <a:buFont typeface="Helvetica" pitchFamily="34"/>
              <a:buChar char="»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latin typeface="Courier New" pitchFamily="49"/>
                <a:ea typeface="Courier New" pitchFamily="49"/>
                <a:cs typeface="Courier New" pitchFamily="49"/>
              </a:rPr>
              <a:t>public void m2()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monLock.lock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()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try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......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if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x &gt; 0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) 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  <a:t>xPos.signal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B05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}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0070C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}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finally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  {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/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monLock.unlock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en-US" sz="1600" b="1" i="0" u="none" strike="noStrike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 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FF9900"/>
                </a:solidFill>
                <a:latin typeface="Courier New" pitchFamily="49"/>
                <a:ea typeface="Courier New" pitchFamily="49"/>
                <a:cs typeface="Courier New" pitchFamily="49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</a:pPr>
            <a:r>
              <a:rPr lang="en-US" b="1" dirty="0">
                <a:latin typeface="Courier New" pitchFamily="49"/>
                <a:ea typeface="Courier New" pitchFamily="49"/>
                <a:cs typeface="Courier New" pitchFamily="49"/>
              </a:rPr>
              <a:t>}</a:t>
            </a:r>
            <a:endParaRPr lang="en-US" sz="1600" b="1" i="0" u="none" strike="noStrike" baseline="0" dirty="0">
              <a:ln>
                <a:noFill/>
              </a:ln>
              <a:latin typeface="Courier New" pitchFamily="49"/>
              <a:ea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2416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/>
              <a:t>week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</a:t>
            </a:r>
            <a:r>
              <a:rPr lang="en-US" dirty="0" smtClean="0"/>
              <a:t>ew monitor for readers-writers </a:t>
            </a:r>
            <a:r>
              <a:rPr lang="en-US" dirty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 smtClean="0"/>
              <a:t>, but instead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Use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dirty="0"/>
              <a:t> object</a:t>
            </a:r>
          </a:p>
          <a:p>
            <a:pPr lvl="1"/>
            <a:r>
              <a:rPr lang="en-US" dirty="0" smtClean="0"/>
              <a:t>Use 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objects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unlock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 smtClean="0"/>
              <a:t>some shared variables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77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Further reading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baptiste-wicht.com/posts/2010/09/java-concurrency-part-5-monitors-locks-and-conditions.html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Core, Volume 1, Chapter 14 “Multithreading” 	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261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OS2 week planning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thread </a:t>
            </a:r>
            <a:r>
              <a:rPr lang="en-US" dirty="0"/>
              <a:t>pool, cyclic </a:t>
            </a:r>
            <a:r>
              <a:rPr lang="en-US" dirty="0" smtClean="0"/>
              <a:t>barrier, countdown latch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readers-writers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reentrant </a:t>
            </a:r>
            <a:r>
              <a:rPr lang="en-US" dirty="0"/>
              <a:t>lock, condition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sockets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deadlock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banker's </a:t>
            </a:r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31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Overview this week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Drawbacks of </a:t>
            </a:r>
            <a:r>
              <a:rPr lang="nl-NL">
                <a:latin typeface="Courier New" pitchFamily="49"/>
                <a:cs typeface="Courier New" pitchFamily="49"/>
              </a:rPr>
              <a:t>synchronized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week, we solved the Readers-Writers application with a monitor, 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dirty="0"/>
              <a:t>, </a:t>
            </a:r>
            <a:r>
              <a:rPr lang="en-US" dirty="0" smtClean="0"/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Problems when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 and/or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don’t know which thread is woken up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 will wake up all </a:t>
            </a:r>
            <a:r>
              <a:rPr lang="en-US" dirty="0" smtClean="0"/>
              <a:t>threads from the queue, but maybe we want to wake only a few threads</a:t>
            </a:r>
          </a:p>
          <a:p>
            <a:pPr lvl="1"/>
            <a:endParaRPr lang="en-US" dirty="0"/>
          </a:p>
          <a:p>
            <a:r>
              <a:rPr lang="en-US" dirty="0" smtClean="0"/>
              <a:t>We would like </a:t>
            </a:r>
            <a:r>
              <a:rPr lang="en-US" u="sng" dirty="0" smtClean="0"/>
              <a:t>several</a:t>
            </a:r>
            <a:r>
              <a:rPr lang="en-US" dirty="0" smtClean="0"/>
              <a:t> queues in which threads can wait</a:t>
            </a:r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81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 smtClean="0"/>
              <a:t>Analogy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876800"/>
          </a:xfrm>
        </p:spPr>
        <p:txBody>
          <a:bodyPr/>
          <a:lstStyle/>
          <a:p>
            <a:r>
              <a:rPr lang="en-US" dirty="0"/>
              <a:t>Dentist with multiple waiting rooms</a:t>
            </a:r>
          </a:p>
          <a:p>
            <a:pPr lvl="1"/>
            <a:r>
              <a:rPr lang="en-US" dirty="0"/>
              <a:t>Room a:</a:t>
            </a:r>
          </a:p>
          <a:p>
            <a:pPr lvl="2"/>
            <a:r>
              <a:rPr lang="en-US" dirty="0"/>
              <a:t>to wait for sedation to kick in</a:t>
            </a:r>
          </a:p>
          <a:p>
            <a:pPr lvl="1"/>
            <a:r>
              <a:rPr lang="en-US" dirty="0"/>
              <a:t>Room b:</a:t>
            </a:r>
          </a:p>
          <a:p>
            <a:pPr lvl="2"/>
            <a:r>
              <a:rPr lang="en-US" dirty="0"/>
              <a:t>to wait for result of a test</a:t>
            </a:r>
          </a:p>
          <a:p>
            <a:endParaRPr lang="nl-NL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40079" y="404664"/>
            <a:ext cx="4903920" cy="642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>
                <a:latin typeface="Courier New" pitchFamily="49"/>
                <a:cs typeface="Courier New" pitchFamily="49"/>
              </a:rPr>
              <a:t>ReentrantLock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monitors are made with objects of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This can be used to </a:t>
            </a:r>
            <a:r>
              <a:rPr lang="en-US" dirty="0" smtClean="0"/>
              <a:t>create a Critical </a:t>
            </a:r>
            <a:r>
              <a:rPr lang="en-US" dirty="0"/>
              <a:t>Section: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...... // Critical Section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monLock.unlock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  <a:p>
            <a:r>
              <a:rPr lang="en-US" dirty="0" smtClean="0"/>
              <a:t>This is an alternative </a:t>
            </a: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3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 smtClean="0"/>
              <a:t>Unlocking</a:t>
            </a:r>
            <a:r>
              <a:rPr lang="nl-NL" dirty="0" smtClean="0"/>
              <a:t> a </a:t>
            </a:r>
            <a:r>
              <a:rPr lang="en-US" dirty="0" err="1" smtClean="0">
                <a:latin typeface="Courier New" pitchFamily="49"/>
                <a:cs typeface="Courier New" pitchFamily="49"/>
              </a:rPr>
              <a:t>ReentrantLock</a:t>
            </a:r>
            <a:endParaRPr lang="en-US" dirty="0">
              <a:latin typeface="Courier New" pitchFamily="49"/>
              <a:cs typeface="Courier New" pitchFamily="4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make sure that the lock is always unlocked:</a:t>
            </a:r>
          </a:p>
          <a:p>
            <a:pPr lvl="1"/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...... // Critical Section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b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monLock.unlock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6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>
                <a:latin typeface="Courier New" pitchFamily="49"/>
                <a:cs typeface="Courier New" pitchFamily="49"/>
              </a:rPr>
              <a:t>Condition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Inside such a lock, </a:t>
            </a:r>
            <a:r>
              <a:rPr lang="en-US" dirty="0" smtClean="0"/>
              <a:t>threads can </a:t>
            </a:r>
            <a:r>
              <a:rPr lang="en-US" dirty="0"/>
              <a:t>wait </a:t>
            </a:r>
            <a:r>
              <a:rPr lang="en-US" dirty="0" smtClean="0"/>
              <a:t>in different queues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we have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pPr lvl="1"/>
            <a:r>
              <a:rPr lang="en-US" dirty="0"/>
              <a:t>every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object has its </a:t>
            </a:r>
            <a:r>
              <a:rPr lang="en-US" u="sng" dirty="0"/>
              <a:t>own waiting queue</a:t>
            </a:r>
          </a:p>
          <a:p>
            <a:pPr lvl="1"/>
            <a:r>
              <a:rPr lang="en-US" dirty="0"/>
              <a:t>can only be used inside a lock</a:t>
            </a:r>
          </a:p>
          <a:p>
            <a:endParaRPr lang="en-US" dirty="0" smtClean="0"/>
          </a:p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</a:p>
          <a:p>
            <a:pPr lvl="2"/>
            <a:r>
              <a:rPr lang="en-US" dirty="0"/>
              <a:t>replaces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 method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</a:p>
          <a:p>
            <a:pPr lvl="2"/>
            <a:r>
              <a:rPr lang="en-US" dirty="0"/>
              <a:t>replaces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 method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/>
              <a:t>replaces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 method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478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Monitor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create a monitor out of this?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monitor is </a:t>
            </a:r>
            <a:r>
              <a:rPr lang="en-US" dirty="0" smtClean="0"/>
              <a:t>again a </a:t>
            </a:r>
            <a:r>
              <a:rPr lang="en-US" dirty="0"/>
              <a:t>‘normal’ class, </a:t>
            </a:r>
            <a:r>
              <a:rPr lang="en-US" dirty="0" smtClean="0"/>
              <a:t>that handles all synchronization issues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Contains all shared variables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are synchronized </a:t>
            </a:r>
            <a:endParaRPr lang="en-US" dirty="0" smtClean="0"/>
          </a:p>
          <a:p>
            <a:pPr lvl="2"/>
            <a:r>
              <a:rPr lang="en-US" dirty="0" smtClean="0"/>
              <a:t>Now with </a:t>
            </a:r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dirty="0"/>
              <a:t> </a:t>
            </a:r>
            <a:r>
              <a:rPr lang="en-US" dirty="0" smtClean="0"/>
              <a:t>(instead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can </a:t>
            </a:r>
            <a:r>
              <a:rPr lang="en-US" dirty="0" smtClean="0"/>
              <a:t>contain blocking statements</a:t>
            </a:r>
          </a:p>
          <a:p>
            <a:pPr lvl="2"/>
            <a:r>
              <a:rPr lang="en-US" dirty="0" smtClean="0"/>
              <a:t>Now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/>
              <a:t>s </a:t>
            </a:r>
            <a:r>
              <a:rPr lang="en-US" dirty="0" smtClean="0"/>
              <a:t>(instead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3EF7D-FF94-4A9E-88FE-AD4EFCE4CB06}"/>
</file>

<file path=customXml/itemProps2.xml><?xml version="1.0" encoding="utf-8"?>
<ds:datastoreItem xmlns:ds="http://schemas.openxmlformats.org/officeDocument/2006/customXml" ds:itemID="{7406B6A6-18C0-4082-8DAB-0B1555B2C579}"/>
</file>

<file path=customXml/itemProps3.xml><?xml version="1.0" encoding="utf-8"?>
<ds:datastoreItem xmlns:ds="http://schemas.openxmlformats.org/officeDocument/2006/customXml" ds:itemID="{947F6B14-21E7-4048-95D8-DBCC0C7CEEF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2752</TotalTime>
  <Words>642</Words>
  <Application>Microsoft Office PowerPoint</Application>
  <PresentationFormat>On-screen Show (4:3)</PresentationFormat>
  <Paragraphs>135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Helderheid</vt:lpstr>
      <vt:lpstr>OS2, week 3</vt:lpstr>
      <vt:lpstr>OS2 week planning</vt:lpstr>
      <vt:lpstr>Overview this week</vt:lpstr>
      <vt:lpstr>Drawbacks of synchronized</vt:lpstr>
      <vt:lpstr>Analogy</vt:lpstr>
      <vt:lpstr>ReentrantLock</vt:lpstr>
      <vt:lpstr>Unlocking a ReentrantLock</vt:lpstr>
      <vt:lpstr>Condition</vt:lpstr>
      <vt:lpstr>Monitor</vt:lpstr>
      <vt:lpstr>2 kinds of Monitors</vt:lpstr>
      <vt:lpstr>How to use a Condition</vt:lpstr>
      <vt:lpstr>How to use a Condition</vt:lpstr>
      <vt:lpstr>Example</vt:lpstr>
      <vt:lpstr>Assignment week 3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Boots,Peter P.J.H.M.</cp:lastModifiedBy>
  <cp:revision>156</cp:revision>
  <dcterms:created xsi:type="dcterms:W3CDTF">2000-11-02T17:31:36Z</dcterms:created>
  <dcterms:modified xsi:type="dcterms:W3CDTF">2015-11-30T08:49:55Z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