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3" r:id="rId4"/>
  </p:sldMasterIdLst>
  <p:notesMasterIdLst>
    <p:notesMasterId r:id="rId22"/>
  </p:notesMasterIdLst>
  <p:handoutMasterIdLst>
    <p:handoutMasterId r:id="rId23"/>
  </p:handoutMasterIdLst>
  <p:sldIdLst>
    <p:sldId id="368" r:id="rId5"/>
    <p:sldId id="356" r:id="rId6"/>
    <p:sldId id="369" r:id="rId7"/>
    <p:sldId id="371" r:id="rId8"/>
    <p:sldId id="372" r:id="rId9"/>
    <p:sldId id="373" r:id="rId10"/>
    <p:sldId id="376" r:id="rId11"/>
    <p:sldId id="375" r:id="rId12"/>
    <p:sldId id="382" r:id="rId13"/>
    <p:sldId id="377" r:id="rId14"/>
    <p:sldId id="385" r:id="rId15"/>
    <p:sldId id="374" r:id="rId16"/>
    <p:sldId id="379" r:id="rId17"/>
    <p:sldId id="378" r:id="rId18"/>
    <p:sldId id="381" r:id="rId19"/>
    <p:sldId id="383" r:id="rId20"/>
    <p:sldId id="380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7" autoAdjust="0"/>
    <p:restoredTop sz="94932" autoAdjust="0"/>
  </p:normalViewPr>
  <p:slideViewPr>
    <p:cSldViewPr>
      <p:cViewPr varScale="1">
        <p:scale>
          <a:sx n="75" d="100"/>
          <a:sy n="75" d="100"/>
        </p:scale>
        <p:origin x="10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188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BCDDA4-B923-4B86-A3B3-561497F971B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9404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het opmaakprofiel van de modeltekst te bewerken</a:t>
            </a:r>
          </a:p>
          <a:p>
            <a:pPr lvl="0"/>
            <a:r>
              <a:rPr lang="nl-NL" noProof="0" smtClean="0"/>
              <a:t>Tweede niveau</a:t>
            </a:r>
          </a:p>
          <a:p>
            <a:pPr lvl="0"/>
            <a:r>
              <a:rPr lang="nl-NL" noProof="0" smtClean="0"/>
              <a:t>Derde niveau</a:t>
            </a:r>
          </a:p>
          <a:p>
            <a:pPr lvl="0"/>
            <a:r>
              <a:rPr lang="nl-NL" noProof="0" smtClean="0"/>
              <a:t>Vierde niveau</a:t>
            </a:r>
          </a:p>
          <a:p>
            <a:pPr lvl="0"/>
            <a:r>
              <a:rPr lang="nl-NL" noProof="0" smtClean="0"/>
              <a:t>Vijfde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61EA18F-D5E6-4000-AD55-2B5FBD13D02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75747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89665C-AA79-4509-8847-637025EA45BE}" type="slidenum">
              <a:rPr lang="nl-NL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nl-NL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960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94422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0951577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7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5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auto">
          <a:xfrm>
            <a:off x="457200" y="860425"/>
            <a:ext cx="8291264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3" descr="java-duke-logo-primary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12160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7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86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howtogeek.com/77132/how-to-enable-ping-echo-replies-in-windows-8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ocial.technet.microsoft.com/wiki/contents/articles/910.windows-7-enabling-telnet-client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networking/socket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97AB371-1833-4E74-94B8-440E040690D1}" type="slidenum">
              <a:rPr lang="nl-NL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nl-NL" altLang="en-US" sz="1400" smtClean="0"/>
          </a:p>
        </p:txBody>
      </p:sp>
      <p:pic>
        <p:nvPicPr>
          <p:cNvPr id="3077" name="Picture 2" descr="http://www.technobuffalo.com/wp-content/uploads/2012/07/ATT-GNOC-composit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Box 4"/>
          <p:cNvSpPr txBox="1">
            <a:spLocks noChangeArrowheads="1"/>
          </p:cNvSpPr>
          <p:nvPr/>
        </p:nvSpPr>
        <p:spPr bwMode="auto">
          <a:xfrm>
            <a:off x="1100138" y="195263"/>
            <a:ext cx="501611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 smtClean="0">
                <a:solidFill>
                  <a:schemeClr val="bg1"/>
                </a:solidFill>
              </a:rPr>
              <a:t>OS2</a:t>
            </a:r>
            <a:endParaRPr lang="en-US" altLang="en-US" sz="48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 smtClean="0">
                <a:solidFill>
                  <a:schemeClr val="bg1"/>
                </a:solidFill>
              </a:rPr>
              <a:t>network sockets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define how Server and Client will communicate:</a:t>
            </a:r>
          </a:p>
          <a:p>
            <a:pPr lvl="1"/>
            <a:r>
              <a:rPr lang="en-US" dirty="0" smtClean="0"/>
              <a:t>Text (or Binary)?</a:t>
            </a:r>
          </a:p>
          <a:p>
            <a:pPr lvl="1"/>
            <a:r>
              <a:rPr lang="en-US" dirty="0" smtClean="0"/>
              <a:t>Who sends first message?</a:t>
            </a:r>
          </a:p>
          <a:p>
            <a:pPr lvl="1"/>
            <a:r>
              <a:rPr lang="en-US" dirty="0" smtClean="0"/>
              <a:t>What to answer?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Example FTP: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10</a:t>
            </a:fld>
            <a:endParaRPr lang="nl-NL" altLang="en-US"/>
          </a:p>
        </p:txBody>
      </p:sp>
      <p:pic>
        <p:nvPicPr>
          <p:cNvPr id="5" name="Picture 2" descr="http://help.globalscape.com/help/cuteftppro8/images/SSLdia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76872"/>
            <a:ext cx="3810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3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Decide format for communication</a:t>
            </a:r>
          </a:p>
          <a:p>
            <a:r>
              <a:rPr lang="en-US" smtClean="0"/>
              <a:t>Binary</a:t>
            </a:r>
            <a:endParaRPr lang="en-US" dirty="0"/>
          </a:p>
          <a:p>
            <a:pPr lvl="1"/>
            <a:r>
              <a:rPr lang="en-US" dirty="0" err="1"/>
              <a:t>ObjectOutputStream</a:t>
            </a:r>
            <a:r>
              <a:rPr lang="en-US" dirty="0"/>
              <a:t> / </a:t>
            </a:r>
            <a:r>
              <a:rPr lang="en-US" dirty="0" err="1"/>
              <a:t>ObjectInputStream</a:t>
            </a:r>
            <a:endParaRPr lang="en-US" dirty="0"/>
          </a:p>
          <a:p>
            <a:r>
              <a:rPr lang="en-US" dirty="0" smtClean="0"/>
              <a:t>Text</a:t>
            </a:r>
            <a:endParaRPr lang="en-US" dirty="0" smtClean="0"/>
          </a:p>
          <a:p>
            <a:pPr lvl="1"/>
            <a:r>
              <a:rPr lang="en-US" dirty="0"/>
              <a:t>Simple </a:t>
            </a:r>
            <a:r>
              <a:rPr lang="en-US" dirty="0" smtClean="0"/>
              <a:t>command-response (</a:t>
            </a:r>
            <a:r>
              <a:rPr lang="en-US" dirty="0" err="1" smtClean="0"/>
              <a:t>eg</a:t>
            </a:r>
            <a:r>
              <a:rPr lang="en-US" dirty="0" smtClean="0"/>
              <a:t>. SMTP or </a:t>
            </a:r>
            <a:r>
              <a:rPr lang="en-US" dirty="0"/>
              <a:t>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JSON (e.g. Jackson </a:t>
            </a:r>
            <a:r>
              <a:rPr lang="en-US" dirty="0"/>
              <a:t>/ </a:t>
            </a:r>
            <a:r>
              <a:rPr lang="en-US" dirty="0" err="1" smtClean="0"/>
              <a:t>Gson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XML ( </a:t>
            </a:r>
            <a:r>
              <a:rPr lang="en-US" dirty="0" err="1" smtClean="0"/>
              <a:t>e.g</a:t>
            </a:r>
            <a:r>
              <a:rPr lang="en-US" dirty="0" smtClean="0"/>
              <a:t> JAXB </a:t>
            </a:r>
            <a:r>
              <a:rPr lang="en-US" dirty="0"/>
              <a:t>/ </a:t>
            </a:r>
            <a:r>
              <a:rPr lang="en-US" dirty="0" err="1" smtClean="0"/>
              <a:t>XStream</a:t>
            </a:r>
            <a:r>
              <a:rPr lang="en-US" dirty="0" smtClean="0"/>
              <a:t> 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7315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12</a:t>
            </a:fld>
            <a:endParaRPr lang="nl-NL" altLang="en-US" dirty="0"/>
          </a:p>
        </p:txBody>
      </p:sp>
      <p:pic>
        <p:nvPicPr>
          <p:cNvPr id="1028" name="Picture 4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920301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megakeuze.nl/images/product/1393_Aspire-Desktop-Acer-M78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39681"/>
            <a:ext cx="1489534" cy="148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://www.megakeuze.nl/images/product/1393_Aspire-Desktop-Acer-M78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41168"/>
            <a:ext cx="1489534" cy="148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www.megakeuze.nl/images/product/1393_Aspire-Desktop-Acer-M78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265413"/>
            <a:ext cx="1489534" cy="148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upload.wikimedia.org/wikipedia/commons/d/de/Mandelbrot_set_rainbow_colo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000" y="4226761"/>
            <a:ext cx="1690638" cy="126741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389126" y="1916832"/>
            <a:ext cx="3767050" cy="1152128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89126" y="2204864"/>
            <a:ext cx="3623034" cy="108012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938102">
            <a:off x="3984588" y="226569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tile information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931455">
            <a:off x="2618669" y="2750402"/>
            <a:ext cx="2898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pixel + color information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87487" y="4010180"/>
            <a:ext cx="4068689" cy="21837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533142" y="4586400"/>
            <a:ext cx="3767050" cy="130424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flipH="1">
            <a:off x="2533142" y="4437112"/>
            <a:ext cx="3623034" cy="124882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87488" y="3789040"/>
            <a:ext cx="3924672" cy="21903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84517" y="5494174"/>
            <a:ext cx="196560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One GUI application;</a:t>
            </a:r>
          </a:p>
          <a:p>
            <a:pPr algn="ctr"/>
            <a:r>
              <a:rPr lang="en-US" dirty="0" smtClean="0"/>
              <a:t>shows the fractal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3664" y="1006388"/>
            <a:ext cx="312457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One or more Console applications;</a:t>
            </a:r>
          </a:p>
          <a:p>
            <a:pPr algn="ctr"/>
            <a:r>
              <a:rPr lang="en-US" dirty="0" smtClean="0"/>
              <a:t>calculate pixels of a tile on request</a:t>
            </a:r>
            <a:endParaRPr lang="nl-NL" dirty="0"/>
          </a:p>
        </p:txBody>
      </p:sp>
      <p:sp>
        <p:nvSpPr>
          <p:cNvPr id="23" name="TextBox 22"/>
          <p:cNvSpPr txBox="1"/>
          <p:nvPr/>
        </p:nvSpPr>
        <p:spPr>
          <a:xfrm rot="21393265">
            <a:off x="2651825" y="3827003"/>
            <a:ext cx="28584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Communication through sockets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6100650" y="1175664"/>
            <a:ext cx="2811988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You can choose: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GUI=server; Console=client</a:t>
            </a:r>
          </a:p>
          <a:p>
            <a:r>
              <a:rPr lang="en-US" dirty="0" smtClean="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GUI=client; Console=server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70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19" grpId="0" animBg="1"/>
      <p:bldP spid="23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13</a:t>
            </a:fld>
            <a:endParaRPr lang="nl-NL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707187" cy="385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reeform 5"/>
          <p:cNvSpPr/>
          <p:nvPr/>
        </p:nvSpPr>
        <p:spPr>
          <a:xfrm>
            <a:off x="605843" y="1029593"/>
            <a:ext cx="7630298" cy="4967779"/>
          </a:xfrm>
          <a:custGeom>
            <a:avLst/>
            <a:gdLst>
              <a:gd name="connsiteX0" fmla="*/ 3513261 w 5581449"/>
              <a:gd name="connsiteY0" fmla="*/ 3054638 h 5789328"/>
              <a:gd name="connsiteX1" fmla="*/ 5574073 w 5581449"/>
              <a:gd name="connsiteY1" fmla="*/ 1621623 h 5789328"/>
              <a:gd name="connsiteX2" fmla="*/ 4045524 w 5581449"/>
              <a:gd name="connsiteY2" fmla="*/ 11188 h 5789328"/>
              <a:gd name="connsiteX3" fmla="*/ 210503 w 5581449"/>
              <a:gd name="connsiteY3" fmla="*/ 1171247 h 5789328"/>
              <a:gd name="connsiteX4" fmla="*/ 770061 w 5581449"/>
              <a:gd name="connsiteY4" fmla="*/ 5661361 h 5789328"/>
              <a:gd name="connsiteX5" fmla="*/ 3035589 w 5581449"/>
              <a:gd name="connsiteY5" fmla="*/ 4433062 h 5789328"/>
              <a:gd name="connsiteX6" fmla="*/ 3513261 w 5581449"/>
              <a:gd name="connsiteY6" fmla="*/ 3054638 h 5789328"/>
              <a:gd name="connsiteX0" fmla="*/ 3364434 w 5430720"/>
              <a:gd name="connsiteY0" fmla="*/ 3210934 h 5945624"/>
              <a:gd name="connsiteX1" fmla="*/ 5425246 w 5430720"/>
              <a:gd name="connsiteY1" fmla="*/ 1777919 h 5945624"/>
              <a:gd name="connsiteX2" fmla="*/ 3896697 w 5430720"/>
              <a:gd name="connsiteY2" fmla="*/ 167484 h 5945624"/>
              <a:gd name="connsiteX3" fmla="*/ 1781866 w 5430720"/>
              <a:gd name="connsiteY3" fmla="*/ 181131 h 5945624"/>
              <a:gd name="connsiteX4" fmla="*/ 61676 w 5430720"/>
              <a:gd name="connsiteY4" fmla="*/ 1327543 h 5945624"/>
              <a:gd name="connsiteX5" fmla="*/ 621234 w 5430720"/>
              <a:gd name="connsiteY5" fmla="*/ 5817657 h 5945624"/>
              <a:gd name="connsiteX6" fmla="*/ 2886762 w 5430720"/>
              <a:gd name="connsiteY6" fmla="*/ 4589358 h 5945624"/>
              <a:gd name="connsiteX7" fmla="*/ 3364434 w 5430720"/>
              <a:gd name="connsiteY7" fmla="*/ 3210934 h 5945624"/>
              <a:gd name="connsiteX0" fmla="*/ 3372605 w 5438891"/>
              <a:gd name="connsiteY0" fmla="*/ 3210934 h 5481033"/>
              <a:gd name="connsiteX1" fmla="*/ 5433417 w 5438891"/>
              <a:gd name="connsiteY1" fmla="*/ 1777919 h 5481033"/>
              <a:gd name="connsiteX2" fmla="*/ 3904868 w 5438891"/>
              <a:gd name="connsiteY2" fmla="*/ 167484 h 5481033"/>
              <a:gd name="connsiteX3" fmla="*/ 1790037 w 5438891"/>
              <a:gd name="connsiteY3" fmla="*/ 181131 h 5481033"/>
              <a:gd name="connsiteX4" fmla="*/ 69847 w 5438891"/>
              <a:gd name="connsiteY4" fmla="*/ 1327543 h 5481033"/>
              <a:gd name="connsiteX5" fmla="*/ 588462 w 5438891"/>
              <a:gd name="connsiteY5" fmla="*/ 5312690 h 5481033"/>
              <a:gd name="connsiteX6" fmla="*/ 2894933 w 5438891"/>
              <a:gd name="connsiteY6" fmla="*/ 4589358 h 5481033"/>
              <a:gd name="connsiteX7" fmla="*/ 3372605 w 5438891"/>
              <a:gd name="connsiteY7" fmla="*/ 3210934 h 5481033"/>
              <a:gd name="connsiteX0" fmla="*/ 3372605 w 5438891"/>
              <a:gd name="connsiteY0" fmla="*/ 3210934 h 5417085"/>
              <a:gd name="connsiteX1" fmla="*/ 5433417 w 5438891"/>
              <a:gd name="connsiteY1" fmla="*/ 1777919 h 5417085"/>
              <a:gd name="connsiteX2" fmla="*/ 3904868 w 5438891"/>
              <a:gd name="connsiteY2" fmla="*/ 167484 h 5417085"/>
              <a:gd name="connsiteX3" fmla="*/ 1790037 w 5438891"/>
              <a:gd name="connsiteY3" fmla="*/ 181131 h 5417085"/>
              <a:gd name="connsiteX4" fmla="*/ 69847 w 5438891"/>
              <a:gd name="connsiteY4" fmla="*/ 1327543 h 5417085"/>
              <a:gd name="connsiteX5" fmla="*/ 588462 w 5438891"/>
              <a:gd name="connsiteY5" fmla="*/ 5312690 h 5417085"/>
              <a:gd name="connsiteX6" fmla="*/ 2894933 w 5438891"/>
              <a:gd name="connsiteY6" fmla="*/ 4589358 h 5417085"/>
              <a:gd name="connsiteX7" fmla="*/ 3372605 w 5438891"/>
              <a:gd name="connsiteY7" fmla="*/ 3210934 h 5417085"/>
              <a:gd name="connsiteX0" fmla="*/ 3372605 w 5461724"/>
              <a:gd name="connsiteY0" fmla="*/ 3091944 h 5298095"/>
              <a:gd name="connsiteX1" fmla="*/ 5433417 w 5461724"/>
              <a:gd name="connsiteY1" fmla="*/ 1658929 h 5298095"/>
              <a:gd name="connsiteX2" fmla="*/ 4382539 w 5461724"/>
              <a:gd name="connsiteY2" fmla="*/ 430632 h 5298095"/>
              <a:gd name="connsiteX3" fmla="*/ 1790037 w 5461724"/>
              <a:gd name="connsiteY3" fmla="*/ 62141 h 5298095"/>
              <a:gd name="connsiteX4" fmla="*/ 69847 w 5461724"/>
              <a:gd name="connsiteY4" fmla="*/ 1208553 h 5298095"/>
              <a:gd name="connsiteX5" fmla="*/ 588462 w 5461724"/>
              <a:gd name="connsiteY5" fmla="*/ 5193700 h 5298095"/>
              <a:gd name="connsiteX6" fmla="*/ 2894933 w 5461724"/>
              <a:gd name="connsiteY6" fmla="*/ 4470368 h 5298095"/>
              <a:gd name="connsiteX7" fmla="*/ 3372605 w 5461724"/>
              <a:gd name="connsiteY7" fmla="*/ 3091944 h 5298095"/>
              <a:gd name="connsiteX0" fmla="*/ 3325702 w 5419555"/>
              <a:gd name="connsiteY0" fmla="*/ 2851909 h 5058060"/>
              <a:gd name="connsiteX1" fmla="*/ 5386514 w 5419555"/>
              <a:gd name="connsiteY1" fmla="*/ 1418894 h 5058060"/>
              <a:gd name="connsiteX2" fmla="*/ 4335636 w 5419555"/>
              <a:gd name="connsiteY2" fmla="*/ 190597 h 5058060"/>
              <a:gd name="connsiteX3" fmla="*/ 1033451 w 5419555"/>
              <a:gd name="connsiteY3" fmla="*/ 122357 h 5058060"/>
              <a:gd name="connsiteX4" fmla="*/ 22944 w 5419555"/>
              <a:gd name="connsiteY4" fmla="*/ 968518 h 5058060"/>
              <a:gd name="connsiteX5" fmla="*/ 541559 w 5419555"/>
              <a:gd name="connsiteY5" fmla="*/ 4953665 h 5058060"/>
              <a:gd name="connsiteX6" fmla="*/ 2848030 w 5419555"/>
              <a:gd name="connsiteY6" fmla="*/ 4230333 h 5058060"/>
              <a:gd name="connsiteX7" fmla="*/ 3325702 w 5419555"/>
              <a:gd name="connsiteY7" fmla="*/ 2851909 h 5058060"/>
              <a:gd name="connsiteX0" fmla="*/ 4144567 w 5388470"/>
              <a:gd name="connsiteY0" fmla="*/ 3206750 h 5052960"/>
              <a:gd name="connsiteX1" fmla="*/ 5386514 w 5388470"/>
              <a:gd name="connsiteY1" fmla="*/ 1418894 h 5052960"/>
              <a:gd name="connsiteX2" fmla="*/ 4335636 w 5388470"/>
              <a:gd name="connsiteY2" fmla="*/ 190597 h 5052960"/>
              <a:gd name="connsiteX3" fmla="*/ 1033451 w 5388470"/>
              <a:gd name="connsiteY3" fmla="*/ 122357 h 5052960"/>
              <a:gd name="connsiteX4" fmla="*/ 22944 w 5388470"/>
              <a:gd name="connsiteY4" fmla="*/ 968518 h 5052960"/>
              <a:gd name="connsiteX5" fmla="*/ 541559 w 5388470"/>
              <a:gd name="connsiteY5" fmla="*/ 4953665 h 5052960"/>
              <a:gd name="connsiteX6" fmla="*/ 2848030 w 5388470"/>
              <a:gd name="connsiteY6" fmla="*/ 4230333 h 5052960"/>
              <a:gd name="connsiteX7" fmla="*/ 4144567 w 5388470"/>
              <a:gd name="connsiteY7" fmla="*/ 3206750 h 5052960"/>
              <a:gd name="connsiteX0" fmla="*/ 4144567 w 7761546"/>
              <a:gd name="connsiteY0" fmla="*/ 3192390 h 5038600"/>
              <a:gd name="connsiteX1" fmla="*/ 7761224 w 7761546"/>
              <a:gd name="connsiteY1" fmla="*/ 1117931 h 5038600"/>
              <a:gd name="connsiteX2" fmla="*/ 4335636 w 7761546"/>
              <a:gd name="connsiteY2" fmla="*/ 176237 h 5038600"/>
              <a:gd name="connsiteX3" fmla="*/ 1033451 w 7761546"/>
              <a:gd name="connsiteY3" fmla="*/ 107997 h 5038600"/>
              <a:gd name="connsiteX4" fmla="*/ 22944 w 7761546"/>
              <a:gd name="connsiteY4" fmla="*/ 954158 h 5038600"/>
              <a:gd name="connsiteX5" fmla="*/ 541559 w 7761546"/>
              <a:gd name="connsiteY5" fmla="*/ 4939305 h 5038600"/>
              <a:gd name="connsiteX6" fmla="*/ 2848030 w 7761546"/>
              <a:gd name="connsiteY6" fmla="*/ 4215973 h 5038600"/>
              <a:gd name="connsiteX7" fmla="*/ 4144567 w 7761546"/>
              <a:gd name="connsiteY7" fmla="*/ 3192390 h 5038600"/>
              <a:gd name="connsiteX0" fmla="*/ 5482047 w 7776480"/>
              <a:gd name="connsiteY0" fmla="*/ 2223399 h 5053672"/>
              <a:gd name="connsiteX1" fmla="*/ 7761224 w 7776480"/>
              <a:gd name="connsiteY1" fmla="*/ 1117931 h 5053672"/>
              <a:gd name="connsiteX2" fmla="*/ 4335636 w 7776480"/>
              <a:gd name="connsiteY2" fmla="*/ 176237 h 5053672"/>
              <a:gd name="connsiteX3" fmla="*/ 1033451 w 7776480"/>
              <a:gd name="connsiteY3" fmla="*/ 107997 h 5053672"/>
              <a:gd name="connsiteX4" fmla="*/ 22944 w 7776480"/>
              <a:gd name="connsiteY4" fmla="*/ 954158 h 5053672"/>
              <a:gd name="connsiteX5" fmla="*/ 541559 w 7776480"/>
              <a:gd name="connsiteY5" fmla="*/ 4939305 h 5053672"/>
              <a:gd name="connsiteX6" fmla="*/ 2848030 w 7776480"/>
              <a:gd name="connsiteY6" fmla="*/ 4215973 h 5053672"/>
              <a:gd name="connsiteX7" fmla="*/ 5482047 w 7776480"/>
              <a:gd name="connsiteY7" fmla="*/ 2223399 h 5053672"/>
              <a:gd name="connsiteX0" fmla="*/ 5482047 w 7776239"/>
              <a:gd name="connsiteY0" fmla="*/ 2223399 h 5135294"/>
              <a:gd name="connsiteX1" fmla="*/ 7761224 w 7776239"/>
              <a:gd name="connsiteY1" fmla="*/ 1117931 h 5135294"/>
              <a:gd name="connsiteX2" fmla="*/ 4335636 w 7776239"/>
              <a:gd name="connsiteY2" fmla="*/ 176237 h 5135294"/>
              <a:gd name="connsiteX3" fmla="*/ 1033451 w 7776239"/>
              <a:gd name="connsiteY3" fmla="*/ 107997 h 5135294"/>
              <a:gd name="connsiteX4" fmla="*/ 22944 w 7776239"/>
              <a:gd name="connsiteY4" fmla="*/ 954158 h 5135294"/>
              <a:gd name="connsiteX5" fmla="*/ 541559 w 7776239"/>
              <a:gd name="connsiteY5" fmla="*/ 4939305 h 5135294"/>
              <a:gd name="connsiteX6" fmla="*/ 3025451 w 7776239"/>
              <a:gd name="connsiteY6" fmla="*/ 4652701 h 5135294"/>
              <a:gd name="connsiteX7" fmla="*/ 5482047 w 7776239"/>
              <a:gd name="connsiteY7" fmla="*/ 2223399 h 5135294"/>
              <a:gd name="connsiteX0" fmla="*/ 4649534 w 7762074"/>
              <a:gd name="connsiteY0" fmla="*/ 2755662 h 5114761"/>
              <a:gd name="connsiteX1" fmla="*/ 7761224 w 7762074"/>
              <a:gd name="connsiteY1" fmla="*/ 1117931 h 5114761"/>
              <a:gd name="connsiteX2" fmla="*/ 4335636 w 7762074"/>
              <a:gd name="connsiteY2" fmla="*/ 176237 h 5114761"/>
              <a:gd name="connsiteX3" fmla="*/ 1033451 w 7762074"/>
              <a:gd name="connsiteY3" fmla="*/ 107997 h 5114761"/>
              <a:gd name="connsiteX4" fmla="*/ 22944 w 7762074"/>
              <a:gd name="connsiteY4" fmla="*/ 954158 h 5114761"/>
              <a:gd name="connsiteX5" fmla="*/ 541559 w 7762074"/>
              <a:gd name="connsiteY5" fmla="*/ 4939305 h 5114761"/>
              <a:gd name="connsiteX6" fmla="*/ 3025451 w 7762074"/>
              <a:gd name="connsiteY6" fmla="*/ 4652701 h 5114761"/>
              <a:gd name="connsiteX7" fmla="*/ 4649534 w 7762074"/>
              <a:gd name="connsiteY7" fmla="*/ 2755662 h 5114761"/>
              <a:gd name="connsiteX0" fmla="*/ 4649534 w 7839576"/>
              <a:gd name="connsiteY0" fmla="*/ 2687550 h 5046649"/>
              <a:gd name="connsiteX1" fmla="*/ 7761224 w 7839576"/>
              <a:gd name="connsiteY1" fmla="*/ 1049819 h 5046649"/>
              <a:gd name="connsiteX2" fmla="*/ 6396448 w 7839576"/>
              <a:gd name="connsiteY2" fmla="*/ 230955 h 5046649"/>
              <a:gd name="connsiteX3" fmla="*/ 1033451 w 7839576"/>
              <a:gd name="connsiteY3" fmla="*/ 39885 h 5046649"/>
              <a:gd name="connsiteX4" fmla="*/ 22944 w 7839576"/>
              <a:gd name="connsiteY4" fmla="*/ 886046 h 5046649"/>
              <a:gd name="connsiteX5" fmla="*/ 541559 w 7839576"/>
              <a:gd name="connsiteY5" fmla="*/ 4871193 h 5046649"/>
              <a:gd name="connsiteX6" fmla="*/ 3025451 w 7839576"/>
              <a:gd name="connsiteY6" fmla="*/ 4584589 h 5046649"/>
              <a:gd name="connsiteX7" fmla="*/ 4649534 w 7839576"/>
              <a:gd name="connsiteY7" fmla="*/ 2687550 h 5046649"/>
              <a:gd name="connsiteX0" fmla="*/ 4770802 w 7942037"/>
              <a:gd name="connsiteY0" fmla="*/ 2687550 h 5046649"/>
              <a:gd name="connsiteX1" fmla="*/ 7882492 w 7942037"/>
              <a:gd name="connsiteY1" fmla="*/ 1049819 h 5046649"/>
              <a:gd name="connsiteX2" fmla="*/ 6517716 w 7942037"/>
              <a:gd name="connsiteY2" fmla="*/ 230955 h 5046649"/>
              <a:gd name="connsiteX3" fmla="*/ 2915280 w 7942037"/>
              <a:gd name="connsiteY3" fmla="*/ 39885 h 5046649"/>
              <a:gd name="connsiteX4" fmla="*/ 144212 w 7942037"/>
              <a:gd name="connsiteY4" fmla="*/ 886046 h 5046649"/>
              <a:gd name="connsiteX5" fmla="*/ 662827 w 7942037"/>
              <a:gd name="connsiteY5" fmla="*/ 4871193 h 5046649"/>
              <a:gd name="connsiteX6" fmla="*/ 3146719 w 7942037"/>
              <a:gd name="connsiteY6" fmla="*/ 4584589 h 5046649"/>
              <a:gd name="connsiteX7" fmla="*/ 4770802 w 7942037"/>
              <a:gd name="connsiteY7" fmla="*/ 2687550 h 5046649"/>
              <a:gd name="connsiteX0" fmla="*/ 4770802 w 7955080"/>
              <a:gd name="connsiteY0" fmla="*/ 2691788 h 5050887"/>
              <a:gd name="connsiteX1" fmla="*/ 7896140 w 7955080"/>
              <a:gd name="connsiteY1" fmla="*/ 1217830 h 5050887"/>
              <a:gd name="connsiteX2" fmla="*/ 6517716 w 7955080"/>
              <a:gd name="connsiteY2" fmla="*/ 235193 h 5050887"/>
              <a:gd name="connsiteX3" fmla="*/ 2915280 w 7955080"/>
              <a:gd name="connsiteY3" fmla="*/ 44123 h 5050887"/>
              <a:gd name="connsiteX4" fmla="*/ 144212 w 7955080"/>
              <a:gd name="connsiteY4" fmla="*/ 890284 h 5050887"/>
              <a:gd name="connsiteX5" fmla="*/ 662827 w 7955080"/>
              <a:gd name="connsiteY5" fmla="*/ 4875431 h 5050887"/>
              <a:gd name="connsiteX6" fmla="*/ 3146719 w 7955080"/>
              <a:gd name="connsiteY6" fmla="*/ 4588827 h 5050887"/>
              <a:gd name="connsiteX7" fmla="*/ 4770802 w 7955080"/>
              <a:gd name="connsiteY7" fmla="*/ 2691788 h 5050887"/>
              <a:gd name="connsiteX0" fmla="*/ 4770802 w 7658898"/>
              <a:gd name="connsiteY0" fmla="*/ 2689947 h 5049046"/>
              <a:gd name="connsiteX1" fmla="*/ 7582242 w 7658898"/>
              <a:gd name="connsiteY1" fmla="*/ 1147750 h 5049046"/>
              <a:gd name="connsiteX2" fmla="*/ 6517716 w 7658898"/>
              <a:gd name="connsiteY2" fmla="*/ 233352 h 5049046"/>
              <a:gd name="connsiteX3" fmla="*/ 2915280 w 7658898"/>
              <a:gd name="connsiteY3" fmla="*/ 42282 h 5049046"/>
              <a:gd name="connsiteX4" fmla="*/ 144212 w 7658898"/>
              <a:gd name="connsiteY4" fmla="*/ 888443 h 5049046"/>
              <a:gd name="connsiteX5" fmla="*/ 662827 w 7658898"/>
              <a:gd name="connsiteY5" fmla="*/ 4873590 h 5049046"/>
              <a:gd name="connsiteX6" fmla="*/ 3146719 w 7658898"/>
              <a:gd name="connsiteY6" fmla="*/ 4586986 h 5049046"/>
              <a:gd name="connsiteX7" fmla="*/ 4770802 w 7658898"/>
              <a:gd name="connsiteY7" fmla="*/ 2689947 h 5049046"/>
              <a:gd name="connsiteX0" fmla="*/ 4770802 w 7582294"/>
              <a:gd name="connsiteY0" fmla="*/ 2689947 h 5049046"/>
              <a:gd name="connsiteX1" fmla="*/ 7582242 w 7582294"/>
              <a:gd name="connsiteY1" fmla="*/ 1147750 h 5049046"/>
              <a:gd name="connsiteX2" fmla="*/ 6517716 w 7582294"/>
              <a:gd name="connsiteY2" fmla="*/ 233352 h 5049046"/>
              <a:gd name="connsiteX3" fmla="*/ 2915280 w 7582294"/>
              <a:gd name="connsiteY3" fmla="*/ 42282 h 5049046"/>
              <a:gd name="connsiteX4" fmla="*/ 144212 w 7582294"/>
              <a:gd name="connsiteY4" fmla="*/ 888443 h 5049046"/>
              <a:gd name="connsiteX5" fmla="*/ 662827 w 7582294"/>
              <a:gd name="connsiteY5" fmla="*/ 4873590 h 5049046"/>
              <a:gd name="connsiteX6" fmla="*/ 3146719 w 7582294"/>
              <a:gd name="connsiteY6" fmla="*/ 4586986 h 5049046"/>
              <a:gd name="connsiteX7" fmla="*/ 4770802 w 7582294"/>
              <a:gd name="connsiteY7" fmla="*/ 2689947 h 5049046"/>
              <a:gd name="connsiteX0" fmla="*/ 5262122 w 7630298"/>
              <a:gd name="connsiteY0" fmla="*/ 2307809 h 5063506"/>
              <a:gd name="connsiteX1" fmla="*/ 7582242 w 7630298"/>
              <a:gd name="connsiteY1" fmla="*/ 1147750 h 5063506"/>
              <a:gd name="connsiteX2" fmla="*/ 6517716 w 7630298"/>
              <a:gd name="connsiteY2" fmla="*/ 233352 h 5063506"/>
              <a:gd name="connsiteX3" fmla="*/ 2915280 w 7630298"/>
              <a:gd name="connsiteY3" fmla="*/ 42282 h 5063506"/>
              <a:gd name="connsiteX4" fmla="*/ 144212 w 7630298"/>
              <a:gd name="connsiteY4" fmla="*/ 888443 h 5063506"/>
              <a:gd name="connsiteX5" fmla="*/ 662827 w 7630298"/>
              <a:gd name="connsiteY5" fmla="*/ 4873590 h 5063506"/>
              <a:gd name="connsiteX6" fmla="*/ 3146719 w 7630298"/>
              <a:gd name="connsiteY6" fmla="*/ 4586986 h 5063506"/>
              <a:gd name="connsiteX7" fmla="*/ 5262122 w 7630298"/>
              <a:gd name="connsiteY7" fmla="*/ 2307809 h 5063506"/>
              <a:gd name="connsiteX0" fmla="*/ 5262122 w 7630298"/>
              <a:gd name="connsiteY0" fmla="*/ 2314106 h 5069803"/>
              <a:gd name="connsiteX1" fmla="*/ 7582242 w 7630298"/>
              <a:gd name="connsiteY1" fmla="*/ 1372411 h 5069803"/>
              <a:gd name="connsiteX2" fmla="*/ 6517716 w 7630298"/>
              <a:gd name="connsiteY2" fmla="*/ 239649 h 5069803"/>
              <a:gd name="connsiteX3" fmla="*/ 2915280 w 7630298"/>
              <a:gd name="connsiteY3" fmla="*/ 48579 h 5069803"/>
              <a:gd name="connsiteX4" fmla="*/ 144212 w 7630298"/>
              <a:gd name="connsiteY4" fmla="*/ 894740 h 5069803"/>
              <a:gd name="connsiteX5" fmla="*/ 662827 w 7630298"/>
              <a:gd name="connsiteY5" fmla="*/ 4879887 h 5069803"/>
              <a:gd name="connsiteX6" fmla="*/ 3146719 w 7630298"/>
              <a:gd name="connsiteY6" fmla="*/ 4593283 h 5069803"/>
              <a:gd name="connsiteX7" fmla="*/ 5262122 w 7630298"/>
              <a:gd name="connsiteY7" fmla="*/ 2314106 h 5069803"/>
              <a:gd name="connsiteX0" fmla="*/ 5262122 w 7630298"/>
              <a:gd name="connsiteY0" fmla="*/ 2314106 h 4967779"/>
              <a:gd name="connsiteX1" fmla="*/ 7582242 w 7630298"/>
              <a:gd name="connsiteY1" fmla="*/ 1372411 h 4967779"/>
              <a:gd name="connsiteX2" fmla="*/ 6517716 w 7630298"/>
              <a:gd name="connsiteY2" fmla="*/ 239649 h 4967779"/>
              <a:gd name="connsiteX3" fmla="*/ 2915280 w 7630298"/>
              <a:gd name="connsiteY3" fmla="*/ 48579 h 4967779"/>
              <a:gd name="connsiteX4" fmla="*/ 144212 w 7630298"/>
              <a:gd name="connsiteY4" fmla="*/ 894740 h 4967779"/>
              <a:gd name="connsiteX5" fmla="*/ 662827 w 7630298"/>
              <a:gd name="connsiteY5" fmla="*/ 4879887 h 4967779"/>
              <a:gd name="connsiteX6" fmla="*/ 3283197 w 7630298"/>
              <a:gd name="connsiteY6" fmla="*/ 3883599 h 4967779"/>
              <a:gd name="connsiteX7" fmla="*/ 5262122 w 7630298"/>
              <a:gd name="connsiteY7" fmla="*/ 2314106 h 496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30298" h="4967779">
                <a:moveTo>
                  <a:pt x="5262122" y="2314106"/>
                </a:moveTo>
                <a:cubicBezTo>
                  <a:pt x="5978630" y="1895575"/>
                  <a:pt x="7372976" y="1718154"/>
                  <a:pt x="7582242" y="1372411"/>
                </a:cubicBezTo>
                <a:cubicBezTo>
                  <a:pt x="7791508" y="1026668"/>
                  <a:pt x="7295543" y="460288"/>
                  <a:pt x="6517716" y="239649"/>
                </a:cubicBezTo>
                <a:cubicBezTo>
                  <a:pt x="5739889" y="19010"/>
                  <a:pt x="3977531" y="-60603"/>
                  <a:pt x="2915280" y="48579"/>
                </a:cubicBezTo>
                <a:cubicBezTo>
                  <a:pt x="1853029" y="157761"/>
                  <a:pt x="519621" y="89522"/>
                  <a:pt x="144212" y="894740"/>
                </a:cubicBezTo>
                <a:cubicBezTo>
                  <a:pt x="-231197" y="1699958"/>
                  <a:pt x="191979" y="4336251"/>
                  <a:pt x="662827" y="4879887"/>
                </a:cubicBezTo>
                <a:cubicBezTo>
                  <a:pt x="1270153" y="5259750"/>
                  <a:pt x="2516648" y="4311229"/>
                  <a:pt x="3283197" y="3883599"/>
                </a:cubicBezTo>
                <a:cubicBezTo>
                  <a:pt x="4049746" y="3455969"/>
                  <a:pt x="4545614" y="2732637"/>
                  <a:pt x="5262122" y="2314106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568805" y="3091052"/>
            <a:ext cx="4948129" cy="1922123"/>
          </a:xfrm>
          <a:custGeom>
            <a:avLst/>
            <a:gdLst>
              <a:gd name="connsiteX0" fmla="*/ 4335811 w 4338180"/>
              <a:gd name="connsiteY0" fmla="*/ 1202794 h 2477019"/>
              <a:gd name="connsiteX1" fmla="*/ 3585184 w 4338180"/>
              <a:gd name="connsiteY1" fmla="*/ 42734 h 2477019"/>
              <a:gd name="connsiteX2" fmla="*/ 1387895 w 4338180"/>
              <a:gd name="connsiteY2" fmla="*/ 370280 h 2477019"/>
              <a:gd name="connsiteX3" fmla="*/ 64062 w 4338180"/>
              <a:gd name="connsiteY3" fmla="*/ 1503044 h 2477019"/>
              <a:gd name="connsiteX4" fmla="*/ 541733 w 4338180"/>
              <a:gd name="connsiteY4" fmla="*/ 2158137 h 2477019"/>
              <a:gd name="connsiteX5" fmla="*/ 3394115 w 4338180"/>
              <a:gd name="connsiteY5" fmla="*/ 2431092 h 2477019"/>
              <a:gd name="connsiteX6" fmla="*/ 4335811 w 4338180"/>
              <a:gd name="connsiteY6" fmla="*/ 1202794 h 2477019"/>
              <a:gd name="connsiteX0" fmla="*/ 4280219 w 4282588"/>
              <a:gd name="connsiteY0" fmla="*/ 1202794 h 2871100"/>
              <a:gd name="connsiteX1" fmla="*/ 3529592 w 4282588"/>
              <a:gd name="connsiteY1" fmla="*/ 42734 h 2871100"/>
              <a:gd name="connsiteX2" fmla="*/ 1332303 w 4282588"/>
              <a:gd name="connsiteY2" fmla="*/ 370280 h 2871100"/>
              <a:gd name="connsiteX3" fmla="*/ 8470 w 4282588"/>
              <a:gd name="connsiteY3" fmla="*/ 1503044 h 2871100"/>
              <a:gd name="connsiteX4" fmla="*/ 895574 w 4282588"/>
              <a:gd name="connsiteY4" fmla="*/ 2826878 h 2871100"/>
              <a:gd name="connsiteX5" fmla="*/ 3338523 w 4282588"/>
              <a:gd name="connsiteY5" fmla="*/ 2431092 h 2871100"/>
              <a:gd name="connsiteX6" fmla="*/ 4280219 w 4282588"/>
              <a:gd name="connsiteY6" fmla="*/ 1202794 h 2871100"/>
              <a:gd name="connsiteX0" fmla="*/ 4280219 w 4282940"/>
              <a:gd name="connsiteY0" fmla="*/ 1202794 h 2934133"/>
              <a:gd name="connsiteX1" fmla="*/ 3529592 w 4282940"/>
              <a:gd name="connsiteY1" fmla="*/ 42734 h 2934133"/>
              <a:gd name="connsiteX2" fmla="*/ 1332303 w 4282940"/>
              <a:gd name="connsiteY2" fmla="*/ 370280 h 2934133"/>
              <a:gd name="connsiteX3" fmla="*/ 8470 w 4282940"/>
              <a:gd name="connsiteY3" fmla="*/ 1503044 h 2934133"/>
              <a:gd name="connsiteX4" fmla="*/ 895574 w 4282940"/>
              <a:gd name="connsiteY4" fmla="*/ 2826878 h 2934133"/>
              <a:gd name="connsiteX5" fmla="*/ 3652422 w 4282940"/>
              <a:gd name="connsiteY5" fmla="*/ 2717695 h 2934133"/>
              <a:gd name="connsiteX6" fmla="*/ 4280219 w 4282940"/>
              <a:gd name="connsiteY6" fmla="*/ 1202794 h 2934133"/>
              <a:gd name="connsiteX0" fmla="*/ 4293794 w 4297223"/>
              <a:gd name="connsiteY0" fmla="*/ 1202794 h 2961730"/>
              <a:gd name="connsiteX1" fmla="*/ 3543167 w 4297223"/>
              <a:gd name="connsiteY1" fmla="*/ 42734 h 2961730"/>
              <a:gd name="connsiteX2" fmla="*/ 1345878 w 4297223"/>
              <a:gd name="connsiteY2" fmla="*/ 370280 h 2961730"/>
              <a:gd name="connsiteX3" fmla="*/ 22045 w 4297223"/>
              <a:gd name="connsiteY3" fmla="*/ 1503044 h 2961730"/>
              <a:gd name="connsiteX4" fmla="*/ 731728 w 4297223"/>
              <a:gd name="connsiteY4" fmla="*/ 2867822 h 2961730"/>
              <a:gd name="connsiteX5" fmla="*/ 3665997 w 4297223"/>
              <a:gd name="connsiteY5" fmla="*/ 2717695 h 2961730"/>
              <a:gd name="connsiteX6" fmla="*/ 4293794 w 4297223"/>
              <a:gd name="connsiteY6" fmla="*/ 1202794 h 2961730"/>
              <a:gd name="connsiteX0" fmla="*/ 4192744 w 4196173"/>
              <a:gd name="connsiteY0" fmla="*/ 1202794 h 2961730"/>
              <a:gd name="connsiteX1" fmla="*/ 3442117 w 4196173"/>
              <a:gd name="connsiteY1" fmla="*/ 42734 h 2961730"/>
              <a:gd name="connsiteX2" fmla="*/ 1244828 w 4196173"/>
              <a:gd name="connsiteY2" fmla="*/ 370280 h 2961730"/>
              <a:gd name="connsiteX3" fmla="*/ 30177 w 4196173"/>
              <a:gd name="connsiteY3" fmla="*/ 1503044 h 2961730"/>
              <a:gd name="connsiteX4" fmla="*/ 630678 w 4196173"/>
              <a:gd name="connsiteY4" fmla="*/ 2867822 h 2961730"/>
              <a:gd name="connsiteX5" fmla="*/ 3564947 w 4196173"/>
              <a:gd name="connsiteY5" fmla="*/ 2717695 h 2961730"/>
              <a:gd name="connsiteX6" fmla="*/ 4192744 w 4196173"/>
              <a:gd name="connsiteY6" fmla="*/ 1202794 h 2961730"/>
              <a:gd name="connsiteX0" fmla="*/ 4853592 w 4857021"/>
              <a:gd name="connsiteY0" fmla="*/ 1192981 h 2951917"/>
              <a:gd name="connsiteX1" fmla="*/ 4102965 w 4857021"/>
              <a:gd name="connsiteY1" fmla="*/ 32921 h 2951917"/>
              <a:gd name="connsiteX2" fmla="*/ 1905676 w 4857021"/>
              <a:gd name="connsiteY2" fmla="*/ 360467 h 2951917"/>
              <a:gd name="connsiteX3" fmla="*/ 8636 w 4857021"/>
              <a:gd name="connsiteY3" fmla="*/ 810843 h 2951917"/>
              <a:gd name="connsiteX4" fmla="*/ 1291526 w 4857021"/>
              <a:gd name="connsiteY4" fmla="*/ 2858009 h 2951917"/>
              <a:gd name="connsiteX5" fmla="*/ 4225795 w 4857021"/>
              <a:gd name="connsiteY5" fmla="*/ 2707882 h 2951917"/>
              <a:gd name="connsiteX6" fmla="*/ 4853592 w 4857021"/>
              <a:gd name="connsiteY6" fmla="*/ 1192981 h 2951917"/>
              <a:gd name="connsiteX0" fmla="*/ 4882371 w 4889261"/>
              <a:gd name="connsiteY0" fmla="*/ 1192981 h 2942464"/>
              <a:gd name="connsiteX1" fmla="*/ 4131744 w 4889261"/>
              <a:gd name="connsiteY1" fmla="*/ 32921 h 2942464"/>
              <a:gd name="connsiteX2" fmla="*/ 1934455 w 4889261"/>
              <a:gd name="connsiteY2" fmla="*/ 360467 h 2942464"/>
              <a:gd name="connsiteX3" fmla="*/ 37415 w 4889261"/>
              <a:gd name="connsiteY3" fmla="*/ 810843 h 2942464"/>
              <a:gd name="connsiteX4" fmla="*/ 883577 w 4889261"/>
              <a:gd name="connsiteY4" fmla="*/ 2844361 h 2942464"/>
              <a:gd name="connsiteX5" fmla="*/ 4254574 w 4889261"/>
              <a:gd name="connsiteY5" fmla="*/ 2707882 h 2942464"/>
              <a:gd name="connsiteX6" fmla="*/ 4882371 w 4889261"/>
              <a:gd name="connsiteY6" fmla="*/ 1192981 h 2942464"/>
              <a:gd name="connsiteX0" fmla="*/ 4875979 w 4882869"/>
              <a:gd name="connsiteY0" fmla="*/ 1226597 h 2976080"/>
              <a:gd name="connsiteX1" fmla="*/ 4125352 w 4882869"/>
              <a:gd name="connsiteY1" fmla="*/ 66537 h 2976080"/>
              <a:gd name="connsiteX2" fmla="*/ 1805233 w 4882869"/>
              <a:gd name="connsiteY2" fmla="*/ 216663 h 2976080"/>
              <a:gd name="connsiteX3" fmla="*/ 31023 w 4882869"/>
              <a:gd name="connsiteY3" fmla="*/ 844459 h 2976080"/>
              <a:gd name="connsiteX4" fmla="*/ 877185 w 4882869"/>
              <a:gd name="connsiteY4" fmla="*/ 2877977 h 2976080"/>
              <a:gd name="connsiteX5" fmla="*/ 4248182 w 4882869"/>
              <a:gd name="connsiteY5" fmla="*/ 2741498 h 2976080"/>
              <a:gd name="connsiteX6" fmla="*/ 4875979 w 4882869"/>
              <a:gd name="connsiteY6" fmla="*/ 1226597 h 2976080"/>
              <a:gd name="connsiteX0" fmla="*/ 4875979 w 4877200"/>
              <a:gd name="connsiteY0" fmla="*/ 1031965 h 2781448"/>
              <a:gd name="connsiteX1" fmla="*/ 4316421 w 4877200"/>
              <a:gd name="connsiteY1" fmla="*/ 226747 h 2781448"/>
              <a:gd name="connsiteX2" fmla="*/ 1805233 w 4877200"/>
              <a:gd name="connsiteY2" fmla="*/ 22031 h 2781448"/>
              <a:gd name="connsiteX3" fmla="*/ 31023 w 4877200"/>
              <a:gd name="connsiteY3" fmla="*/ 649827 h 2781448"/>
              <a:gd name="connsiteX4" fmla="*/ 877185 w 4877200"/>
              <a:gd name="connsiteY4" fmla="*/ 2683345 h 2781448"/>
              <a:gd name="connsiteX5" fmla="*/ 4248182 w 4877200"/>
              <a:gd name="connsiteY5" fmla="*/ 2546866 h 2781448"/>
              <a:gd name="connsiteX6" fmla="*/ 4875979 w 4877200"/>
              <a:gd name="connsiteY6" fmla="*/ 1031965 h 2781448"/>
              <a:gd name="connsiteX0" fmla="*/ 4885298 w 4886219"/>
              <a:gd name="connsiteY0" fmla="*/ 838456 h 2587939"/>
              <a:gd name="connsiteX1" fmla="*/ 4325740 w 4886219"/>
              <a:gd name="connsiteY1" fmla="*/ 33238 h 2587939"/>
              <a:gd name="connsiteX2" fmla="*/ 1991973 w 4886219"/>
              <a:gd name="connsiteY2" fmla="*/ 183363 h 2587939"/>
              <a:gd name="connsiteX3" fmla="*/ 40342 w 4886219"/>
              <a:gd name="connsiteY3" fmla="*/ 456318 h 2587939"/>
              <a:gd name="connsiteX4" fmla="*/ 886504 w 4886219"/>
              <a:gd name="connsiteY4" fmla="*/ 2489836 h 2587939"/>
              <a:gd name="connsiteX5" fmla="*/ 4257501 w 4886219"/>
              <a:gd name="connsiteY5" fmla="*/ 2353357 h 2587939"/>
              <a:gd name="connsiteX6" fmla="*/ 4885298 w 4886219"/>
              <a:gd name="connsiteY6" fmla="*/ 838456 h 2587939"/>
              <a:gd name="connsiteX0" fmla="*/ 4885298 w 4885418"/>
              <a:gd name="connsiteY0" fmla="*/ 745576 h 2495059"/>
              <a:gd name="connsiteX1" fmla="*/ 4284796 w 4885418"/>
              <a:gd name="connsiteY1" fmla="*/ 49540 h 2495059"/>
              <a:gd name="connsiteX2" fmla="*/ 1991973 w 4885418"/>
              <a:gd name="connsiteY2" fmla="*/ 90483 h 2495059"/>
              <a:gd name="connsiteX3" fmla="*/ 40342 w 4885418"/>
              <a:gd name="connsiteY3" fmla="*/ 363438 h 2495059"/>
              <a:gd name="connsiteX4" fmla="*/ 886504 w 4885418"/>
              <a:gd name="connsiteY4" fmla="*/ 2396956 h 2495059"/>
              <a:gd name="connsiteX5" fmla="*/ 4257501 w 4885418"/>
              <a:gd name="connsiteY5" fmla="*/ 2260477 h 2495059"/>
              <a:gd name="connsiteX6" fmla="*/ 4885298 w 4885418"/>
              <a:gd name="connsiteY6" fmla="*/ 745576 h 2495059"/>
              <a:gd name="connsiteX0" fmla="*/ 4849749 w 4849869"/>
              <a:gd name="connsiteY0" fmla="*/ 745576 h 2269497"/>
              <a:gd name="connsiteX1" fmla="*/ 4249247 w 4849869"/>
              <a:gd name="connsiteY1" fmla="*/ 49540 h 2269497"/>
              <a:gd name="connsiteX2" fmla="*/ 1956424 w 4849869"/>
              <a:gd name="connsiteY2" fmla="*/ 90483 h 2269497"/>
              <a:gd name="connsiteX3" fmla="*/ 4793 w 4849869"/>
              <a:gd name="connsiteY3" fmla="*/ 363438 h 2269497"/>
              <a:gd name="connsiteX4" fmla="*/ 1465104 w 4849869"/>
              <a:gd name="connsiteY4" fmla="*/ 1373374 h 2269497"/>
              <a:gd name="connsiteX5" fmla="*/ 4221952 w 4849869"/>
              <a:gd name="connsiteY5" fmla="*/ 2260477 h 2269497"/>
              <a:gd name="connsiteX6" fmla="*/ 4849749 w 4849869"/>
              <a:gd name="connsiteY6" fmla="*/ 745576 h 2269497"/>
              <a:gd name="connsiteX0" fmla="*/ 4849749 w 4853482"/>
              <a:gd name="connsiteY0" fmla="*/ 745576 h 1437778"/>
              <a:gd name="connsiteX1" fmla="*/ 4249247 w 4853482"/>
              <a:gd name="connsiteY1" fmla="*/ 49540 h 1437778"/>
              <a:gd name="connsiteX2" fmla="*/ 1956424 w 4853482"/>
              <a:gd name="connsiteY2" fmla="*/ 90483 h 1437778"/>
              <a:gd name="connsiteX3" fmla="*/ 4793 w 4853482"/>
              <a:gd name="connsiteY3" fmla="*/ 363438 h 1437778"/>
              <a:gd name="connsiteX4" fmla="*/ 1465104 w 4853482"/>
              <a:gd name="connsiteY4" fmla="*/ 1373374 h 1437778"/>
              <a:gd name="connsiteX5" fmla="*/ 4317487 w 4853482"/>
              <a:gd name="connsiteY5" fmla="*/ 1264190 h 1437778"/>
              <a:gd name="connsiteX6" fmla="*/ 4849749 w 4853482"/>
              <a:gd name="connsiteY6" fmla="*/ 745576 h 1437778"/>
              <a:gd name="connsiteX0" fmla="*/ 4944884 w 4948617"/>
              <a:gd name="connsiteY0" fmla="*/ 757618 h 1449820"/>
              <a:gd name="connsiteX1" fmla="*/ 4344382 w 4948617"/>
              <a:gd name="connsiteY1" fmla="*/ 61582 h 1449820"/>
              <a:gd name="connsiteX2" fmla="*/ 2051559 w 4948617"/>
              <a:gd name="connsiteY2" fmla="*/ 102525 h 1449820"/>
              <a:gd name="connsiteX3" fmla="*/ 4394 w 4948617"/>
              <a:gd name="connsiteY3" fmla="*/ 662083 h 1449820"/>
              <a:gd name="connsiteX4" fmla="*/ 1560239 w 4948617"/>
              <a:gd name="connsiteY4" fmla="*/ 1385416 h 1449820"/>
              <a:gd name="connsiteX5" fmla="*/ 4412622 w 4948617"/>
              <a:gd name="connsiteY5" fmla="*/ 1276232 h 1449820"/>
              <a:gd name="connsiteX6" fmla="*/ 4944884 w 4948617"/>
              <a:gd name="connsiteY6" fmla="*/ 757618 h 1449820"/>
              <a:gd name="connsiteX0" fmla="*/ 4942910 w 4946643"/>
              <a:gd name="connsiteY0" fmla="*/ 757618 h 1449820"/>
              <a:gd name="connsiteX1" fmla="*/ 4342408 w 4946643"/>
              <a:gd name="connsiteY1" fmla="*/ 61582 h 1449820"/>
              <a:gd name="connsiteX2" fmla="*/ 2049585 w 4946643"/>
              <a:gd name="connsiteY2" fmla="*/ 102525 h 1449820"/>
              <a:gd name="connsiteX3" fmla="*/ 2420 w 4946643"/>
              <a:gd name="connsiteY3" fmla="*/ 662083 h 1449820"/>
              <a:gd name="connsiteX4" fmla="*/ 1558265 w 4946643"/>
              <a:gd name="connsiteY4" fmla="*/ 1385416 h 1449820"/>
              <a:gd name="connsiteX5" fmla="*/ 4410648 w 4946643"/>
              <a:gd name="connsiteY5" fmla="*/ 1276232 h 1449820"/>
              <a:gd name="connsiteX6" fmla="*/ 4942910 w 4946643"/>
              <a:gd name="connsiteY6" fmla="*/ 757618 h 1449820"/>
              <a:gd name="connsiteX0" fmla="*/ 4942194 w 4942927"/>
              <a:gd name="connsiteY0" fmla="*/ 757618 h 1495694"/>
              <a:gd name="connsiteX1" fmla="*/ 4341692 w 4942927"/>
              <a:gd name="connsiteY1" fmla="*/ 61582 h 1495694"/>
              <a:gd name="connsiteX2" fmla="*/ 2048869 w 4942927"/>
              <a:gd name="connsiteY2" fmla="*/ 102525 h 1495694"/>
              <a:gd name="connsiteX3" fmla="*/ 1704 w 4942927"/>
              <a:gd name="connsiteY3" fmla="*/ 662083 h 1495694"/>
              <a:gd name="connsiteX4" fmla="*/ 2390062 w 4942927"/>
              <a:gd name="connsiteY4" fmla="*/ 1440007 h 1495694"/>
              <a:gd name="connsiteX5" fmla="*/ 4409932 w 4942927"/>
              <a:gd name="connsiteY5" fmla="*/ 1276232 h 1495694"/>
              <a:gd name="connsiteX6" fmla="*/ 4942194 w 4942927"/>
              <a:gd name="connsiteY6" fmla="*/ 757618 h 1495694"/>
              <a:gd name="connsiteX0" fmla="*/ 4942194 w 4942927"/>
              <a:gd name="connsiteY0" fmla="*/ 757618 h 1495694"/>
              <a:gd name="connsiteX1" fmla="*/ 4341692 w 4942927"/>
              <a:gd name="connsiteY1" fmla="*/ 61582 h 1495694"/>
              <a:gd name="connsiteX2" fmla="*/ 2048869 w 4942927"/>
              <a:gd name="connsiteY2" fmla="*/ 102525 h 1495694"/>
              <a:gd name="connsiteX3" fmla="*/ 1704 w 4942927"/>
              <a:gd name="connsiteY3" fmla="*/ 662083 h 1495694"/>
              <a:gd name="connsiteX4" fmla="*/ 2390062 w 4942927"/>
              <a:gd name="connsiteY4" fmla="*/ 1440007 h 1495694"/>
              <a:gd name="connsiteX5" fmla="*/ 4409932 w 4942927"/>
              <a:gd name="connsiteY5" fmla="*/ 1276232 h 1495694"/>
              <a:gd name="connsiteX6" fmla="*/ 4942194 w 4942927"/>
              <a:gd name="connsiteY6" fmla="*/ 757618 h 1495694"/>
              <a:gd name="connsiteX0" fmla="*/ 4942194 w 4942927"/>
              <a:gd name="connsiteY0" fmla="*/ 757618 h 1442930"/>
              <a:gd name="connsiteX1" fmla="*/ 4341692 w 4942927"/>
              <a:gd name="connsiteY1" fmla="*/ 61582 h 1442930"/>
              <a:gd name="connsiteX2" fmla="*/ 2048869 w 4942927"/>
              <a:gd name="connsiteY2" fmla="*/ 102525 h 1442930"/>
              <a:gd name="connsiteX3" fmla="*/ 1704 w 4942927"/>
              <a:gd name="connsiteY3" fmla="*/ 662083 h 1442930"/>
              <a:gd name="connsiteX4" fmla="*/ 2390062 w 4942927"/>
              <a:gd name="connsiteY4" fmla="*/ 1440007 h 1442930"/>
              <a:gd name="connsiteX5" fmla="*/ 4409932 w 4942927"/>
              <a:gd name="connsiteY5" fmla="*/ 1276232 h 1442930"/>
              <a:gd name="connsiteX6" fmla="*/ 4942194 w 4942927"/>
              <a:gd name="connsiteY6" fmla="*/ 757618 h 1442930"/>
              <a:gd name="connsiteX0" fmla="*/ 4947396 w 4948129"/>
              <a:gd name="connsiteY0" fmla="*/ 757618 h 1442930"/>
              <a:gd name="connsiteX1" fmla="*/ 4346894 w 4948129"/>
              <a:gd name="connsiteY1" fmla="*/ 61582 h 1442930"/>
              <a:gd name="connsiteX2" fmla="*/ 2054071 w 4948129"/>
              <a:gd name="connsiteY2" fmla="*/ 102525 h 1442930"/>
              <a:gd name="connsiteX3" fmla="*/ 6906 w 4948129"/>
              <a:gd name="connsiteY3" fmla="*/ 662083 h 1442930"/>
              <a:gd name="connsiteX4" fmla="*/ 2395264 w 4948129"/>
              <a:gd name="connsiteY4" fmla="*/ 1440007 h 1442930"/>
              <a:gd name="connsiteX5" fmla="*/ 4415134 w 4948129"/>
              <a:gd name="connsiteY5" fmla="*/ 1276232 h 1442930"/>
              <a:gd name="connsiteX6" fmla="*/ 4947396 w 4948129"/>
              <a:gd name="connsiteY6" fmla="*/ 757618 h 144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129" h="1442930">
                <a:moveTo>
                  <a:pt x="4947396" y="757618"/>
                </a:moveTo>
                <a:cubicBezTo>
                  <a:pt x="4936023" y="555176"/>
                  <a:pt x="4829115" y="170764"/>
                  <a:pt x="4346894" y="61582"/>
                </a:cubicBezTo>
                <a:cubicBezTo>
                  <a:pt x="3864673" y="-47600"/>
                  <a:pt x="2777402" y="2441"/>
                  <a:pt x="2054071" y="102525"/>
                </a:cubicBezTo>
                <a:cubicBezTo>
                  <a:pt x="1330740" y="202609"/>
                  <a:pt x="141110" y="-24855"/>
                  <a:pt x="6906" y="662083"/>
                </a:cubicBezTo>
                <a:cubicBezTo>
                  <a:pt x="-127298" y="1349021"/>
                  <a:pt x="1731073" y="1449105"/>
                  <a:pt x="2395264" y="1440007"/>
                </a:cubicBezTo>
                <a:cubicBezTo>
                  <a:pt x="3045807" y="1458205"/>
                  <a:pt x="3989779" y="1389964"/>
                  <a:pt x="4415134" y="1276232"/>
                </a:cubicBezTo>
                <a:cubicBezTo>
                  <a:pt x="4840489" y="1162501"/>
                  <a:pt x="4958769" y="960060"/>
                  <a:pt x="4947396" y="757618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19672" y="1337768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application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1388" y="4505761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 application(s)</a:t>
            </a:r>
            <a:endParaRPr lang="en-US" sz="20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Develop it in small steps!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and study the demo TCP programs from </a:t>
            </a:r>
            <a:r>
              <a:rPr lang="en-US" dirty="0" err="1" smtClean="0"/>
              <a:t>Sharepoint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GUI + 1 Console, </a:t>
            </a:r>
          </a:p>
          <a:p>
            <a:pPr marL="914400" lvl="1" indent="-514350"/>
            <a:r>
              <a:rPr lang="en-US" dirty="0" smtClean="0"/>
              <a:t>GUI </a:t>
            </a:r>
            <a:r>
              <a:rPr lang="en-US" dirty="0"/>
              <a:t>sends </a:t>
            </a:r>
            <a:r>
              <a:rPr lang="en-US" dirty="0" err="1" smtClean="0"/>
              <a:t>tilenumber</a:t>
            </a:r>
            <a:r>
              <a:rPr lang="en-US" dirty="0" smtClean="0"/>
              <a:t> to Console </a:t>
            </a:r>
          </a:p>
          <a:p>
            <a:pPr marL="914400" lvl="1" indent="-514350"/>
            <a:r>
              <a:rPr lang="en-US" dirty="0" smtClean="0"/>
              <a:t>Console calculates pixels, and sends them back</a:t>
            </a:r>
          </a:p>
          <a:p>
            <a:pPr marL="914400" lvl="1" indent="-514350"/>
            <a:r>
              <a:rPr lang="en-US" dirty="0" smtClean="0"/>
              <a:t>Repeated until all tiles are calculated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more Consoles (for example 2 or 4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14</a:t>
            </a:fld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116188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2776"/>
            <a:ext cx="8147249" cy="4713387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http://www.howtogeek.com/77132/how-to-enable-ping-echo-replies-in-windows-8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 smtClean="0"/>
              <a:t>Make sure that JVM is not blocked by the Firewall:</a:t>
            </a:r>
          </a:p>
          <a:p>
            <a:pPr lvl="1"/>
            <a:r>
              <a:rPr lang="en-US" sz="2400" dirty="0"/>
              <a:t>Control </a:t>
            </a:r>
            <a:r>
              <a:rPr lang="en-US" sz="2400" dirty="0" smtClean="0"/>
              <a:t>Panel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System </a:t>
            </a:r>
            <a:r>
              <a:rPr lang="en-US" sz="2400" dirty="0"/>
              <a:t>and </a:t>
            </a:r>
            <a:r>
              <a:rPr lang="en-US" sz="2400" dirty="0" smtClean="0"/>
              <a:t>Security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Windows Firewall </a:t>
            </a:r>
            <a:br>
              <a:rPr lang="en-US" sz="2400" dirty="0" smtClean="0"/>
            </a:b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Allow an app through Windows Firewall</a:t>
            </a:r>
          </a:p>
          <a:p>
            <a:pPr lvl="1"/>
            <a:r>
              <a:rPr lang="en-US" sz="2400" dirty="0" smtClean="0"/>
              <a:t>Enable Private and Public for </a:t>
            </a:r>
            <a:br>
              <a:rPr lang="en-US" sz="2400" dirty="0" smtClean="0"/>
            </a:br>
            <a:r>
              <a:rPr lang="en-US" sz="2400" dirty="0" smtClean="0"/>
              <a:t>"Java(TM) Platform SE binary"</a:t>
            </a:r>
          </a:p>
          <a:p>
            <a:pPr lvl="1"/>
            <a:r>
              <a:rPr lang="en-US" sz="2400" dirty="0" smtClean="0"/>
              <a:t>(perhaps: delete in this list other (older) </a:t>
            </a:r>
            <a:br>
              <a:rPr lang="en-US" sz="2400" dirty="0" smtClean="0"/>
            </a:br>
            <a:r>
              <a:rPr lang="en-US" sz="2400" dirty="0" smtClean="0"/>
              <a:t>instances of the JVM)</a:t>
            </a:r>
          </a:p>
          <a:p>
            <a:pPr lvl="1"/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15</a:t>
            </a:fld>
            <a:endParaRPr lang="nl-NL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10" y="3284984"/>
            <a:ext cx="2328090" cy="363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telnet</a:t>
            </a:r>
            <a:r>
              <a:rPr lang="en-US" dirty="0" smtClean="0"/>
              <a:t>: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4713387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telnet</a:t>
            </a:r>
            <a:r>
              <a:rPr lang="en-US" dirty="0" smtClean="0"/>
              <a:t> is a command line tool that can be used as a simple client to test your own  server</a:t>
            </a:r>
          </a:p>
          <a:p>
            <a:endParaRPr lang="en-US" dirty="0" smtClean="0"/>
          </a:p>
          <a:p>
            <a:r>
              <a:rPr lang="en-US" dirty="0" smtClean="0"/>
              <a:t>In Windows, it can be enabled as shown in this tutorial:</a:t>
            </a:r>
          </a:p>
          <a:p>
            <a:pPr lvl="1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social.technet.microsoft.com/wiki/contents/articles/910.windows-7-enabling-telnet-client.aspx</a:t>
            </a:r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680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docs.oracle.com/javase/tutorial/networking/sockets/index.html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793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684213" y="2636838"/>
            <a:ext cx="7704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4412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05078"/>
              </p:ext>
            </p:extLst>
          </p:nvPr>
        </p:nvGraphicFramePr>
        <p:xfrm>
          <a:off x="611188" y="2060575"/>
          <a:ext cx="7777162" cy="4140200"/>
        </p:xfrm>
        <a:graphic>
          <a:graphicData uri="http://schemas.openxmlformats.org/drawingml/2006/table">
            <a:tbl>
              <a:tblPr/>
              <a:tblGrid>
                <a:gridCol w="574675"/>
                <a:gridCol w="7202487"/>
              </a:tblGrid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r>
                        <a:rPr lang="en-US" sz="2400" b="0" i="0" u="none" strike="noStrike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thread pool, cyclic barrier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readers-writers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reentrant lock, condition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rgbClr val="FF0000"/>
                          </a:solidFill>
                          <a:latin typeface="Arial" charset="0"/>
                          <a:ea typeface="+mn-ea"/>
                          <a:cs typeface="+mn-cs"/>
                        </a:rPr>
                        <a:t>sockets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deadlock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banker's algorithm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recap.</a:t>
                      </a: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nl-NL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7" name="Rectangle 6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week planning </a:t>
            </a:r>
            <a:endParaRPr lang="nl-NL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2905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muco-technologies.nl/images/nieuws/wifi-dir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184517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/>
          <a:lstStyle/>
          <a:p>
            <a:r>
              <a:rPr lang="en-US" dirty="0" smtClean="0"/>
              <a:t>TCP/IP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</a:t>
            </a:fld>
            <a:endParaRPr lang="nl-NL" altLang="en-US"/>
          </a:p>
        </p:txBody>
      </p:sp>
      <p:pic>
        <p:nvPicPr>
          <p:cNvPr id="1028" name="Picture 4" descr="https://encrypted-tbn3.gstatic.com/images?q=tbn:ANd9GcT2WM_Ls6VfNjtTIIMz0W9yYR8TLCGKnDjHirxTFjQFru-RQm6y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294" y="4903485"/>
            <a:ext cx="238125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11560" y="5589240"/>
            <a:ext cx="2664296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Network Access Layer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632536" y="4587127"/>
            <a:ext cx="2664296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Internet Layer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611560" y="3573016"/>
            <a:ext cx="2664296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Transport Layer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3954" y="2564904"/>
            <a:ext cx="2664296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 Layer</a:t>
            </a:r>
            <a:endParaRPr lang="en-US" sz="2000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96774"/>
            <a:ext cx="5256584" cy="333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3779912" y="1435645"/>
            <a:ext cx="3864602" cy="3395372"/>
            <a:chOff x="839" y="890"/>
            <a:chExt cx="3311" cy="2903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839" y="890"/>
              <a:ext cx="3311" cy="2903"/>
              <a:chOff x="839" y="890"/>
              <a:chExt cx="3311" cy="2903"/>
            </a:xfrm>
          </p:grpSpPr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1255" y="1298"/>
                <a:ext cx="2079" cy="1905"/>
              </a:xfrm>
              <a:custGeom>
                <a:avLst/>
                <a:gdLst>
                  <a:gd name="T0" fmla="*/ 37 w 2238"/>
                  <a:gd name="T1" fmla="*/ 1905 h 1905"/>
                  <a:gd name="T2" fmla="*/ 118 w 2238"/>
                  <a:gd name="T3" fmla="*/ 1497 h 1905"/>
                  <a:gd name="T4" fmla="*/ 743 w 2238"/>
                  <a:gd name="T5" fmla="*/ 1316 h 1905"/>
                  <a:gd name="T6" fmla="*/ 986 w 2238"/>
                  <a:gd name="T7" fmla="*/ 635 h 1905"/>
                  <a:gd name="T8" fmla="*/ 803 w 2238"/>
                  <a:gd name="T9" fmla="*/ 363 h 1905"/>
                  <a:gd name="T10" fmla="*/ 986 w 2238"/>
                  <a:gd name="T11" fmla="*/ 0 h 19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238" h="1905">
                    <a:moveTo>
                      <a:pt x="83" y="1905"/>
                    </a:moveTo>
                    <a:cubicBezTo>
                      <a:pt x="41" y="1750"/>
                      <a:pt x="0" y="1595"/>
                      <a:pt x="264" y="1497"/>
                    </a:cubicBezTo>
                    <a:cubicBezTo>
                      <a:pt x="528" y="1399"/>
                      <a:pt x="1345" y="1460"/>
                      <a:pt x="1670" y="1316"/>
                    </a:cubicBezTo>
                    <a:cubicBezTo>
                      <a:pt x="1995" y="1172"/>
                      <a:pt x="2192" y="794"/>
                      <a:pt x="2215" y="635"/>
                    </a:cubicBezTo>
                    <a:cubicBezTo>
                      <a:pt x="2238" y="476"/>
                      <a:pt x="1806" y="469"/>
                      <a:pt x="1806" y="363"/>
                    </a:cubicBezTo>
                    <a:cubicBezTo>
                      <a:pt x="1806" y="257"/>
                      <a:pt x="2147" y="60"/>
                      <a:pt x="2215" y="0"/>
                    </a:cubicBezTo>
                  </a:path>
                </a:pathLst>
              </a:custGeom>
              <a:noFill/>
              <a:ln w="76200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Oval 8"/>
              <p:cNvSpPr>
                <a:spLocks noChangeArrowheads="1"/>
              </p:cNvSpPr>
              <p:nvPr/>
            </p:nvSpPr>
            <p:spPr bwMode="auto">
              <a:xfrm>
                <a:off x="839" y="3203"/>
                <a:ext cx="817" cy="59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3288" y="890"/>
                <a:ext cx="862" cy="59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560" y="1026"/>
              <a:ext cx="500" cy="212"/>
            </a:xfrm>
            <a:prstGeom prst="rect">
              <a:avLst/>
            </a:prstGeom>
            <a:solidFill>
              <a:schemeClr val="bg1">
                <a:alpha val="52156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</a:rPr>
                <a:t>server</a:t>
              </a:r>
              <a:endParaRPr lang="nl-NL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020" y="3385"/>
              <a:ext cx="451" cy="212"/>
            </a:xfrm>
            <a:prstGeom prst="rect">
              <a:avLst/>
            </a:prstGeom>
            <a:solidFill>
              <a:schemeClr val="bg1">
                <a:alpha val="52156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</a:rPr>
                <a:t>client</a:t>
              </a:r>
              <a:endParaRPr lang="nl-NL" altLang="en-US" sz="16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33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/>
          <a:lstStyle/>
          <a:p>
            <a:r>
              <a:rPr lang="en-US" dirty="0" smtClean="0"/>
              <a:t>TCP/IP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Layer: FTP, HTTP, …</a:t>
            </a:r>
          </a:p>
          <a:p>
            <a:r>
              <a:rPr lang="en-US" dirty="0"/>
              <a:t>Transport Layer: TCP or </a:t>
            </a:r>
            <a:r>
              <a:rPr lang="en-US" dirty="0" smtClean="0"/>
              <a:t>UDP ports</a:t>
            </a:r>
          </a:p>
          <a:p>
            <a:r>
              <a:rPr lang="en-US" dirty="0" smtClean="0"/>
              <a:t>Internet </a:t>
            </a:r>
            <a:r>
              <a:rPr lang="en-US" dirty="0"/>
              <a:t>Layer: IP address</a:t>
            </a:r>
          </a:p>
          <a:p>
            <a:r>
              <a:rPr lang="en-US" dirty="0" smtClean="0"/>
              <a:t>Network </a:t>
            </a:r>
            <a:r>
              <a:rPr lang="en-US" dirty="0"/>
              <a:t>Access Layer: MAC address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2081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point of a connection between two processes</a:t>
            </a:r>
          </a:p>
          <a:p>
            <a:r>
              <a:rPr lang="en-US" dirty="0" smtClean="0"/>
              <a:t>Sockets are identified by </a:t>
            </a:r>
          </a:p>
          <a:p>
            <a:pPr lvl="1"/>
            <a:r>
              <a:rPr lang="en-US" dirty="0" smtClean="0"/>
              <a:t>IP address</a:t>
            </a:r>
          </a:p>
          <a:p>
            <a:pPr lvl="1"/>
            <a:r>
              <a:rPr lang="en-US" dirty="0" smtClean="0"/>
              <a:t>Transport protocol (TCP/UDP)</a:t>
            </a:r>
          </a:p>
          <a:p>
            <a:pPr lvl="1"/>
            <a:r>
              <a:rPr lang="en-US" dirty="0" smtClean="0"/>
              <a:t>Port number</a:t>
            </a:r>
          </a:p>
          <a:p>
            <a:r>
              <a:rPr lang="en-US" dirty="0" smtClean="0"/>
              <a:t>Sockets enable cross platform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5873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TCP:</a:t>
            </a:r>
          </a:p>
          <a:p>
            <a:pPr lvl="1"/>
            <a:r>
              <a:rPr lang="en-US" dirty="0" smtClean="0"/>
              <a:t>connection oriented</a:t>
            </a:r>
          </a:p>
          <a:p>
            <a:pPr lvl="1"/>
            <a:r>
              <a:rPr lang="en-US" dirty="0" smtClean="0"/>
              <a:t>packets arrive in order</a:t>
            </a:r>
          </a:p>
          <a:p>
            <a:pPr lvl="1"/>
            <a:r>
              <a:rPr lang="en-US" dirty="0" smtClean="0"/>
              <a:t>missed packets will be noticed and resend</a:t>
            </a:r>
          </a:p>
          <a:p>
            <a:pPr lvl="1"/>
            <a:r>
              <a:rPr lang="en-US" dirty="0" smtClean="0"/>
              <a:t>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</a:p>
          <a:p>
            <a:r>
              <a:rPr lang="en-US" dirty="0" smtClean="0"/>
              <a:t>UDP:</a:t>
            </a:r>
          </a:p>
          <a:p>
            <a:pPr lvl="1"/>
            <a:r>
              <a:rPr lang="en-US" dirty="0" smtClean="0"/>
              <a:t>connectionless</a:t>
            </a:r>
          </a:p>
          <a:p>
            <a:pPr lvl="1"/>
            <a:r>
              <a:rPr lang="en-US" dirty="0" smtClean="0"/>
              <a:t>packet order not guaranteed</a:t>
            </a:r>
          </a:p>
          <a:p>
            <a:pPr lvl="1"/>
            <a:r>
              <a:rPr lang="en-US" dirty="0" smtClean="0"/>
              <a:t>missed packets unnoticed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DataGramSocket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2911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47133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Server uses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ServerSocket.accept</a:t>
            </a:r>
            <a:r>
              <a:rPr lang="en-US" dirty="0" smtClean="0"/>
              <a:t> to wait for client who wants to connect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Once a connection from a  client is accepted, a new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Socket</a:t>
            </a:r>
            <a:r>
              <a:rPr lang="en-US" dirty="0" smtClean="0"/>
              <a:t> is created automatically:</a:t>
            </a:r>
          </a:p>
          <a:p>
            <a:pPr lvl="1">
              <a:defRPr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(port);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ss.accept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>
              <a:defRPr/>
            </a:pPr>
            <a:r>
              <a:rPr lang="en-US" dirty="0" smtClean="0"/>
              <a:t>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dirty="0" smtClean="0"/>
              <a:t> is used for communication with client</a:t>
            </a:r>
          </a:p>
          <a:p>
            <a:pPr lvl="2">
              <a:defRPr/>
            </a:pPr>
            <a:r>
              <a:rPr lang="en-US" dirty="0" smtClean="0"/>
              <a:t>Original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dirty="0" smtClean="0"/>
              <a:t> can be used to wait for further 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3174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 uses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sz="2800" dirty="0" smtClean="0"/>
              <a:t> as endpoint of connection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sz="2800" dirty="0" smtClean="0"/>
              <a:t> provides: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400" dirty="0" smtClean="0"/>
              <a:t>: </a:t>
            </a:r>
          </a:p>
          <a:p>
            <a:pPr lvl="2"/>
            <a:r>
              <a:rPr lang="en-US" sz="2000" dirty="0" smtClean="0"/>
              <a:t>Use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sz="2000" dirty="0" smtClean="0"/>
              <a:t> to read text from a stream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400" dirty="0" smtClean="0"/>
              <a:t>: </a:t>
            </a:r>
          </a:p>
          <a:p>
            <a:pPr lvl="2"/>
            <a:r>
              <a:rPr lang="en-US" sz="2000" dirty="0" smtClean="0"/>
              <a:t>Use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US" sz="2000" dirty="0" smtClean="0"/>
              <a:t> to write text to a stream </a:t>
            </a:r>
          </a:p>
          <a:p>
            <a:r>
              <a:rPr lang="en-US" dirty="0" smtClean="0"/>
              <a:t>See TCP Client/Server projects on SharePoint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8</a:t>
            </a:fld>
            <a:endParaRPr lang="nl-NL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07504" y="4999197"/>
            <a:ext cx="8838291" cy="1757228"/>
            <a:chOff x="231609" y="4386590"/>
            <a:chExt cx="8838291" cy="1757228"/>
          </a:xfrm>
        </p:grpSpPr>
        <p:sp>
          <p:nvSpPr>
            <p:cNvPr id="5" name="Rectangle 4"/>
            <p:cNvSpPr/>
            <p:nvPr/>
          </p:nvSpPr>
          <p:spPr>
            <a:xfrm>
              <a:off x="3419872" y="5257072"/>
              <a:ext cx="2088232" cy="1573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15080" y="518860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20611809">
              <a:off x="5790965" y="5123839"/>
              <a:ext cx="1320874" cy="10547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522582">
              <a:off x="1919687" y="5030966"/>
              <a:ext cx="1320874" cy="10547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1268820">
              <a:off x="5830725" y="5575991"/>
              <a:ext cx="1320874" cy="10547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20611809">
              <a:off x="1895120" y="5565694"/>
              <a:ext cx="1320874" cy="10547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loud Callout 15"/>
            <p:cNvSpPr/>
            <p:nvPr/>
          </p:nvSpPr>
          <p:spPr>
            <a:xfrm>
              <a:off x="3995936" y="4849622"/>
              <a:ext cx="1008112" cy="958915"/>
            </a:xfrm>
            <a:prstGeom prst="cloudCallout">
              <a:avLst>
                <a:gd name="adj1" fmla="val -8649"/>
                <a:gd name="adj2" fmla="val 3118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176428" y="5201169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63250" y="4686885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38033" y="556821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25772" y="4794745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925772" y="5687529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20444" y="5445224"/>
              <a:ext cx="811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ocket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56703" y="5394702"/>
              <a:ext cx="811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ocket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64987" y="4648431"/>
              <a:ext cx="1463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OutputStream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72964" y="4386590"/>
              <a:ext cx="11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PrintWriter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27621" y="4775666"/>
              <a:ext cx="13035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InputStream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023" y="4479154"/>
              <a:ext cx="947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Scanner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1609" y="4941168"/>
              <a:ext cx="2036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pw.println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(73);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51282" y="5589240"/>
              <a:ext cx="13035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InputStream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03587" y="5805264"/>
              <a:ext cx="947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Scanner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86903" y="5143563"/>
              <a:ext cx="22829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sc.nextInt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96062" y="4941179"/>
              <a:ext cx="811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Arial Unicode MS"/>
                  <a:ea typeface="Arial Unicode MS"/>
                  <a:cs typeface="Arial Unicode MS"/>
                </a:rPr>
                <a:t>→ </a:t>
              </a:r>
              <a:r>
                <a:rPr lang="en-US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"73"</a:t>
              </a:r>
              <a:endPara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58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threads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4713387"/>
          </a:xfrm>
        </p:spPr>
        <p:txBody>
          <a:bodyPr>
            <a:noAutofit/>
          </a:bodyPr>
          <a:lstStyle/>
          <a:p>
            <a:r>
              <a:rPr lang="en-US" dirty="0" smtClean="0"/>
              <a:t>A server usually creates a new thread for every connection: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ServerSocket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(port);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(true)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Socket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ss.accept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Runnable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 = new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ClientHandler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 t = new Thread(r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 that way, the main thread can continue to wait for the next connection</a:t>
            </a:r>
          </a:p>
          <a:p>
            <a:endParaRPr lang="en-US" dirty="0"/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lvl="1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940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FCC3E123AFF449F7DF67C77C781AA" ma:contentTypeVersion="1" ma:contentTypeDescription="Create a new document." ma:contentTypeScope="" ma:versionID="ff3a3679ef2fdc50c90be6610acdb3d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74BFFE-0D4A-4AEC-833B-96FC59D882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FFDBE4-2934-4EA8-BFB5-35731284DC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2C31F19-07AD-4EA8-A50C-CAF6F1E6AF94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496</Words>
  <Application>Microsoft Office PowerPoint</Application>
  <PresentationFormat>On-screen Show (4:3)</PresentationFormat>
  <Paragraphs>153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Unicode MS</vt:lpstr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week planning </vt:lpstr>
      <vt:lpstr>TCP/IP stack</vt:lpstr>
      <vt:lpstr>TCP/IP stack</vt:lpstr>
      <vt:lpstr>Socket</vt:lpstr>
      <vt:lpstr>Transport Layer</vt:lpstr>
      <vt:lpstr>Server side</vt:lpstr>
      <vt:lpstr>Client side</vt:lpstr>
      <vt:lpstr>Using threads</vt:lpstr>
      <vt:lpstr>Communication protocol</vt:lpstr>
      <vt:lpstr>Communication Protocol</vt:lpstr>
      <vt:lpstr>Assignment</vt:lpstr>
      <vt:lpstr>Assignment</vt:lpstr>
      <vt:lpstr>Assignment</vt:lpstr>
      <vt:lpstr>Windows tips</vt:lpstr>
      <vt:lpstr>How to enable telnet: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Geen diatitel</dc:title>
  <dc:creator>systeembeheer</dc:creator>
  <cp:lastModifiedBy>Geurts,Jaap J.</cp:lastModifiedBy>
  <cp:revision>157</cp:revision>
  <dcterms:created xsi:type="dcterms:W3CDTF">2000-11-02T17:31:36Z</dcterms:created>
  <dcterms:modified xsi:type="dcterms:W3CDTF">2017-12-01T15:44:26Z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0x010100810FCC3E123AFF449F7DF67C77C781AA</vt:lpwstr>
  </property>
</Properties>
</file>