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3" r:id="rId4"/>
  </p:sldMasterIdLst>
  <p:notesMasterIdLst>
    <p:notesMasterId r:id="rId20"/>
  </p:notesMasterIdLst>
  <p:handoutMasterIdLst>
    <p:handoutMasterId r:id="rId21"/>
  </p:handoutMasterIdLst>
  <p:sldIdLst>
    <p:sldId id="368" r:id="rId5"/>
    <p:sldId id="356" r:id="rId6"/>
    <p:sldId id="382" r:id="rId7"/>
    <p:sldId id="391" r:id="rId8"/>
    <p:sldId id="383" r:id="rId9"/>
    <p:sldId id="392" r:id="rId10"/>
    <p:sldId id="387" r:id="rId11"/>
    <p:sldId id="388" r:id="rId12"/>
    <p:sldId id="384" r:id="rId13"/>
    <p:sldId id="385" r:id="rId14"/>
    <p:sldId id="386" r:id="rId15"/>
    <p:sldId id="390" r:id="rId16"/>
    <p:sldId id="381" r:id="rId17"/>
    <p:sldId id="389" r:id="rId18"/>
    <p:sldId id="38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932" autoAdjust="0"/>
  </p:normalViewPr>
  <p:slideViewPr>
    <p:cSldViewPr>
      <p:cViewPr varScale="1">
        <p:scale>
          <a:sx n="105" d="100"/>
          <a:sy n="105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het opmaakprofiel van de modeltekst te bewerken</a:t>
            </a:r>
          </a:p>
          <a:p>
            <a:pPr lvl="0"/>
            <a:r>
              <a:rPr lang="nl-NL" noProof="0"/>
              <a:t>Tweede niveau</a:t>
            </a:r>
          </a:p>
          <a:p>
            <a:pPr lvl="0"/>
            <a:r>
              <a:rPr lang="nl-NL" noProof="0"/>
              <a:t>Derde niveau</a:t>
            </a:r>
          </a:p>
          <a:p>
            <a:pPr lvl="0"/>
            <a:r>
              <a:rPr lang="nl-NL" noProof="0"/>
              <a:t>Vierde niveau</a:t>
            </a:r>
          </a:p>
          <a:p>
            <a:pPr lvl="0"/>
            <a:r>
              <a:rPr lang="nl-NL" noProof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89665C-AA79-4509-8847-637025EA45BE}" type="slidenum">
              <a:rPr lang="nl-NL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nl-NL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344025"/>
            <a:ext cx="5026035" cy="4112926"/>
          </a:xfrm>
          <a:noFill/>
        </p:spPr>
        <p:txBody>
          <a:bodyPr/>
          <a:lstStyle/>
          <a:p>
            <a:r>
              <a:rPr lang="en-US" altLang="nl-NL" dirty="0"/>
              <a:t>Ideal for showing deadlocks!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4422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9515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457200" y="860425"/>
            <a:ext cx="8291264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7" name="Picture 13" descr="java-duke-logo-primary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6" r:id="rId3"/>
    <p:sldLayoutId id="2147483787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1Ut0rulf-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jbell/CourseNotes/OperatingSystems/7_Deadlocks.html" TargetMode="External"/><Relationship Id="rId2" Type="http://schemas.openxmlformats.org/officeDocument/2006/relationships/hyperlink" Target="https://courses.cs.washington.edu/courses/cse451/14wi/lectures/9-deadlock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7AB371-1833-4E74-94B8-440E040690D1}" type="slidenum">
              <a:rPr lang="nl-NL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nl-NL" altLang="en-US" sz="1400"/>
          </a:p>
        </p:txBody>
      </p:sp>
      <p:sp>
        <p:nvSpPr>
          <p:cNvPr id="3078" name="TextBox 4"/>
          <p:cNvSpPr txBox="1">
            <a:spLocks noChangeArrowheads="1"/>
          </p:cNvSpPr>
          <p:nvPr/>
        </p:nvSpPr>
        <p:spPr bwMode="auto">
          <a:xfrm>
            <a:off x="1100138" y="195263"/>
            <a:ext cx="50161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</a:rPr>
              <a:t>OS2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</a:rPr>
              <a:t>network sockets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21507"/>
            <a:ext cx="9144000" cy="624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48680"/>
            <a:ext cx="3605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OS2</a:t>
            </a:r>
          </a:p>
          <a:p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  <a:p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172419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t="6737" r="1921" b="3842"/>
          <a:stretch/>
        </p:blipFill>
        <p:spPr bwMode="auto">
          <a:xfrm>
            <a:off x="4788024" y="4149080"/>
            <a:ext cx="424468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en-US" sz="2800" dirty="0"/>
              <a:t>Process </a:t>
            </a:r>
            <a:r>
              <a:rPr lang="en-US" sz="2800" i="1" dirty="0"/>
              <a:t>p</a:t>
            </a:r>
            <a:r>
              <a:rPr lang="en-US" sz="2800" dirty="0"/>
              <a:t> is </a:t>
            </a:r>
            <a:r>
              <a:rPr lang="en-US" sz="2800" i="1" dirty="0"/>
              <a:t>blocked</a:t>
            </a:r>
            <a:r>
              <a:rPr lang="en-US" sz="2800" dirty="0"/>
              <a:t>: it has a non-removable outgoing arrow</a:t>
            </a:r>
          </a:p>
          <a:p>
            <a:pPr lvl="1"/>
            <a:r>
              <a:rPr lang="en-US" sz="2400" dirty="0"/>
              <a:t>(removable means: requested resource is free)</a:t>
            </a:r>
          </a:p>
          <a:p>
            <a:r>
              <a:rPr lang="en-US" sz="2800" i="1" dirty="0"/>
              <a:t>Reduction</a:t>
            </a:r>
            <a:r>
              <a:rPr lang="en-US" sz="2800" dirty="0"/>
              <a:t>: repeatedly remove a non-blocked process and all its incoming connections </a:t>
            </a:r>
            <a:br>
              <a:rPr lang="en-US" sz="2800" dirty="0"/>
            </a:br>
            <a:r>
              <a:rPr lang="en-US" sz="2800" dirty="0"/>
              <a:t>("process has been completed")</a:t>
            </a:r>
          </a:p>
          <a:p>
            <a:r>
              <a:rPr lang="en-US" sz="2800" dirty="0"/>
              <a:t>Remaining set: </a:t>
            </a:r>
          </a:p>
          <a:p>
            <a:pPr lvl="1"/>
            <a:r>
              <a:rPr lang="en-US" sz="2400" dirty="0"/>
              <a:t>if empty: OK</a:t>
            </a:r>
          </a:p>
          <a:p>
            <a:pPr lvl="1"/>
            <a:r>
              <a:rPr lang="en-US" sz="2400" dirty="0"/>
              <a:t>else: deadlock (a cycle)</a:t>
            </a:r>
          </a:p>
          <a:p>
            <a:r>
              <a:rPr lang="en-US" sz="2800" dirty="0"/>
              <a:t>Q: is this graph reducible?</a:t>
            </a:r>
          </a:p>
          <a:p>
            <a:r>
              <a:rPr lang="en-US" sz="2800" dirty="0"/>
              <a:t>A: yes, sequence = </a:t>
            </a:r>
            <a:r>
              <a:rPr lang="en-US" sz="2800" i="1" dirty="0"/>
              <a:t>p</a:t>
            </a:r>
            <a:r>
              <a:rPr lang="en-US" sz="2800" i="1" baseline="-25000" dirty="0"/>
              <a:t>1</a:t>
            </a:r>
            <a:r>
              <a:rPr lang="en-US" sz="2800" i="1" dirty="0"/>
              <a:t>, p</a:t>
            </a:r>
            <a:r>
              <a:rPr lang="en-US" sz="2800" i="1" baseline="-25000" dirty="0"/>
              <a:t>3</a:t>
            </a:r>
            <a:r>
              <a:rPr lang="en-US" sz="2800" i="1" dirty="0"/>
              <a:t>, p</a:t>
            </a:r>
            <a:r>
              <a:rPr lang="en-US" sz="2800" i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2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(II)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7"/>
            <a:ext cx="4474840" cy="1224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is this graph reducible?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783880" cy="25225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97737"/>
            <a:ext cx="3622816" cy="237793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7504" y="5089410"/>
            <a:ext cx="609826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A: no;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sequence: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i="1" dirty="0"/>
              <a:t>, p</a:t>
            </a:r>
            <a:r>
              <a:rPr lang="en-US" i="1" baseline="-25000" dirty="0"/>
              <a:t>2</a:t>
            </a:r>
            <a:r>
              <a:rPr lang="en-US" i="1" dirty="0"/>
              <a:t>, p</a:t>
            </a:r>
            <a:r>
              <a:rPr lang="en-US" i="1" baseline="-25000" dirty="0"/>
              <a:t>4</a:t>
            </a:r>
            <a:r>
              <a:rPr lang="en-US" dirty="0"/>
              <a:t>, deadlock!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12647" y="3886706"/>
            <a:ext cx="3483751" cy="2280273"/>
            <a:chOff x="5212647" y="3886706"/>
            <a:chExt cx="3483751" cy="2280273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647" y="3886706"/>
              <a:ext cx="3483751" cy="228027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725657"/>
              <a:ext cx="257171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508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Dining-Philosophers 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3501008"/>
            <a:ext cx="8604448" cy="29077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tabLst>
                <a:tab pos="1370013" algn="l"/>
                <a:tab pos="1541463" algn="l"/>
              </a:tabLst>
            </a:pPr>
            <a:r>
              <a:rPr lang="en-US" altLang="nl-NL" dirty="0"/>
              <a:t>5 philosophers spend their life </a:t>
            </a:r>
            <a:r>
              <a:rPr lang="en-US" altLang="nl-NL" i="1" dirty="0"/>
              <a:t>thinking</a:t>
            </a:r>
            <a:r>
              <a:rPr lang="en-US" altLang="nl-NL" dirty="0"/>
              <a:t> and </a:t>
            </a:r>
            <a:r>
              <a:rPr lang="en-US" altLang="nl-NL" i="1" dirty="0"/>
              <a:t>eating</a:t>
            </a:r>
          </a:p>
          <a:p>
            <a:pPr>
              <a:lnSpc>
                <a:spcPct val="90000"/>
              </a:lnSpc>
              <a:tabLst>
                <a:tab pos="1370013" algn="l"/>
                <a:tab pos="1541463" algn="l"/>
              </a:tabLst>
            </a:pPr>
            <a:r>
              <a:rPr lang="en-US" altLang="nl-NL" dirty="0"/>
              <a:t>They eat only rice and only at this table</a:t>
            </a:r>
          </a:p>
          <a:p>
            <a:pPr>
              <a:lnSpc>
                <a:spcPct val="90000"/>
              </a:lnSpc>
              <a:tabLst>
                <a:tab pos="1370013" algn="l"/>
                <a:tab pos="1541463" algn="l"/>
              </a:tabLst>
            </a:pPr>
            <a:r>
              <a:rPr lang="en-US" altLang="nl-NL" dirty="0"/>
              <a:t>Each philosopher needs 2 chopsticks to eat the rice</a:t>
            </a:r>
          </a:p>
          <a:p>
            <a:pPr>
              <a:lnSpc>
                <a:spcPct val="90000"/>
              </a:lnSpc>
              <a:tabLst>
                <a:tab pos="1370013" algn="l"/>
                <a:tab pos="1541463" algn="l"/>
              </a:tabLst>
            </a:pPr>
            <a:r>
              <a:rPr lang="en-US" altLang="nl-NL" dirty="0"/>
              <a:t>There are only 5 such sticks</a:t>
            </a:r>
          </a:p>
          <a:p>
            <a:pPr>
              <a:lnSpc>
                <a:spcPct val="90000"/>
              </a:lnSpc>
              <a:tabLst>
                <a:tab pos="1370013" algn="l"/>
                <a:tab pos="1541463" algn="l"/>
              </a:tabLst>
            </a:pPr>
            <a:r>
              <a:rPr lang="en-US" altLang="nl-NL" dirty="0"/>
              <a:t>Shared data </a:t>
            </a:r>
          </a:p>
          <a:p>
            <a:pPr lvl="1">
              <a:lnSpc>
                <a:spcPct val="90000"/>
              </a:lnSpc>
              <a:tabLst>
                <a:tab pos="1370013" algn="l"/>
                <a:tab pos="1541463" algn="l"/>
              </a:tabLst>
            </a:pPr>
            <a:r>
              <a:rPr lang="en-US" altLang="nl-NL" dirty="0"/>
              <a:t>Bowl of rice (data set)</a:t>
            </a:r>
          </a:p>
          <a:p>
            <a:pPr lvl="1">
              <a:lnSpc>
                <a:spcPct val="90000"/>
              </a:lnSpc>
              <a:tabLst>
                <a:tab pos="1370013" algn="l"/>
                <a:tab pos="1541463" algn="l"/>
              </a:tabLst>
            </a:pPr>
            <a:r>
              <a:rPr lang="en-US" altLang="nl-NL" dirty="0"/>
              <a:t>Array: </a:t>
            </a:r>
            <a:r>
              <a:rPr lang="en-US" altLang="nl-NL" dirty="0">
                <a:latin typeface="Courier New" pitchFamily="49" charset="0"/>
                <a:cs typeface="Courier New" pitchFamily="49" charset="0"/>
              </a:rPr>
              <a:t>Chopstick[5] </a:t>
            </a:r>
            <a:r>
              <a:rPr lang="en-US" altLang="nl-NL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chopstick;</a:t>
            </a:r>
          </a:p>
          <a:p>
            <a:pPr>
              <a:lnSpc>
                <a:spcPct val="90000"/>
              </a:lnSpc>
              <a:tabLst>
                <a:tab pos="1370013" algn="l"/>
                <a:tab pos="1541463" algn="l"/>
              </a:tabLst>
            </a:pPr>
            <a:r>
              <a:rPr lang="en-US" altLang="nl-NL" dirty="0"/>
              <a:t>Fun video: </a:t>
            </a:r>
            <a:r>
              <a:rPr lang="en-US" altLang="nl-NL" dirty="0">
                <a:hlinkClick r:id="rId3"/>
              </a:rPr>
              <a:t>https://www.youtube.com/watch?v=p1Ut0rulf-s</a:t>
            </a:r>
            <a:r>
              <a:rPr lang="en-US" altLang="nl-NL" dirty="0"/>
              <a:t>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586" r="11458" b="781"/>
          <a:stretch>
            <a:fillRect/>
          </a:stretch>
        </p:blipFill>
        <p:spPr bwMode="auto">
          <a:xfrm>
            <a:off x="1547664" y="1052736"/>
            <a:ext cx="2453349" cy="234883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B6B21-241D-47B0-9D70-0F0D8A0620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www.phoebusonline.com/wp-content/uploads/2014/04/scrt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t="6453" r="7413"/>
          <a:stretch/>
        </p:blipFill>
        <p:spPr bwMode="auto">
          <a:xfrm>
            <a:off x="5580112" y="1076874"/>
            <a:ext cx="3116425" cy="237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9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C1E416-BEC8-4665-9FB4-ABED57F2C55A}" type="slidenum">
              <a:rPr lang="nl-NL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nl-NL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4"/>
          <a:stretch>
            <a:fillRect/>
          </a:stretch>
        </p:blipFill>
        <p:spPr bwMode="auto">
          <a:xfrm>
            <a:off x="1547813" y="404813"/>
            <a:ext cx="57150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50825" y="4365625"/>
            <a:ext cx="8497888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Law passed by the Kansas Legislature in early 20th century: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/>
              <a:t>"When two trains approach each other at a crossing, both shall come to a full stop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/>
              <a:t>neither shall start upon again until the other has gone."</a:t>
            </a:r>
          </a:p>
        </p:txBody>
      </p:sp>
      <p:pic>
        <p:nvPicPr>
          <p:cNvPr id="1026" name="Picture 2" descr="http://rawjustice.com/wp-content/uploads/2010/08/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128" y="0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14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800" dirty="0"/>
              <a:t>Bank application</a:t>
            </a:r>
          </a:p>
          <a:p>
            <a:r>
              <a:rPr lang="en-US" sz="2800" dirty="0"/>
              <a:t>Implement dining philosophers</a:t>
            </a:r>
          </a:p>
          <a:p>
            <a:r>
              <a:rPr lang="en-US" sz="2800" dirty="0"/>
              <a:t>Reduce a resource graph</a:t>
            </a:r>
          </a:p>
        </p:txBody>
      </p:sp>
    </p:spTree>
    <p:extLst>
      <p:ext uri="{BB962C8B-B14F-4D97-AF65-F5344CB8AC3E}">
        <p14:creationId xmlns:p14="http://schemas.microsoft.com/office/powerpoint/2010/main" val="4201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</a:t>
            </a:r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1800" dirty="0">
                <a:hlinkClick r:id="rId2"/>
              </a:rPr>
              <a:t>https://courses.cs.washington.edu/courses/cse451/14wi/lectures/9-deadlock.pptx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http://www.cs.uic.edu/~jbell/CourseNotes/OperatingSystems/7_Deadlocks.html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7935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84213" y="2636838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107" name="Rectangle 6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650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week planning </a:t>
            </a:r>
            <a:endParaRPr lang="nl-NL" altLang="en-US" sz="4000" dirty="0"/>
          </a:p>
        </p:txBody>
      </p:sp>
      <p:graphicFrame>
        <p:nvGraphicFramePr>
          <p:cNvPr id="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65210"/>
              </p:ext>
            </p:extLst>
          </p:nvPr>
        </p:nvGraphicFramePr>
        <p:xfrm>
          <a:off x="684213" y="1484784"/>
          <a:ext cx="7777162" cy="4140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thread pool, cyclic barrier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nl-NL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readers-writers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nl-NL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reentrant lock, condition</a:t>
                      </a: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nl-NL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sockets</a:t>
                      </a: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nl-NL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deadlock</a:t>
                      </a: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nl-NL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banker's algorithm</a:t>
                      </a: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recap.</a:t>
                      </a: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nl-NL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4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cs.fsu.edu/%7Ebaker/cop5611.S03/graphics/F6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0" t="12270" r="7761" b="12671"/>
          <a:stretch/>
        </p:blipFill>
        <p:spPr bwMode="auto">
          <a:xfrm>
            <a:off x="4692234" y="3215814"/>
            <a:ext cx="2075010" cy="249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/>
              <a:t>Two (or more) processes are </a:t>
            </a:r>
            <a:br>
              <a:rPr lang="en-US" dirty="0"/>
            </a:br>
            <a:r>
              <a:rPr lang="en-US" u="sng" dirty="0"/>
              <a:t>waiting</a:t>
            </a:r>
            <a:r>
              <a:rPr lang="en-US" dirty="0"/>
              <a:t> for each other, and </a:t>
            </a:r>
            <a:br>
              <a:rPr lang="en-US" dirty="0"/>
            </a:br>
            <a:r>
              <a:rPr lang="en-US" dirty="0"/>
              <a:t>it is </a:t>
            </a:r>
            <a:r>
              <a:rPr lang="en-US" u="sng" dirty="0"/>
              <a:t>impossible</a:t>
            </a:r>
            <a:r>
              <a:rPr lang="en-US" dirty="0"/>
              <a:t> that they will ever continue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23728" y="299695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printer</a:t>
            </a:r>
          </a:p>
        </p:txBody>
      </p:sp>
      <p:sp>
        <p:nvSpPr>
          <p:cNvPr id="6" name="Oval 5"/>
          <p:cNvSpPr/>
          <p:nvPr/>
        </p:nvSpPr>
        <p:spPr>
          <a:xfrm>
            <a:off x="3607309" y="4345944"/>
            <a:ext cx="1080120" cy="1080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Curved Connector 9"/>
          <p:cNvCxnSpPr>
            <a:stCxn id="5" idx="3"/>
            <a:endCxn id="6" idx="0"/>
          </p:cNvCxnSpPr>
          <p:nvPr/>
        </p:nvCxnSpPr>
        <p:spPr>
          <a:xfrm>
            <a:off x="3038128" y="3454152"/>
            <a:ext cx="1109241" cy="891792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974" y="4176726"/>
            <a:ext cx="1080120" cy="1080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23728" y="568889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</a:t>
            </a:r>
          </a:p>
        </p:txBody>
      </p:sp>
      <p:cxnSp>
        <p:nvCxnSpPr>
          <p:cNvPr id="20" name="Curved Connector 19"/>
          <p:cNvCxnSpPr>
            <a:stCxn id="6" idx="4"/>
            <a:endCxn id="18" idx="3"/>
          </p:cNvCxnSpPr>
          <p:nvPr/>
        </p:nvCxnSpPr>
        <p:spPr>
          <a:xfrm rot="5400000">
            <a:off x="3232734" y="5231459"/>
            <a:ext cx="720030" cy="1109241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1"/>
            <a:endCxn id="16" idx="4"/>
          </p:cNvCxnSpPr>
          <p:nvPr/>
        </p:nvCxnSpPr>
        <p:spPr>
          <a:xfrm rot="10800000">
            <a:off x="1123034" y="5256846"/>
            <a:ext cx="1000694" cy="889248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0"/>
            <a:endCxn id="5" idx="1"/>
          </p:cNvCxnSpPr>
          <p:nvPr/>
        </p:nvCxnSpPr>
        <p:spPr>
          <a:xfrm rot="5400000" flipH="1" flipV="1">
            <a:off x="1262094" y="3315092"/>
            <a:ext cx="722574" cy="1000694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www.cs.fsu.edu/%7Ebaker/cop5611.S03/graphics/F6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t="12270" r="55863" b="12671"/>
          <a:stretch/>
        </p:blipFill>
        <p:spPr bwMode="auto">
          <a:xfrm>
            <a:off x="6942629" y="3215814"/>
            <a:ext cx="2201371" cy="248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  <p:pic>
        <p:nvPicPr>
          <p:cNvPr id="5" name="Content Placeholder 4" descr="&lt;strong&gt;Villain&lt;/strong&gt; - Wikipe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844824"/>
            <a:ext cx="1477546" cy="2020544"/>
          </a:xfrm>
        </p:spPr>
      </p:pic>
      <p:pic>
        <p:nvPicPr>
          <p:cNvPr id="9" name="Picture 8" descr="Blue &lt;strong&gt;diamond&lt;/strong&gt;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8" y="4024376"/>
            <a:ext cx="966287" cy="962891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371248" y="1201924"/>
            <a:ext cx="1821730" cy="1006594"/>
          </a:xfrm>
          <a:prstGeom prst="wedgeRoundRectCallout">
            <a:avLst>
              <a:gd name="adj1" fmla="val 86923"/>
              <a:gd name="adj2" fmla="val 366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me the diamond little girl!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555776" y="5252166"/>
            <a:ext cx="1821730" cy="1006594"/>
          </a:xfrm>
          <a:prstGeom prst="wedgeRoundRectCallout">
            <a:avLst>
              <a:gd name="adj1" fmla="val -85763"/>
              <a:gd name="adj2" fmla="val -450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until you give me the money first!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2" name="Picture 11" descr="Dexter's Laboratory images &lt;strong&gt;DeeDee&lt;/strong&gt; wallpaper and background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3" y="4126872"/>
            <a:ext cx="1303458" cy="1628591"/>
          </a:xfrm>
          <a:prstGeom prst="rect">
            <a:avLst/>
          </a:prstGeom>
        </p:spPr>
      </p:pic>
      <p:pic>
        <p:nvPicPr>
          <p:cNvPr id="13" name="Picture 12" descr="HARMLESS THOUGHTS: What Does 1 Trillion &lt;strong&gt;Dollars&lt;/strong&gt; Look Like?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24944"/>
            <a:ext cx="1744325" cy="6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Mutual exclusion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Hold and wait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 preemption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Circular waiting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  <a:tabLst>
                <a:tab pos="2225675" algn="l"/>
              </a:tabLst>
            </a:pPr>
            <a:r>
              <a:rPr lang="en-US" u="sng" dirty="0"/>
              <a:t>Deadlock is only possible if</a:t>
            </a:r>
            <a:r>
              <a:rPr lang="en-US" dirty="0"/>
              <a:t>:     A </a:t>
            </a:r>
            <a:r>
              <a:rPr lang="en-US" sz="2800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dirty="0"/>
              <a:t>B </a:t>
            </a:r>
            <a:r>
              <a:rPr lang="en-US" sz="2800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dirty="0"/>
              <a:t>C </a:t>
            </a:r>
            <a:r>
              <a:rPr lang="en-US" sz="2800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dirty="0"/>
              <a:t>D</a:t>
            </a:r>
          </a:p>
        </p:txBody>
      </p:sp>
      <p:pic>
        <p:nvPicPr>
          <p:cNvPr id="5" name="Picture 2" descr="http://www.cs.fsu.edu/%7Ebaker/cop5611.S03/graphics/F6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8" t="12101" r="7294" b="24715"/>
          <a:stretch/>
        </p:blipFill>
        <p:spPr bwMode="auto">
          <a:xfrm>
            <a:off x="5868144" y="1268760"/>
            <a:ext cx="2952328" cy="29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  <p:pic>
        <p:nvPicPr>
          <p:cNvPr id="5" name="Content Placeholder 4" descr="&lt;strong&gt;Villain&lt;/strong&gt; - Wikipe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844824"/>
            <a:ext cx="1477546" cy="2020544"/>
          </a:xfrm>
        </p:spPr>
      </p:pic>
      <p:pic>
        <p:nvPicPr>
          <p:cNvPr id="9" name="Picture 8" descr="Blue &lt;strong&gt;diamond&lt;/strong&gt;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66" y="2236113"/>
            <a:ext cx="864096" cy="861059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371248" y="1201924"/>
            <a:ext cx="1821730" cy="1006594"/>
          </a:xfrm>
          <a:prstGeom prst="wedgeRoundRectCallout">
            <a:avLst>
              <a:gd name="adj1" fmla="val 86923"/>
              <a:gd name="adj2" fmla="val 366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me the diamond little girl!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457373" y="3362071"/>
            <a:ext cx="1821730" cy="1006594"/>
          </a:xfrm>
          <a:prstGeom prst="wedgeRoundRectCallout">
            <a:avLst>
              <a:gd name="adj1" fmla="val -85763"/>
              <a:gd name="adj2" fmla="val -450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until you give me the money first!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2" name="Picture 11" descr="Dexter's Laboratory images &lt;strong&gt;DeeDee&lt;/strong&gt; wallpaper and background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6777"/>
            <a:ext cx="1303458" cy="1628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1892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Mutual exclusion:	    No resource can be held by two persons at the same time</a:t>
            </a:r>
          </a:p>
          <a:p>
            <a:r>
              <a:rPr lang="en-US" dirty="0"/>
              <a:t>B: Hold and wait:	    They’re both holding one resource and waiting for the other</a:t>
            </a:r>
          </a:p>
          <a:p>
            <a:r>
              <a:rPr lang="en-US" dirty="0"/>
              <a:t>C: No preemption:	    There is no 3rd party that takes their resources away and reassigns them</a:t>
            </a:r>
          </a:p>
          <a:p>
            <a:r>
              <a:rPr lang="en-US" dirty="0"/>
              <a:t>D: Circular </a:t>
            </a:r>
            <a:r>
              <a:rPr lang="en-US"/>
              <a:t>waiting:	    They’re </a:t>
            </a:r>
            <a:r>
              <a:rPr lang="en-US" dirty="0"/>
              <a:t>waiting on </a:t>
            </a:r>
            <a:r>
              <a:rPr lang="en-US"/>
              <a:t>each other</a:t>
            </a:r>
            <a:endParaRPr lang="en-US" dirty="0"/>
          </a:p>
          <a:p>
            <a:endParaRPr lang="nl-NL" dirty="0"/>
          </a:p>
        </p:txBody>
      </p:sp>
      <p:pic>
        <p:nvPicPr>
          <p:cNvPr id="6" name="Picture 5" descr="HARMLESS THOUGHTS: What Does 1 Trillion &lt;strong&gt;Dollars&lt;/strong&gt; Look Like?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614968"/>
            <a:ext cx="1356302" cy="5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Deadlock is </a:t>
            </a:r>
            <a:r>
              <a:rPr lang="en-US" altLang="en-US" u="sng" dirty="0">
                <a:sym typeface="Symbol" pitchFamily="18" charset="2"/>
              </a:rPr>
              <a:t>not</a:t>
            </a:r>
            <a:r>
              <a:rPr lang="en-US" altLang="en-US" dirty="0">
                <a:sym typeface="Symbol" pitchFamily="18" charset="2"/>
              </a:rPr>
              <a:t> possible if:     (</a:t>
            </a:r>
            <a:r>
              <a:rPr lang="en-US" dirty="0"/>
              <a:t>A  </a:t>
            </a:r>
            <a:r>
              <a:rPr lang="en-US" sz="2800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 </a:t>
            </a:r>
            <a:r>
              <a:rPr lang="en-US" dirty="0"/>
              <a:t>B  </a:t>
            </a:r>
            <a:r>
              <a:rPr lang="en-US" sz="2800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  </a:t>
            </a:r>
            <a:r>
              <a:rPr lang="en-US" dirty="0"/>
              <a:t>C  </a:t>
            </a:r>
            <a:r>
              <a:rPr lang="en-US" sz="2800" dirty="0">
                <a:latin typeface="Arial Unicode MS"/>
                <a:ea typeface="Arial Unicode MS"/>
                <a:cs typeface="Arial Unicode MS"/>
              </a:rPr>
              <a:t>⋀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dirty="0"/>
              <a:t>D</a:t>
            </a:r>
            <a:r>
              <a:rPr lang="en-US" altLang="en-US" dirty="0">
                <a:sym typeface="Symbol" pitchFamily="18" charset="2"/>
              </a:rPr>
              <a:t>) </a:t>
            </a:r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		 		    =   A </a:t>
            </a:r>
            <a:r>
              <a:rPr lang="en-US" altLang="en-US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⋁</a:t>
            </a:r>
            <a:r>
              <a:rPr lang="en-US" altLang="en-US" dirty="0">
                <a:sym typeface="Symbol" pitchFamily="18" charset="2"/>
              </a:rPr>
              <a:t> B </a:t>
            </a:r>
            <a:r>
              <a:rPr lang="en-US" altLang="en-US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⋁</a:t>
            </a:r>
            <a:r>
              <a:rPr lang="en-US" altLang="en-US" dirty="0">
                <a:sym typeface="Symbol" pitchFamily="18" charset="2"/>
              </a:rPr>
              <a:t> C </a:t>
            </a:r>
            <a:r>
              <a:rPr lang="en-US" altLang="en-US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⋁</a:t>
            </a:r>
            <a:r>
              <a:rPr lang="en-US" altLang="en-US" dirty="0">
                <a:sym typeface="Symbol" pitchFamily="18" charset="2"/>
              </a:rPr>
              <a:t> D</a:t>
            </a:r>
            <a:endParaRPr lang="en-US" dirty="0"/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A  = </a:t>
            </a:r>
            <a:r>
              <a:rPr lang="en-US" dirty="0"/>
              <a:t>no mutual exclusion</a:t>
            </a:r>
          </a:p>
          <a:p>
            <a:pPr marL="914400" lvl="2" indent="0">
              <a:buNone/>
            </a:pPr>
            <a:r>
              <a:rPr lang="en-US" dirty="0"/>
              <a:t>might be impossible (e.g. a printer)</a:t>
            </a:r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B  = </a:t>
            </a:r>
            <a:r>
              <a:rPr lang="en-US" dirty="0"/>
              <a:t>no hold-and-wait</a:t>
            </a:r>
          </a:p>
          <a:p>
            <a:pPr marL="914400" lvl="2" indent="0">
              <a:buNone/>
            </a:pPr>
            <a:r>
              <a:rPr lang="en-US" dirty="0"/>
              <a:t>claim all resources at the same time (else: wait!)</a:t>
            </a:r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C  = </a:t>
            </a:r>
            <a:r>
              <a:rPr lang="en-US" dirty="0"/>
              <a:t>preemption</a:t>
            </a:r>
          </a:p>
          <a:p>
            <a:pPr marL="914400" lvl="2" indent="0">
              <a:buNone/>
            </a:pPr>
            <a:r>
              <a:rPr lang="en-US" dirty="0"/>
              <a:t>might be impossible (e.g. a printer)</a:t>
            </a:r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D  = </a:t>
            </a:r>
            <a:r>
              <a:rPr lang="en-US" dirty="0"/>
              <a:t>no circular wait</a:t>
            </a:r>
          </a:p>
          <a:p>
            <a:pPr marL="914400" lvl="2" indent="0">
              <a:buNone/>
            </a:pPr>
            <a:r>
              <a:rPr lang="en-US" dirty="0"/>
              <a:t>claim resources in ascending order (use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solving strategies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&amp; recovery</a:t>
            </a:r>
          </a:p>
          <a:p>
            <a:pPr lvl="1"/>
            <a:r>
              <a:rPr lang="en-US" dirty="0"/>
              <a:t>Let processes execute uninhibited</a:t>
            </a:r>
          </a:p>
          <a:p>
            <a:pPr lvl="1"/>
            <a:r>
              <a:rPr lang="en-US" dirty="0"/>
              <a:t>If deadlock happens: (e.g.) kill processes</a:t>
            </a:r>
          </a:p>
          <a:p>
            <a:r>
              <a:rPr lang="en-US" dirty="0"/>
              <a:t>Prevention</a:t>
            </a:r>
          </a:p>
          <a:p>
            <a:pPr lvl="1"/>
            <a:r>
              <a:rPr lang="en-US" dirty="0"/>
              <a:t>Static rules such that deadlock can never occur</a:t>
            </a:r>
          </a:p>
          <a:p>
            <a:r>
              <a:rPr lang="en-US" dirty="0"/>
              <a:t>Avoidance</a:t>
            </a:r>
          </a:p>
          <a:p>
            <a:pPr lvl="1"/>
            <a:r>
              <a:rPr lang="en-US" dirty="0"/>
              <a:t>Dynamic rules: OS grants a request only when it is safe</a:t>
            </a:r>
          </a:p>
        </p:txBody>
      </p:sp>
    </p:spTree>
    <p:extLst>
      <p:ext uri="{BB962C8B-B14F-4D97-AF65-F5344CB8AC3E}">
        <p14:creationId xmlns:p14="http://schemas.microsoft.com/office/powerpoint/2010/main" val="9777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Purpose: find out if deadlock occurs</a:t>
            </a:r>
          </a:p>
          <a:p>
            <a:r>
              <a:rPr lang="en-US" dirty="0"/>
              <a:t>Represents: particular </a:t>
            </a:r>
            <a:r>
              <a:rPr lang="en-US" i="1" dirty="0"/>
              <a:t>state</a:t>
            </a:r>
            <a:r>
              <a:rPr lang="en-US" dirty="0"/>
              <a:t> of the system</a:t>
            </a:r>
          </a:p>
          <a:p>
            <a:r>
              <a:rPr lang="en-US" dirty="0"/>
              <a:t>Vertices: processes and resources</a:t>
            </a:r>
          </a:p>
          <a:p>
            <a:r>
              <a:rPr lang="en-US" dirty="0"/>
              <a:t>Arrows:</a:t>
            </a:r>
          </a:p>
          <a:p>
            <a:pPr marL="457200" lvl="1" indent="0">
              <a:buNone/>
            </a:pP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ea typeface="Arial Unicode MS"/>
                <a:cs typeface="Arial Unicode MS"/>
              </a:rPr>
              <a:t>→ </a:t>
            </a:r>
            <a:r>
              <a:rPr lang="en-US" i="1" dirty="0">
                <a:ea typeface="Arial Unicode MS"/>
                <a:cs typeface="Arial Unicode MS"/>
              </a:rPr>
              <a:t>R</a:t>
            </a:r>
            <a:r>
              <a:rPr lang="en-US" dirty="0">
                <a:ea typeface="Arial Unicode MS"/>
                <a:cs typeface="Arial Unicode MS"/>
              </a:rPr>
              <a:t>: </a:t>
            </a:r>
            <a:r>
              <a:rPr lang="en-US" i="1" dirty="0">
                <a:ea typeface="Arial Unicode MS"/>
                <a:cs typeface="Arial Unicode MS"/>
              </a:rPr>
              <a:t>p</a:t>
            </a:r>
            <a:r>
              <a:rPr lang="en-US" dirty="0">
                <a:ea typeface="Arial Unicode MS"/>
                <a:cs typeface="Arial Unicode MS"/>
              </a:rPr>
              <a:t> requests</a:t>
            </a:r>
            <a:r>
              <a:rPr lang="en-US" i="1" dirty="0">
                <a:ea typeface="Arial Unicode MS"/>
                <a:cs typeface="Arial Unicode MS"/>
              </a:rPr>
              <a:t> R</a:t>
            </a:r>
          </a:p>
          <a:p>
            <a:pPr marL="457200" lvl="1" indent="0">
              <a:buNone/>
            </a:pPr>
            <a:r>
              <a:rPr lang="en-US" i="1" dirty="0">
                <a:ea typeface="Arial Unicode MS"/>
                <a:cs typeface="Arial Unicode MS"/>
              </a:rPr>
              <a:t>R</a:t>
            </a:r>
            <a:r>
              <a:rPr lang="en-US" dirty="0">
                <a:ea typeface="Arial Unicode MS"/>
                <a:cs typeface="Arial Unicode MS"/>
              </a:rPr>
              <a:t> → </a:t>
            </a:r>
            <a:r>
              <a:rPr lang="en-US" i="1" dirty="0">
                <a:ea typeface="Arial Unicode MS"/>
                <a:cs typeface="Arial Unicode MS"/>
              </a:rPr>
              <a:t>p</a:t>
            </a:r>
            <a:r>
              <a:rPr lang="en-US" dirty="0">
                <a:ea typeface="Arial Unicode MS"/>
                <a:cs typeface="Arial Unicode MS"/>
              </a:rPr>
              <a:t>: </a:t>
            </a:r>
            <a:r>
              <a:rPr lang="en-US" i="1" dirty="0">
                <a:ea typeface="Arial Unicode MS"/>
                <a:cs typeface="Arial Unicode MS"/>
              </a:rPr>
              <a:t>p</a:t>
            </a:r>
            <a:r>
              <a:rPr lang="en-US" dirty="0">
                <a:ea typeface="Arial Unicode MS"/>
                <a:cs typeface="Arial Unicode MS"/>
              </a:rPr>
              <a:t> holds </a:t>
            </a:r>
            <a:r>
              <a:rPr lang="en-US" i="1" dirty="0">
                <a:ea typeface="Arial Unicode MS"/>
                <a:cs typeface="Arial Unicode MS"/>
              </a:rPr>
              <a:t>R</a:t>
            </a:r>
          </a:p>
          <a:p>
            <a:r>
              <a:rPr lang="en-US" dirty="0">
                <a:ea typeface="Arial Unicode MS"/>
                <a:cs typeface="Arial Unicode MS"/>
              </a:rPr>
              <a:t>Example:</a:t>
            </a:r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holds one of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holds one of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br>
              <a:rPr lang="en-US" i="1" dirty="0"/>
            </a:br>
            <a:r>
              <a:rPr lang="en-US" dirty="0"/>
              <a:t>and requests two of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01637"/>
            <a:ext cx="4052291" cy="206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3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B5B7D-0496-465F-AC88-5279672C2EA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91AAF1-FB9D-4D3E-8C00-87752CDFA7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F847C9-A1E2-48F2-81DC-8AEC4D1979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461</Words>
  <Application>Microsoft Office PowerPoint</Application>
  <PresentationFormat>On-screen Show (4:3)</PresentationFormat>
  <Paragraphs>125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Courier New</vt:lpstr>
      <vt:lpstr>Times New Roman</vt:lpstr>
      <vt:lpstr>Office Theme</vt:lpstr>
      <vt:lpstr>PowerPoint Presentation</vt:lpstr>
      <vt:lpstr>week planning </vt:lpstr>
      <vt:lpstr>Deadlock</vt:lpstr>
      <vt:lpstr>Deadlock</vt:lpstr>
      <vt:lpstr>Deadlock conditions</vt:lpstr>
      <vt:lpstr>Deadlock</vt:lpstr>
      <vt:lpstr>deadlock prevention</vt:lpstr>
      <vt:lpstr>Deadlock solving strategies</vt:lpstr>
      <vt:lpstr>Resource allocation graph</vt:lpstr>
      <vt:lpstr>Reduction</vt:lpstr>
      <vt:lpstr>reduction (II)</vt:lpstr>
      <vt:lpstr>Dining-Philosophers Problem</vt:lpstr>
      <vt:lpstr>PowerPoint Presentation</vt:lpstr>
      <vt:lpstr>Assignments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Boots,Peter P.J.H.M.</cp:lastModifiedBy>
  <cp:revision>171</cp:revision>
  <dcterms:created xsi:type="dcterms:W3CDTF">2000-11-02T17:31:36Z</dcterms:created>
  <dcterms:modified xsi:type="dcterms:W3CDTF">2019-05-22T07:20:47Z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