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3" r:id="rId4"/>
  </p:sldMasterIdLst>
  <p:notesMasterIdLst>
    <p:notesMasterId r:id="rId20"/>
  </p:notesMasterIdLst>
  <p:handoutMasterIdLst>
    <p:handoutMasterId r:id="rId21"/>
  </p:handoutMasterIdLst>
  <p:sldIdLst>
    <p:sldId id="368" r:id="rId5"/>
    <p:sldId id="356" r:id="rId6"/>
    <p:sldId id="383" r:id="rId7"/>
    <p:sldId id="382" r:id="rId8"/>
    <p:sldId id="384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5" r:id="rId17"/>
    <p:sldId id="393" r:id="rId18"/>
    <p:sldId id="39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D0D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932" autoAdjust="0"/>
  </p:normalViewPr>
  <p:slideViewPr>
    <p:cSldViewPr snapToGrid="0">
      <p:cViewPr>
        <p:scale>
          <a:sx n="60" d="100"/>
          <a:sy n="60" d="100"/>
        </p:scale>
        <p:origin x="-1800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0"/>
            <a:r>
              <a:rPr lang="nl-NL" noProof="0" smtClean="0"/>
              <a:t>Tweede niveau</a:t>
            </a:r>
          </a:p>
          <a:p>
            <a:pPr lvl="0"/>
            <a:r>
              <a:rPr lang="nl-NL" noProof="0" smtClean="0"/>
              <a:t>Derde niveau</a:t>
            </a:r>
          </a:p>
          <a:p>
            <a:pPr lvl="0"/>
            <a:r>
              <a:rPr lang="nl-NL" noProof="0" smtClean="0"/>
              <a:t>Vierde niveau</a:t>
            </a:r>
          </a:p>
          <a:p>
            <a:pPr lvl="0"/>
            <a:r>
              <a:rPr lang="nl-NL" noProof="0" smtClean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89665C-AA79-4509-8847-637025EA45BE}" type="slidenum">
              <a:rPr lang="nl-NL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nl-NL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4422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9515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5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457200" y="860425"/>
            <a:ext cx="8291264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 descr="java-duke-logo-primary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86" r:id="rId3"/>
    <p:sldLayoutId id="2147483787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lee/03cse380/lectures/ln8-deadlock.pdf" TargetMode="External"/><Relationship Id="rId2" Type="http://schemas.openxmlformats.org/officeDocument/2006/relationships/hyperlink" Target="http://csit.udc.edu/~byu/COSC4740-01/Lecture7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Banker's_algorith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ascommissiegids.nl/images/dagobert_duck_geldpakhui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0" t="12839"/>
          <a:stretch/>
        </p:blipFill>
        <p:spPr bwMode="auto">
          <a:xfrm>
            <a:off x="2357" y="0"/>
            <a:ext cx="91416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7AB371-1833-4E74-94B8-440E040690D1}" type="slidenum">
              <a:rPr lang="nl-NL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nl-NL" altLang="en-US" sz="140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260648"/>
            <a:ext cx="7122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OS2</a:t>
            </a:r>
          </a:p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State is </a:t>
            </a:r>
            <a:r>
              <a:rPr lang="en-US" i="1" u="sng" dirty="0" smtClean="0"/>
              <a:t>safe</a:t>
            </a:r>
            <a:r>
              <a:rPr lang="en-US" dirty="0" smtClean="0"/>
              <a:t>: OS is able to give all processes their max claim of resources (so they can finish)</a:t>
            </a:r>
          </a:p>
          <a:p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the current state is safe</a:t>
            </a:r>
          </a:p>
          <a:p>
            <a:r>
              <a:rPr lang="en-US" dirty="0" smtClean="0"/>
              <a:t>Consider </a:t>
            </a:r>
            <a:r>
              <a:rPr lang="en-US" dirty="0"/>
              <a:t>a new request by </a:t>
            </a:r>
            <a:r>
              <a:rPr lang="en-US" dirty="0" smtClean="0"/>
              <a:t>process </a:t>
            </a:r>
            <a:r>
              <a:rPr lang="en-US" i="1" dirty="0" smtClean="0"/>
              <a:t>i</a:t>
            </a:r>
            <a:endParaRPr lang="en-US" i="1" dirty="0"/>
          </a:p>
          <a:p>
            <a:pPr marL="857250" lvl="2" indent="0">
              <a:buNone/>
            </a:pPr>
            <a:r>
              <a:rPr lang="en-US" i="1" dirty="0" err="1" smtClean="0"/>
              <a:t>req</a:t>
            </a:r>
            <a:r>
              <a:rPr lang="en-US" i="1" dirty="0" smtClean="0"/>
              <a:t>[</a:t>
            </a:r>
            <a:r>
              <a:rPr lang="en-US" i="1" dirty="0" err="1" smtClean="0"/>
              <a:t>i,j</a:t>
            </a:r>
            <a:r>
              <a:rPr lang="en-US" i="1" dirty="0"/>
              <a:t>] </a:t>
            </a:r>
            <a:r>
              <a:rPr lang="en-US" dirty="0" smtClean="0"/>
              <a:t>: number </a:t>
            </a:r>
            <a:r>
              <a:rPr lang="en-US" dirty="0"/>
              <a:t>of </a:t>
            </a:r>
            <a:r>
              <a:rPr lang="en-US" dirty="0" smtClean="0"/>
              <a:t>resources </a:t>
            </a:r>
            <a:r>
              <a:rPr lang="en-US" dirty="0"/>
              <a:t>of type </a:t>
            </a:r>
            <a:r>
              <a:rPr lang="en-US" i="1" dirty="0"/>
              <a:t>j </a:t>
            </a:r>
            <a:r>
              <a:rPr lang="en-US" dirty="0" smtClean="0"/>
              <a:t>requested </a:t>
            </a:r>
            <a:r>
              <a:rPr lang="en-US" dirty="0"/>
              <a:t>by </a:t>
            </a:r>
            <a:r>
              <a:rPr lang="en-US" dirty="0" smtClean="0"/>
              <a:t>process </a:t>
            </a:r>
            <a:r>
              <a:rPr lang="en-US" i="1" dirty="0" smtClean="0"/>
              <a:t>i</a:t>
            </a:r>
            <a:endParaRPr lang="en-US" i="1" dirty="0"/>
          </a:p>
          <a:p>
            <a:r>
              <a:rPr lang="en-US" dirty="0" smtClean="0"/>
              <a:t>New </a:t>
            </a:r>
            <a:r>
              <a:rPr lang="en-US" dirty="0"/>
              <a:t>state is obtained as </a:t>
            </a:r>
            <a:r>
              <a:rPr lang="en-US" dirty="0" smtClean="0"/>
              <a:t>follows:</a:t>
            </a:r>
            <a:endParaRPr lang="en-US" dirty="0"/>
          </a:p>
          <a:p>
            <a:pPr marL="857250" lvl="2" indent="0">
              <a:buNone/>
            </a:pPr>
            <a:r>
              <a:rPr lang="en-US" i="1" dirty="0" err="1"/>
              <a:t>av</a:t>
            </a:r>
            <a:r>
              <a:rPr lang="en-US" i="1" dirty="0"/>
              <a:t>[j] </a:t>
            </a:r>
            <a:r>
              <a:rPr lang="en-US" i="1" dirty="0" smtClean="0"/>
              <a:t>= </a:t>
            </a:r>
            <a:r>
              <a:rPr lang="en-US" i="1" dirty="0" err="1"/>
              <a:t>av</a:t>
            </a:r>
            <a:r>
              <a:rPr lang="en-US" i="1" dirty="0"/>
              <a:t>[j] </a:t>
            </a:r>
            <a:r>
              <a:rPr lang="en-US" i="1" dirty="0" smtClean="0"/>
              <a:t>- </a:t>
            </a:r>
            <a:r>
              <a:rPr lang="en-US" i="1" dirty="0" err="1" smtClean="0"/>
              <a:t>req</a:t>
            </a:r>
            <a:r>
              <a:rPr lang="en-US" i="1" dirty="0" smtClean="0"/>
              <a:t>[</a:t>
            </a:r>
            <a:r>
              <a:rPr lang="en-US" i="1" dirty="0" err="1" smtClean="0"/>
              <a:t>i,j</a:t>
            </a:r>
            <a:r>
              <a:rPr lang="en-US" i="1" dirty="0"/>
              <a:t>];</a:t>
            </a:r>
            <a:endParaRPr lang="en-US" i="1" dirty="0" smtClean="0"/>
          </a:p>
          <a:p>
            <a:pPr marL="857250" lvl="2" indent="0">
              <a:buNone/>
            </a:pPr>
            <a:r>
              <a:rPr lang="en-US" i="1" dirty="0" err="1" smtClean="0"/>
              <a:t>alloc</a:t>
            </a:r>
            <a:r>
              <a:rPr lang="en-US" i="1" dirty="0" smtClean="0"/>
              <a:t>[</a:t>
            </a:r>
            <a:r>
              <a:rPr lang="en-US" i="1" dirty="0" err="1" smtClean="0"/>
              <a:t>i,j</a:t>
            </a:r>
            <a:r>
              <a:rPr lang="en-US" i="1" dirty="0" smtClean="0"/>
              <a:t>] = </a:t>
            </a:r>
            <a:r>
              <a:rPr lang="en-US" i="1" dirty="0" err="1" smtClean="0"/>
              <a:t>alloc</a:t>
            </a:r>
            <a:r>
              <a:rPr lang="en-US" i="1" dirty="0" smtClean="0"/>
              <a:t>[</a:t>
            </a:r>
            <a:r>
              <a:rPr lang="en-US" i="1" dirty="0" err="1" smtClean="0"/>
              <a:t>i,j</a:t>
            </a:r>
            <a:r>
              <a:rPr lang="en-US" i="1" dirty="0" smtClean="0"/>
              <a:t>] + </a:t>
            </a:r>
            <a:r>
              <a:rPr lang="en-US" i="1" dirty="0" err="1" smtClean="0"/>
              <a:t>req</a:t>
            </a:r>
            <a:r>
              <a:rPr lang="en-US" i="1" dirty="0" smtClean="0"/>
              <a:t>[</a:t>
            </a:r>
            <a:r>
              <a:rPr lang="en-US" i="1" dirty="0" err="1" smtClean="0"/>
              <a:t>i,j</a:t>
            </a:r>
            <a:r>
              <a:rPr lang="en-US" i="1" dirty="0"/>
              <a:t>];</a:t>
            </a:r>
          </a:p>
          <a:p>
            <a:pPr marL="857250" lvl="2" indent="0">
              <a:buNone/>
            </a:pPr>
            <a:r>
              <a:rPr lang="en-US" i="1" dirty="0" smtClean="0"/>
              <a:t>claim[</a:t>
            </a:r>
            <a:r>
              <a:rPr lang="en-US" i="1" dirty="0" err="1" smtClean="0"/>
              <a:t>i,j</a:t>
            </a:r>
            <a:r>
              <a:rPr lang="en-US" i="1" dirty="0" smtClean="0"/>
              <a:t>] = claim[</a:t>
            </a:r>
            <a:r>
              <a:rPr lang="en-US" i="1" dirty="0" err="1" smtClean="0"/>
              <a:t>i,j</a:t>
            </a:r>
            <a:r>
              <a:rPr lang="en-US" i="1" dirty="0" smtClean="0"/>
              <a:t>] - </a:t>
            </a:r>
            <a:r>
              <a:rPr lang="en-US" i="1" dirty="0" err="1" smtClean="0"/>
              <a:t>req</a:t>
            </a:r>
            <a:r>
              <a:rPr lang="en-US" i="1" dirty="0" smtClean="0"/>
              <a:t>[</a:t>
            </a:r>
            <a:r>
              <a:rPr lang="en-US" i="1" dirty="0" err="1" smtClean="0"/>
              <a:t>i,j</a:t>
            </a:r>
            <a:r>
              <a:rPr lang="en-US" i="1" dirty="0"/>
              <a:t>];</a:t>
            </a:r>
          </a:p>
          <a:p>
            <a:r>
              <a:rPr lang="en-US" dirty="0" smtClean="0"/>
              <a:t>Check if new state is safe</a:t>
            </a:r>
          </a:p>
          <a:p>
            <a:pPr marL="857250" lvl="2" indent="0">
              <a:buNone/>
            </a:pPr>
            <a:r>
              <a:rPr lang="en-US" dirty="0" smtClean="0"/>
              <a:t>find sequence of processes to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1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in action (I)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Current state: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 requests one </a:t>
            </a:r>
            <a:r>
              <a:rPr lang="en-US" sz="2000" i="1" dirty="0" smtClean="0"/>
              <a:t>R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; new temporary state: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Safe? </a:t>
            </a:r>
            <a:br>
              <a:rPr lang="en-US" sz="2000" dirty="0" smtClean="0"/>
            </a:br>
            <a:r>
              <a:rPr lang="en-US" sz="2000" dirty="0" smtClean="0"/>
              <a:t>YES, possible sequence of processes to finish: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i="1" dirty="0" smtClean="0"/>
              <a:t>, p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p</a:t>
            </a:r>
            <a:r>
              <a:rPr lang="en-US" sz="2000" i="1" baseline="-25000" dirty="0" smtClean="0"/>
              <a:t>2</a:t>
            </a:r>
            <a:endParaRPr lang="en-US" sz="2000" i="1" baseline="-25000" dirty="0"/>
          </a:p>
          <a:p>
            <a:r>
              <a:rPr lang="en-US" sz="2000" dirty="0" smtClean="0"/>
              <a:t>Proof: see next slide</a:t>
            </a:r>
          </a:p>
          <a:p>
            <a:endParaRPr lang="en-US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27850"/>
              </p:ext>
            </p:extLst>
          </p:nvPr>
        </p:nvGraphicFramePr>
        <p:xfrm>
          <a:off x="7408984" y="1124744"/>
          <a:ext cx="12665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8"/>
                <a:gridCol w="422198"/>
                <a:gridCol w="422198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600" i="1" baseline="-25000" dirty="0" smtClean="0"/>
                        <a:t>c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1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2</a:t>
                      </a:r>
                      <a:endParaRPr lang="en-US" sz="1600" i="1" baseline="-250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0385"/>
              </p:ext>
            </p:extLst>
          </p:nvPr>
        </p:nvGraphicFramePr>
        <p:xfrm>
          <a:off x="7020272" y="1916832"/>
          <a:ext cx="16489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95"/>
                <a:gridCol w="395605"/>
                <a:gridCol w="395605"/>
              </a:tblGrid>
              <a:tr h="324036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max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2</a:t>
                      </a: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1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2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3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86975"/>
              </p:ext>
            </p:extLst>
          </p:nvPr>
        </p:nvGraphicFramePr>
        <p:xfrm>
          <a:off x="398586" y="1700808"/>
          <a:ext cx="1230923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645"/>
                <a:gridCol w="397645"/>
                <a:gridCol w="435633"/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600" i="1" baseline="-25000" dirty="0" err="1" smtClean="0"/>
                        <a:t>av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1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2</a:t>
                      </a:r>
                      <a:endParaRPr lang="en-US" sz="1600" i="1" baseline="-250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30021"/>
              </p:ext>
            </p:extLst>
          </p:nvPr>
        </p:nvGraphicFramePr>
        <p:xfrm>
          <a:off x="1835696" y="1700808"/>
          <a:ext cx="1648905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395605"/>
                <a:gridCol w="395605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600" i="1" dirty="0" err="1" smtClean="0"/>
                        <a:t>alloc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2</a:t>
                      </a: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1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2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3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64078"/>
              </p:ext>
            </p:extLst>
          </p:nvPr>
        </p:nvGraphicFramePr>
        <p:xfrm>
          <a:off x="3779912" y="1700808"/>
          <a:ext cx="1706055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424180"/>
                <a:gridCol w="424180"/>
              </a:tblGrid>
              <a:tr h="27003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claim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2</a:t>
                      </a:r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1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2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3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93267"/>
              </p:ext>
            </p:extLst>
          </p:nvPr>
        </p:nvGraphicFramePr>
        <p:xfrm>
          <a:off x="539552" y="3573016"/>
          <a:ext cx="1218910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3764"/>
                <a:gridCol w="393764"/>
                <a:gridCol w="431382"/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600" i="1" baseline="-25000" dirty="0" err="1" smtClean="0"/>
                        <a:t>av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1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2</a:t>
                      </a:r>
                      <a:endParaRPr lang="en-US" sz="1600" i="1" baseline="-250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7232"/>
              </p:ext>
            </p:extLst>
          </p:nvPr>
        </p:nvGraphicFramePr>
        <p:xfrm>
          <a:off x="1907704" y="3573016"/>
          <a:ext cx="1648905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395605"/>
                <a:gridCol w="395605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600" i="1" dirty="0" err="1" smtClean="0"/>
                        <a:t>alloc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2</a:t>
                      </a: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1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2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3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40783"/>
              </p:ext>
            </p:extLst>
          </p:nvPr>
        </p:nvGraphicFramePr>
        <p:xfrm>
          <a:off x="3779912" y="3573016"/>
          <a:ext cx="1706055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424180"/>
                <a:gridCol w="424180"/>
              </a:tblGrid>
              <a:tr h="27003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claim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R</a:t>
                      </a:r>
                      <a:r>
                        <a:rPr lang="en-US" sz="1600" i="1" baseline="-25000" dirty="0" smtClean="0"/>
                        <a:t>2</a:t>
                      </a:r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1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2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</a:t>
                      </a:r>
                      <a:r>
                        <a:rPr lang="en-US" sz="1600" i="1" baseline="-25000" dirty="0" smtClean="0"/>
                        <a:t>3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6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in action (II)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12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268760"/>
            <a:ext cx="3744416" cy="52565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new temporary state:</a:t>
            </a:r>
          </a:p>
          <a:p>
            <a:endParaRPr lang="en-US" sz="2400" dirty="0"/>
          </a:p>
          <a:p>
            <a:r>
              <a:rPr lang="en-US" sz="2400" dirty="0" smtClean="0"/>
              <a:t>OS gives max claim to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 finishes: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OS gives max claim to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finishes:</a:t>
            </a:r>
          </a:p>
          <a:p>
            <a:endParaRPr lang="en-US" sz="2400" dirty="0" smtClean="0"/>
          </a:p>
          <a:p>
            <a:r>
              <a:rPr lang="en-US" sz="2400" dirty="0"/>
              <a:t>OS gives max claim to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finishes</a:t>
            </a:r>
            <a:r>
              <a:rPr lang="en-US" sz="2400" dirty="0" smtClean="0"/>
              <a:t>: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0920"/>
              </p:ext>
            </p:extLst>
          </p:nvPr>
        </p:nvGraphicFramePr>
        <p:xfrm>
          <a:off x="3995936" y="1124744"/>
          <a:ext cx="1056267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223"/>
                <a:gridCol w="341223"/>
                <a:gridCol w="373821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baseline="-25000" dirty="0" err="1" smtClean="0"/>
                        <a:t>av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87800"/>
              </p:ext>
            </p:extLst>
          </p:nvPr>
        </p:nvGraphicFramePr>
        <p:xfrm>
          <a:off x="5220072" y="1124744"/>
          <a:ext cx="164890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395605"/>
                <a:gridCol w="395605"/>
              </a:tblGrid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err="1" smtClean="0"/>
                        <a:t>alloc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78350"/>
              </p:ext>
            </p:extLst>
          </p:nvPr>
        </p:nvGraphicFramePr>
        <p:xfrm>
          <a:off x="6948264" y="1124744"/>
          <a:ext cx="170605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424180"/>
                <a:gridCol w="424180"/>
              </a:tblGrid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claim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9211"/>
              </p:ext>
            </p:extLst>
          </p:nvPr>
        </p:nvGraphicFramePr>
        <p:xfrm>
          <a:off x="3995936" y="2276872"/>
          <a:ext cx="1056267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223"/>
                <a:gridCol w="341223"/>
                <a:gridCol w="373821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baseline="-25000" dirty="0" err="1" smtClean="0"/>
                        <a:t>av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56282"/>
              </p:ext>
            </p:extLst>
          </p:nvPr>
        </p:nvGraphicFramePr>
        <p:xfrm>
          <a:off x="5220072" y="2276872"/>
          <a:ext cx="164890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395605"/>
                <a:gridCol w="395605"/>
              </a:tblGrid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err="1" smtClean="0"/>
                        <a:t>alloc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04452"/>
              </p:ext>
            </p:extLst>
          </p:nvPr>
        </p:nvGraphicFramePr>
        <p:xfrm>
          <a:off x="6948264" y="2276872"/>
          <a:ext cx="170605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424180"/>
                <a:gridCol w="424180"/>
              </a:tblGrid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claim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74509"/>
              </p:ext>
            </p:extLst>
          </p:nvPr>
        </p:nvGraphicFramePr>
        <p:xfrm>
          <a:off x="3995936" y="3429000"/>
          <a:ext cx="1056267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223"/>
                <a:gridCol w="341223"/>
                <a:gridCol w="373821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baseline="-25000" dirty="0" err="1" smtClean="0"/>
                        <a:t>av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30844"/>
              </p:ext>
            </p:extLst>
          </p:nvPr>
        </p:nvGraphicFramePr>
        <p:xfrm>
          <a:off x="5220072" y="3429000"/>
          <a:ext cx="164890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395605"/>
                <a:gridCol w="395605"/>
              </a:tblGrid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err="1" smtClean="0"/>
                        <a:t>alloc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3120"/>
              </p:ext>
            </p:extLst>
          </p:nvPr>
        </p:nvGraphicFramePr>
        <p:xfrm>
          <a:off x="6948264" y="3429000"/>
          <a:ext cx="170605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424180"/>
                <a:gridCol w="424180"/>
              </a:tblGrid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claim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0316"/>
              </p:ext>
            </p:extLst>
          </p:nvPr>
        </p:nvGraphicFramePr>
        <p:xfrm>
          <a:off x="3995936" y="4581128"/>
          <a:ext cx="1056267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223"/>
                <a:gridCol w="341223"/>
                <a:gridCol w="373821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baseline="-25000" dirty="0" err="1" smtClean="0"/>
                        <a:t>av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17260"/>
              </p:ext>
            </p:extLst>
          </p:nvPr>
        </p:nvGraphicFramePr>
        <p:xfrm>
          <a:off x="5220072" y="4581128"/>
          <a:ext cx="164890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395605"/>
                <a:gridCol w="395605"/>
              </a:tblGrid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err="1" smtClean="0"/>
                        <a:t>alloc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62218"/>
              </p:ext>
            </p:extLst>
          </p:nvPr>
        </p:nvGraphicFramePr>
        <p:xfrm>
          <a:off x="6948264" y="4581128"/>
          <a:ext cx="170605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424180"/>
                <a:gridCol w="424180"/>
              </a:tblGrid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claim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408"/>
              </p:ext>
            </p:extLst>
          </p:nvPr>
        </p:nvGraphicFramePr>
        <p:xfrm>
          <a:off x="3995936" y="5785922"/>
          <a:ext cx="1056267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223"/>
                <a:gridCol w="341223"/>
                <a:gridCol w="373821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baseline="-25000" dirty="0" err="1" smtClean="0"/>
                        <a:t>av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47930"/>
              </p:ext>
            </p:extLst>
          </p:nvPr>
        </p:nvGraphicFramePr>
        <p:xfrm>
          <a:off x="5220072" y="5785922"/>
          <a:ext cx="164890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395605"/>
                <a:gridCol w="395605"/>
              </a:tblGrid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err="1" smtClean="0"/>
                        <a:t>alloc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97824"/>
              </p:ext>
            </p:extLst>
          </p:nvPr>
        </p:nvGraphicFramePr>
        <p:xfrm>
          <a:off x="6948264" y="5785922"/>
          <a:ext cx="170605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424180"/>
                <a:gridCol w="424180"/>
              </a:tblGrid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claim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3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in action </a:t>
            </a:r>
            <a:r>
              <a:rPr lang="en-US" dirty="0" smtClean="0"/>
              <a:t>(III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4042792" cy="48574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OS grants original request of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, and the temporary state becomes the new safe state</a:t>
            </a:r>
          </a:p>
          <a:p>
            <a:r>
              <a:rPr lang="en-US" sz="2400" dirty="0" smtClean="0"/>
              <a:t>Next request: </a:t>
            </a:r>
            <a:br>
              <a:rPr lang="en-US" sz="2400" dirty="0" smtClean="0"/>
            </a:b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requests one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; </a:t>
            </a:r>
            <a:br>
              <a:rPr lang="en-US" sz="2400" dirty="0" smtClean="0"/>
            </a:br>
            <a:r>
              <a:rPr lang="en-US" sz="2400" dirty="0" smtClean="0"/>
              <a:t>new temporary state: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71709"/>
              </p:ext>
            </p:extLst>
          </p:nvPr>
        </p:nvGraphicFramePr>
        <p:xfrm>
          <a:off x="4211960" y="1124744"/>
          <a:ext cx="1056267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223"/>
                <a:gridCol w="341223"/>
                <a:gridCol w="373821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baseline="-25000" dirty="0" err="1" smtClean="0"/>
                        <a:t>av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79333"/>
              </p:ext>
            </p:extLst>
          </p:nvPr>
        </p:nvGraphicFramePr>
        <p:xfrm>
          <a:off x="5436096" y="1124744"/>
          <a:ext cx="164890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395605"/>
                <a:gridCol w="395605"/>
              </a:tblGrid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err="1" smtClean="0"/>
                        <a:t>alloc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93229"/>
              </p:ext>
            </p:extLst>
          </p:nvPr>
        </p:nvGraphicFramePr>
        <p:xfrm>
          <a:off x="7164288" y="1124744"/>
          <a:ext cx="170605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424180"/>
                <a:gridCol w="424180"/>
              </a:tblGrid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claim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88679"/>
              </p:ext>
            </p:extLst>
          </p:nvPr>
        </p:nvGraphicFramePr>
        <p:xfrm>
          <a:off x="4211960" y="2852936"/>
          <a:ext cx="1056267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223"/>
                <a:gridCol w="341223"/>
                <a:gridCol w="373821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baseline="-25000" dirty="0" err="1" smtClean="0"/>
                        <a:t>av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52443"/>
              </p:ext>
            </p:extLst>
          </p:nvPr>
        </p:nvGraphicFramePr>
        <p:xfrm>
          <a:off x="5436096" y="2852936"/>
          <a:ext cx="164890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395605"/>
                <a:gridCol w="395605"/>
              </a:tblGrid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err="1" smtClean="0"/>
                        <a:t>alloc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30983"/>
              </p:ext>
            </p:extLst>
          </p:nvPr>
        </p:nvGraphicFramePr>
        <p:xfrm>
          <a:off x="7164288" y="2852936"/>
          <a:ext cx="170605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7695"/>
                <a:gridCol w="424180"/>
                <a:gridCol w="424180"/>
              </a:tblGrid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claim</a:t>
                      </a:r>
                      <a:endParaRPr lang="en-US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/>
                        <a:t>R</a:t>
                      </a:r>
                      <a:r>
                        <a:rPr lang="en-US" sz="1200" b="1" i="1" baseline="-25000" dirty="0" smtClean="0"/>
                        <a:t>2</a:t>
                      </a:r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1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2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p</a:t>
                      </a:r>
                      <a:r>
                        <a:rPr lang="en-US" sz="1200" b="1" i="1" baseline="-25000" dirty="0" smtClean="0"/>
                        <a:t>3</a:t>
                      </a:r>
                      <a:endParaRPr lang="en-US" sz="12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3"/>
          <p:cNvSpPr txBox="1">
            <a:spLocks/>
          </p:cNvSpPr>
          <p:nvPr/>
        </p:nvSpPr>
        <p:spPr>
          <a:xfrm>
            <a:off x="467544" y="4148856"/>
            <a:ext cx="8208912" cy="23762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/>
              <a:t>Safe?</a:t>
            </a:r>
          </a:p>
          <a:p>
            <a:pPr marL="349250" lvl="1" indent="0" fontAlgn="auto">
              <a:spcAft>
                <a:spcPts val="0"/>
              </a:spcAft>
              <a:buNone/>
            </a:pPr>
            <a:r>
              <a:rPr lang="en-US" sz="2400" dirty="0" smtClean="0"/>
              <a:t>NO: no resources available (each process waits for another process to finish)</a:t>
            </a:r>
            <a:br>
              <a:rPr lang="en-US" sz="2400" dirty="0" smtClean="0"/>
            </a:br>
            <a:r>
              <a:rPr lang="en-US" sz="2400" dirty="0" smtClean="0"/>
              <a:t>request of </a:t>
            </a:r>
            <a:r>
              <a:rPr lang="en-US" sz="2400" i="1" dirty="0"/>
              <a:t>p</a:t>
            </a:r>
            <a:r>
              <a:rPr lang="en-US" sz="2400" i="1" baseline="-25000" dirty="0"/>
              <a:t>1 </a:t>
            </a:r>
            <a:r>
              <a:rPr lang="en-US" sz="2400" dirty="0" smtClean="0"/>
              <a:t>will not be granted; </a:t>
            </a:r>
            <a:r>
              <a:rPr lang="en-US" sz="2400" i="1" dirty="0"/>
              <a:t>p</a:t>
            </a:r>
            <a:r>
              <a:rPr lang="en-US" sz="2400" i="1" baseline="-25000" dirty="0"/>
              <a:t>1 </a:t>
            </a:r>
            <a:r>
              <a:rPr lang="en-US" sz="2400" dirty="0" smtClean="0"/>
              <a:t>has to wait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Conclusion: in a new safe state, OS must check </a:t>
            </a:r>
            <a:r>
              <a:rPr lang="en-US" sz="2400" i="1" dirty="0" smtClean="0"/>
              <a:t>again</a:t>
            </a:r>
            <a:r>
              <a:rPr lang="en-US" sz="2400" dirty="0" smtClean="0"/>
              <a:t> a new request before it can be granted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0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14</a:t>
            </a:fld>
            <a:endParaRPr lang="nl-NL" alt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67544" y="1340768"/>
            <a:ext cx="8208912" cy="518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/>
              <a:t>Banker's algorithm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smtClean="0"/>
              <a:t>graph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smtClean="0"/>
              <a:t>tables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67544" y="1340768"/>
            <a:ext cx="8208912" cy="518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hlinkClick r:id="rId2"/>
              </a:rPr>
              <a:t>http://csit.udc.edu/~</a:t>
            </a:r>
            <a:r>
              <a:rPr lang="en-US" sz="2400" dirty="0" smtClean="0">
                <a:hlinkClick r:id="rId2"/>
              </a:rPr>
              <a:t>byu/COSC4740-01/Lecture7.pdf</a:t>
            </a:r>
            <a:endParaRPr lang="en-US" sz="2400" dirty="0" smtClean="0"/>
          </a:p>
          <a:p>
            <a:pPr fontAlgn="auto">
              <a:spcAft>
                <a:spcPts val="0"/>
              </a:spcAft>
            </a:pPr>
            <a:r>
              <a:rPr lang="en-US" sz="2400" dirty="0">
                <a:hlinkClick r:id="rId3"/>
              </a:rPr>
              <a:t>http://www.cis.upenn.edu/~</a:t>
            </a:r>
            <a:r>
              <a:rPr lang="en-US" sz="2400" dirty="0" smtClean="0">
                <a:hlinkClick r:id="rId3"/>
              </a:rPr>
              <a:t>lee/03cse380/lectures/ln8-deadlock.pdf</a:t>
            </a:r>
            <a:endParaRPr lang="en-US" sz="2400" dirty="0" smtClean="0"/>
          </a:p>
          <a:p>
            <a:pPr fontAlgn="auto">
              <a:spcAft>
                <a:spcPts val="0"/>
              </a:spcAft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en.wikipedia.org/wiki/Banker%27s_algorithm</a:t>
            </a:r>
            <a:endParaRPr lang="en-US" sz="2400" dirty="0" smtClean="0"/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2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84213" y="2636838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412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54288"/>
              </p:ext>
            </p:extLst>
          </p:nvPr>
        </p:nvGraphicFramePr>
        <p:xfrm>
          <a:off x="611188" y="2060575"/>
          <a:ext cx="7777162" cy="4140200"/>
        </p:xfrm>
        <a:graphic>
          <a:graphicData uri="http://schemas.openxmlformats.org/drawingml/2006/table">
            <a:tbl>
              <a:tblPr/>
              <a:tblGrid>
                <a:gridCol w="574675"/>
                <a:gridCol w="7202487"/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thread pool, cyclic barrier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readers-writers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reentrant lock, condition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sockets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deadlock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banker's algorithm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recap.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7" name="Rectangle 63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650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Week planning </a:t>
            </a:r>
            <a:endParaRPr lang="nl-NL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905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67215" y="1454554"/>
            <a:ext cx="63273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Donald Duck says: “I need a loan of at most $400 for my new car”: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First he borrows $300 to buy the car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 he needs an extra loan of $100 for some repairs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will pay back everything later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Duckburg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  <p:pic>
        <p:nvPicPr>
          <p:cNvPr id="1026" name="Picture 2" descr="http://www.disneyclips.com/imagesnewb/imageslwrakr01/clipdo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1412776"/>
            <a:ext cx="159967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2.wikia.nocookie.net/__cb20130709224458/epicrapbattlesofhistory/images/1/14/Scrooge-mcdu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41" y="3398530"/>
            <a:ext cx="2519745" cy="188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Sb3c19mpwRZT2mQ7L-sUvniyfGQoX2qo-7q-ozQohBgal5kRQ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6762"/>
            <a:ext cx="1805291" cy="234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2108" y="308033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Scrooge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McDuck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has $500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5291" y="5288340"/>
            <a:ext cx="7024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Gyro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Gearloose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says: “I need a loan of at most $400 for my new invention”: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First he needs a loan of $200 to buy necessary stuff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Later he needs an extra loan of  $200 to perform some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will pay back everything later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0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1698" y="1419376"/>
            <a:ext cx="8852302" cy="4713387"/>
          </a:xfrm>
        </p:spPr>
        <p:txBody>
          <a:bodyPr>
            <a:noAutofit/>
          </a:bodyPr>
          <a:lstStyle/>
          <a:p>
            <a:r>
              <a:rPr lang="en-US" dirty="0" smtClean="0"/>
              <a:t>Banker only gives you a loan when he is sure that he can later give you all you need</a:t>
            </a:r>
            <a:br>
              <a:rPr lang="en-US" dirty="0" smtClean="0"/>
            </a:br>
            <a:r>
              <a:rPr lang="en-US" sz="2400" dirty="0" smtClean="0"/>
              <a:t>(avoid: you ask for more money than banker has available)</a:t>
            </a:r>
          </a:p>
          <a:p>
            <a:r>
              <a:rPr lang="en-US" dirty="0" smtClean="0"/>
              <a:t>OS only gives </a:t>
            </a:r>
            <a:r>
              <a:rPr lang="en-US" dirty="0"/>
              <a:t>resource </a:t>
            </a:r>
            <a:r>
              <a:rPr lang="en-US" dirty="0" smtClean="0"/>
              <a:t>to process when it is sure that it can give other needed resources later also</a:t>
            </a:r>
            <a:br>
              <a:rPr lang="en-US" dirty="0" smtClean="0"/>
            </a:br>
            <a:r>
              <a:rPr lang="en-US" sz="2400" dirty="0" smtClean="0"/>
              <a:t>(avoid: process asks for resources which are not available)</a:t>
            </a:r>
          </a:p>
          <a:p>
            <a:pPr>
              <a:buFont typeface="Wingdings"/>
              <a:buChar char="è"/>
            </a:pPr>
            <a:r>
              <a:rPr lang="en-US" dirty="0" smtClean="0"/>
              <a:t>Banker's algorithm</a:t>
            </a:r>
            <a:endParaRPr lang="en-US" dirty="0"/>
          </a:p>
          <a:p>
            <a:r>
              <a:rPr lang="en-US" dirty="0" smtClean="0"/>
              <a:t>Essential: </a:t>
            </a:r>
          </a:p>
          <a:p>
            <a:pPr lvl="1"/>
            <a:r>
              <a:rPr lang="en-US" u="sng" dirty="0" smtClean="0"/>
              <a:t>OS must know how much each process will ask at most</a:t>
            </a:r>
          </a:p>
          <a:p>
            <a:pPr lvl="1"/>
            <a:r>
              <a:rPr lang="en-US" dirty="0" smtClean="0"/>
              <a:t>This is called: </a:t>
            </a:r>
            <a:r>
              <a:rPr lang="en-US" u="sng" dirty="0" smtClean="0"/>
              <a:t>claim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600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claim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Rules:</a:t>
            </a:r>
          </a:p>
          <a:p>
            <a:r>
              <a:rPr lang="en-US" sz="2400" dirty="0" smtClean="0"/>
              <a:t>All processes request resources </a:t>
            </a:r>
            <a:r>
              <a:rPr lang="en-US" sz="2400" i="1" dirty="0" smtClean="0"/>
              <a:t>after each other </a:t>
            </a:r>
            <a:r>
              <a:rPr lang="en-US" sz="2400" dirty="0" smtClean="0"/>
              <a:t>and release them at the end</a:t>
            </a:r>
          </a:p>
          <a:p>
            <a:r>
              <a:rPr lang="en-US" sz="2400" dirty="0" smtClean="0"/>
              <a:t>OS only grants a resource request if all processes can still acquire their maximum claim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47"/>
          <a:stretch/>
        </p:blipFill>
        <p:spPr bwMode="auto">
          <a:xfrm>
            <a:off x="107504" y="3429000"/>
            <a:ext cx="977418" cy="321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r="63581"/>
          <a:stretch/>
        </p:blipFill>
        <p:spPr bwMode="auto">
          <a:xfrm>
            <a:off x="2123728" y="3436222"/>
            <a:ext cx="888521" cy="321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7" r="43610"/>
          <a:stretch/>
        </p:blipFill>
        <p:spPr bwMode="auto">
          <a:xfrm>
            <a:off x="3866765" y="3429000"/>
            <a:ext cx="802257" cy="321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5" t="732" r="21131" b="-732"/>
          <a:stretch/>
        </p:blipFill>
        <p:spPr bwMode="auto">
          <a:xfrm>
            <a:off x="5613163" y="3429000"/>
            <a:ext cx="897147" cy="321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5"/>
          <a:stretch/>
        </p:blipFill>
        <p:spPr bwMode="auto">
          <a:xfrm>
            <a:off x="7164288" y="3429000"/>
            <a:ext cx="929851" cy="321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141390" y="2127218"/>
            <a:ext cx="2592288" cy="535299"/>
          </a:xfrm>
          <a:prstGeom prst="wedgeRoundRectCallout">
            <a:avLst>
              <a:gd name="adj1" fmla="val -59571"/>
              <a:gd name="adj2" fmla="val 576493"/>
              <a:gd name="adj3" fmla="val 16667"/>
            </a:avLst>
          </a:prstGeom>
          <a:solidFill>
            <a:schemeClr val="accent1">
              <a:lumMod val="20000"/>
              <a:lumOff val="80000"/>
              <a:alpha val="7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2"/>
                </a:solidFill>
              </a:rPr>
              <a:t>p</a:t>
            </a:r>
            <a:r>
              <a:rPr lang="en-US" sz="2000" i="1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 now actually requests one </a:t>
            </a:r>
            <a:r>
              <a:rPr lang="en-US" sz="2000" i="1" dirty="0" smtClean="0">
                <a:solidFill>
                  <a:schemeClr val="tx2"/>
                </a:solidFill>
              </a:rPr>
              <a:t>R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765592" y="2887475"/>
            <a:ext cx="2592288" cy="548747"/>
          </a:xfrm>
          <a:prstGeom prst="wedgeRoundRectCallout">
            <a:avLst>
              <a:gd name="adj1" fmla="val -56342"/>
              <a:gd name="adj2" fmla="val 430366"/>
              <a:gd name="adj3" fmla="val 16667"/>
            </a:avLst>
          </a:prstGeom>
          <a:solidFill>
            <a:schemeClr val="accent1">
              <a:lumMod val="20000"/>
              <a:lumOff val="80000"/>
              <a:alpha val="7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OS grants the request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49102" y="2133080"/>
            <a:ext cx="2592288" cy="535299"/>
          </a:xfrm>
          <a:prstGeom prst="wedgeRoundRectCallout">
            <a:avLst>
              <a:gd name="adj1" fmla="val -32437"/>
              <a:gd name="adj2" fmla="val 635623"/>
              <a:gd name="adj3" fmla="val 16667"/>
            </a:avLst>
          </a:prstGeom>
          <a:solidFill>
            <a:schemeClr val="accent1">
              <a:lumMod val="20000"/>
              <a:lumOff val="80000"/>
              <a:alpha val="7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2"/>
                </a:solidFill>
              </a:rPr>
              <a:t>p</a:t>
            </a:r>
            <a:r>
              <a:rPr lang="en-US" sz="2000" i="1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 will requests at most 3 instances of R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0308" y="5543327"/>
            <a:ext cx="674614" cy="422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981150" y="5976083"/>
            <a:ext cx="1468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(dotted arrows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claim)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3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3394720" cy="5253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requests one </a:t>
            </a:r>
            <a:r>
              <a:rPr lang="en-US" sz="2800" i="1" dirty="0" smtClean="0"/>
              <a:t>R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Shall the OS grant this request?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/>
              <a:t>Pretend OS grants the request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/>
              <a:t>Check if graph can be reduced</a:t>
            </a:r>
            <a:br>
              <a:rPr lang="en-US" sz="2800" dirty="0" smtClean="0"/>
            </a:br>
            <a:r>
              <a:rPr lang="en-US" sz="2800" dirty="0" smtClean="0"/>
              <a:t>(with the claims)</a:t>
            </a:r>
          </a:p>
          <a:p>
            <a:pPr marL="514350" indent="-514350">
              <a:buFont typeface="+mj-lt"/>
              <a:buAutoNum type="alphaLcPeriod"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Yes, so OS will grant the request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6"/>
            <a:ext cx="5019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17032"/>
            <a:ext cx="49244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211960" y="1916832"/>
            <a:ext cx="458795" cy="106426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166006" y="4293097"/>
            <a:ext cx="658368" cy="1223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168034" y="1844824"/>
            <a:ext cx="720080" cy="1080120"/>
            <a:chOff x="0" y="6093296"/>
            <a:chExt cx="1547664" cy="764704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98358" y="4186250"/>
            <a:ext cx="720080" cy="1080120"/>
            <a:chOff x="0" y="6093296"/>
            <a:chExt cx="1547664" cy="764704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300219" y="4027779"/>
            <a:ext cx="2973658" cy="1390186"/>
            <a:chOff x="0" y="6093296"/>
            <a:chExt cx="1547664" cy="764704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367454" y="1703238"/>
            <a:ext cx="2973658" cy="1390186"/>
            <a:chOff x="0" y="6093296"/>
            <a:chExt cx="1547664" cy="76470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8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2776"/>
            <a:ext cx="3617260" cy="50687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requests one </a:t>
            </a:r>
            <a:r>
              <a:rPr lang="en-US" sz="2800" i="1" dirty="0" smtClean="0"/>
              <a:t>R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Shall </a:t>
            </a:r>
            <a:r>
              <a:rPr lang="en-US" sz="2800" dirty="0"/>
              <a:t>the OS grant this request?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/>
              <a:t>Pretend </a:t>
            </a:r>
            <a:r>
              <a:rPr lang="en-US" sz="2800" dirty="0"/>
              <a:t>OS grants the request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/>
              <a:t>Check </a:t>
            </a:r>
            <a:r>
              <a:rPr lang="en-US" sz="2800" dirty="0"/>
              <a:t>if graph can be </a:t>
            </a:r>
            <a:r>
              <a:rPr lang="en-US" sz="2800" dirty="0" smtClean="0"/>
              <a:t>reduced </a:t>
            </a:r>
            <a:br>
              <a:rPr lang="en-US" sz="2800" dirty="0" smtClean="0"/>
            </a:br>
            <a:r>
              <a:rPr lang="en-US" sz="2800" dirty="0" smtClean="0"/>
              <a:t>(with the claims!)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NO, deadlock possible!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So OS </a:t>
            </a:r>
            <a:r>
              <a:rPr lang="en-US" sz="2800" dirty="0"/>
              <a:t>will </a:t>
            </a:r>
            <a:r>
              <a:rPr lang="en-US" sz="2800" i="1" dirty="0" smtClean="0"/>
              <a:t>not</a:t>
            </a:r>
            <a:r>
              <a:rPr lang="en-US" sz="2800" dirty="0" smtClean="0"/>
              <a:t> grant </a:t>
            </a:r>
            <a:r>
              <a:rPr lang="en-US" sz="2800" dirty="0"/>
              <a:t>the </a:t>
            </a:r>
            <a:r>
              <a:rPr lang="en-US" sz="2800" dirty="0" smtClean="0"/>
              <a:t>request (</a:t>
            </a:r>
            <a:r>
              <a:rPr lang="en-US" sz="2800" i="1" dirty="0"/>
              <a:t>p</a:t>
            </a:r>
            <a:r>
              <a:rPr lang="en-US" sz="2800" i="1" baseline="-25000" dirty="0"/>
              <a:t>2</a:t>
            </a:r>
            <a:r>
              <a:rPr lang="en-US" sz="2800" dirty="0" smtClean="0"/>
              <a:t> has to wait)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6"/>
            <a:ext cx="5019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148064" y="1858537"/>
            <a:ext cx="776951" cy="11403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36" y="3893418"/>
            <a:ext cx="4953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077522" y="4365104"/>
            <a:ext cx="790622" cy="135918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4212099" y="1916832"/>
            <a:ext cx="467110" cy="1082070"/>
            <a:chOff x="0" y="6093296"/>
            <a:chExt cx="1547664" cy="76470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>
            <a:off x="4212096" y="4472141"/>
            <a:ext cx="530887" cy="1006825"/>
            <a:chOff x="0" y="6093296"/>
            <a:chExt cx="1547664" cy="764704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367454" y="1694986"/>
            <a:ext cx="2973658" cy="1390186"/>
            <a:chOff x="0" y="6093296"/>
            <a:chExt cx="1547664" cy="76470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367454" y="4189143"/>
            <a:ext cx="2973658" cy="1390186"/>
            <a:chOff x="0" y="6093296"/>
            <a:chExt cx="1547664" cy="76470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requests one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Shall </a:t>
            </a:r>
            <a:r>
              <a:rPr lang="en-US" dirty="0"/>
              <a:t>the OS grant this request?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5019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79912" y="3068960"/>
            <a:ext cx="2952328" cy="136815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83858" y="3212976"/>
            <a:ext cx="720080" cy="1080120"/>
            <a:chOff x="0" y="6093296"/>
            <a:chExt cx="1547664" cy="764704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flipH="1">
            <a:off x="2636060" y="3283034"/>
            <a:ext cx="467110" cy="1082070"/>
            <a:chOff x="0" y="6093296"/>
            <a:chExt cx="1547664" cy="76470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0" y="6093296"/>
              <a:ext cx="1547664" cy="764704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" y="6093296"/>
              <a:ext cx="1547662" cy="76470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51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tables instead of 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>
              <a:tabLst>
                <a:tab pos="1484313" algn="l"/>
              </a:tabLst>
            </a:pPr>
            <a:r>
              <a:rPr lang="en-US" sz="2000" i="1" dirty="0" smtClean="0"/>
              <a:t>c[j]</a:t>
            </a:r>
            <a:r>
              <a:rPr lang="en-US" sz="2000" dirty="0"/>
              <a:t>	</a:t>
            </a:r>
            <a:r>
              <a:rPr lang="en-US" sz="2000" dirty="0" smtClean="0"/>
              <a:t>number of type </a:t>
            </a:r>
            <a:r>
              <a:rPr lang="en-US" sz="2000" i="1" dirty="0" smtClean="0"/>
              <a:t>j</a:t>
            </a:r>
            <a:r>
              <a:rPr lang="en-US" sz="2000" dirty="0" smtClean="0"/>
              <a:t> resources</a:t>
            </a:r>
          </a:p>
          <a:p>
            <a:pPr>
              <a:tabLst>
                <a:tab pos="1484313" algn="l"/>
              </a:tabLst>
            </a:pPr>
            <a:r>
              <a:rPr lang="en-US" sz="2000" i="1" dirty="0" smtClean="0"/>
              <a:t>max[</a:t>
            </a:r>
            <a:r>
              <a:rPr lang="en-US" sz="2000" i="1" dirty="0" err="1" smtClean="0"/>
              <a:t>i,j</a:t>
            </a:r>
            <a:r>
              <a:rPr lang="en-US" sz="2000" i="1" dirty="0" smtClean="0"/>
              <a:t>]</a:t>
            </a:r>
            <a:r>
              <a:rPr lang="en-US" sz="2000" dirty="0" smtClean="0"/>
              <a:t>	maximum number of type </a:t>
            </a:r>
            <a:r>
              <a:rPr lang="en-US" sz="2000" i="1" dirty="0" smtClean="0"/>
              <a:t>j </a:t>
            </a:r>
            <a:r>
              <a:rPr lang="en-US" sz="2000" dirty="0" smtClean="0"/>
              <a:t>resources needed by process </a:t>
            </a:r>
            <a:r>
              <a:rPr lang="en-US" sz="2000" i="1" dirty="0" smtClean="0"/>
              <a:t>i</a:t>
            </a:r>
          </a:p>
          <a:p>
            <a:pPr>
              <a:tabLst>
                <a:tab pos="1484313" algn="l"/>
              </a:tabLst>
            </a:pPr>
            <a:endParaRPr lang="en-US" sz="2000" i="1" dirty="0" smtClean="0"/>
          </a:p>
          <a:p>
            <a:pPr marL="0" indent="0">
              <a:buNone/>
              <a:tabLst>
                <a:tab pos="1484313" algn="l"/>
              </a:tabLst>
            </a:pPr>
            <a:r>
              <a:rPr lang="en-US" sz="2000" dirty="0" smtClean="0"/>
              <a:t>current state (in </a:t>
            </a:r>
            <a:r>
              <a:rPr lang="en-US" sz="2000" dirty="0" smtClean="0">
                <a:solidFill>
                  <a:schemeClr val="accent2"/>
                </a:solidFill>
              </a:rPr>
              <a:t>red</a:t>
            </a:r>
            <a:r>
              <a:rPr lang="en-US" sz="2000" dirty="0" smtClean="0"/>
              <a:t>):</a:t>
            </a:r>
            <a:endParaRPr lang="en-US" sz="2000" dirty="0"/>
          </a:p>
          <a:p>
            <a:pPr>
              <a:tabLst>
                <a:tab pos="1484313" algn="l"/>
              </a:tabLst>
            </a:pPr>
            <a:r>
              <a:rPr lang="en-US" sz="2000" i="1" dirty="0" err="1" smtClean="0"/>
              <a:t>av</a:t>
            </a:r>
            <a:r>
              <a:rPr lang="en-US" sz="2000" i="1" dirty="0" smtClean="0"/>
              <a:t>[j]	</a:t>
            </a:r>
            <a:r>
              <a:rPr lang="en-US" sz="2000" dirty="0" smtClean="0"/>
              <a:t>available resources of type </a:t>
            </a:r>
            <a:r>
              <a:rPr lang="en-US" sz="2000" i="1" dirty="0" smtClean="0"/>
              <a:t>j</a:t>
            </a:r>
            <a:endParaRPr lang="en-US" sz="2000" dirty="0" smtClean="0"/>
          </a:p>
          <a:p>
            <a:pPr>
              <a:tabLst>
                <a:tab pos="1484313" algn="l"/>
              </a:tabLst>
            </a:pPr>
            <a:r>
              <a:rPr lang="en-US" sz="2000" i="1" dirty="0" err="1" smtClean="0"/>
              <a:t>alloc</a:t>
            </a:r>
            <a:r>
              <a:rPr lang="en-US" sz="2000" i="1" dirty="0" smtClean="0"/>
              <a:t>[</a:t>
            </a:r>
            <a:r>
              <a:rPr lang="en-US" sz="2000" i="1" dirty="0" err="1" smtClean="0"/>
              <a:t>i,j</a:t>
            </a:r>
            <a:r>
              <a:rPr lang="en-US" sz="2000" i="1" dirty="0" smtClean="0"/>
              <a:t>]	</a:t>
            </a:r>
            <a:r>
              <a:rPr lang="en-US" sz="2000" dirty="0" smtClean="0"/>
              <a:t>resources of type </a:t>
            </a:r>
            <a:r>
              <a:rPr lang="en-US" sz="2000" i="1" dirty="0"/>
              <a:t>j </a:t>
            </a:r>
            <a:r>
              <a:rPr lang="en-US" sz="2000" dirty="0" smtClean="0"/>
              <a:t>in </a:t>
            </a:r>
            <a:r>
              <a:rPr lang="en-US" sz="2000" dirty="0"/>
              <a:t>use by </a:t>
            </a:r>
            <a:r>
              <a:rPr lang="en-US" sz="2000" dirty="0" smtClean="0"/>
              <a:t>process </a:t>
            </a:r>
            <a:r>
              <a:rPr lang="en-US" sz="2000" i="1" dirty="0" smtClean="0"/>
              <a:t>i</a:t>
            </a:r>
          </a:p>
          <a:p>
            <a:pPr>
              <a:tabLst>
                <a:tab pos="1484313" algn="l"/>
              </a:tabLst>
            </a:pPr>
            <a:r>
              <a:rPr lang="en-US" sz="2000" i="1" dirty="0"/>
              <a:t>claim[</a:t>
            </a:r>
            <a:r>
              <a:rPr lang="en-US" sz="2000" i="1" dirty="0" err="1"/>
              <a:t>i,j</a:t>
            </a:r>
            <a:r>
              <a:rPr lang="en-US" sz="2000" i="1" dirty="0"/>
              <a:t>] </a:t>
            </a:r>
            <a:r>
              <a:rPr lang="en-US" sz="2000" dirty="0"/>
              <a:t>	</a:t>
            </a:r>
            <a:r>
              <a:rPr lang="en-US" sz="2000" dirty="0" smtClean="0"/>
              <a:t>max </a:t>
            </a:r>
            <a:r>
              <a:rPr lang="en-US" sz="2000" dirty="0"/>
              <a:t>number </a:t>
            </a:r>
            <a:r>
              <a:rPr lang="en-US" sz="2000" dirty="0" smtClean="0"/>
              <a:t>resources </a:t>
            </a:r>
            <a:r>
              <a:rPr lang="en-US" sz="2000" dirty="0"/>
              <a:t>of type </a:t>
            </a:r>
            <a:r>
              <a:rPr lang="en-US" sz="2000" i="1" dirty="0"/>
              <a:t>j </a:t>
            </a:r>
            <a:r>
              <a:rPr lang="en-US" sz="2000" dirty="0" smtClean="0"/>
              <a:t>to </a:t>
            </a:r>
            <a:r>
              <a:rPr lang="en-US" sz="2000" dirty="0"/>
              <a:t>be claimed by </a:t>
            </a:r>
            <a:r>
              <a:rPr lang="en-US" sz="2000" dirty="0" smtClean="0"/>
              <a:t>process </a:t>
            </a:r>
            <a:r>
              <a:rPr lang="en-US" sz="2000" i="1" dirty="0" smtClean="0"/>
              <a:t>i 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dirty="0" smtClean="0"/>
              <a:t>note:</a:t>
            </a:r>
          </a:p>
          <a:p>
            <a:r>
              <a:rPr lang="en-US" sz="2000" i="1" dirty="0" err="1" smtClean="0"/>
              <a:t>av</a:t>
            </a:r>
            <a:r>
              <a:rPr lang="en-US" sz="2000" i="1" dirty="0" smtClean="0"/>
              <a:t>[j] = c[j] - </a:t>
            </a:r>
            <a:r>
              <a:rPr lang="el-GR" sz="2400" dirty="0" smtClean="0"/>
              <a:t>Σ</a:t>
            </a:r>
            <a:r>
              <a:rPr lang="en-US" sz="2000" i="1" dirty="0" smtClean="0"/>
              <a:t>i:alloc[i,j]</a:t>
            </a:r>
          </a:p>
          <a:p>
            <a:r>
              <a:rPr lang="en-US" sz="2000" i="1" dirty="0" err="1" smtClean="0"/>
              <a:t>alloc</a:t>
            </a:r>
            <a:r>
              <a:rPr lang="en-US" sz="2000" i="1" dirty="0" smtClean="0"/>
              <a:t>[</a:t>
            </a:r>
            <a:r>
              <a:rPr lang="en-US" sz="2000" i="1" dirty="0" err="1" smtClean="0"/>
              <a:t>i,j</a:t>
            </a:r>
            <a:r>
              <a:rPr lang="en-US" sz="2000" i="1" dirty="0"/>
              <a:t>]</a:t>
            </a:r>
            <a:r>
              <a:rPr lang="en-US" sz="2000" i="1" dirty="0" smtClean="0"/>
              <a:t> + claim</a:t>
            </a:r>
            <a:r>
              <a:rPr lang="en-US" sz="2000" i="1" dirty="0"/>
              <a:t>[</a:t>
            </a:r>
            <a:r>
              <a:rPr lang="en-US" sz="2000" i="1" dirty="0" err="1"/>
              <a:t>i,j</a:t>
            </a:r>
            <a:r>
              <a:rPr lang="en-US" sz="2000" i="1" dirty="0" smtClean="0"/>
              <a:t>] = </a:t>
            </a:r>
            <a:r>
              <a:rPr lang="en-US" sz="2000" i="1" dirty="0"/>
              <a:t>max[</a:t>
            </a:r>
            <a:r>
              <a:rPr lang="en-US" sz="2000" i="1" dirty="0" err="1"/>
              <a:t>i,j</a:t>
            </a:r>
            <a:r>
              <a:rPr lang="en-US" sz="2000" i="1" dirty="0"/>
              <a:t>]</a:t>
            </a:r>
            <a:endParaRPr lang="en-US" sz="2000" i="1" dirty="0" smtClean="0"/>
          </a:p>
          <a:p>
            <a:endParaRPr lang="en-US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6232"/>
              </p:ext>
            </p:extLst>
          </p:nvPr>
        </p:nvGraphicFramePr>
        <p:xfrm>
          <a:off x="6228184" y="908720"/>
          <a:ext cx="14127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768"/>
                <a:gridCol w="464768"/>
                <a:gridCol w="483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-25000" dirty="0" smtClean="0"/>
                        <a:t>c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2</a:t>
                      </a:r>
                      <a:endParaRPr lang="en-US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31840"/>
              </p:ext>
            </p:extLst>
          </p:nvPr>
        </p:nvGraphicFramePr>
        <p:xfrm>
          <a:off x="6228184" y="1988840"/>
          <a:ext cx="2399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2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3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16215"/>
              </p:ext>
            </p:extLst>
          </p:nvPr>
        </p:nvGraphicFramePr>
        <p:xfrm>
          <a:off x="971600" y="4149080"/>
          <a:ext cx="141271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4768"/>
                <a:gridCol w="464768"/>
                <a:gridCol w="483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-25000" dirty="0" err="1" smtClean="0"/>
                        <a:t>av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2</a:t>
                      </a:r>
                      <a:endParaRPr lang="en-US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37382"/>
              </p:ext>
            </p:extLst>
          </p:nvPr>
        </p:nvGraphicFramePr>
        <p:xfrm>
          <a:off x="3059832" y="4139610"/>
          <a:ext cx="2399928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768"/>
                <a:gridCol w="720080"/>
                <a:gridCol w="720080"/>
              </a:tblGrid>
              <a:tr h="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alloc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2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3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14683"/>
              </p:ext>
            </p:extLst>
          </p:nvPr>
        </p:nvGraphicFramePr>
        <p:xfrm>
          <a:off x="6228184" y="4111284"/>
          <a:ext cx="239992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768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claim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</a:t>
                      </a:r>
                      <a:r>
                        <a:rPr lang="en-US" i="1" baseline="-25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1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2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3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0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79BD82-F5A3-46FE-9E3F-B40CA4859636}">
  <ds:schemaRefs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79E0CB74-28EA-40BE-95DF-1A8772D70E2C}"/>
</file>

<file path=customXml/itemProps3.xml><?xml version="1.0" encoding="utf-8"?>
<ds:datastoreItem xmlns:ds="http://schemas.openxmlformats.org/officeDocument/2006/customXml" ds:itemID="{449DF1C9-35A5-490C-A878-1158CCB52A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4143</TotalTime>
  <Words>815</Words>
  <Application>Microsoft Office PowerPoint</Application>
  <PresentationFormat>Diavoorstelling (4:3)</PresentationFormat>
  <Paragraphs>474</Paragraphs>
  <Slides>15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Office Theme</vt:lpstr>
      <vt:lpstr>PowerPoint-presentatie</vt:lpstr>
      <vt:lpstr>Week planning </vt:lpstr>
      <vt:lpstr>Duckburg</vt:lpstr>
      <vt:lpstr>Deadlock avoidance</vt:lpstr>
      <vt:lpstr>Maximum claim graph</vt:lpstr>
      <vt:lpstr>Example I</vt:lpstr>
      <vt:lpstr>Example II</vt:lpstr>
      <vt:lpstr>Example III</vt:lpstr>
      <vt:lpstr>Using tables instead of a graph</vt:lpstr>
      <vt:lpstr>Algorithm</vt:lpstr>
      <vt:lpstr>Algorithm in action (I)</vt:lpstr>
      <vt:lpstr>Algorithm in action (II)</vt:lpstr>
      <vt:lpstr>Algorithm in action (III)</vt:lpstr>
      <vt:lpstr>Assignment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Postma,André A.</cp:lastModifiedBy>
  <cp:revision>190</cp:revision>
  <dcterms:created xsi:type="dcterms:W3CDTF">2000-11-02T17:31:36Z</dcterms:created>
  <dcterms:modified xsi:type="dcterms:W3CDTF">2016-06-06T08:15:10Z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