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7" r:id="rId3"/>
    <p:sldId id="276" r:id="rId4"/>
    <p:sldId id="266" r:id="rId5"/>
    <p:sldId id="267" r:id="rId6"/>
    <p:sldId id="268" r:id="rId7"/>
    <p:sldId id="278" r:id="rId8"/>
    <p:sldId id="270" r:id="rId9"/>
    <p:sldId id="275" r:id="rId10"/>
    <p:sldId id="27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F2572-791F-44AB-98FB-BBED8A8E12C5}" v="3" dt="2023-12-24T00:18:1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69" autoAdjust="0"/>
  </p:normalViewPr>
  <p:slideViewPr>
    <p:cSldViewPr snapToGrid="0">
      <p:cViewPr>
        <p:scale>
          <a:sx n="88" d="100"/>
          <a:sy n="88" d="100"/>
        </p:scale>
        <p:origin x="9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a, Jayesh" userId="f13c351c-30b5-4711-ae62-c40b5048d4c5" providerId="ADAL" clId="{65DF2572-791F-44AB-98FB-BBED8A8E12C5}"/>
    <pc:docChg chg="undo custSel addSld delSld modSld sldOrd">
      <pc:chgData name="Vala, Jayesh" userId="f13c351c-30b5-4711-ae62-c40b5048d4c5" providerId="ADAL" clId="{65DF2572-791F-44AB-98FB-BBED8A8E12C5}" dt="2023-12-28T17:30:34.859" v="92" actId="20577"/>
      <pc:docMkLst>
        <pc:docMk/>
      </pc:docMkLst>
      <pc:sldChg chg="modSp">
        <pc:chgData name="Vala, Jayesh" userId="f13c351c-30b5-4711-ae62-c40b5048d4c5" providerId="ADAL" clId="{65DF2572-791F-44AB-98FB-BBED8A8E12C5}" dt="2023-12-24T00:18:13.287" v="70"/>
        <pc:sldMkLst>
          <pc:docMk/>
          <pc:sldMk cId="1913436025" sldId="268"/>
        </pc:sldMkLst>
        <pc:graphicFrameChg chg="mod">
          <ac:chgData name="Vala, Jayesh" userId="f13c351c-30b5-4711-ae62-c40b5048d4c5" providerId="ADAL" clId="{65DF2572-791F-44AB-98FB-BBED8A8E12C5}" dt="2023-12-24T00:18:13.287" v="70"/>
          <ac:graphicFrameMkLst>
            <pc:docMk/>
            <pc:sldMk cId="1913436025" sldId="268"/>
            <ac:graphicFrameMk id="6" creationId="{432A7115-7B3D-B1F3-F53D-6FE9CB61B7BF}"/>
          </ac:graphicFrameMkLst>
        </pc:graphicFrameChg>
      </pc:sldChg>
      <pc:sldChg chg="addSp delSp modSp del mod">
        <pc:chgData name="Vala, Jayesh" userId="f13c351c-30b5-4711-ae62-c40b5048d4c5" providerId="ADAL" clId="{65DF2572-791F-44AB-98FB-BBED8A8E12C5}" dt="2023-12-13T00:26:41.956" v="9" actId="47"/>
        <pc:sldMkLst>
          <pc:docMk/>
          <pc:sldMk cId="1936445596" sldId="269"/>
        </pc:sldMkLst>
        <pc:spChg chg="add del mod">
          <ac:chgData name="Vala, Jayesh" userId="f13c351c-30b5-4711-ae62-c40b5048d4c5" providerId="ADAL" clId="{65DF2572-791F-44AB-98FB-BBED8A8E12C5}" dt="2023-12-13T00:21:18.155" v="4" actId="11529"/>
          <ac:spMkLst>
            <pc:docMk/>
            <pc:sldMk cId="1936445596" sldId="269"/>
            <ac:spMk id="4" creationId="{D4C53880-BD91-DA0F-EE56-D2B75A624972}"/>
          </ac:spMkLst>
        </pc:spChg>
        <pc:picChg chg="del mod">
          <ac:chgData name="Vala, Jayesh" userId="f13c351c-30b5-4711-ae62-c40b5048d4c5" providerId="ADAL" clId="{65DF2572-791F-44AB-98FB-BBED8A8E12C5}" dt="2023-12-13T00:23:36.327" v="7" actId="478"/>
          <ac:picMkLst>
            <pc:docMk/>
            <pc:sldMk cId="1936445596" sldId="269"/>
            <ac:picMk id="3" creationId="{7859C1A9-7CEF-148B-0BD5-903914400223}"/>
          </ac:picMkLst>
        </pc:picChg>
      </pc:sldChg>
      <pc:sldChg chg="ord">
        <pc:chgData name="Vala, Jayesh" userId="f13c351c-30b5-4711-ae62-c40b5048d4c5" providerId="ADAL" clId="{65DF2572-791F-44AB-98FB-BBED8A8E12C5}" dt="2023-12-13T00:35:55.303" v="14"/>
        <pc:sldMkLst>
          <pc:docMk/>
          <pc:sldMk cId="2127779247" sldId="270"/>
        </pc:sldMkLst>
      </pc:sldChg>
      <pc:sldChg chg="modSp mod">
        <pc:chgData name="Vala, Jayesh" userId="f13c351c-30b5-4711-ae62-c40b5048d4c5" providerId="ADAL" clId="{65DF2572-791F-44AB-98FB-BBED8A8E12C5}" dt="2023-12-28T17:29:17.901" v="78" actId="27636"/>
        <pc:sldMkLst>
          <pc:docMk/>
          <pc:sldMk cId="699873612" sldId="271"/>
        </pc:sldMkLst>
        <pc:spChg chg="mod">
          <ac:chgData name="Vala, Jayesh" userId="f13c351c-30b5-4711-ae62-c40b5048d4c5" providerId="ADAL" clId="{65DF2572-791F-44AB-98FB-BBED8A8E12C5}" dt="2023-12-28T17:29:17.901" v="78" actId="27636"/>
          <ac:spMkLst>
            <pc:docMk/>
            <pc:sldMk cId="699873612" sldId="271"/>
            <ac:spMk id="3" creationId="{00000000-0000-0000-0000-000000000000}"/>
          </ac:spMkLst>
        </pc:spChg>
      </pc:sldChg>
      <pc:sldChg chg="addSp delSp modSp mod">
        <pc:chgData name="Vala, Jayesh" userId="f13c351c-30b5-4711-ae62-c40b5048d4c5" providerId="ADAL" clId="{65DF2572-791F-44AB-98FB-BBED8A8E12C5}" dt="2023-12-20T00:39:47.050" v="69" actId="1035"/>
        <pc:sldMkLst>
          <pc:docMk/>
          <pc:sldMk cId="3994162408" sldId="275"/>
        </pc:sldMkLst>
        <pc:spChg chg="add del mod">
          <ac:chgData name="Vala, Jayesh" userId="f13c351c-30b5-4711-ae62-c40b5048d4c5" providerId="ADAL" clId="{65DF2572-791F-44AB-98FB-BBED8A8E12C5}" dt="2023-12-19T23:23:29.060" v="58" actId="931"/>
          <ac:spMkLst>
            <pc:docMk/>
            <pc:sldMk cId="3994162408" sldId="275"/>
            <ac:spMk id="5" creationId="{C14D611B-FCD2-7541-8E46-E0F07866678F}"/>
          </ac:spMkLst>
        </pc:spChg>
        <pc:picChg chg="del mod">
          <ac:chgData name="Vala, Jayesh" userId="f13c351c-30b5-4711-ae62-c40b5048d4c5" providerId="ADAL" clId="{65DF2572-791F-44AB-98FB-BBED8A8E12C5}" dt="2023-12-19T23:21:57.555" v="57" actId="478"/>
          <ac:picMkLst>
            <pc:docMk/>
            <pc:sldMk cId="3994162408" sldId="275"/>
            <ac:picMk id="4" creationId="{9407AC95-4DC9-2000-A235-6C8B37DF36CF}"/>
          </ac:picMkLst>
        </pc:picChg>
        <pc:picChg chg="add mod modCrop">
          <ac:chgData name="Vala, Jayesh" userId="f13c351c-30b5-4711-ae62-c40b5048d4c5" providerId="ADAL" clId="{65DF2572-791F-44AB-98FB-BBED8A8E12C5}" dt="2023-12-20T00:39:47.050" v="69" actId="1035"/>
          <ac:picMkLst>
            <pc:docMk/>
            <pc:sldMk cId="3994162408" sldId="275"/>
            <ac:picMk id="7" creationId="{94E1CF0E-535F-9A54-821D-2435D6AF1672}"/>
          </ac:picMkLst>
        </pc:picChg>
      </pc:sldChg>
      <pc:sldChg chg="add">
        <pc:chgData name="Vala, Jayesh" userId="f13c351c-30b5-4711-ae62-c40b5048d4c5" providerId="ADAL" clId="{65DF2572-791F-44AB-98FB-BBED8A8E12C5}" dt="2023-12-13T00:23:37.838" v="8"/>
        <pc:sldMkLst>
          <pc:docMk/>
          <pc:sldMk cId="423944926" sldId="278"/>
        </pc:sldMkLst>
      </pc:sldChg>
      <pc:sldChg chg="modSp add mod">
        <pc:chgData name="Vala, Jayesh" userId="f13c351c-30b5-4711-ae62-c40b5048d4c5" providerId="ADAL" clId="{65DF2572-791F-44AB-98FB-BBED8A8E12C5}" dt="2023-12-28T17:30:34.859" v="92" actId="20577"/>
        <pc:sldMkLst>
          <pc:docMk/>
          <pc:sldMk cId="759215642" sldId="279"/>
        </pc:sldMkLst>
        <pc:spChg chg="mod">
          <ac:chgData name="Vala, Jayesh" userId="f13c351c-30b5-4711-ae62-c40b5048d4c5" providerId="ADAL" clId="{65DF2572-791F-44AB-98FB-BBED8A8E12C5}" dt="2023-12-28T17:30:34.859" v="92" actId="20577"/>
          <ac:spMkLst>
            <pc:docMk/>
            <pc:sldMk cId="759215642" sldId="279"/>
            <ac:spMk id="3" creationId="{00000000-0000-0000-0000-000000000000}"/>
          </ac:spMkLst>
        </pc:spChg>
      </pc:sldChg>
      <pc:sldChg chg="new del">
        <pc:chgData name="Vala, Jayesh" userId="f13c351c-30b5-4711-ae62-c40b5048d4c5" providerId="ADAL" clId="{65DF2572-791F-44AB-98FB-BBED8A8E12C5}" dt="2023-12-28T17:29:48.087" v="80" actId="680"/>
        <pc:sldMkLst>
          <pc:docMk/>
          <pc:sldMk cId="2993091175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F9A99-5DE5-4D30-B100-D4F896E7318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1143880-DAFD-444F-8149-97584F3F89CD}">
      <dgm:prSet/>
      <dgm:spPr/>
      <dgm:t>
        <a:bodyPr/>
        <a:lstStyle/>
        <a:p>
          <a:r>
            <a:rPr lang="en-US" dirty="0"/>
            <a:t>Ineffective parking management is an important factor in traffic jams and pollution in a rapid urbanization cities</a:t>
          </a:r>
        </a:p>
      </dgm:t>
    </dgm:pt>
    <dgm:pt modelId="{D9C0013A-0E8D-43EA-A15E-6FE9362F21EB}" type="parTrans" cxnId="{B8FDBCD0-F94B-40E8-BAF1-47A770D77940}">
      <dgm:prSet/>
      <dgm:spPr/>
      <dgm:t>
        <a:bodyPr/>
        <a:lstStyle/>
        <a:p>
          <a:endParaRPr lang="en-US"/>
        </a:p>
      </dgm:t>
    </dgm:pt>
    <dgm:pt modelId="{46D6D956-19E3-4F4A-8F44-B537F224F678}" type="sibTrans" cxnId="{B8FDBCD0-F94B-40E8-BAF1-47A770D77940}">
      <dgm:prSet/>
      <dgm:spPr/>
      <dgm:t>
        <a:bodyPr/>
        <a:lstStyle/>
        <a:p>
          <a:endParaRPr lang="en-US"/>
        </a:p>
      </dgm:t>
    </dgm:pt>
    <dgm:pt modelId="{1C40D7AC-FF4B-4548-BA98-0A28D3B1049C}">
      <dgm:prSet/>
      <dgm:spPr/>
      <dgm:t>
        <a:bodyPr/>
        <a:lstStyle/>
        <a:p>
          <a:r>
            <a:rPr lang="en-US"/>
            <a:t>The challenge lies in developing a machine learning-driven smart parking solution that optimizes parking space utilization, reduces search time for parking, lowers carbon emissions, and enhances the overall urban living experience</a:t>
          </a:r>
        </a:p>
      </dgm:t>
    </dgm:pt>
    <dgm:pt modelId="{225F6387-650D-4EC8-AC0D-8D4A76F0D5C7}" type="parTrans" cxnId="{9C8FB5C5-3DF4-4512-BF1A-320DB9A9DD26}">
      <dgm:prSet/>
      <dgm:spPr/>
      <dgm:t>
        <a:bodyPr/>
        <a:lstStyle/>
        <a:p>
          <a:endParaRPr lang="en-US"/>
        </a:p>
      </dgm:t>
    </dgm:pt>
    <dgm:pt modelId="{34106B99-B632-4825-80CA-8BBFA6239D4C}" type="sibTrans" cxnId="{9C8FB5C5-3DF4-4512-BF1A-320DB9A9DD26}">
      <dgm:prSet/>
      <dgm:spPr/>
      <dgm:t>
        <a:bodyPr/>
        <a:lstStyle/>
        <a:p>
          <a:endParaRPr lang="en-US"/>
        </a:p>
      </dgm:t>
    </dgm:pt>
    <dgm:pt modelId="{94AFC7BA-8F23-4642-B7DC-30588AD7D40B}" type="pres">
      <dgm:prSet presAssocID="{36EF9A99-5DE5-4D30-B100-D4F896E731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7EED3-1E10-4A37-A6AA-5AF48D73D599}" type="pres">
      <dgm:prSet presAssocID="{D1143880-DAFD-444F-8149-97584F3F89CD}" presName="hierRoot1" presStyleCnt="0"/>
      <dgm:spPr/>
    </dgm:pt>
    <dgm:pt modelId="{6A1E23A8-6652-42CD-892A-0E718DCC42BE}" type="pres">
      <dgm:prSet presAssocID="{D1143880-DAFD-444F-8149-97584F3F89CD}" presName="composite" presStyleCnt="0"/>
      <dgm:spPr/>
    </dgm:pt>
    <dgm:pt modelId="{4295BF25-358E-4676-B529-14F2D66EC333}" type="pres">
      <dgm:prSet presAssocID="{D1143880-DAFD-444F-8149-97584F3F89CD}" presName="background" presStyleLbl="node0" presStyleIdx="0" presStyleCnt="2"/>
      <dgm:spPr/>
    </dgm:pt>
    <dgm:pt modelId="{FC940B45-8E2F-460B-BF3C-052BA285097C}" type="pres">
      <dgm:prSet presAssocID="{D1143880-DAFD-444F-8149-97584F3F89CD}" presName="text" presStyleLbl="fgAcc0" presStyleIdx="0" presStyleCnt="2" custLinFactNeighborX="-226" custLinFactNeighborY="-645">
        <dgm:presLayoutVars>
          <dgm:chPref val="3"/>
        </dgm:presLayoutVars>
      </dgm:prSet>
      <dgm:spPr/>
    </dgm:pt>
    <dgm:pt modelId="{8BEF2ACD-8ABB-4403-8DDD-7E067FF2C5FB}" type="pres">
      <dgm:prSet presAssocID="{D1143880-DAFD-444F-8149-97584F3F89CD}" presName="hierChild2" presStyleCnt="0"/>
      <dgm:spPr/>
    </dgm:pt>
    <dgm:pt modelId="{3719AF3B-7170-4B09-A026-3F2998DC75F5}" type="pres">
      <dgm:prSet presAssocID="{1C40D7AC-FF4B-4548-BA98-0A28D3B1049C}" presName="hierRoot1" presStyleCnt="0"/>
      <dgm:spPr/>
    </dgm:pt>
    <dgm:pt modelId="{E77D3C98-974D-4051-B002-DFE59A2DE61D}" type="pres">
      <dgm:prSet presAssocID="{1C40D7AC-FF4B-4548-BA98-0A28D3B1049C}" presName="composite" presStyleCnt="0"/>
      <dgm:spPr/>
    </dgm:pt>
    <dgm:pt modelId="{B2000F3C-0983-4400-9E3D-AAB5A15A33F7}" type="pres">
      <dgm:prSet presAssocID="{1C40D7AC-FF4B-4548-BA98-0A28D3B1049C}" presName="background" presStyleLbl="node0" presStyleIdx="1" presStyleCnt="2"/>
      <dgm:spPr/>
    </dgm:pt>
    <dgm:pt modelId="{14083D01-AEAF-415C-B057-8EE0F712E911}" type="pres">
      <dgm:prSet presAssocID="{1C40D7AC-FF4B-4548-BA98-0A28D3B1049C}" presName="text" presStyleLbl="fgAcc0" presStyleIdx="1" presStyleCnt="2">
        <dgm:presLayoutVars>
          <dgm:chPref val="3"/>
        </dgm:presLayoutVars>
      </dgm:prSet>
      <dgm:spPr/>
    </dgm:pt>
    <dgm:pt modelId="{30A2C388-5F91-40DC-A841-F8F676791C5D}" type="pres">
      <dgm:prSet presAssocID="{1C40D7AC-FF4B-4548-BA98-0A28D3B1049C}" presName="hierChild2" presStyleCnt="0"/>
      <dgm:spPr/>
    </dgm:pt>
  </dgm:ptLst>
  <dgm:cxnLst>
    <dgm:cxn modelId="{E0DD921B-1FD4-4D51-868A-F4BB5123F675}" type="presOf" srcId="{36EF9A99-5DE5-4D30-B100-D4F896E73180}" destId="{94AFC7BA-8F23-4642-B7DC-30588AD7D40B}" srcOrd="0" destOrd="0" presId="urn:microsoft.com/office/officeart/2005/8/layout/hierarchy1"/>
    <dgm:cxn modelId="{F15E4867-87F9-4862-ACE5-6DD4CA83EC14}" type="presOf" srcId="{D1143880-DAFD-444F-8149-97584F3F89CD}" destId="{FC940B45-8E2F-460B-BF3C-052BA285097C}" srcOrd="0" destOrd="0" presId="urn:microsoft.com/office/officeart/2005/8/layout/hierarchy1"/>
    <dgm:cxn modelId="{9C8FB5C5-3DF4-4512-BF1A-320DB9A9DD26}" srcId="{36EF9A99-5DE5-4D30-B100-D4F896E73180}" destId="{1C40D7AC-FF4B-4548-BA98-0A28D3B1049C}" srcOrd="1" destOrd="0" parTransId="{225F6387-650D-4EC8-AC0D-8D4A76F0D5C7}" sibTransId="{34106B99-B632-4825-80CA-8BBFA6239D4C}"/>
    <dgm:cxn modelId="{183EDAC7-F03D-4D24-B953-8144DB0BD469}" type="presOf" srcId="{1C40D7AC-FF4B-4548-BA98-0A28D3B1049C}" destId="{14083D01-AEAF-415C-B057-8EE0F712E911}" srcOrd="0" destOrd="0" presId="urn:microsoft.com/office/officeart/2005/8/layout/hierarchy1"/>
    <dgm:cxn modelId="{B8FDBCD0-F94B-40E8-BAF1-47A770D77940}" srcId="{36EF9A99-5DE5-4D30-B100-D4F896E73180}" destId="{D1143880-DAFD-444F-8149-97584F3F89CD}" srcOrd="0" destOrd="0" parTransId="{D9C0013A-0E8D-43EA-A15E-6FE9362F21EB}" sibTransId="{46D6D956-19E3-4F4A-8F44-B537F224F678}"/>
    <dgm:cxn modelId="{8A21E049-54FB-4BBF-A57B-515A2B78E9D6}" type="presParOf" srcId="{94AFC7BA-8F23-4642-B7DC-30588AD7D40B}" destId="{2E57EED3-1E10-4A37-A6AA-5AF48D73D599}" srcOrd="0" destOrd="0" presId="urn:microsoft.com/office/officeart/2005/8/layout/hierarchy1"/>
    <dgm:cxn modelId="{ACF98600-3E9B-46A0-B69A-04551A619FDE}" type="presParOf" srcId="{2E57EED3-1E10-4A37-A6AA-5AF48D73D599}" destId="{6A1E23A8-6652-42CD-892A-0E718DCC42BE}" srcOrd="0" destOrd="0" presId="urn:microsoft.com/office/officeart/2005/8/layout/hierarchy1"/>
    <dgm:cxn modelId="{7C73D9DA-C947-4E2D-B126-2B2A0DEE46AA}" type="presParOf" srcId="{6A1E23A8-6652-42CD-892A-0E718DCC42BE}" destId="{4295BF25-358E-4676-B529-14F2D66EC333}" srcOrd="0" destOrd="0" presId="urn:microsoft.com/office/officeart/2005/8/layout/hierarchy1"/>
    <dgm:cxn modelId="{0011FE8C-6DBC-4E9F-91FF-759F9C8B1575}" type="presParOf" srcId="{6A1E23A8-6652-42CD-892A-0E718DCC42BE}" destId="{FC940B45-8E2F-460B-BF3C-052BA285097C}" srcOrd="1" destOrd="0" presId="urn:microsoft.com/office/officeart/2005/8/layout/hierarchy1"/>
    <dgm:cxn modelId="{E11BDABA-5DFB-42AE-BB1F-342F76C1F041}" type="presParOf" srcId="{2E57EED3-1E10-4A37-A6AA-5AF48D73D599}" destId="{8BEF2ACD-8ABB-4403-8DDD-7E067FF2C5FB}" srcOrd="1" destOrd="0" presId="urn:microsoft.com/office/officeart/2005/8/layout/hierarchy1"/>
    <dgm:cxn modelId="{96756B71-07CA-4784-ADF1-E34CE079EFB5}" type="presParOf" srcId="{94AFC7BA-8F23-4642-B7DC-30588AD7D40B}" destId="{3719AF3B-7170-4B09-A026-3F2998DC75F5}" srcOrd="1" destOrd="0" presId="urn:microsoft.com/office/officeart/2005/8/layout/hierarchy1"/>
    <dgm:cxn modelId="{8C9E0B7E-3A54-44C5-98B1-6625EAA8EE47}" type="presParOf" srcId="{3719AF3B-7170-4B09-A026-3F2998DC75F5}" destId="{E77D3C98-974D-4051-B002-DFE59A2DE61D}" srcOrd="0" destOrd="0" presId="urn:microsoft.com/office/officeart/2005/8/layout/hierarchy1"/>
    <dgm:cxn modelId="{B5373855-0A48-4B80-A2F6-0806EB951E81}" type="presParOf" srcId="{E77D3C98-974D-4051-B002-DFE59A2DE61D}" destId="{B2000F3C-0983-4400-9E3D-AAB5A15A33F7}" srcOrd="0" destOrd="0" presId="urn:microsoft.com/office/officeart/2005/8/layout/hierarchy1"/>
    <dgm:cxn modelId="{D32A2BD4-060E-4AF5-962E-924630655A4A}" type="presParOf" srcId="{E77D3C98-974D-4051-B002-DFE59A2DE61D}" destId="{14083D01-AEAF-415C-B057-8EE0F712E911}" srcOrd="1" destOrd="0" presId="urn:microsoft.com/office/officeart/2005/8/layout/hierarchy1"/>
    <dgm:cxn modelId="{82A2598C-78BF-4673-96DC-624E32BA71E9}" type="presParOf" srcId="{3719AF3B-7170-4B09-A026-3F2998DC75F5}" destId="{30A2C388-5F91-40DC-A841-F8F676791C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5BF25-358E-4676-B529-14F2D66EC333}">
      <dsp:nvSpPr>
        <dsp:cNvPr id="0" name=""/>
        <dsp:cNvSpPr/>
      </dsp:nvSpPr>
      <dsp:spPr>
        <a:xfrm>
          <a:off x="-8512" y="279605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40B45-8E2F-460B-BF3C-052BA285097C}">
      <dsp:nvSpPr>
        <dsp:cNvPr id="0" name=""/>
        <dsp:cNvSpPr/>
      </dsp:nvSpPr>
      <dsp:spPr>
        <a:xfrm>
          <a:off x="470342" y="734517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Ineffective parking management is an important factor in traffic jams and pollution in a rapid urbanization cities</a:t>
          </a:r>
        </a:p>
      </dsp:txBody>
      <dsp:txXfrm>
        <a:off x="550496" y="814671"/>
        <a:ext cx="4149382" cy="2576345"/>
      </dsp:txXfrm>
    </dsp:sp>
    <dsp:sp modelId="{B2000F3C-0983-4400-9E3D-AAB5A15A33F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83D01-AEAF-415C-B057-8EE0F712E911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 lies in developing a machine learning-driven smart parking solution that optimizes parking space utilization, reduces search time for parking, lowers carbon emissions, and enhances the overall urban living experience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2786D-2E23-4ED2-A95B-F6D678276E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6AD7-F4E9-46C9-ACED-5668BA3B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6AD7-F4E9-46C9-ACED-5668BA3B0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6AD7-F4E9-46C9-ACED-5668BA3B0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3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7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gypro.2012.01.221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49/iet-its.2013.0184" TargetMode="External"/><Relationship Id="rId5" Type="http://schemas.openxmlformats.org/officeDocument/2006/relationships/hyperlink" Target="https://www.researchgate.net/profile/Mario-Michael-Krell/publication/311734424_Concept_of_a_Data_Thread_Based_Parking_Space_Occupancy_Prediction_in_a_Berlin_Pilot_Region/links/6221872797401151d2faac8f/Concept-of-a-Data-Thread-Based-Parking-Space-Occupancy-Prediction-in-a-Berlin-Pilot-Region.pdf" TargetMode="External"/><Relationship Id="rId4" Type="http://schemas.openxmlformats.org/officeDocument/2006/relationships/hyperlink" Target="https://doi.org/10.1145/2452376.245245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5472450.2015.1037955" TargetMode="External"/><Relationship Id="rId7" Type="http://schemas.openxmlformats.org/officeDocument/2006/relationships/hyperlink" Target="https://doi.org/10.1109/MITS.2011.940473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jor.2005.02.033" TargetMode="External"/><Relationship Id="rId5" Type="http://schemas.openxmlformats.org/officeDocument/2006/relationships/hyperlink" Target="https://doi.org/10.1109/ITSC.2003.1252670" TargetMode="External"/><Relationship Id="rId4" Type="http://schemas.openxmlformats.org/officeDocument/2006/relationships/hyperlink" Target="https://doi.org/10.1109/VETECS.2007.6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/>
              <a:t>Smart City - Smart Parking Management Using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53AC-2F53-822F-8618-ACEB802E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7" r="26102" b="-8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3B606054-C8B0-BA18-3947-DA6206AC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9" r="16197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17929"/>
            <a:ext cx="5983606" cy="3760891"/>
          </a:xfrm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C.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Tiexin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Miaomiao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M. Ze, ‘‘The model of parking demand forecast for the urban CCD,’’ Energy Procedia, vol. 16, pp. 1393–1400, 2012.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800" u="none" strike="noStrike" kern="100" dirty="0">
                <a:solidFill>
                  <a:srgbClr val="0272B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Persistent link using digital object identifier"/>
              </a:rPr>
              <a:t>https://doi.org/10.1016/j.egypro.2012.01.221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[2] B. Yang, N.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C. S. Jensen, ‘‘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iPark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,’’ in Proc. 16th Int. Conf. Extending Database Technol. (EDBT), Mar. 2013, pp. 705–708. (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https://doi.org/10.1145/2452376.2452459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X. Chen, ‘‘Parking occupancy prediction and pattern analysis,’’ Dept.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Sci., Stanford Univ., Stanford, CA, USA, Tech. Rep. CS229-2014, 2014.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T. Tiedemann, T.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Voegele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M. Krell, J. H. Metzen, and F. Kirchner, ‘‘Concept of a data thread-based parking space occupancy prediction in a Berlin pilot region,’’ in Proc. AAAI Workshop, AI Transp., 2015, pp. 1–6.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esearchgate.net/profile/Mario-Michael-Krell/publication/311734424_Concept_of_a_Data_Thread_Based_Parking_Space_Occupancy_Prediction_in_a_Berlin_Pilot_Region/links/6221872797401151d2faac8f/Concept-of-a-Data-Thread-Based-Parking-Space-Occupancy-Prediction-in-a-Berlin-Pilot-Region.pd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Y. Ji, D. Tang, P. Blythe, W. Guo, and W. Wang, ‘‘Short-term forecasting of available parking space using wavelet neural network mode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l,’’ IET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Transp. Syst., vol. 9, no. 2, pp. 202–209, 2015.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 </a:t>
            </a: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https://doi.org/10.1049/iet-its.2013.0184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1100" dirty="0">
              <a:latin typeface="Calibri"/>
              <a:cs typeface="Calibri"/>
            </a:endParaRPr>
          </a:p>
          <a:p>
            <a:pPr lvl="0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3B606054-C8B0-BA18-3947-DA6206AC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9" r="16197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17929"/>
            <a:ext cx="5983606" cy="3760891"/>
          </a:xfrm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E.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Vlahogianni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Kepaptsoglou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Tsetsos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Karlaftis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‘‘A real time parking prediction system for smart cities,’’ J.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Transp. Syst., vol. 20, no. 2, pp. 192–204, 2016.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https://doi.org/10.1080/15472450.2015.1037955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M.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Caliskan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Barthels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Scheuermann, and M. Mauve, ‘‘Predicting parking lot occupancy in vehicular ad hoc networks,’’ in Proc. IEEE 65th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Technol. Conf. (VTC7-Spring), Apr. 2007, pp. 277–281.(</a:t>
            </a:r>
            <a:r>
              <a:rPr lang="en-US" sz="1800" b="1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 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10.1109/VETECS.2007.69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 Z. Yang, H. Liu, and X. Wang, ‘‘The research on the key technologies for improving efficiency of parking guidance system,’’ in Proc. IEEE Int. Conf.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Transp. Syst., Oct. 2003, pp. 1177–1182.(</a:t>
            </a:r>
            <a:r>
              <a:rPr lang="en-US" sz="1800" b="1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 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10.1109/ITSC.2003.1252670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 D.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Teodorović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Lučić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‘‘Intelligent parking systems,’’ Eur. J.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Res., vol. 175, no. 3, pp. 1666–1681, 2006.(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Persistent link using digital object identifier"/>
              </a:rPr>
              <a:t>https://doi.org/10.1016/j.ejor.2005.02.033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[10] G. Yan, W. Yang, D. B. Rawat, and S.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Olariu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‘‘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SmartParking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secure and intelligent parking system,’’ IEEE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Transp. Syst. Mag., vol. 3, no. 1, pp. 18–30, Jan. 2011.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 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10.1109/MITS.2011.940473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1100" dirty="0">
              <a:latin typeface="Calibri"/>
              <a:cs typeface="Calibri"/>
            </a:endParaRPr>
          </a:p>
          <a:p>
            <a:pPr lvl="0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17773-B313-D5E8-993A-17DD269D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Subject: -</a:t>
            </a: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1F26-23E5-8397-3017-EB3202EA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DS -670 CAPSTONE: BIG DATA &amp; DATA ANALY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F166986-321E-3627-22BE-B0C9FE20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2" r="19931" b="-3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D952-E2AE-80EC-76EE-81D5B380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726" y="133362"/>
            <a:ext cx="6504346" cy="3755955"/>
          </a:xfrm>
        </p:spPr>
        <p:txBody>
          <a:bodyPr>
            <a:normAutofit/>
          </a:bodyPr>
          <a:lstStyle/>
          <a:p>
            <a:r>
              <a:rPr lang="en-US" dirty="0"/>
              <a:t>Team members: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2E9E-3264-DE81-344D-F3C8881E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726" y="4672740"/>
            <a:ext cx="6504346" cy="157565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Bijnaben Amarabhai Chandera 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Jayesh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Vala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Thanuboadhi</a:t>
            </a: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Naveen Reddy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30D8528-900B-A405-633E-F0848494D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7" r="25805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pic>
        <p:nvPicPr>
          <p:cNvPr id="6" name="Picture 5" descr="Aerial view of the road">
            <a:extLst>
              <a:ext uri="{FF2B5EF4-FFF2-40B4-BE49-F238E27FC236}">
                <a16:creationId xmlns:a16="http://schemas.microsoft.com/office/drawing/2014/main" id="{3E3A6E25-28C8-A4AC-542B-13E25209C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5" r="25475" b="3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0"/>
            <a:r>
              <a:rPr lang="en-US" sz="1900" dirty="0"/>
              <a:t>As we are in the era of rapid urbanization, smart cities is one of the emerging solution to face the challenges in urban areas</a:t>
            </a:r>
          </a:p>
          <a:p>
            <a:pPr lvl="0"/>
            <a:r>
              <a:rPr lang="en-US" sz="1900" dirty="0"/>
              <a:t>In this project we aim to revolutionize parking in smart cities through machine learning-driven smart parking management</a:t>
            </a:r>
          </a:p>
          <a:p>
            <a:pPr lvl="0"/>
            <a:r>
              <a:rPr lang="en-US" sz="1900" dirty="0"/>
              <a:t>The primary focus of the project is to create a system that not only optimizes parking space usage but also reduces traffic congestion, improves the overall user experience, and lowers carbon emissions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Business Need</a:t>
            </a:r>
          </a:p>
        </p:txBody>
      </p:sp>
      <p:pic>
        <p:nvPicPr>
          <p:cNvPr id="6" name="Picture 5" descr="Cars in a traffic jam">
            <a:extLst>
              <a:ext uri="{FF2B5EF4-FFF2-40B4-BE49-F238E27FC236}">
                <a16:creationId xmlns:a16="http://schemas.microsoft.com/office/drawing/2014/main" id="{8A3AFA8C-8C7A-5341-8BE8-0DF37580D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3" r="26900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0"/>
            <a:r>
              <a:rPr lang="en-US" sz="1900" dirty="0"/>
              <a:t>In modern cities where there is rapid urbanization there are many challenges such as traffic congestion, environmental pollution, and inefficient use of resources</a:t>
            </a:r>
          </a:p>
          <a:p>
            <a:pPr lvl="0"/>
            <a:r>
              <a:rPr lang="en-US" sz="1900" dirty="0"/>
              <a:t>As there is rapid urbanization the number of vehicles also get increased rapidly, this results in the parking management issues</a:t>
            </a:r>
          </a:p>
          <a:p>
            <a:pPr lvl="0"/>
            <a:r>
              <a:rPr lang="en-US" sz="1900" dirty="0"/>
              <a:t>Finding a parking spot has become a time-consuming and stressful task for drivers, often leading to traffic congestion and increased emissions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32A7115-7B3D-B1F3-F53D-6FE9CB61B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740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4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E49BF-3B85-0983-147A-D72B55EA999A}"/>
              </a:ext>
            </a:extLst>
          </p:cNvPr>
          <p:cNvSpPr/>
          <p:nvPr/>
        </p:nvSpPr>
        <p:spPr>
          <a:xfrm>
            <a:off x="10109200" y="3241040"/>
            <a:ext cx="154432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A3890-4C1F-51B9-B11D-B96C6FC36B4F}"/>
              </a:ext>
            </a:extLst>
          </p:cNvPr>
          <p:cNvSpPr/>
          <p:nvPr/>
        </p:nvSpPr>
        <p:spPr>
          <a:xfrm>
            <a:off x="10109200" y="1849120"/>
            <a:ext cx="154432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D0562-1F17-5F73-EA17-CD45E9B2B5FE}"/>
              </a:ext>
            </a:extLst>
          </p:cNvPr>
          <p:cNvSpPr/>
          <p:nvPr/>
        </p:nvSpPr>
        <p:spPr>
          <a:xfrm>
            <a:off x="10109200" y="457200"/>
            <a:ext cx="154432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43123-FC80-3E67-4534-2686E84AB956}"/>
              </a:ext>
            </a:extLst>
          </p:cNvPr>
          <p:cNvSpPr/>
          <p:nvPr/>
        </p:nvSpPr>
        <p:spPr>
          <a:xfrm>
            <a:off x="10109200" y="4632960"/>
            <a:ext cx="154432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ecurity camera with solid fill">
            <a:extLst>
              <a:ext uri="{FF2B5EF4-FFF2-40B4-BE49-F238E27FC236}">
                <a16:creationId xmlns:a16="http://schemas.microsoft.com/office/drawing/2014/main" id="{47A6B783-0050-7083-652E-9D43CDB3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030" y="371169"/>
            <a:ext cx="359410" cy="359410"/>
          </a:xfrm>
          <a:prstGeom prst="rect">
            <a:avLst/>
          </a:prstGeom>
        </p:spPr>
      </p:pic>
      <p:pic>
        <p:nvPicPr>
          <p:cNvPr id="10" name="Graphic 9" descr="Security camera with solid fill">
            <a:extLst>
              <a:ext uri="{FF2B5EF4-FFF2-40B4-BE49-F238E27FC236}">
                <a16:creationId xmlns:a16="http://schemas.microsoft.com/office/drawing/2014/main" id="{D519300F-9E08-AC9B-BDF1-7E443ABF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030" y="1774777"/>
            <a:ext cx="359410" cy="359410"/>
          </a:xfrm>
          <a:prstGeom prst="rect">
            <a:avLst/>
          </a:prstGeom>
        </p:spPr>
      </p:pic>
      <p:pic>
        <p:nvPicPr>
          <p:cNvPr id="11" name="Graphic 10" descr="Security camera with solid fill">
            <a:extLst>
              <a:ext uri="{FF2B5EF4-FFF2-40B4-BE49-F238E27FC236}">
                <a16:creationId xmlns:a16="http://schemas.microsoft.com/office/drawing/2014/main" id="{DB9A4D08-D480-6237-5EA5-9A2E0382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030" y="3149977"/>
            <a:ext cx="359410" cy="359410"/>
          </a:xfrm>
          <a:prstGeom prst="rect">
            <a:avLst/>
          </a:prstGeom>
        </p:spPr>
      </p:pic>
      <p:pic>
        <p:nvPicPr>
          <p:cNvPr id="12" name="Graphic 11" descr="Security camera with solid fill">
            <a:extLst>
              <a:ext uri="{FF2B5EF4-FFF2-40B4-BE49-F238E27FC236}">
                <a16:creationId xmlns:a16="http://schemas.microsoft.com/office/drawing/2014/main" id="{7C9C0305-3B4D-B191-C65A-25307D67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030" y="4517431"/>
            <a:ext cx="359411" cy="359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680A0-67F0-405A-F1E7-0FE167731CE7}"/>
              </a:ext>
            </a:extLst>
          </p:cNvPr>
          <p:cNvSpPr txBox="1"/>
          <p:nvPr/>
        </p:nvSpPr>
        <p:spPr>
          <a:xfrm>
            <a:off x="10220961" y="711200"/>
            <a:ext cx="15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area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84A79-1AB7-ADE7-068E-8C4A983E0A28}"/>
              </a:ext>
            </a:extLst>
          </p:cNvPr>
          <p:cNvSpPr txBox="1"/>
          <p:nvPr/>
        </p:nvSpPr>
        <p:spPr>
          <a:xfrm>
            <a:off x="10180320" y="2112387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area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04BB4-11B5-15CA-00FB-8C54BE19A693}"/>
              </a:ext>
            </a:extLst>
          </p:cNvPr>
          <p:cNvSpPr txBox="1"/>
          <p:nvPr/>
        </p:nvSpPr>
        <p:spPr>
          <a:xfrm>
            <a:off x="10170160" y="351357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area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B804E-006F-E947-9F36-EEB3A59FEF7D}"/>
              </a:ext>
            </a:extLst>
          </p:cNvPr>
          <p:cNvSpPr txBox="1"/>
          <p:nvPr/>
        </p:nvSpPr>
        <p:spPr>
          <a:xfrm>
            <a:off x="10170160" y="490549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area </a:t>
            </a:r>
          </a:p>
        </p:txBody>
      </p:sp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ECAD2CC6-69BA-995A-C1F6-0249DA9E4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968" y="4405760"/>
            <a:ext cx="736151" cy="736151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785816E5-B7D1-D98F-4ED4-9D3AB209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2320" y="3025775"/>
            <a:ext cx="685800" cy="685800"/>
          </a:xfrm>
          <a:prstGeom prst="rect">
            <a:avLst/>
          </a:prstGeom>
        </p:spPr>
      </p:pic>
      <p:pic>
        <p:nvPicPr>
          <p:cNvPr id="20" name="Graphic 19" descr="Computer with solid fill">
            <a:extLst>
              <a:ext uri="{FF2B5EF4-FFF2-40B4-BE49-F238E27FC236}">
                <a16:creationId xmlns:a16="http://schemas.microsoft.com/office/drawing/2014/main" id="{DC9E4B13-F221-E1E5-BB54-3102EB590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2320" y="1671367"/>
            <a:ext cx="685800" cy="685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58EE4C7A-E976-1582-6E44-FD7D90D93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969" y="254044"/>
            <a:ext cx="736151" cy="7361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642B60-6900-9951-D679-6FB404FBD09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04630" y="1954482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1CEA16-57A5-F6F0-724E-3B1811A4AD31}"/>
              </a:ext>
            </a:extLst>
          </p:cNvPr>
          <p:cNvCxnSpPr>
            <a:cxnSpLocks/>
          </p:cNvCxnSpPr>
          <p:nvPr/>
        </p:nvCxnSpPr>
        <p:spPr>
          <a:xfrm>
            <a:off x="9104630" y="55165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396F0C-5622-2DDA-3AE9-DEA9CFCBA0F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104630" y="3329682"/>
            <a:ext cx="533400" cy="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92DC3D-1939-F373-AD78-5583CB2BFB6C}"/>
              </a:ext>
            </a:extLst>
          </p:cNvPr>
          <p:cNvCxnSpPr>
            <a:cxnSpLocks/>
          </p:cNvCxnSpPr>
          <p:nvPr/>
        </p:nvCxnSpPr>
        <p:spPr>
          <a:xfrm>
            <a:off x="9088120" y="4706514"/>
            <a:ext cx="579902" cy="0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Cube outline">
            <a:extLst>
              <a:ext uri="{FF2B5EF4-FFF2-40B4-BE49-F238E27FC236}">
                <a16:creationId xmlns:a16="http://schemas.microsoft.com/office/drawing/2014/main" id="{3B7E7629-F3C1-9A7B-D3D7-8494D76CC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9868" y="634587"/>
            <a:ext cx="255270" cy="255270"/>
          </a:xfrm>
          <a:prstGeom prst="rect">
            <a:avLst/>
          </a:prstGeom>
        </p:spPr>
      </p:pic>
      <p:pic>
        <p:nvPicPr>
          <p:cNvPr id="53" name="Graphic 52" descr="Cube outline">
            <a:extLst>
              <a:ext uri="{FF2B5EF4-FFF2-40B4-BE49-F238E27FC236}">
                <a16:creationId xmlns:a16="http://schemas.microsoft.com/office/drawing/2014/main" id="{D4DB3177-9379-B4E9-5D04-4ACB35DCE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228" y="2035559"/>
            <a:ext cx="255270" cy="255270"/>
          </a:xfrm>
          <a:prstGeom prst="rect">
            <a:avLst/>
          </a:prstGeom>
        </p:spPr>
      </p:pic>
      <p:pic>
        <p:nvPicPr>
          <p:cNvPr id="54" name="Graphic 53" descr="Cube outline">
            <a:extLst>
              <a:ext uri="{FF2B5EF4-FFF2-40B4-BE49-F238E27FC236}">
                <a16:creationId xmlns:a16="http://schemas.microsoft.com/office/drawing/2014/main" id="{DCDCF004-F88A-EF64-76EC-5FD9F67B0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4301" y="554577"/>
            <a:ext cx="255270" cy="255270"/>
          </a:xfrm>
          <a:prstGeom prst="rect">
            <a:avLst/>
          </a:prstGeom>
        </p:spPr>
      </p:pic>
      <p:pic>
        <p:nvPicPr>
          <p:cNvPr id="55" name="Graphic 54" descr="Cube outline">
            <a:extLst>
              <a:ext uri="{FF2B5EF4-FFF2-40B4-BE49-F238E27FC236}">
                <a16:creationId xmlns:a16="http://schemas.microsoft.com/office/drawing/2014/main" id="{1C6CF9E4-EB71-EC76-51C7-099CFF1B4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7637" y="3350894"/>
            <a:ext cx="255270" cy="255270"/>
          </a:xfrm>
          <a:prstGeom prst="rect">
            <a:avLst/>
          </a:prstGeom>
        </p:spPr>
      </p:pic>
      <p:pic>
        <p:nvPicPr>
          <p:cNvPr id="56" name="Graphic 55" descr="Cube outline">
            <a:extLst>
              <a:ext uri="{FF2B5EF4-FFF2-40B4-BE49-F238E27FC236}">
                <a16:creationId xmlns:a16="http://schemas.microsoft.com/office/drawing/2014/main" id="{AF55F6BF-9992-95FB-678C-53164E5AD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228" y="3453129"/>
            <a:ext cx="255270" cy="255270"/>
          </a:xfrm>
          <a:prstGeom prst="rect">
            <a:avLst/>
          </a:prstGeom>
        </p:spPr>
      </p:pic>
      <p:pic>
        <p:nvPicPr>
          <p:cNvPr id="57" name="Graphic 56" descr="Cube outline">
            <a:extLst>
              <a:ext uri="{FF2B5EF4-FFF2-40B4-BE49-F238E27FC236}">
                <a16:creationId xmlns:a16="http://schemas.microsoft.com/office/drawing/2014/main" id="{8047085A-F504-FDD0-E704-62AB5CDFC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5797" y="4750459"/>
            <a:ext cx="255270" cy="255270"/>
          </a:xfrm>
          <a:prstGeom prst="rect">
            <a:avLst/>
          </a:prstGeom>
        </p:spPr>
      </p:pic>
      <p:pic>
        <p:nvPicPr>
          <p:cNvPr id="58" name="Graphic 57" descr="Cube outline">
            <a:extLst>
              <a:ext uri="{FF2B5EF4-FFF2-40B4-BE49-F238E27FC236}">
                <a16:creationId xmlns:a16="http://schemas.microsoft.com/office/drawing/2014/main" id="{D8CA8A98-B733-8E5B-ACA4-193AC45E7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2828" y="4829424"/>
            <a:ext cx="255270" cy="255270"/>
          </a:xfrm>
          <a:prstGeom prst="rect">
            <a:avLst/>
          </a:prstGeom>
        </p:spPr>
      </p:pic>
      <p:pic>
        <p:nvPicPr>
          <p:cNvPr id="59" name="Graphic 58" descr="Cube outline">
            <a:extLst>
              <a:ext uri="{FF2B5EF4-FFF2-40B4-BE49-F238E27FC236}">
                <a16:creationId xmlns:a16="http://schemas.microsoft.com/office/drawing/2014/main" id="{9F2CAC46-DE65-8AE1-04CA-34BBAE98A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7637" y="1974599"/>
            <a:ext cx="255270" cy="2552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80AE1-222E-1D87-A187-8DA9C284D5D1}"/>
              </a:ext>
            </a:extLst>
          </p:cNvPr>
          <p:cNvCxnSpPr/>
          <p:nvPr/>
        </p:nvCxnSpPr>
        <p:spPr>
          <a:xfrm flipV="1">
            <a:off x="7802059" y="682212"/>
            <a:ext cx="289877" cy="80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1BA744-A96D-C08C-B5E8-5BCE630A25D1}"/>
              </a:ext>
            </a:extLst>
          </p:cNvPr>
          <p:cNvCxnSpPr/>
          <p:nvPr/>
        </p:nvCxnSpPr>
        <p:spPr>
          <a:xfrm flipV="1">
            <a:off x="7813330" y="2102234"/>
            <a:ext cx="289877" cy="48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FC64A0-BE2E-370E-ADAD-0829968FF42B}"/>
              </a:ext>
            </a:extLst>
          </p:cNvPr>
          <p:cNvCxnSpPr/>
          <p:nvPr/>
        </p:nvCxnSpPr>
        <p:spPr>
          <a:xfrm flipV="1">
            <a:off x="7813330" y="3478529"/>
            <a:ext cx="301942" cy="102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454017-212C-1165-EC0C-D31FF204FA35}"/>
              </a:ext>
            </a:extLst>
          </p:cNvPr>
          <p:cNvCxnSpPr/>
          <p:nvPr/>
        </p:nvCxnSpPr>
        <p:spPr>
          <a:xfrm flipV="1">
            <a:off x="7782850" y="4878094"/>
            <a:ext cx="309086" cy="78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9" name="Graphic 68" descr="Scanner outline">
            <a:extLst>
              <a:ext uri="{FF2B5EF4-FFF2-40B4-BE49-F238E27FC236}">
                <a16:creationId xmlns:a16="http://schemas.microsoft.com/office/drawing/2014/main" id="{F9B06AD7-7D67-E798-6152-3186D9BA8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5704" y="213371"/>
            <a:ext cx="337503" cy="337503"/>
          </a:xfrm>
          <a:prstGeom prst="rect">
            <a:avLst/>
          </a:prstGeom>
        </p:spPr>
      </p:pic>
      <p:pic>
        <p:nvPicPr>
          <p:cNvPr id="75" name="Graphic 74" descr="Scanner outline">
            <a:extLst>
              <a:ext uri="{FF2B5EF4-FFF2-40B4-BE49-F238E27FC236}">
                <a16:creationId xmlns:a16="http://schemas.microsoft.com/office/drawing/2014/main" id="{7F65D369-2F14-F79D-5B6F-B782256CA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2231" y="1574317"/>
            <a:ext cx="337503" cy="337503"/>
          </a:xfrm>
          <a:prstGeom prst="rect">
            <a:avLst/>
          </a:prstGeom>
        </p:spPr>
      </p:pic>
      <p:pic>
        <p:nvPicPr>
          <p:cNvPr id="76" name="Graphic 75" descr="Scanner outline">
            <a:extLst>
              <a:ext uri="{FF2B5EF4-FFF2-40B4-BE49-F238E27FC236}">
                <a16:creationId xmlns:a16="http://schemas.microsoft.com/office/drawing/2014/main" id="{9F11DF3E-9080-1D5F-C381-F4331C1A6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8641" y="2988302"/>
            <a:ext cx="337503" cy="337503"/>
          </a:xfrm>
          <a:prstGeom prst="rect">
            <a:avLst/>
          </a:prstGeom>
        </p:spPr>
      </p:pic>
      <p:pic>
        <p:nvPicPr>
          <p:cNvPr id="77" name="Graphic 76" descr="Scanner outline">
            <a:extLst>
              <a:ext uri="{FF2B5EF4-FFF2-40B4-BE49-F238E27FC236}">
                <a16:creationId xmlns:a16="http://schemas.microsoft.com/office/drawing/2014/main" id="{29D16DB7-816A-29EF-B129-50E8C49AF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433" y="4488105"/>
            <a:ext cx="337503" cy="337503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FC236C5-1682-FD3D-54F6-D5119C746351}"/>
              </a:ext>
            </a:extLst>
          </p:cNvPr>
          <p:cNvCxnSpPr>
            <a:cxnSpLocks/>
          </p:cNvCxnSpPr>
          <p:nvPr/>
        </p:nvCxnSpPr>
        <p:spPr>
          <a:xfrm>
            <a:off x="8142153" y="762222"/>
            <a:ext cx="365743" cy="4762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90FFA14-FE62-30FB-EB9C-087DAA5A5C9B}"/>
              </a:ext>
            </a:extLst>
          </p:cNvPr>
          <p:cNvCxnSpPr>
            <a:cxnSpLocks/>
          </p:cNvCxnSpPr>
          <p:nvPr/>
        </p:nvCxnSpPr>
        <p:spPr>
          <a:xfrm>
            <a:off x="8220896" y="2158974"/>
            <a:ext cx="365743" cy="47625"/>
          </a:xfrm>
          <a:prstGeom prst="bentConnector3">
            <a:avLst>
              <a:gd name="adj1" fmla="val 3355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D345598-A0AF-F8CA-957C-69951BE548E3}"/>
              </a:ext>
            </a:extLst>
          </p:cNvPr>
          <p:cNvCxnSpPr>
            <a:cxnSpLocks/>
          </p:cNvCxnSpPr>
          <p:nvPr/>
        </p:nvCxnSpPr>
        <p:spPr>
          <a:xfrm>
            <a:off x="8204832" y="3524333"/>
            <a:ext cx="365743" cy="47625"/>
          </a:xfrm>
          <a:prstGeom prst="bentConnector3">
            <a:avLst>
              <a:gd name="adj1" fmla="val 4506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6A7A7C5-731E-8BF6-6360-745B4212BD1B}"/>
              </a:ext>
            </a:extLst>
          </p:cNvPr>
          <p:cNvCxnSpPr>
            <a:cxnSpLocks/>
          </p:cNvCxnSpPr>
          <p:nvPr/>
        </p:nvCxnSpPr>
        <p:spPr>
          <a:xfrm>
            <a:off x="8192993" y="4933246"/>
            <a:ext cx="365743" cy="47625"/>
          </a:xfrm>
          <a:prstGeom prst="bentConnector3">
            <a:avLst>
              <a:gd name="adj1" fmla="val 498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D114BB0-CA71-4000-063B-6966E7C46A42}"/>
              </a:ext>
            </a:extLst>
          </p:cNvPr>
          <p:cNvSpPr txBox="1"/>
          <p:nvPr/>
        </p:nvSpPr>
        <p:spPr>
          <a:xfrm>
            <a:off x="7754993" y="1123404"/>
            <a:ext cx="357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interface service providers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C5563F9-763B-9E24-EA31-963D7FA54493}"/>
              </a:ext>
            </a:extLst>
          </p:cNvPr>
          <p:cNvCxnSpPr/>
          <p:nvPr/>
        </p:nvCxnSpPr>
        <p:spPr>
          <a:xfrm flipV="1">
            <a:off x="8843554" y="889857"/>
            <a:ext cx="0" cy="2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Database with solid fill">
            <a:extLst>
              <a:ext uri="{FF2B5EF4-FFF2-40B4-BE49-F238E27FC236}">
                <a16:creationId xmlns:a16="http://schemas.microsoft.com/office/drawing/2014/main" id="{97C690E1-BE4B-B123-1391-C5488FF97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0714" y="2323548"/>
            <a:ext cx="914400" cy="914400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896FB7-6C85-5533-486D-5D78C5BCBD7D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5627914" y="889857"/>
            <a:ext cx="2697110" cy="143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31D404-21EE-A17D-BAEC-128B3CA0990C}"/>
              </a:ext>
            </a:extLst>
          </p:cNvPr>
          <p:cNvCxnSpPr>
            <a:cxnSpLocks/>
          </p:cNvCxnSpPr>
          <p:nvPr/>
        </p:nvCxnSpPr>
        <p:spPr>
          <a:xfrm flipH="1">
            <a:off x="6085114" y="2245909"/>
            <a:ext cx="2506955" cy="47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079422-870C-DFB1-6548-C50BC17B82B7}"/>
              </a:ext>
            </a:extLst>
          </p:cNvPr>
          <p:cNvCxnSpPr>
            <a:cxnSpLocks/>
          </p:cNvCxnSpPr>
          <p:nvPr/>
        </p:nvCxnSpPr>
        <p:spPr>
          <a:xfrm flipH="1" flipV="1">
            <a:off x="6073372" y="2804411"/>
            <a:ext cx="2465711" cy="22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8E4775-BD30-9AAC-0AA5-5761BD22A487}"/>
              </a:ext>
            </a:extLst>
          </p:cNvPr>
          <p:cNvCxnSpPr>
            <a:cxnSpLocks/>
          </p:cNvCxnSpPr>
          <p:nvPr/>
        </p:nvCxnSpPr>
        <p:spPr>
          <a:xfrm flipH="1" flipV="1">
            <a:off x="2308115" y="1371600"/>
            <a:ext cx="2993294" cy="140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5FC3CB6-B3FB-8311-6CE8-4279166F460C}"/>
              </a:ext>
            </a:extLst>
          </p:cNvPr>
          <p:cNvSpPr txBox="1"/>
          <p:nvPr/>
        </p:nvSpPr>
        <p:spPr>
          <a:xfrm>
            <a:off x="5855611" y="2245909"/>
            <a:ext cx="102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Transaction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EEE95-7B58-58E6-5899-76198707EE21}"/>
              </a:ext>
            </a:extLst>
          </p:cNvPr>
          <p:cNvSpPr txBox="1"/>
          <p:nvPr/>
        </p:nvSpPr>
        <p:spPr>
          <a:xfrm>
            <a:off x="7057756" y="4131473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Scanner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ABA044-AF44-460B-1449-8DE7082849B7}"/>
              </a:ext>
            </a:extLst>
          </p:cNvPr>
          <p:cNvCxnSpPr>
            <a:stCxn id="115" idx="2"/>
          </p:cNvCxnSpPr>
          <p:nvPr/>
        </p:nvCxnSpPr>
        <p:spPr>
          <a:xfrm>
            <a:off x="7399516" y="4408472"/>
            <a:ext cx="341760" cy="1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93C6DEC-73E9-3F63-3168-A70297187AF0}"/>
              </a:ext>
            </a:extLst>
          </p:cNvPr>
          <p:cNvSpPr txBox="1"/>
          <p:nvPr/>
        </p:nvSpPr>
        <p:spPr>
          <a:xfrm>
            <a:off x="4044052" y="3147609"/>
            <a:ext cx="1527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Interface for integrated</a:t>
            </a:r>
          </a:p>
          <a:p>
            <a:r>
              <a:rPr lang="en-US" sz="1100" dirty="0"/>
              <a:t> parking services</a:t>
            </a:r>
          </a:p>
        </p:txBody>
      </p:sp>
      <p:pic>
        <p:nvPicPr>
          <p:cNvPr id="120" name="Graphic 119" descr="Gears with solid fill">
            <a:extLst>
              <a:ext uri="{FF2B5EF4-FFF2-40B4-BE49-F238E27FC236}">
                <a16:creationId xmlns:a16="http://schemas.microsoft.com/office/drawing/2014/main" id="{03DCC6E1-C52F-351A-8CC7-46AD60472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94044" y="814153"/>
            <a:ext cx="914400" cy="9144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C6131BD-F995-0736-4DE0-AFC6403CC726}"/>
              </a:ext>
            </a:extLst>
          </p:cNvPr>
          <p:cNvSpPr txBox="1"/>
          <p:nvPr/>
        </p:nvSpPr>
        <p:spPr>
          <a:xfrm rot="1466548">
            <a:off x="2594800" y="2020324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 transaction for validation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305038-A093-2FD4-112B-AF84AEF4072F}"/>
              </a:ext>
            </a:extLst>
          </p:cNvPr>
          <p:cNvSpPr txBox="1"/>
          <p:nvPr/>
        </p:nvSpPr>
        <p:spPr>
          <a:xfrm>
            <a:off x="896937" y="1143430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Consensus</a:t>
            </a:r>
          </a:p>
          <a:p>
            <a:r>
              <a:rPr lang="en-US" sz="1100" dirty="0"/>
              <a:t>Mechanism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5E14B7-7E8E-FBD1-F68A-B8C0807D08F3}"/>
              </a:ext>
            </a:extLst>
          </p:cNvPr>
          <p:cNvSpPr/>
          <p:nvPr/>
        </p:nvSpPr>
        <p:spPr>
          <a:xfrm>
            <a:off x="4215324" y="809847"/>
            <a:ext cx="1412590" cy="711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Ledger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5B08899-AB24-23DA-387E-A931742FF3C9}"/>
              </a:ext>
            </a:extLst>
          </p:cNvPr>
          <p:cNvCxnSpPr/>
          <p:nvPr/>
        </p:nvCxnSpPr>
        <p:spPr>
          <a:xfrm>
            <a:off x="2508444" y="1080532"/>
            <a:ext cx="153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129" descr="Smart Phone with solid fill">
            <a:extLst>
              <a:ext uri="{FF2B5EF4-FFF2-40B4-BE49-F238E27FC236}">
                <a16:creationId xmlns:a16="http://schemas.microsoft.com/office/drawing/2014/main" id="{1EEB9940-30DE-CD46-EA07-FC26BD9094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83224" y="4516210"/>
            <a:ext cx="914400" cy="9144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CF9625-0877-48CF-FF2A-7396BD73C0F2}"/>
              </a:ext>
            </a:extLst>
          </p:cNvPr>
          <p:cNvCxnSpPr>
            <a:cxnSpLocks/>
          </p:cNvCxnSpPr>
          <p:nvPr/>
        </p:nvCxnSpPr>
        <p:spPr>
          <a:xfrm flipH="1">
            <a:off x="4870473" y="3147609"/>
            <a:ext cx="859767" cy="1258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6BF2D48-64A3-B8B9-BCF6-E14EF06F0C6F}"/>
              </a:ext>
            </a:extLst>
          </p:cNvPr>
          <p:cNvCxnSpPr/>
          <p:nvPr/>
        </p:nvCxnSpPr>
        <p:spPr>
          <a:xfrm flipH="1" flipV="1">
            <a:off x="5872198" y="3147609"/>
            <a:ext cx="2686538" cy="125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574A30-53FD-001B-FDE7-ACE4B6E7AB4C}"/>
              </a:ext>
            </a:extLst>
          </p:cNvPr>
          <p:cNvSpPr txBox="1"/>
          <p:nvPr/>
        </p:nvSpPr>
        <p:spPr>
          <a:xfrm>
            <a:off x="5139035" y="4772621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App</a:t>
            </a:r>
          </a:p>
        </p:txBody>
      </p:sp>
      <p:pic>
        <p:nvPicPr>
          <p:cNvPr id="148" name="Graphic 147" descr="Male profile with solid fill">
            <a:extLst>
              <a:ext uri="{FF2B5EF4-FFF2-40B4-BE49-F238E27FC236}">
                <a16:creationId xmlns:a16="http://schemas.microsoft.com/office/drawing/2014/main" id="{1D66717E-78D1-24B3-89C5-0B7A02CA5D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80159" y="4510582"/>
            <a:ext cx="914400" cy="914400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4DA84F-CF3C-9E6D-3B9C-EA67F42BDCF3}"/>
              </a:ext>
            </a:extLst>
          </p:cNvPr>
          <p:cNvCxnSpPr/>
          <p:nvPr/>
        </p:nvCxnSpPr>
        <p:spPr>
          <a:xfrm flipV="1">
            <a:off x="2308115" y="4957058"/>
            <a:ext cx="2190770" cy="23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24879BA-7F86-23F5-3BCD-E6EAB900C5BB}"/>
              </a:ext>
            </a:extLst>
          </p:cNvPr>
          <p:cNvSpPr txBox="1"/>
          <p:nvPr/>
        </p:nvSpPr>
        <p:spPr>
          <a:xfrm>
            <a:off x="2560320" y="4421275"/>
            <a:ext cx="134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Parking </a:t>
            </a:r>
          </a:p>
          <a:p>
            <a:r>
              <a:rPr lang="en-US" sz="1200" dirty="0"/>
              <a:t>Request/Response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DB6042-F6CA-8713-97F7-75F53964DCBD}"/>
              </a:ext>
            </a:extLst>
          </p:cNvPr>
          <p:cNvSpPr txBox="1"/>
          <p:nvPr/>
        </p:nvSpPr>
        <p:spPr>
          <a:xfrm>
            <a:off x="2450592" y="858615"/>
            <a:ext cx="162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Transaction is updated </a:t>
            </a:r>
          </a:p>
          <a:p>
            <a:r>
              <a:rPr lang="en-US" sz="1200" dirty="0"/>
              <a:t>if valid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B8F213-0D92-BC38-6413-4A6C8181305C}"/>
              </a:ext>
            </a:extLst>
          </p:cNvPr>
          <p:cNvSpPr txBox="1"/>
          <p:nvPr/>
        </p:nvSpPr>
        <p:spPr>
          <a:xfrm>
            <a:off x="3409811" y="5888736"/>
            <a:ext cx="425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of Smart Parking Management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076FF59-44B0-835F-CB25-90133ACDF259}"/>
              </a:ext>
            </a:extLst>
          </p:cNvPr>
          <p:cNvSpPr txBox="1"/>
          <p:nvPr/>
        </p:nvSpPr>
        <p:spPr>
          <a:xfrm>
            <a:off x="1428620" y="5449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394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MVP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1134BD-B6FE-15C0-6EFB-6ECE69DB7DCB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700">
                <a:solidFill>
                  <a:srgbClr val="FFFFFF"/>
                </a:solidFill>
              </a:rPr>
              <a:t>The Minimum Viable Product (MVP) for the smart parking management system is a streamlined version of the solution that contains the core features necessary to demonstrate the value of machine learning applications within the context of smart city initiatives such as Real-time Parking Availability Detection, Predictive Analytics, Dynamic Pricing Model and User-Friendly App Interface. 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EBC1A54-406E-F279-F35F-404762A7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8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8B70-F341-2D26-DB8E-D1B9455D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Gantt Chart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E1CF0E-535F-9A54-821D-2435D6AF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03"/>
          <a:stretch/>
        </p:blipFill>
        <p:spPr>
          <a:xfrm>
            <a:off x="782295" y="1362903"/>
            <a:ext cx="7333221" cy="3257735"/>
          </a:xfrm>
        </p:spPr>
      </p:pic>
    </p:spTree>
    <p:extLst>
      <p:ext uri="{BB962C8B-B14F-4D97-AF65-F5344CB8AC3E}">
        <p14:creationId xmlns:p14="http://schemas.microsoft.com/office/powerpoint/2010/main" val="3994162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1F2D36"/>
      </a:dk2>
      <a:lt2>
        <a:srgbClr val="E2E5E8"/>
      </a:lt2>
      <a:accent1>
        <a:srgbClr val="B17A3B"/>
      </a:accent1>
      <a:accent2>
        <a:srgbClr val="C35B4D"/>
      </a:accent2>
      <a:accent3>
        <a:srgbClr val="A8A442"/>
      </a:accent3>
      <a:accent4>
        <a:srgbClr val="3BB1AF"/>
      </a:accent4>
      <a:accent5>
        <a:srgbClr val="4D94C3"/>
      </a:accent5>
      <a:accent6>
        <a:srgbClr val="3B51B1"/>
      </a:accent6>
      <a:hlink>
        <a:srgbClr val="3F7A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991</Words>
  <Application>Microsoft Office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RetrospectVTI</vt:lpstr>
      <vt:lpstr>Smart City - Smart Parking Management Using Machine Learning</vt:lpstr>
      <vt:lpstr>Subject: -</vt:lpstr>
      <vt:lpstr>Team members: -</vt:lpstr>
      <vt:lpstr>Abstract</vt:lpstr>
      <vt:lpstr>Business Need</vt:lpstr>
      <vt:lpstr>Problem Statement</vt:lpstr>
      <vt:lpstr>PowerPoint Presentation</vt:lpstr>
      <vt:lpstr>MVP</vt:lpstr>
      <vt:lpstr>Gantt Chart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Vala, Jayesh</cp:lastModifiedBy>
  <cp:revision>27</cp:revision>
  <dcterms:created xsi:type="dcterms:W3CDTF">2023-12-06T03:21:45Z</dcterms:created>
  <dcterms:modified xsi:type="dcterms:W3CDTF">2023-12-28T17:30:37Z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2023-12-06T03:47:16Z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731acfb0-c85f-47b6-b6bd-d35afbd99dde</vt:lpwstr>
  </property>
  <property fmtid="{D5CDD505-2E9C-101B-9397-08002B2CF9AE}" pid="8" name="MSIP_Label_defa4170-0d19-0005-0004-bc88714345d2_ContentBits">
    <vt:lpwstr>0</vt:lpwstr>
  </property>
</Properties>
</file>