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59" r:id="rId6"/>
    <p:sldId id="258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2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07.533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2037 1522,'0'3,"0"15,0 10,0 18,0 16,0 12,0 6,0-4,0-1,0-4,0-5,0-2,0-7,0 1,0 1,0-5,0 0,0-3,0 0,0-6,0-4,0-2,0-8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39.469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16194 4383,'0'7,"0"11,0 10,-3 17,-2 13,-2 11,-1 9,-1 9,-7 8,0 9,-2 10,1 4,2 2,1 2,-5-5,-1-5,2-9,-3-5,0 0,-4-2,0-3,0-2,-2-5,0 0,-1-1,-4-3,2 2,-2 4,2 5,-1 4,2 6,-1 4,1 1,-1 2,-5 2,-3-5,1-4,-3-7,3-9,3-7,9-7,-3 1,4 1,4-2,0-5,5-9,11-12,23-14,27-13,30-9,25-7,14 0,16 4,10 6,8 0,5-4,0-1,-7-4,-11-2,-17-2,-18-1,-19 0,-21-4,-18-4,-1-4,-4-1,7 0,-2 1,-1 3,-5 3,-5-1,-4-2,-2 0,0 1,-3 4,6 0,0 2,0 2,-3 0,1 0,-1 0,-1 0,-2 1,-1-4,-11-8,-9-2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41.020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15891 5710,'3'0,"11"7,7 15,-1 20,0 24,-3 18,-5 17,-2 10,6 6,-2 6,-2-1,-4-2,-2-4,-3-3,1-6,0-3,0-2,2 1,7 0,8-5,-1-2,-2-10,-5-15,-5-15,-3-11,-3-9,-2-5,0 0,-1 0,0 5,1 0,-1 1,0-1,1 2,0 3,0 2,0-3,0 1,0 0,0 1,0-2,0 4,0 2,0 6,0-2,0 2,0-4,0-2,0-4,0-7,0-6,0-1,0-2,0-2,0-2,4-1,0-2,0 4,0 0,-2 4,0 0,-2-1,-3-2,-8-9,-2-6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55.510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7885 680,'3'3,"2"5,-4 4,-2 3,-1 6,0 3,1 0,-1-1,2 3,-1 0,-2-1,-2-2,1 2,1 1,1-2,3-1,6-5,5-5,3-5,6-4,3 1,0 0,3 4,0 3,-1-3,-2-2,1 2,1 2,-2 2,-1 2,-4 3,-7 0,-4 2,-4 3,-2 2,-2-1,0-2,-2 4,1 0,0-2,-3-1,-4-4,-4-7,-6-4,-4-3,-2-4,2-4,-1-5,1-2,-2-2,0 1,-4 3,2 2,0-2,2 2,-2 2,0 0,2 2,1 1,-1 1,-2 0,2 0,2 1,-3-1,3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56.917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7796 602,'3'-3,"8"-1,5-1,3 2,3 1,6 0,2 1,-1 1,2 0,-2 0,-1 3,-4 5,5 1,0-1,0-3,0-1,0-1,-3-2,-2-1,1 0,-4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58.860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7766 676,'3'0,"5"0,4 0,3 0,6 0,3 0,3 0,8 0,0 0,5 0,-1 0,-5 0,-3 0,-2 0,-2 0,-2 0,-2 0,5-3,0-2,0-2,1-1,-1 1,-1-1,-3 1,-6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6:03.019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11199 689,'-6'0,"-10"0,-4 0,-6 0,-2 0,1 0,1 0,-1 0,1 0,1 3,2 1,-2 1,0 2,1-1,1 0,1-2,2-1,0-2,0 3,2 1,-5 2,0 1,-1 1,2 4,0 1,1 0,-2 0,-1 1,0 2,5 0,-2 4,4 6,0 4,4 1,4 1,3-2,3-3,2-2,1 0,4 0,5-2,0-2,2 0,0-2,0 0,3-1,2-3,0-1,6-1,2-1,-1-4,0-3,2 1,1 2,-2 0,0-2,-2-2,2-2,0-1,0-4,-2-3,0-2,2-5,-3-3,-2-2,0-1,-4-2,-5-3,-3-2,-7 1,-6 1,-6 0,-1 3,-1-1,-1 2,-2-1,-2 1,-3-4,-2 0,0 3,1 5,-2 1,-8 4,1 0,0 2,0 2,3 2,5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12.387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2154 2144,'0'3,"0"5,0 4,0 6,0 4,0 2,0-1,0 2,0 2,0-2,0-1,0 1,0 4,0-1,0 2,-4 3,-4-2,0 5,0-1,2 3,3-1,0-3,2 1,1-1,0-3,1-4,-5-3,0-2,0-2,1 9,1 7,1 9,0 4,0 1,1 2,0 0,1-3,-1-2,0-1,0 2,0-2,0 1,-3-3,-1-6,0 0,0-3,2-4,0-4,2-1,-1 0,1-2,0-2,1 3,-5 6,0 5,0 2,0 6,2 4,1 1,0-2,1 3,0-3,0 2,0-1,-6-2,-3 0,1-3,1-3,2-2,2-3,2-2,0 0,1-1,-3 2,-1 3,0 5,1-1,1 1,0 2,2-5,0-2,0-3,0-5,0-4,0 3,0 2,0-3,0 2,0 2,0-1,0 1,0-1,0 7,0 1,0-3,0-4,0-1,0-2,0-2,0-3,0 1,0 1,0-2,0 0,0 2,0-1,-3 4,-2 2,1 0,1 2,-2 4,-1 1,0 3,3 1,0 7,2 3,0 4,1 5,0-3,1-1,-1-3,0 3,1-6,-1 0,0-3,0 0,0 0,0 4,0 1,-7 4,-2-4,1-1,1-2,2-1,2 0,2 0,0 0,1 0,1-4,-1 1,0-2,0-3,0-4,1-3,-1-5,0-3,0 3,0 4,0 10,0 1,0 3,0-3,0 1,0-4,0-5,0-5,0 2,0-1,0 3,0 1,0 0,0 4,0 2,0 4,0-2,0-6,0 1,0-2,0 2,0 1,0-2,0 2,0 1,0 4,0-2,0-6,0-2,0 0,0-2,0 2,0 0,0-3,0 0,0-3,0 2,0 4,0 4,3 6,1 0,0 1,0-1,2 5,0 1,-2-2,0-2,2 1,0-4,-2-3,0-2,5 0,1-4,-1 2,1 3,-1-1,-2 2,-3 3,2-3,0-1,-1-1,-2 0,-1-3,2-1,1 0,0 5,-2 1,2 2,4-1,0 0,-1 2,1 5,-1 3,-2 3,-1-1,1 1,-1-3,0 3,-2 0,-1 0,-1-3,-1 4,0 1,0 2,0 4,0 2,0-4,0 1,0-3,0-1,0-8,0-8,0-5,0-2,0-4,0 4,0 2,0 5,0 2,0 4,-7 3,-2 1,1 3,-2 4,0-2,3-4,-1 3,1-5,1-1,2-3,2 2,0-5,-1-3,-1-1,0-5,1-1,1 4,0-1,-5 6,-2-1,-3 6,2 2,1-1,3-2,2 1,2-1,1 2,1-2,0 3,1-1,0-6,-1 1,0-5,0 2,0-2,0-2,0-1,0 5,0 5,0 1,0 6,0 4,0-4,0-4,0 0,0-3,0-4,0-7,0-6,0 0,0 0,0 4,0-2,0 5,0-1,0-3,0 1,0 0,0 0,0-1,0 2,0-2,0 4,0 3,0 4,0 2,0 7,0 4,0 0,0 4,0-3,0 0,0 4,0-2,0-1,0-4,0-7,0-5,0-6,0-6,0-4,0 3,0 0,0-1,0 1,0-1,0 2,0 6,0 3,0 6,0-2,0 2,0-4,0-4,0 0,0-1,0-4,0-5,0 12,0 14,0 12,0 5,0 7,0 1,0 3,0 2,0 0,0-8,0-9,0-13,0-11,0-11,0-2,0 0,0-2,0 2,0-1,0-2,0-1,0 1,0 0,0-1,0-1,0 8,0 9,0 5,0-3,0-15,0-27,0-16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16.797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1968 5853,'3'-3,"5"-2,10 1,20 7,15 3,10 4,13 8,6-1,8 4,-4-1,2-4,-3-2,-4 3,-4 2,9 5,2-2,10 2,8 4,5 0,1 1,-2-3,-4-3,-3-3,-3-1,-5-3,-8 1,-10 2,-11-3,-10 0,-2-4,-3-3,0-4,0 2,-1-2,1-1,1 3,2 2,1 4,2-1,-3-2,0-3,-6-3,-5-2,0 0,-3-2,4-1,1 0,10 1,8 0,10 0,7-1,5 1,4 0,2 0,-6 0,-4 0,-2 0,-9-3,-5-5,-12 0,-3-3,-9 0,-6 3,-4 0,0 0,1 2,6-5,8 0,8 1,6 0,4 1,1-1,-2 1,0-1,-2-2,-7-3,-8 2,-3 2,3 5,4 1,7 3,9 1,11-2,9-1,5 1,2-3,-6-1,-11-1,-9-1,-8 3,-5 1,-6 2,0 1,2 2,4-1,8 2,6-1,7 0,8 0,0 1,2-1,-1 0,0 0,1 0,3 0,-7 0,-1 0,0 0,2 0,4 0,3 0,4 0,12 0,8 0,7 0,8 0,0 0,0 0,-7 0,-3 0,-6 0,-8 0,-9 0,-5 0,0 0,4 0,0 0,2 0,2 0,2 0,-4 0,-6 0,-6 3,-3 1,2 8,4 0,3 2,-1-2,2-2,1-3,2-3,1-3,1-6,1-8,6-10,0-2,-2 1,-4 0,-3 6,-4 0,0-1,-10 2,-5 3,-1 4,-8 5,-4 2,-8 3,-1 0,3 0,1 8,5 4,8 2,8 7,8 4,6 1,14 6,8-3,4-3,2-6,2-2,-9-6,-6-3,-5-4,-6-3,-10-2,-13 0,-6-1,-7 0,-1 0,2 0,-1 8,-2 1,-2 4,-5-1,-6-2,3 0,0 0,4 0,8 0,2 4,5 1,4 0,9-2,8 1,6 1,12 1,6 3,-1-4,2 1,-7 0,0-2,-2 0,-3-3,2 5,6-1,8-3,-3-3,-4-4,2-1,8-2,4-1,0 0,-4-1,-6 1,-2-1,-8 1,-8 0,-7 0,-6 0,-9 0,-9 0,-8 0,-4 0,-4 0,-8 0,0 0,5 0,2 0,10 0,7 0,10 0,11 0,12 0,11 0,10 0,3 0,-1-4,-4-4,-6-3,-8-11,-9-5,-10 0,-3-6,-5-1,-3 2,0 7,-3 1,-3 1,-1 5,0 2,-2 3,4 4,-3 5,2 1,1 2,4 1,1 2,2-2,2 1,1-4,3-4,5-5,4-3,6 1,8 3,8 3,8 2,4 0,-3 1,1 1,0 1,-5-2,-8 0,-8-6,-3-4,-2-1,-1 1,-7 2,-5 0,0 2,-2 3,0-3,-8 0,-7 1,-7 0,-4 1,-5-1,-8 1,0 3,4 1,2 2,4 2,-3 0,2 2,2-1,4 1,11-1,11 0,17 0,11 0,8 0,0 0,-2 0,-4 0,-9 0,-12 0,-17 0,-16-3,-14-1,-1 3,12 9,11 6,15 3,2 0,0-3,-9-5,-16-3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22.348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14553 1425,'0'3,"0"5,0 8,0 3,0 3,-3 7,-2 2,1-1,1 1,1 2,-3 2,0 1,0 5,2 8,0 13,2 12,0 10,1 7,0 5,1 2,-1 1,0 1,1-4,-1-12,0-7,0-6,0-9,0-2,0-8,0-9,0-6,0-5,0-6,0-2,0-1,0 1,0-2,0 7,0 0,0 3,0 2,0 5,0 6,0 2,0 3,0-4,0 0,0 0,0-6,0 0,0-2,0 1,0 4,0 2,0-1,0-4,0-3,0-3,0-6,0-2,0 2,0 1,0-2,0 5,0 0,0-2,0 4,0-1,0 8,0-1,0 7,0 8,0 2,0 4,0 5,0-3,0-4,0-3,0-2,0-6,0 2,0 0,0 0,0 2,0 5,0 6,0-1,0 2,0-2,0-4,0-6,0-4,0-6,0 0,0-2,0-2,0-3,0-4,0-3,0-3,0 0,0 3,0 0,0 8,0 12,0 0,0 2,0-4,0-6,0-8,0-1,0-4,0 8,0 3,0 13,0 10,0 12,0 6,0 0,0-1,0 0,0-6,0-7,0-10,0-11,0-7,0-3,0-4,0 3,0 2,0 9,0 9,0 10,0 4,0-1,0 0,0-6,0-8,0-12,0-4,0-3,0 3,0 3,0 3,0 6,0 4,0-1,0 2,0-2,0 0,0-2,0 1,0-2,0 1,0-1,0 1,0-1,0 1,0-1,0 0,0 0,0 1,0-4,0-1,0 0,0 2,0-4,0-2,0 2,0 0,0 4,0-4,6 1,3-3,-1-5,-1-6,-2 0,-2-3,1 1,2 3,-2 3,-1 6,2-1,1 0,-2 3,0 2,-2-1,0 0,-2-4,0 1,0-2,0 1,0-1,0-1,-1 3,1-1,0 2,0-2,0-4,0-4,0-2,0-1,0 0,0 4,0 2,0-1,0 0,0-1,0-4,0-1,0 0,0-2,0 4,0 2,0 3,0 0,0-1,0 2,0 6,0 1,-7 4,-5 1,0-4,-2 2,1-6,4-4,2 2,0 1,1 0,-6 5,-3 2,0-4,3-2,1-1,1 3,0 2,1 0,3 3,1 0,2 2,-4 4,-2-1,1-2,-2 1,1 1,2 6,-1 6,2 4,0-2,-2 4,2-8,0-10,3-8,0-6,2-8,1 3,0-2,0-1,1-4,-1-1,0 5,0 7,0 1,0 2,0 3,0 2,0 3,0 1,0 2,4-1,0-1,0-6,0-4,-2 3,0-3,-2 2,7 2,5 3,1 1,-3 2,-2 1,-2 1,0 9,3 1,0 1,-2-3,5-2,0-7,-2-8,-2-8,-3 1,-3-2,0-3,-2 0,3 3,0-2,1 5,-1 0,-1 3,-1 3,0 7,0 3,-1 2,0 6,-1 0,1 2,0 6,0-4,0 2,0-3,0 1,0-1,0-3,0-2,0-4,0-1,0-2,0 3,0 0,0 4,0-4,0-2,0-2,0 1,0-5,0 0,0-4,0-6,0 1,0-1,0 6,0 3,0 4,0-3,0-2,0-1,0-5,0-5,0-5,0 0,0 0,0-3,0 6,0 0,0 0,0-3,0 1,0 0,0-3,0 0,0 4,0 1,0 6,0-1,0-1,0 2,0-1,0-2,0-5,0 1,0-2,0 2,0 5,0 2,0-3,0-1,0-1,0-2,0-4,0 1,0 0,0-1,3 8,1 2,0 0,0-2,-2 0,0-4,-2-14,1-8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26.817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582 6635,'7'0,"5"0,4 0,2 0,9-10,2-6,1-8,-6-2,-7-4,-3 0,3-8,2-1,1 3,0-2,0 1,0 2,-3 2,-2 1,-2-4,-2 0,2 0,-2 4,-2-1,0 3,2 3,2 3,0 2,-1 1,0-5,-4-2,1-3,-2-1,-1-1,4 0,4 2,0 0,0 1,2 4,-2 2,6-5,0 0,0 1,-4 12,-1 15,-3 12,-3 16,-5 14,6 10,6 6,4 6,9 3,0 7,-7 6,-2 4,-2 1,4-1,-4-8,-4-3,0-8,-4 2,0 0,-1 2,-3-1,1 1,0 3,-2-1,2 0,3-1,-1-10,-1-4,-2-5,-2 1,-2 10,-2 0,0 7,0 4,-4 1,0 4,-4-2,0 1,1-1,-1 1,-6 4,-1-2,3-4,2-8,4-6,2-6,3-2,-2-7,-1-2,0-3,-2-4,0 0,0-3,2-4,2 3,0-2,2 0,0 2,0 7,0 4,0 3,0 4,1 1,-1 4,0 3,0-5,0-8,0-16,0-15,0-11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28.702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1319 7428,'0'3,"3"4,5 5,4 4,4-2,4-2,7-4,12-4,4-8,-3-6,-10-7,-8-5,-10-3,-6-1,-7 1,-8 5,-4 3,-4 4,-6 3,-2 5,1 6,-1 6,6 5,2 4,3-1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31.884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7591 3791,'3'0,"8"-4,9-13,7-11,3-11,-2-5,3-2,-5 4,-3 6,-3 2,-1 4,0 0,2 2,2 2,0 3,2 2,1 1,-1 0,2 1,-1 3,0 2,-3-1,-1 6,-1 7,-1 8,-1 6,0 7,1 5,2 7,1 2,-2-1,-3 0,-1 1,-2-1,1 3,2 0,2 6,-4 1,0-5,-3-2,-4 1,-4-4,-2 4,-2-2,6 0,1 1,0 1,-2 5,-2 1,-2 0,0 1,-2-5,0 1,0-2,-4-2,0-2,-1-1,-2-3,1 1,-4-2,2-2,-9 8,-1 1,3-2,-4 3,-4 6,-2-1,0-1,-2-1,0-4,1-4,6-4,2-4,1 2,-3 1,-1 2,-1-2,0 2,-6 5,-1 4,-3 3,-2 0,-2 4,-1-2,-2-2,3-1,5-8,3-5,4-3,3 0,1-1,1 0,-3 3,-1 0,0 6,-2 4,-1-1,1-2,5 0,-4 0,-2-1,1 1,1-3,8-2,10-2,13-7,8-4,12 0,7 2,12-2,7-4,6-2,1-1,-2 0,-2-3,-2 0,-6-2,-6 2,-8 0,-6 4,-4 2,-4 1,3 1,-1-1,7-3,5-2,2-3,0-2,-4 0,-4 2,0 1,-1 0,-2-2,-3 0,2 0,1-2,-1 0,-2 0,3 0,0 0,-1 0,-1 0,5 0,5 0,3 0,-5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32.850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8382 4688,'-5'5,"3"2,7-6,3-7,0-9,-7-5,-8-1,-3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2T15:45:36.590"/>
    </inkml:context>
    <inkml:brush xml:id="br0">
      <inkml:brushProperty name="width" value="0.13333" units="cm"/>
      <inkml:brushProperty name="height" value="0.26667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7320 6787,'7'4,"8"-3,9-5,7-1,3-3,8-4,2-6,1-4,-1 2,2 2,-1 3,-3 4,-4 1,-1 2,-3 3,-2 2,-2 1,-3 1,-3 1,4 1,1-1,-1 0,1 1,-1-1,-2 0,-2 3,1 9,4 7,12 12,3 3,5 5,-5 7,-4 2,-1 5,-2 2,-6-7,-7-7,-7-5,-8-4,-4-5,-4-4,-2 1,0 0,-1-1,1-1,0-1,0-1,1 0,-1-1,-5 3,-7 2,-3-1,-2 0,-5 2,-6 0,1-1,-4-1,2-1,2-4,2-3,3-3,-2-3,1-5,-2 6,-1-1,1-1,3 1,-3 0,0 0,2 1,-2 0,0-2,2 0,-3-4,1-1,1-2,-1 7,6 0,14 0,24-2,22-1,18-2,12-2,-3 0,-10-1,-10-1,-7 1,-7-1,-6 1,-4 0,0 0,0 0,-1 0,0 0,2 0,0 0,0 0,-2 0,0 0,6 0,4 6,0 6,-2 1,-2 2,-4 3,2 4,8 10,7 8,8 12,6 7,-2 4,-5 1,-10-4,-11-9,-11-9,-7-9,-7-4,-2-3,-5 1,-5 5,-4 1,1 5,-5 2,-2-3,-1 3,0 1,3 1,4-5,3-1,-2-4,-1-3,2-1,0 1,1 0,0-2,-2 1,-2 2,-1 3,-2-1,-1-3,0 0,-1-4,-4-4,-6-1,-9 2,-5 0,-4 0,3-4,5-1,7-4,2-1,3-2,-1-3,2-3,-1-1,-6 4,-4 2,2-1,0-2,-4-2,-2-2,-2 0,-2-2,0 0,3-4,-2 0,-1-4,6 0,2-2,4 0,6 3,2-1,4-3,2 1,1 2,0 2,1-1,-7-3,1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68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0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0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84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79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61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9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0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53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94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9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F51D-4FDC-44AF-8788-894F97F200D1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D0F2-449F-4245-BFE6-E4E184212B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14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Bootstrap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Mobile </a:t>
            </a:r>
            <a:r>
              <a:rPr lang="de-DE" b="1" dirty="0" err="1"/>
              <a:t>first</a:t>
            </a:r>
            <a:r>
              <a:rPr lang="de-DE" b="1" dirty="0"/>
              <a:t>, </a:t>
            </a:r>
            <a:r>
              <a:rPr lang="de-DE" b="1" dirty="0" err="1"/>
              <a:t>responsive</a:t>
            </a:r>
            <a:r>
              <a:rPr lang="de-DE" b="1" dirty="0"/>
              <a:t> Design</a:t>
            </a:r>
          </a:p>
          <a:p>
            <a:r>
              <a:rPr lang="de-DE" dirty="0"/>
              <a:t>Momentan das populärste Entwicklungswerkzeug für UI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52" y="-36648"/>
            <a:ext cx="3863369" cy="23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Textgröße Header und Subtext klein/</a:t>
            </a:r>
            <a:r>
              <a:rPr lang="de-DE" dirty="0" err="1"/>
              <a:t>small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>
                <a:highlight>
                  <a:srgbClr val="FFFF00"/>
                </a:highlight>
              </a:rPr>
              <a:t>container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&lt;h1&gt;h1 heading </a:t>
            </a:r>
            <a:r>
              <a:rPr lang="en-US" dirty="0">
                <a:highlight>
                  <a:srgbClr val="FFFF00"/>
                </a:highlight>
              </a:rPr>
              <a:t>&lt;small&gt;</a:t>
            </a:r>
            <a:r>
              <a:rPr lang="en-US" dirty="0"/>
              <a:t>secondary text</a:t>
            </a:r>
            <a:r>
              <a:rPr lang="en-US" dirty="0">
                <a:highlight>
                  <a:srgbClr val="FFFF00"/>
                </a:highlight>
              </a:rPr>
              <a:t>&lt;/small</a:t>
            </a:r>
            <a:r>
              <a:rPr lang="en-US" dirty="0"/>
              <a:t>&gt;&lt;/h1&gt;</a:t>
            </a:r>
          </a:p>
          <a:p>
            <a:pPr marL="0" indent="0">
              <a:buNone/>
            </a:pPr>
            <a:r>
              <a:rPr lang="en-US" dirty="0"/>
              <a:t>  &lt;h2&gt;h2 heading &lt;small&gt;secondary text&lt;/small&gt;&lt;/h2&gt;</a:t>
            </a:r>
          </a:p>
          <a:p>
            <a:pPr marL="0" indent="0">
              <a:buNone/>
            </a:pPr>
            <a:r>
              <a:rPr lang="en-US" dirty="0"/>
              <a:t>  &lt;h3&gt;h3 heading &lt;small&gt;secondary text&lt;/small&gt;&lt;/h3&gt;</a:t>
            </a:r>
          </a:p>
          <a:p>
            <a:pPr marL="0" indent="0">
              <a:buNone/>
            </a:pPr>
            <a:r>
              <a:rPr lang="en-US" dirty="0"/>
              <a:t>  &lt;h4&gt;h4 heading &lt;small&gt;secondary text&lt;/small&gt;&lt;/h4&gt;</a:t>
            </a:r>
          </a:p>
          <a:p>
            <a:pPr marL="0" indent="0">
              <a:buNone/>
            </a:pPr>
            <a:r>
              <a:rPr lang="en-US" dirty="0"/>
              <a:t>  &lt;h5&gt;h5 heading &lt;small&gt;secondary text&lt;/small&gt;&lt;/h5&gt;</a:t>
            </a:r>
          </a:p>
          <a:p>
            <a:pPr marL="0" indent="0">
              <a:buNone/>
            </a:pPr>
            <a:r>
              <a:rPr lang="en-US" dirty="0"/>
              <a:t>  &lt;h6&gt;h6 heading &lt;small&gt;secondary text&lt;/small&gt;&lt;/h6&gt;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146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Headers im Browser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91" y="1565297"/>
            <a:ext cx="6898718" cy="51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8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und Bootstrap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 linkt CSS Code normalerweise in einer separaten Datei</a:t>
            </a:r>
          </a:p>
          <a:p>
            <a:r>
              <a:rPr lang="de-DE" dirty="0"/>
              <a:t>Bootstrab linkt auch die CSS und JScript Bibliotheken, </a:t>
            </a:r>
            <a:r>
              <a:rPr lang="de-DE" dirty="0" err="1">
                <a:highlight>
                  <a:srgbClr val="FFFF00"/>
                </a:highlight>
              </a:rPr>
              <a:t>läßt</a:t>
            </a:r>
            <a:r>
              <a:rPr lang="de-DE" dirty="0">
                <a:highlight>
                  <a:srgbClr val="FFFF00"/>
                </a:highlight>
              </a:rPr>
              <a:t> aber die Beschreibung von Aufbau von </a:t>
            </a:r>
            <a:r>
              <a:rPr lang="de-DE" dirty="0" err="1">
                <a:highlight>
                  <a:srgbClr val="FFFF00"/>
                </a:highlight>
              </a:rPr>
              <a:t>responsivem</a:t>
            </a:r>
            <a:r>
              <a:rPr lang="de-DE" dirty="0">
                <a:highlight>
                  <a:srgbClr val="FFFF00"/>
                </a:highlight>
              </a:rPr>
              <a:t> Design im HTML Code mittels „Markierung“ sichtbar. Es muss nicht immer gesprungen werden zwischen CSS und HTML </a:t>
            </a:r>
            <a:r>
              <a:rPr lang="de-DE" dirty="0" err="1">
                <a:highlight>
                  <a:srgbClr val="FFFF00"/>
                </a:highlight>
              </a:rPr>
              <a:t>code</a:t>
            </a:r>
            <a:r>
              <a:rPr lang="de-DE" dirty="0">
                <a:highlight>
                  <a:srgbClr val="FFFF00"/>
                </a:highlight>
              </a:rPr>
              <a:t>.</a:t>
            </a:r>
          </a:p>
          <a:p>
            <a:r>
              <a:rPr lang="de-DE" dirty="0"/>
              <a:t>Bootstrap verwendet LESS und SASS (in Ver. 4) CSS </a:t>
            </a:r>
            <a:r>
              <a:rPr lang="de-DE" dirty="0" err="1"/>
              <a:t>Preprocessor</a:t>
            </a:r>
            <a:endParaRPr lang="de-DE" dirty="0"/>
          </a:p>
          <a:p>
            <a:r>
              <a:rPr lang="de-DE" sz="3600" b="1" dirty="0"/>
              <a:t>Flex Box</a:t>
            </a:r>
            <a:r>
              <a:rPr lang="de-DE" b="1" dirty="0"/>
              <a:t> </a:t>
            </a:r>
            <a:r>
              <a:rPr lang="de-DE" dirty="0"/>
              <a:t>Technologie kommt in BS Ver. 4</a:t>
            </a:r>
          </a:p>
        </p:txBody>
      </p:sp>
    </p:spTree>
    <p:extLst>
      <p:ext uri="{BB962C8B-B14F-4D97-AF65-F5344CB8AC3E}">
        <p14:creationId xmlns:p14="http://schemas.microsoft.com/office/powerpoint/2010/main" val="306882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</a:t>
            </a:r>
            <a:r>
              <a:rPr lang="de-DE" dirty="0" err="1"/>
              <a:t>Preprocessors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 </a:t>
            </a:r>
            <a:r>
              <a:rPr lang="de-DE" dirty="0" err="1"/>
              <a:t>Sass</a:t>
            </a:r>
            <a:r>
              <a:rPr lang="de-DE" dirty="0"/>
              <a:t> (66%), LESS(13%) und Stylus(4%)</a:t>
            </a:r>
          </a:p>
          <a:p>
            <a:r>
              <a:rPr lang="de-DE" dirty="0"/>
              <a:t>Die </a:t>
            </a:r>
            <a:r>
              <a:rPr lang="de-DE" dirty="0" err="1"/>
              <a:t>preprocess</a:t>
            </a:r>
            <a:r>
              <a:rPr lang="de-DE" dirty="0"/>
              <a:t>-Dateien werden nicht direkt von den Browser unterstützt, deswegen muss in </a:t>
            </a:r>
            <a:r>
              <a:rPr lang="de-DE" dirty="0" err="1"/>
              <a:t>css</a:t>
            </a:r>
            <a:r>
              <a:rPr lang="de-DE" dirty="0"/>
              <a:t> „konvertiert werden“</a:t>
            </a:r>
          </a:p>
          <a:p>
            <a:r>
              <a:rPr lang="de-DE" dirty="0"/>
              <a:t>Hilfe bei der Anpassung auf unterschiedliche Inkompatibilitäten der Browser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sauberer wiederwendbarer Code mit Variablen</a:t>
            </a:r>
          </a:p>
          <a:p>
            <a:pPr lvl="1"/>
            <a:r>
              <a:rPr lang="de-DE" dirty="0"/>
              <a:t>spart Entwicklungszeit</a:t>
            </a:r>
          </a:p>
          <a:p>
            <a:pPr lvl="1"/>
            <a:r>
              <a:rPr lang="de-DE" dirty="0"/>
              <a:t>leichtere Codepflege mit Code-</a:t>
            </a:r>
            <a:r>
              <a:rPr lang="de-DE" dirty="0" err="1"/>
              <a:t>Auschnitten</a:t>
            </a:r>
            <a:r>
              <a:rPr lang="de-DE" dirty="0"/>
              <a:t> und Bibliotheken</a:t>
            </a:r>
          </a:p>
          <a:p>
            <a:pPr lvl="1"/>
            <a:r>
              <a:rPr lang="de-DE" dirty="0"/>
              <a:t>Kalkulationen und logische Ausdrücke</a:t>
            </a:r>
          </a:p>
          <a:p>
            <a:pPr lvl="1"/>
            <a:r>
              <a:rPr lang="de-DE" dirty="0"/>
              <a:t>besser organisiert und leichte Setup</a:t>
            </a:r>
          </a:p>
          <a:p>
            <a:pPr lvl="1"/>
            <a:r>
              <a:rPr lang="de-DE" dirty="0"/>
              <a:t>.</a:t>
            </a:r>
            <a:r>
              <a:rPr lang="de-DE" dirty="0" err="1"/>
              <a:t>less</a:t>
            </a:r>
            <a:r>
              <a:rPr lang="de-DE" dirty="0"/>
              <a:t> basiert auf JavaScript, .</a:t>
            </a:r>
            <a:r>
              <a:rPr lang="de-DE" dirty="0" err="1"/>
              <a:t>scss</a:t>
            </a:r>
            <a:r>
              <a:rPr lang="de-DE" dirty="0"/>
              <a:t> auf Ruby</a:t>
            </a:r>
          </a:p>
          <a:p>
            <a:pPr marL="457200" lvl="1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5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/>
              <a:t>.</a:t>
            </a:r>
            <a:r>
              <a:rPr lang="de-DE" sz="6600" dirty="0" err="1"/>
              <a:t>scss</a:t>
            </a:r>
            <a:endParaRPr lang="de-DE" sz="6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017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.</a:t>
            </a:r>
            <a:r>
              <a:rPr lang="de-DE" dirty="0" err="1"/>
              <a:t>scss</a:t>
            </a:r>
            <a:r>
              <a:rPr lang="de-DE" dirty="0"/>
              <a:t> ist die letzte Syntax von SASS</a:t>
            </a:r>
          </a:p>
          <a:p>
            <a:r>
              <a:rPr lang="de-DE" dirty="0"/>
              <a:t>Beispiel-Code von .</a:t>
            </a:r>
            <a:r>
              <a:rPr lang="de-DE" dirty="0" err="1"/>
              <a:t>scss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$color: </a:t>
            </a:r>
            <a:r>
              <a:rPr lang="en-US" sz="2400" dirty="0"/>
              <a:t>red;</a:t>
            </a:r>
          </a:p>
          <a:p>
            <a:pPr marL="0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mixin</a:t>
            </a:r>
            <a:r>
              <a:rPr lang="en-US" sz="2400" dirty="0"/>
              <a:t> my-border</a:t>
            </a:r>
            <a:r>
              <a:rPr lang="en-US" sz="2400" dirty="0">
                <a:highlight>
                  <a:srgbClr val="FFFF00"/>
                </a:highlight>
              </a:rPr>
              <a:t>($color</a:t>
            </a:r>
            <a:r>
              <a:rPr lang="en-US" sz="2400" dirty="0"/>
              <a:t>) {</a:t>
            </a:r>
          </a:p>
          <a:p>
            <a:pPr marL="914400" lvl="2" indent="0">
              <a:buNone/>
            </a:pPr>
            <a:r>
              <a:rPr lang="en-US" sz="2400" dirty="0"/>
              <a:t>  border: 1px solid </a:t>
            </a:r>
            <a:r>
              <a:rPr lang="en-US" sz="2400" dirty="0">
                <a:highlight>
                  <a:srgbClr val="FFFF00"/>
                </a:highlight>
              </a:rPr>
              <a:t>$color</a:t>
            </a:r>
            <a:r>
              <a:rPr lang="en-US" sz="2400" dirty="0"/>
              <a:t>;</a:t>
            </a:r>
          </a:p>
          <a:p>
            <a:pPr marL="914400" lvl="2" indent="0">
              <a:buNone/>
            </a:pPr>
            <a:r>
              <a:rPr lang="en-US" sz="2400" dirty="0"/>
              <a:t>}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body {</a:t>
            </a:r>
          </a:p>
          <a:p>
            <a:pPr marL="914400" lvl="2" indent="0">
              <a:buNone/>
            </a:pPr>
            <a:r>
              <a:rPr lang="en-US" sz="2400" dirty="0"/>
              <a:t>  background: </a:t>
            </a:r>
            <a:r>
              <a:rPr lang="en-US" sz="2400" dirty="0">
                <a:highlight>
                  <a:srgbClr val="FFFF00"/>
                </a:highlight>
              </a:rPr>
              <a:t>$color</a:t>
            </a:r>
            <a:r>
              <a:rPr lang="en-US" sz="2400" dirty="0"/>
              <a:t>;</a:t>
            </a:r>
          </a:p>
          <a:p>
            <a:pPr marL="914400" lvl="2" indent="0">
              <a:buNone/>
            </a:pPr>
            <a:r>
              <a:rPr lang="en-US" sz="2400" dirty="0"/>
              <a:t>  @include my-border(green);</a:t>
            </a:r>
          </a:p>
          <a:p>
            <a:pPr marL="914400" lvl="2" indent="0">
              <a:buNone/>
            </a:pPr>
            <a:r>
              <a:rPr lang="en-US" sz="2400" dirty="0"/>
              <a:t>}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6594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.</a:t>
            </a:r>
            <a:r>
              <a:rPr lang="de-DE" b="1" dirty="0" err="1"/>
              <a:t>scss</a:t>
            </a:r>
            <a:r>
              <a:rPr lang="de-DE" b="1" dirty="0"/>
              <a:t> Code-Beispiel Nr.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@</a:t>
            </a:r>
            <a:r>
              <a:rPr lang="de-DE" dirty="0" err="1"/>
              <a:t>mixin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  $</a:t>
            </a:r>
            <a:r>
              <a:rPr lang="de-DE" dirty="0" err="1"/>
              <a:t>color</a:t>
            </a:r>
            <a:r>
              <a:rPr lang="de-DE" dirty="0"/>
              <a:t>: </a:t>
            </a:r>
            <a:r>
              <a:rPr lang="de-DE" dirty="0" err="1"/>
              <a:t>red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>
                <a:highlight>
                  <a:srgbClr val="FFFF00"/>
                </a:highlight>
              </a:rPr>
              <a:t>@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$i </a:t>
            </a:r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1 </a:t>
            </a:r>
            <a:r>
              <a:rPr lang="de-DE" dirty="0" err="1">
                <a:highlight>
                  <a:srgbClr val="FFFF00"/>
                </a:highlight>
              </a:rPr>
              <a:t>through</a:t>
            </a:r>
            <a:r>
              <a:rPr lang="de-DE" dirty="0">
                <a:highlight>
                  <a:srgbClr val="FFFF00"/>
                </a:highlight>
              </a:rPr>
              <a:t> 5 </a:t>
            </a:r>
            <a:r>
              <a:rPr lang="de-DE" dirty="0"/>
              <a:t>{</a:t>
            </a:r>
          </a:p>
          <a:p>
            <a:pPr marL="0" indent="0">
              <a:buNone/>
            </a:pPr>
            <a:r>
              <a:rPr lang="de-DE" dirty="0"/>
              <a:t>    &amp;.</a:t>
            </a:r>
            <a:r>
              <a:rPr lang="de-DE" dirty="0" err="1"/>
              <a:t>bg</a:t>
            </a:r>
            <a:r>
              <a:rPr lang="de-DE" dirty="0"/>
              <a:t>-cover#{$i} { background-color: </a:t>
            </a:r>
            <a:r>
              <a:rPr lang="de-DE" dirty="0" err="1"/>
              <a:t>adjust-hue</a:t>
            </a:r>
            <a:r>
              <a:rPr lang="de-DE" dirty="0"/>
              <a:t>($</a:t>
            </a:r>
            <a:r>
              <a:rPr lang="de-DE" dirty="0" err="1"/>
              <a:t>color</a:t>
            </a:r>
            <a:r>
              <a:rPr lang="de-DE" dirty="0"/>
              <a:t>, 15deg * $i) }</a:t>
            </a:r>
          </a:p>
          <a:p>
            <a:pPr marL="0" indent="0">
              <a:buNone/>
            </a:pPr>
            <a:r>
              <a:rPr lang="de-DE" dirty="0"/>
              <a:t>  }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/>
              <a:t>.</a:t>
            </a:r>
            <a:r>
              <a:rPr lang="de-DE" dirty="0" err="1"/>
              <a:t>wrapper</a:t>
            </a:r>
            <a:r>
              <a:rPr lang="de-DE" dirty="0"/>
              <a:t> { @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2297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Pingendo</a:t>
            </a:r>
            <a:r>
              <a:rPr lang="de-DE" dirty="0"/>
              <a:t> (Bootstrap Editor)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grafischer Editor von Bootstrap </a:t>
            </a:r>
          </a:p>
          <a:p>
            <a:r>
              <a:rPr lang="de-DE" dirty="0"/>
              <a:t>Generiert Bootstrap HTML, was weiter angepasst wird</a:t>
            </a:r>
          </a:p>
          <a:p>
            <a:r>
              <a:rPr lang="de-DE" dirty="0"/>
              <a:t>Vorteil: </a:t>
            </a:r>
          </a:p>
          <a:p>
            <a:pPr lvl="1"/>
            <a:r>
              <a:rPr lang="de-DE" dirty="0"/>
              <a:t>schnelles </a:t>
            </a:r>
            <a:r>
              <a:rPr lang="de-DE" dirty="0" err="1"/>
              <a:t>Prothotypisieren</a:t>
            </a:r>
            <a:endParaRPr lang="de-DE" dirty="0"/>
          </a:p>
          <a:p>
            <a:pPr lvl="1"/>
            <a:r>
              <a:rPr lang="de-DE" dirty="0"/>
              <a:t>Überblick über alle Komponentenmöglichkeiten, dient als Nachschlagwerk</a:t>
            </a:r>
          </a:p>
          <a:p>
            <a:pPr lvl="1"/>
            <a:r>
              <a:rPr lang="de-DE" dirty="0"/>
              <a:t>Generiert kein aufgeblasenes Code wie z.B. Dreamweaver (sehr schön strukturiert, CSS und andere Frameworks bleiben im Hintergrund)</a:t>
            </a:r>
          </a:p>
          <a:p>
            <a:pPr lvl="1"/>
            <a:r>
              <a:rPr lang="de-DE" dirty="0"/>
              <a:t>mehrere Jahre Erfahrung</a:t>
            </a:r>
          </a:p>
          <a:p>
            <a:pPr lvl="1"/>
            <a:r>
              <a:rPr lang="de-DE" dirty="0"/>
              <a:t>kostenlos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277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Modernes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minimierte Anzahl der Farben (Primäre, sekundäre Farbe,</a:t>
            </a:r>
            <a:r>
              <a:rPr lang="de-DE" dirty="0"/>
              <a:t> Kontrastfarbe (Text),</a:t>
            </a:r>
            <a:r>
              <a:rPr lang="de-DE" dirty="0"/>
              <a:t> Hintergrundfarbe</a:t>
            </a:r>
          </a:p>
          <a:p>
            <a:r>
              <a:rPr lang="de-DE" dirty="0"/>
              <a:t>Alle Objekte auf UI haben gleichen „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“, keine unterschiedliche pseudokünstlerische Gestaltungen</a:t>
            </a:r>
          </a:p>
          <a:p>
            <a:r>
              <a:rPr lang="de-DE" dirty="0"/>
              <a:t>Beispiel: Orientierung in der U-Bahn</a:t>
            </a:r>
          </a:p>
          <a:p>
            <a:r>
              <a:rPr lang="de-DE" dirty="0"/>
              <a:t>Benutzer will schnell zu seinen Informationen Kommen </a:t>
            </a:r>
          </a:p>
          <a:p>
            <a:r>
              <a:rPr lang="de-DE" dirty="0"/>
              <a:t>Texte-weniger ist mehr</a:t>
            </a:r>
          </a:p>
          <a:p>
            <a:r>
              <a:rPr lang="de-DE" dirty="0"/>
              <a:t>schnelles Aufbau der Seite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12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FFF00">
                <a:alpha val="0"/>
              </a:srgb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/>
              <p14:cNvContentPartPr/>
              <p14:nvPr/>
            </p14:nvContentPartPr>
            <p14:xfrm>
              <a:off x="1340037" y="635150"/>
              <a:ext cx="240" cy="433440"/>
            </p14:xfrm>
          </p:contentPart>
        </mc:Choice>
        <mc:Fallback xmlns="">
          <p:pic>
            <p:nvPicPr>
              <p:cNvPr id="8" name="Freihand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957" y="587270"/>
                <a:ext cx="324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/>
              <p14:cNvContentPartPr/>
              <p14:nvPr/>
            </p14:nvContentPartPr>
            <p14:xfrm>
              <a:off x="1255797" y="1081790"/>
              <a:ext cx="84960" cy="5413440"/>
            </p14:xfrm>
          </p:contentPart>
        </mc:Choice>
        <mc:Fallback xmlns="">
          <p:pic>
            <p:nvPicPr>
              <p:cNvPr id="9" name="Freihand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677" y="1033909"/>
                <a:ext cx="133200" cy="5509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/>
              <p14:cNvContentPartPr/>
              <p14:nvPr/>
            </p14:nvContentPartPr>
            <p14:xfrm>
              <a:off x="1291317" y="3743870"/>
              <a:ext cx="9010800" cy="277680"/>
            </p14:xfrm>
          </p:contentPart>
        </mc:Choice>
        <mc:Fallback xmlns="">
          <p:pic>
            <p:nvPicPr>
              <p:cNvPr id="10" name="Freihand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7197" y="3695969"/>
                <a:ext cx="9059040" cy="373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/>
              <p14:cNvContentPartPr/>
              <p14:nvPr/>
            </p14:nvContentPartPr>
            <p14:xfrm>
              <a:off x="10169397" y="565310"/>
              <a:ext cx="105840" cy="5792160"/>
            </p14:xfrm>
          </p:contentPart>
        </mc:Choice>
        <mc:Fallback xmlns="">
          <p:pic>
            <p:nvPicPr>
              <p:cNvPr id="11" name="Freihand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45277" y="517429"/>
                <a:ext cx="154080" cy="5888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/>
              <p14:cNvContentPartPr/>
              <p14:nvPr/>
            </p14:nvContentPartPr>
            <p14:xfrm>
              <a:off x="293157" y="3488030"/>
              <a:ext cx="370800" cy="1371600"/>
            </p14:xfrm>
          </p:contentPart>
        </mc:Choice>
        <mc:Fallback xmlns="">
          <p:pic>
            <p:nvPicPr>
              <p:cNvPr id="12" name="Freihand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9037" y="3440150"/>
                <a:ext cx="41904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Freihand 12"/>
              <p14:cNvContentPartPr/>
              <p14:nvPr/>
            </p14:nvContentPartPr>
            <p14:xfrm>
              <a:off x="823557" y="4802030"/>
              <a:ext cx="100320" cy="70080"/>
            </p14:xfrm>
          </p:contentPart>
        </mc:Choice>
        <mc:Fallback xmlns="">
          <p:pic>
            <p:nvPicPr>
              <p:cNvPr id="13" name="Freihand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9466" y="4754232"/>
                <a:ext cx="148502" cy="166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Freihand 13"/>
              <p14:cNvContentPartPr/>
              <p14:nvPr/>
            </p14:nvContentPartPr>
            <p14:xfrm>
              <a:off x="5186757" y="1863470"/>
              <a:ext cx="478080" cy="1019760"/>
            </p14:xfrm>
          </p:contentPart>
        </mc:Choice>
        <mc:Fallback xmlns="">
          <p:pic>
            <p:nvPicPr>
              <p:cNvPr id="14" name="Freihand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62637" y="1815596"/>
                <a:ext cx="526320" cy="1115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Freihand 14"/>
              <p14:cNvContentPartPr/>
              <p14:nvPr/>
            </p14:nvContentPartPr>
            <p14:xfrm>
              <a:off x="5903397" y="2866910"/>
              <a:ext cx="5520" cy="18960"/>
            </p14:xfrm>
          </p:contentPart>
        </mc:Choice>
        <mc:Fallback xmlns="">
          <p:pic>
            <p:nvPicPr>
              <p:cNvPr id="15" name="Freihand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87317" y="2834990"/>
                <a:ext cx="37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Freihand 15"/>
              <p14:cNvContentPartPr/>
              <p14:nvPr/>
            </p14:nvContentPartPr>
            <p14:xfrm>
              <a:off x="5144277" y="4312910"/>
              <a:ext cx="653040" cy="999840"/>
            </p14:xfrm>
          </p:contentPart>
        </mc:Choice>
        <mc:Fallback xmlns="">
          <p:pic>
            <p:nvPicPr>
              <p:cNvPr id="16" name="Freihand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20157" y="4265024"/>
                <a:ext cx="701280" cy="1095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Freihand 16"/>
              <p14:cNvContentPartPr/>
              <p14:nvPr/>
            </p14:nvContentPartPr>
            <p14:xfrm>
              <a:off x="10802997" y="2694110"/>
              <a:ext cx="866400" cy="1508880"/>
            </p14:xfrm>
          </p:contentPart>
        </mc:Choice>
        <mc:Fallback xmlns="">
          <p:pic>
            <p:nvPicPr>
              <p:cNvPr id="17" name="Freihand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78880" y="2646226"/>
                <a:ext cx="914633" cy="1605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Freihand 17"/>
              <p14:cNvContentPartPr/>
              <p14:nvPr/>
            </p14:nvContentPartPr>
            <p14:xfrm>
              <a:off x="11314677" y="3650510"/>
              <a:ext cx="112080" cy="1250640"/>
            </p14:xfrm>
          </p:contentPart>
        </mc:Choice>
        <mc:Fallback xmlns="">
          <p:pic>
            <p:nvPicPr>
              <p:cNvPr id="18" name="Freihand 1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290531" y="3602630"/>
                <a:ext cx="160372" cy="13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Freihand 18"/>
              <p14:cNvContentPartPr/>
              <p14:nvPr/>
            </p14:nvContentPartPr>
            <p14:xfrm>
              <a:off x="5393397" y="27710"/>
              <a:ext cx="199440" cy="274080"/>
            </p14:xfrm>
          </p:contentPart>
        </mc:Choice>
        <mc:Fallback xmlns="">
          <p:pic>
            <p:nvPicPr>
              <p:cNvPr id="19" name="Freihand 1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69277" y="-20191"/>
                <a:ext cx="247680" cy="370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Freihand 19"/>
              <p14:cNvContentPartPr/>
              <p14:nvPr/>
            </p14:nvContentPartPr>
            <p14:xfrm>
              <a:off x="5486277" y="-42370"/>
              <a:ext cx="184320" cy="15120"/>
            </p14:xfrm>
          </p:contentPart>
        </mc:Choice>
        <mc:Fallback xmlns="">
          <p:pic>
            <p:nvPicPr>
              <p:cNvPr id="20" name="Freihand 1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62157" y="-90250"/>
                <a:ext cx="232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Freihand 20"/>
              <p14:cNvContentPartPr/>
              <p14:nvPr/>
            </p14:nvContentPartPr>
            <p14:xfrm>
              <a:off x="5465397" y="-11650"/>
              <a:ext cx="229920" cy="18720"/>
            </p14:xfrm>
          </p:contentPart>
        </mc:Choice>
        <mc:Fallback xmlns="">
          <p:pic>
            <p:nvPicPr>
              <p:cNvPr id="21" name="Freihand 2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41290" y="-59530"/>
                <a:ext cx="278135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Freihand 21"/>
              <p14:cNvContentPartPr/>
              <p14:nvPr/>
            </p14:nvContentPartPr>
            <p14:xfrm>
              <a:off x="7390677" y="34670"/>
              <a:ext cx="273600" cy="252000"/>
            </p14:xfrm>
          </p:contentPart>
        </mc:Choice>
        <mc:Fallback xmlns="">
          <p:pic>
            <p:nvPicPr>
              <p:cNvPr id="22" name="Freihand 2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66557" y="-13210"/>
                <a:ext cx="321840" cy="3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83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5013325" y="514339"/>
            <a:ext cx="17907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Pingendo</a:t>
            </a:r>
            <a:endParaRPr lang="de-DE" dirty="0"/>
          </a:p>
        </p:txBody>
      </p:sp>
      <p:sp>
        <p:nvSpPr>
          <p:cNvPr id="5" name="Pfeil: nach unten 4"/>
          <p:cNvSpPr/>
          <p:nvPr/>
        </p:nvSpPr>
        <p:spPr>
          <a:xfrm>
            <a:off x="5676898" y="1183470"/>
            <a:ext cx="355600" cy="450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/>
          <p:cNvSpPr/>
          <p:nvPr/>
        </p:nvSpPr>
        <p:spPr>
          <a:xfrm>
            <a:off x="4918074" y="1770849"/>
            <a:ext cx="18986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Bootstrap</a:t>
            </a:r>
          </a:p>
        </p:txBody>
      </p:sp>
      <p:sp>
        <p:nvSpPr>
          <p:cNvPr id="9" name="Rechteck: abgerundete Ecken 8"/>
          <p:cNvSpPr/>
          <p:nvPr/>
        </p:nvSpPr>
        <p:spPr>
          <a:xfrm>
            <a:off x="5241924" y="2666203"/>
            <a:ext cx="1250950" cy="45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Less</a:t>
            </a:r>
            <a:r>
              <a:rPr lang="de-DE" dirty="0"/>
              <a:t>/SASS</a:t>
            </a:r>
          </a:p>
        </p:txBody>
      </p:sp>
      <p:sp>
        <p:nvSpPr>
          <p:cNvPr id="10" name="Rechteck: abgerundete Ecken 9"/>
          <p:cNvSpPr/>
          <p:nvPr/>
        </p:nvSpPr>
        <p:spPr>
          <a:xfrm>
            <a:off x="3525837" y="4244180"/>
            <a:ext cx="5038725" cy="45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  <p:sp>
        <p:nvSpPr>
          <p:cNvPr id="11" name="Rechteck: abgerundete Ecken 10"/>
          <p:cNvSpPr/>
          <p:nvPr/>
        </p:nvSpPr>
        <p:spPr>
          <a:xfrm>
            <a:off x="5283200" y="3471067"/>
            <a:ext cx="1250950" cy="45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CSS</a:t>
            </a:r>
          </a:p>
        </p:txBody>
      </p:sp>
      <p:sp>
        <p:nvSpPr>
          <p:cNvPr id="13" name="Pfeil: nach unten 12"/>
          <p:cNvSpPr/>
          <p:nvPr/>
        </p:nvSpPr>
        <p:spPr>
          <a:xfrm>
            <a:off x="5772150" y="4796629"/>
            <a:ext cx="355600" cy="211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: abgerundete Ecken 13"/>
          <p:cNvSpPr/>
          <p:nvPr/>
        </p:nvSpPr>
        <p:spPr>
          <a:xfrm>
            <a:off x="3206749" y="5110160"/>
            <a:ext cx="5676900" cy="13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</a:t>
            </a:r>
            <a:r>
              <a:rPr lang="de-DE" dirty="0" err="1"/>
              <a:t>interface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Browser, </a:t>
            </a:r>
            <a:r>
              <a:rPr lang="de-DE" dirty="0" err="1"/>
              <a:t>WebApp</a:t>
            </a: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>
            <a:off x="5740400" y="3998909"/>
            <a:ext cx="355600" cy="211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: nach unten 19"/>
          <p:cNvSpPr/>
          <p:nvPr/>
        </p:nvSpPr>
        <p:spPr>
          <a:xfrm>
            <a:off x="5689599" y="3203970"/>
            <a:ext cx="355600" cy="211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Pfeil: nach unten 20"/>
          <p:cNvSpPr/>
          <p:nvPr/>
        </p:nvSpPr>
        <p:spPr>
          <a:xfrm>
            <a:off x="5676898" y="2391563"/>
            <a:ext cx="355600" cy="211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46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wurde entwickelt 2011 von Twitter </a:t>
            </a:r>
          </a:p>
          <a:p>
            <a:r>
              <a:rPr lang="de-DE" dirty="0"/>
              <a:t>aktuelle Version: 3.3.7, Version 4 in Alpha Stadium (finale Version Nicht vor Sommer 2017)</a:t>
            </a:r>
          </a:p>
          <a:p>
            <a:r>
              <a:rPr lang="de-DE" dirty="0"/>
              <a:t>Kostenlos, </a:t>
            </a:r>
            <a:r>
              <a:rPr lang="de-DE" dirty="0" err="1"/>
              <a:t>OpenSource</a:t>
            </a:r>
            <a:r>
              <a:rPr lang="de-DE" dirty="0"/>
              <a:t> Library</a:t>
            </a:r>
          </a:p>
          <a:p>
            <a:r>
              <a:rPr lang="de-DE" dirty="0"/>
              <a:t>Basiert auf HTML, CSS, JavaScript und LESS/SASS </a:t>
            </a:r>
            <a:r>
              <a:rPr lang="de-DE" dirty="0" err="1"/>
              <a:t>Preprocessor</a:t>
            </a:r>
            <a:endParaRPr lang="de-DE" dirty="0"/>
          </a:p>
          <a:p>
            <a:r>
              <a:rPr lang="de-DE" dirty="0"/>
              <a:t>Beschleunigt die Entwicklung von UI einer </a:t>
            </a:r>
            <a:r>
              <a:rPr lang="de-DE" dirty="0" err="1"/>
              <a:t>WebApp</a:t>
            </a:r>
            <a:endParaRPr lang="de-DE" dirty="0"/>
          </a:p>
          <a:p>
            <a:r>
              <a:rPr lang="de-DE" dirty="0"/>
              <a:t>intern Modular Aufgebaut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28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andere Möglichkeit, </a:t>
            </a:r>
            <a:r>
              <a:rPr lang="de-DE" dirty="0" err="1"/>
              <a:t>WebApp</a:t>
            </a:r>
            <a:r>
              <a:rPr lang="de-DE" dirty="0"/>
              <a:t> zu </a:t>
            </a:r>
            <a:r>
              <a:rPr lang="de-DE" dirty="0" err="1"/>
              <a:t>Programieren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581528"/>
            <a:ext cx="7943353" cy="4706061"/>
          </a:xfrm>
        </p:spPr>
      </p:pic>
      <p:sp>
        <p:nvSpPr>
          <p:cNvPr id="5" name="Textfeld 4"/>
          <p:cNvSpPr txBox="1"/>
          <p:nvPr/>
        </p:nvSpPr>
        <p:spPr>
          <a:xfrm>
            <a:off x="307127" y="6383117"/>
            <a:ext cx="116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https://www.codeproject.com/Articles/892677/Developing-Hybrid-Mobile-Apps-with-Phonegap-Angula</a:t>
            </a:r>
          </a:p>
        </p:txBody>
      </p:sp>
    </p:spTree>
    <p:extLst>
      <p:ext uri="{BB962C8B-B14F-4D97-AF65-F5344CB8AC3E}">
        <p14:creationId xmlns:p14="http://schemas.microsoft.com/office/powerpoint/2010/main" val="80667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Responsive</a:t>
            </a:r>
            <a:r>
              <a:rPr lang="de-DE" dirty="0"/>
              <a:t> Webdesign mobile </a:t>
            </a:r>
            <a:r>
              <a:rPr lang="de-DE" dirty="0" err="1"/>
              <a:t>first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" y="2126774"/>
            <a:ext cx="9989820" cy="3749040"/>
          </a:xfrm>
        </p:spPr>
      </p:pic>
    </p:spTree>
    <p:extLst>
      <p:ext uri="{BB962C8B-B14F-4D97-AF65-F5344CB8AC3E}">
        <p14:creationId xmlns:p14="http://schemas.microsoft.com/office/powerpoint/2010/main" val="233676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Responsive</a:t>
            </a:r>
            <a:r>
              <a:rPr lang="de-DE" dirty="0"/>
              <a:t> Webdesign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5470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Anbindung der Bibliotheken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962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runterladen Bootstrap von getbootstrap.com und linken die Dateien im HTML Code</a:t>
            </a:r>
            <a:br>
              <a:rPr lang="de-DE" dirty="0"/>
            </a:br>
            <a:br>
              <a:rPr lang="de-DE" dirty="0"/>
            </a:br>
            <a:r>
              <a:rPr lang="de-DE" b="1" dirty="0"/>
              <a:t>ODER</a:t>
            </a:r>
            <a:br>
              <a:rPr lang="de-DE" dirty="0"/>
            </a:br>
            <a:r>
              <a:rPr lang="de-DE" dirty="0"/>
              <a:t> </a:t>
            </a:r>
          </a:p>
          <a:p>
            <a:r>
              <a:rPr lang="de-DE" dirty="0"/>
              <a:t>linken die Framework-Dateien direkt im HTML:</a:t>
            </a:r>
            <a:br>
              <a:rPr lang="de-DE" dirty="0"/>
            </a:br>
            <a:br>
              <a:rPr lang="de-DE" dirty="0"/>
            </a:br>
            <a:r>
              <a:rPr lang="en-US" sz="1800" dirty="0">
                <a:solidFill>
                  <a:srgbClr val="0070C0"/>
                </a:solidFill>
              </a:rPr>
              <a:t>&lt;!-- </a:t>
            </a:r>
            <a:r>
              <a:rPr lang="en-US" sz="1800" dirty="0" err="1">
                <a:solidFill>
                  <a:srgbClr val="0070C0"/>
                </a:solidFill>
              </a:rPr>
              <a:t>letzte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kompilierte</a:t>
            </a:r>
            <a:r>
              <a:rPr lang="en-US" sz="1800" dirty="0">
                <a:solidFill>
                  <a:srgbClr val="0070C0"/>
                </a:solidFill>
              </a:rPr>
              <a:t> und </a:t>
            </a:r>
            <a:r>
              <a:rPr lang="en-US" sz="1800" dirty="0" err="1">
                <a:solidFill>
                  <a:srgbClr val="0070C0"/>
                </a:solidFill>
              </a:rPr>
              <a:t>minimiert</a:t>
            </a:r>
            <a:r>
              <a:rPr lang="en-US" sz="1800" dirty="0">
                <a:solidFill>
                  <a:srgbClr val="0070C0"/>
                </a:solidFill>
              </a:rPr>
              <a:t> CSS --&gt;</a:t>
            </a:r>
            <a:br>
              <a:rPr lang="en-US" sz="1800" dirty="0"/>
            </a:br>
            <a:r>
              <a:rPr lang="en-US" sz="1800" dirty="0"/>
              <a:t>&lt;link </a:t>
            </a:r>
            <a:r>
              <a:rPr lang="en-US" sz="1800" dirty="0" err="1"/>
              <a:t>rel</a:t>
            </a:r>
            <a:r>
              <a:rPr lang="en-US" sz="1800" dirty="0"/>
              <a:t>="stylesheet" </a:t>
            </a:r>
            <a:r>
              <a:rPr lang="en-US" sz="1800" dirty="0" err="1"/>
              <a:t>href</a:t>
            </a:r>
            <a:r>
              <a:rPr lang="en-US" sz="1800" dirty="0"/>
              <a:t>="https://</a:t>
            </a:r>
            <a:r>
              <a:rPr lang="en-US" sz="1800" dirty="0">
                <a:highlight>
                  <a:srgbClr val="00FF00"/>
                </a:highlight>
              </a:rPr>
              <a:t>maxcdn.bootstrapcdn.com</a:t>
            </a:r>
            <a:r>
              <a:rPr lang="en-US" sz="1800" dirty="0"/>
              <a:t>/bootstrap/3.3.7/</a:t>
            </a:r>
            <a:r>
              <a:rPr lang="en-US" sz="1800" dirty="0" err="1"/>
              <a:t>css</a:t>
            </a:r>
            <a:r>
              <a:rPr lang="en-US" sz="1800" dirty="0"/>
              <a:t>/</a:t>
            </a:r>
            <a:r>
              <a:rPr lang="en-US" sz="1800" dirty="0">
                <a:highlight>
                  <a:srgbClr val="FFFF00"/>
                </a:highlight>
              </a:rPr>
              <a:t>bootstrap.min.css</a:t>
            </a:r>
            <a:r>
              <a:rPr lang="en-US" sz="1800" dirty="0"/>
              <a:t>"&gt;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&lt;!-- jQuery </a:t>
            </a:r>
            <a:r>
              <a:rPr lang="en-US" sz="1800" dirty="0" err="1">
                <a:solidFill>
                  <a:srgbClr val="0070C0"/>
                </a:solidFill>
              </a:rPr>
              <a:t>Bibliothek</a:t>
            </a:r>
            <a:r>
              <a:rPr lang="en-US" sz="1800" dirty="0">
                <a:solidFill>
                  <a:srgbClr val="0070C0"/>
                </a:solidFill>
              </a:rPr>
              <a:t> --&gt;</a:t>
            </a:r>
            <a:br>
              <a:rPr lang="en-US" sz="1800" dirty="0"/>
            </a:br>
            <a:r>
              <a:rPr lang="en-US" sz="1800" dirty="0"/>
              <a:t>&lt;script </a:t>
            </a:r>
            <a:r>
              <a:rPr lang="en-US" sz="1800" dirty="0" err="1"/>
              <a:t>src</a:t>
            </a:r>
            <a:r>
              <a:rPr lang="en-US" sz="1800" dirty="0"/>
              <a:t>="https://</a:t>
            </a:r>
            <a:r>
              <a:rPr lang="en-US" sz="1800" dirty="0">
                <a:highlight>
                  <a:srgbClr val="00FF00"/>
                </a:highlight>
              </a:rPr>
              <a:t>ajax.googleapis.com</a:t>
            </a:r>
            <a:r>
              <a:rPr lang="en-US" sz="1800" dirty="0"/>
              <a:t>/ajax/libs/</a:t>
            </a:r>
            <a:r>
              <a:rPr lang="en-US" sz="1800" dirty="0" err="1"/>
              <a:t>jquery</a:t>
            </a:r>
            <a:r>
              <a:rPr lang="en-US" sz="1800" dirty="0"/>
              <a:t>/3.1.1/</a:t>
            </a:r>
            <a:r>
              <a:rPr lang="en-US" sz="1800" dirty="0">
                <a:highlight>
                  <a:srgbClr val="FFFF00"/>
                </a:highlight>
              </a:rPr>
              <a:t>jquery.min.js</a:t>
            </a:r>
            <a:r>
              <a:rPr lang="en-US" sz="1800" dirty="0"/>
              <a:t>"&gt;&lt;/script&gt;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&lt;!– </a:t>
            </a:r>
            <a:r>
              <a:rPr lang="en-US" sz="1800" dirty="0" err="1">
                <a:solidFill>
                  <a:srgbClr val="0070C0"/>
                </a:solidFill>
              </a:rPr>
              <a:t>letztes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kompiliertes</a:t>
            </a:r>
            <a:r>
              <a:rPr lang="en-US" sz="1800" dirty="0">
                <a:solidFill>
                  <a:srgbClr val="0070C0"/>
                </a:solidFill>
              </a:rPr>
              <a:t> JavaScript --&gt;</a:t>
            </a:r>
            <a:br>
              <a:rPr lang="en-US" sz="1800" dirty="0"/>
            </a:br>
            <a:r>
              <a:rPr lang="en-US" sz="1800" dirty="0"/>
              <a:t>&lt;script </a:t>
            </a:r>
            <a:r>
              <a:rPr lang="en-US" sz="1800" dirty="0" err="1"/>
              <a:t>src</a:t>
            </a:r>
            <a:r>
              <a:rPr lang="en-US" sz="1800" dirty="0"/>
              <a:t>="https://</a:t>
            </a:r>
            <a:r>
              <a:rPr lang="en-US" sz="1800" dirty="0">
                <a:highlight>
                  <a:srgbClr val="00FF00"/>
                </a:highlight>
              </a:rPr>
              <a:t>maxcdn.bootstrapcdn.com</a:t>
            </a:r>
            <a:r>
              <a:rPr lang="en-US" sz="1800" dirty="0"/>
              <a:t>/bootstrap/3.3.7/</a:t>
            </a:r>
            <a:r>
              <a:rPr lang="en-US" sz="1800" dirty="0" err="1"/>
              <a:t>js</a:t>
            </a:r>
            <a:r>
              <a:rPr lang="en-US" sz="1800" dirty="0"/>
              <a:t>/</a:t>
            </a:r>
            <a:r>
              <a:rPr lang="en-US" sz="1800" dirty="0">
                <a:highlight>
                  <a:srgbClr val="FFFF00"/>
                </a:highlight>
              </a:rPr>
              <a:t>bootstrap.min.js</a:t>
            </a:r>
            <a:r>
              <a:rPr lang="en-US" sz="1800" dirty="0"/>
              <a:t>"&gt;&lt;/script&gt;</a:t>
            </a:r>
            <a:br>
              <a:rPr lang="de-DE" sz="1800" dirty="0"/>
            </a:b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38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</a:t>
            </a:r>
            <a:r>
              <a:rPr lang="de-DE" dirty="0"/>
              <a:t> System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94" y="1825625"/>
            <a:ext cx="8208812" cy="4351338"/>
          </a:xfrm>
        </p:spPr>
      </p:pic>
    </p:spTree>
    <p:extLst>
      <p:ext uri="{BB962C8B-B14F-4D97-AF65-F5344CB8AC3E}">
        <p14:creationId xmlns:p14="http://schemas.microsoft.com/office/powerpoint/2010/main" val="36679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</a:t>
            </a:r>
            <a:r>
              <a:rPr lang="de-DE" dirty="0"/>
              <a:t> System Code Beispiel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>
                <a:highlight>
                  <a:srgbClr val="FFFF00"/>
                </a:highlight>
              </a:rPr>
              <a:t>col-sm-4</a:t>
            </a:r>
            <a:r>
              <a:rPr lang="en-US" dirty="0"/>
              <a:t>"&gt;.col-sm-4&lt;/div&gt;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>
                <a:highlight>
                  <a:srgbClr val="FFFF00"/>
                </a:highlight>
              </a:rPr>
              <a:t>col-sm-4</a:t>
            </a:r>
            <a:r>
              <a:rPr lang="en-US" dirty="0"/>
              <a:t>"&gt;.col-sm-4&lt;/div&gt;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>
                <a:highlight>
                  <a:srgbClr val="FFFF00"/>
                </a:highlight>
              </a:rPr>
              <a:t>col-sm-4</a:t>
            </a:r>
            <a:r>
              <a:rPr lang="en-US" dirty="0"/>
              <a:t>"&gt;.col-sm-4&lt;/div&gt;</a:t>
            </a:r>
            <a:br>
              <a:rPr lang="en-US" dirty="0"/>
            </a:br>
            <a:r>
              <a:rPr lang="en-US" dirty="0"/>
              <a:t>&lt;/div&gt;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18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</a:t>
            </a:r>
            <a:r>
              <a:rPr lang="de-DE" dirty="0"/>
              <a:t> System Code Beispiel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&lt;div class="</a:t>
            </a:r>
            <a:r>
              <a:rPr lang="en-US" dirty="0">
                <a:highlight>
                  <a:srgbClr val="FFFF00"/>
                </a:highlight>
              </a:rPr>
              <a:t>row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>
                <a:highlight>
                  <a:srgbClr val="FFFF00"/>
                </a:highlight>
              </a:rPr>
              <a:t>col-sm-4</a:t>
            </a:r>
            <a:r>
              <a:rPr lang="en-US" dirty="0"/>
              <a:t>"&gt;Text </a:t>
            </a:r>
            <a:r>
              <a:rPr lang="en-US" dirty="0" err="1"/>
              <a:t>für</a:t>
            </a:r>
            <a:r>
              <a:rPr lang="en-US" dirty="0"/>
              <a:t> .col-sm-4&lt;/div&gt;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>
                <a:highlight>
                  <a:srgbClr val="FFFF00"/>
                </a:highlight>
              </a:rPr>
              <a:t>col-sm-8</a:t>
            </a:r>
            <a:r>
              <a:rPr lang="en-US" dirty="0"/>
              <a:t>"&gt;Text </a:t>
            </a:r>
            <a:r>
              <a:rPr lang="en-US" dirty="0" err="1"/>
              <a:t>für</a:t>
            </a:r>
            <a:r>
              <a:rPr lang="en-US" dirty="0"/>
              <a:t> .col-sm-8&lt;/div&gt;</a:t>
            </a:r>
            <a:br>
              <a:rPr lang="en-US" dirty="0"/>
            </a:br>
            <a:r>
              <a:rPr lang="en-US" dirty="0"/>
              <a:t>&lt;/div&gt;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70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</a:t>
            </a:r>
            <a:r>
              <a:rPr lang="de-DE" dirty="0"/>
              <a:t> System Code Beispiel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 &lt;div </a:t>
            </a:r>
            <a:r>
              <a:rPr lang="de-DE" sz="2400" dirty="0" err="1"/>
              <a:t>class</a:t>
            </a:r>
            <a:r>
              <a:rPr lang="de-DE" sz="2400" dirty="0"/>
              <a:t>="</a:t>
            </a:r>
            <a:r>
              <a:rPr lang="de-DE" sz="2400" dirty="0" err="1"/>
              <a:t>row</a:t>
            </a:r>
            <a:r>
              <a:rPr lang="de-DE" sz="2400" dirty="0"/>
              <a:t>"&gt;</a:t>
            </a:r>
          </a:p>
          <a:p>
            <a:pPr marL="0" indent="0">
              <a:buNone/>
            </a:pPr>
            <a:r>
              <a:rPr lang="de-DE" sz="2400" dirty="0"/>
              <a:t>    &lt;div </a:t>
            </a:r>
            <a:r>
              <a:rPr lang="de-DE" sz="2400" dirty="0" err="1"/>
              <a:t>class</a:t>
            </a:r>
            <a:r>
              <a:rPr lang="de-DE" sz="2400" dirty="0"/>
              <a:t>="</a:t>
            </a:r>
            <a:r>
              <a:rPr lang="de-DE" sz="2400" dirty="0">
                <a:highlight>
                  <a:srgbClr val="FFFF00"/>
                </a:highlight>
              </a:rPr>
              <a:t>col-sm-3</a:t>
            </a:r>
            <a:r>
              <a:rPr lang="de-DE" sz="2400" dirty="0"/>
              <a:t>" style="</a:t>
            </a:r>
            <a:r>
              <a:rPr lang="de-DE" sz="2400" dirty="0" err="1"/>
              <a:t>background-color:lavender</a:t>
            </a:r>
            <a:r>
              <a:rPr lang="de-DE" sz="2400" dirty="0"/>
              <a:t>;"&gt;.col-sm-3&lt;/div&gt;</a:t>
            </a:r>
          </a:p>
          <a:p>
            <a:pPr marL="0" indent="0">
              <a:buNone/>
            </a:pPr>
            <a:r>
              <a:rPr lang="de-DE" sz="2400" dirty="0"/>
              <a:t>    &lt;div </a:t>
            </a:r>
            <a:r>
              <a:rPr lang="de-DE" sz="2400" dirty="0" err="1"/>
              <a:t>class</a:t>
            </a:r>
            <a:r>
              <a:rPr lang="de-DE" sz="2400" dirty="0"/>
              <a:t>="</a:t>
            </a:r>
            <a:r>
              <a:rPr lang="de-DE" sz="2400" dirty="0">
                <a:highlight>
                  <a:srgbClr val="FFFF00"/>
                </a:highlight>
              </a:rPr>
              <a:t>col-sm-6</a:t>
            </a:r>
            <a:r>
              <a:rPr lang="de-DE" sz="2400" dirty="0"/>
              <a:t>" style="</a:t>
            </a:r>
            <a:r>
              <a:rPr lang="de-DE" sz="2400" dirty="0" err="1"/>
              <a:t>background-color:lavenderblush</a:t>
            </a:r>
            <a:r>
              <a:rPr lang="de-DE" sz="2400" dirty="0"/>
              <a:t>;"&gt;.col-sm-6&lt;/div&gt;</a:t>
            </a:r>
          </a:p>
          <a:p>
            <a:pPr marL="0" indent="0">
              <a:buNone/>
            </a:pPr>
            <a:r>
              <a:rPr lang="de-DE" sz="2400" dirty="0"/>
              <a:t>    &lt;div </a:t>
            </a:r>
            <a:r>
              <a:rPr lang="de-DE" sz="2400" dirty="0" err="1"/>
              <a:t>class</a:t>
            </a:r>
            <a:r>
              <a:rPr lang="de-DE" sz="2400" dirty="0"/>
              <a:t>="</a:t>
            </a:r>
            <a:r>
              <a:rPr lang="de-DE" sz="2400" dirty="0">
                <a:highlight>
                  <a:srgbClr val="FFFF00"/>
                </a:highlight>
              </a:rPr>
              <a:t>col-sm-3</a:t>
            </a:r>
            <a:r>
              <a:rPr lang="de-DE" sz="2400" dirty="0"/>
              <a:t>" style="</a:t>
            </a:r>
            <a:r>
              <a:rPr lang="de-DE" sz="2400" dirty="0" err="1"/>
              <a:t>background-color:lavender</a:t>
            </a:r>
            <a:r>
              <a:rPr lang="de-DE" sz="2400" dirty="0"/>
              <a:t>;"&gt;.col-sm-3&lt;/div&gt;</a:t>
            </a:r>
          </a:p>
          <a:p>
            <a:pPr marL="0" indent="0">
              <a:buNone/>
            </a:pPr>
            <a:r>
              <a:rPr lang="de-DE" sz="2400" dirty="0"/>
              <a:t>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88490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Breitbild</PresentationFormat>
  <Paragraphs>105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Bootstrap</vt:lpstr>
      <vt:lpstr>Allgemein</vt:lpstr>
      <vt:lpstr>Responsive Webdesign mobile first</vt:lpstr>
      <vt:lpstr>Responsive Webdesign </vt:lpstr>
      <vt:lpstr>Anbindung der Bibliotheken</vt:lpstr>
      <vt:lpstr>Grid System</vt:lpstr>
      <vt:lpstr>Grid System Code Beispiel 1</vt:lpstr>
      <vt:lpstr>Grid System Code Beispiel 2</vt:lpstr>
      <vt:lpstr>Grid System Code Beispiel 2</vt:lpstr>
      <vt:lpstr> Textgröße Header und Subtext klein/small</vt:lpstr>
      <vt:lpstr>Headers im Browser</vt:lpstr>
      <vt:lpstr>CSS und Bootstrap</vt:lpstr>
      <vt:lpstr>CSS Preprocessors</vt:lpstr>
      <vt:lpstr>.scss</vt:lpstr>
      <vt:lpstr>.scss Code-Beispiel Nr. 2</vt:lpstr>
      <vt:lpstr>Pingendo (Bootstrap Editor)</vt:lpstr>
      <vt:lpstr>Modernes Design</vt:lpstr>
      <vt:lpstr>PowerPoint-Präsentation</vt:lpstr>
      <vt:lpstr>PowerPoint-Präsentation</vt:lpstr>
      <vt:lpstr>andere Möglichkeit, WebApp zu Programieren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Jiri Valenta</dc:creator>
  <cp:lastModifiedBy>Jiri Valenta</cp:lastModifiedBy>
  <cp:revision>40</cp:revision>
  <dcterms:created xsi:type="dcterms:W3CDTF">2017-01-30T21:55:43Z</dcterms:created>
  <dcterms:modified xsi:type="dcterms:W3CDTF">2017-02-04T12:32:23Z</dcterms:modified>
</cp:coreProperties>
</file>