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5" r:id="rId13"/>
    <p:sldId id="257" r:id="rId14"/>
    <p:sldId id="262" r:id="rId15"/>
    <p:sldId id="263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65090-9BE7-4B07-906B-54F64FFA7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81351B3-4F02-449E-8667-E1E0CEEB9B93}">
      <dgm:prSet phldrT="[Text]"/>
      <dgm:spPr/>
      <dgm:t>
        <a:bodyPr/>
        <a:lstStyle/>
        <a:p>
          <a:r>
            <a:rPr lang="de-DE" dirty="0"/>
            <a:t>Projekt1</a:t>
          </a:r>
        </a:p>
      </dgm:t>
    </dgm:pt>
    <dgm:pt modelId="{22375F3B-70AD-426C-B4D2-18ABE8A73CDE}" type="parTrans" cxnId="{2D7C0CA9-42B7-4180-A622-69B3DDCCF6A1}">
      <dgm:prSet/>
      <dgm:spPr/>
      <dgm:t>
        <a:bodyPr/>
        <a:lstStyle/>
        <a:p>
          <a:endParaRPr lang="de-DE"/>
        </a:p>
      </dgm:t>
    </dgm:pt>
    <dgm:pt modelId="{BFE48E66-5613-4950-8986-AACCB0A930FE}" type="sibTrans" cxnId="{2D7C0CA9-42B7-4180-A622-69B3DDCCF6A1}">
      <dgm:prSet/>
      <dgm:spPr/>
      <dgm:t>
        <a:bodyPr/>
        <a:lstStyle/>
        <a:p>
          <a:endParaRPr lang="de-DE"/>
        </a:p>
      </dgm:t>
    </dgm:pt>
    <dgm:pt modelId="{A25A5382-2308-4C0B-91CB-7493CB9A0CE6}">
      <dgm:prSet phldrT="[Text]"/>
      <dgm:spPr/>
      <dgm:t>
        <a:bodyPr/>
        <a:lstStyle/>
        <a:p>
          <a:r>
            <a:rPr lang="de-DE" dirty="0"/>
            <a:t>.</a:t>
          </a:r>
          <a:r>
            <a:rPr lang="de-DE" dirty="0" err="1"/>
            <a:t>git</a:t>
          </a:r>
          <a:endParaRPr lang="de-DE" dirty="0"/>
        </a:p>
      </dgm:t>
    </dgm:pt>
    <dgm:pt modelId="{29D9C4F6-7FD6-4490-AD6D-3369E5A3B16B}" type="parTrans" cxnId="{B5EC0D5F-D9B2-498C-83F9-4F6F99087902}">
      <dgm:prSet/>
      <dgm:spPr/>
      <dgm:t>
        <a:bodyPr/>
        <a:lstStyle/>
        <a:p>
          <a:endParaRPr lang="de-DE"/>
        </a:p>
      </dgm:t>
    </dgm:pt>
    <dgm:pt modelId="{27A51CE3-51B8-482C-98EA-9DC273A3698B}" type="sibTrans" cxnId="{B5EC0D5F-D9B2-498C-83F9-4F6F99087902}">
      <dgm:prSet/>
      <dgm:spPr/>
      <dgm:t>
        <a:bodyPr/>
        <a:lstStyle/>
        <a:p>
          <a:endParaRPr lang="de-DE"/>
        </a:p>
      </dgm:t>
    </dgm:pt>
    <dgm:pt modelId="{6DDCC0B5-30AF-4D1C-A56C-B72125AA576A}">
      <dgm:prSet phldrT="[Text]"/>
      <dgm:spPr/>
      <dgm:t>
        <a:bodyPr/>
        <a:lstStyle/>
        <a:p>
          <a:r>
            <a:rPr lang="de-DE" dirty="0"/>
            <a:t>Arbeits-Verzeichnisse und -Dateien </a:t>
          </a:r>
        </a:p>
      </dgm:t>
    </dgm:pt>
    <dgm:pt modelId="{FFACF50E-68EF-455E-B0FA-779215CDE08B}" type="parTrans" cxnId="{64FD5904-DC83-47B4-B2E5-B33BE0D41491}">
      <dgm:prSet/>
      <dgm:spPr/>
      <dgm:t>
        <a:bodyPr/>
        <a:lstStyle/>
        <a:p>
          <a:endParaRPr lang="de-DE"/>
        </a:p>
      </dgm:t>
    </dgm:pt>
    <dgm:pt modelId="{BCC0B2CB-FF17-42DA-B0B5-14AE8C4ACAA4}" type="sibTrans" cxnId="{64FD5904-DC83-47B4-B2E5-B33BE0D41491}">
      <dgm:prSet/>
      <dgm:spPr/>
      <dgm:t>
        <a:bodyPr/>
        <a:lstStyle/>
        <a:p>
          <a:endParaRPr lang="de-DE"/>
        </a:p>
      </dgm:t>
    </dgm:pt>
    <dgm:pt modelId="{5F8C024E-24B3-4152-8EA7-620C7961C19E}">
      <dgm:prSet phldrT="[Text]"/>
      <dgm:spPr/>
      <dgm:t>
        <a:bodyPr/>
        <a:lstStyle/>
        <a:p>
          <a:r>
            <a:rPr lang="de-DE" dirty="0"/>
            <a:t>Projekt2</a:t>
          </a:r>
        </a:p>
      </dgm:t>
    </dgm:pt>
    <dgm:pt modelId="{ED4C8F66-BF51-435F-9390-BA40DB042956}" type="parTrans" cxnId="{656A1C2E-7BA3-4827-9C9F-2FB5338BD65D}">
      <dgm:prSet/>
      <dgm:spPr/>
      <dgm:t>
        <a:bodyPr/>
        <a:lstStyle/>
        <a:p>
          <a:endParaRPr lang="de-DE"/>
        </a:p>
      </dgm:t>
    </dgm:pt>
    <dgm:pt modelId="{13E49550-5127-4742-871B-1758C0D7840F}" type="sibTrans" cxnId="{656A1C2E-7BA3-4827-9C9F-2FB5338BD65D}">
      <dgm:prSet/>
      <dgm:spPr/>
      <dgm:t>
        <a:bodyPr/>
        <a:lstStyle/>
        <a:p>
          <a:endParaRPr lang="de-DE"/>
        </a:p>
      </dgm:t>
    </dgm:pt>
    <dgm:pt modelId="{D393F49F-F38E-407F-8AC7-FEF9FECEACD2}">
      <dgm:prSet phldrT="[Text]"/>
      <dgm:spPr/>
      <dgm:t>
        <a:bodyPr/>
        <a:lstStyle/>
        <a:p>
          <a:r>
            <a:rPr lang="de-DE" dirty="0"/>
            <a:t>.</a:t>
          </a:r>
          <a:r>
            <a:rPr lang="de-DE" dirty="0" err="1"/>
            <a:t>git</a:t>
          </a:r>
          <a:endParaRPr lang="de-DE" dirty="0"/>
        </a:p>
      </dgm:t>
    </dgm:pt>
    <dgm:pt modelId="{7B899E30-BAAA-4E81-B6AA-65FDFDCD7384}" type="parTrans" cxnId="{76598156-726C-4985-99B4-5130F251CFEE}">
      <dgm:prSet/>
      <dgm:spPr/>
      <dgm:t>
        <a:bodyPr/>
        <a:lstStyle/>
        <a:p>
          <a:endParaRPr lang="de-DE"/>
        </a:p>
      </dgm:t>
    </dgm:pt>
    <dgm:pt modelId="{694D4A66-C043-43ED-8D40-F05350871824}" type="sibTrans" cxnId="{76598156-726C-4985-99B4-5130F251CFEE}">
      <dgm:prSet/>
      <dgm:spPr/>
      <dgm:t>
        <a:bodyPr/>
        <a:lstStyle/>
        <a:p>
          <a:endParaRPr lang="de-DE"/>
        </a:p>
      </dgm:t>
    </dgm:pt>
    <dgm:pt modelId="{A2B8C336-3917-43FB-BC66-C2188369877C}">
      <dgm:prSet phldrT="[Text]"/>
      <dgm:spPr/>
      <dgm:t>
        <a:bodyPr/>
        <a:lstStyle/>
        <a:p>
          <a:r>
            <a:rPr lang="de-DE" dirty="0"/>
            <a:t>Arbeits-Verzeichnisse und -Dateien </a:t>
          </a:r>
        </a:p>
      </dgm:t>
    </dgm:pt>
    <dgm:pt modelId="{9075800D-5904-432F-AE88-C60CB397CE2E}" type="parTrans" cxnId="{81884F4E-B587-476C-A236-1329213721B7}">
      <dgm:prSet/>
      <dgm:spPr/>
      <dgm:t>
        <a:bodyPr/>
        <a:lstStyle/>
        <a:p>
          <a:endParaRPr lang="de-DE"/>
        </a:p>
      </dgm:t>
    </dgm:pt>
    <dgm:pt modelId="{F3D0C81A-ABB2-46D7-9C3F-B93F6C1595DF}" type="sibTrans" cxnId="{81884F4E-B587-476C-A236-1329213721B7}">
      <dgm:prSet/>
      <dgm:spPr/>
      <dgm:t>
        <a:bodyPr/>
        <a:lstStyle/>
        <a:p>
          <a:endParaRPr lang="de-DE"/>
        </a:p>
      </dgm:t>
    </dgm:pt>
    <dgm:pt modelId="{AA6BB48E-3E1B-4159-8250-8C8C605522C9}">
      <dgm:prSet phldrT="[Text]"/>
      <dgm:spPr/>
      <dgm:t>
        <a:bodyPr/>
        <a:lstStyle/>
        <a:p>
          <a:r>
            <a:rPr lang="de-DE" dirty="0"/>
            <a:t>Projekt3</a:t>
          </a:r>
        </a:p>
      </dgm:t>
    </dgm:pt>
    <dgm:pt modelId="{EBD2C662-6825-4FFB-AF2E-D65D5569F7CF}" type="parTrans" cxnId="{6E43F20C-49D8-4268-9C86-22C909DA1A24}">
      <dgm:prSet/>
      <dgm:spPr/>
      <dgm:t>
        <a:bodyPr/>
        <a:lstStyle/>
        <a:p>
          <a:endParaRPr lang="de-DE"/>
        </a:p>
      </dgm:t>
    </dgm:pt>
    <dgm:pt modelId="{0FCCCD37-8654-48F3-9991-187AA525C7F8}" type="sibTrans" cxnId="{6E43F20C-49D8-4268-9C86-22C909DA1A24}">
      <dgm:prSet/>
      <dgm:spPr/>
      <dgm:t>
        <a:bodyPr/>
        <a:lstStyle/>
        <a:p>
          <a:endParaRPr lang="de-DE"/>
        </a:p>
      </dgm:t>
    </dgm:pt>
    <dgm:pt modelId="{51C9D11D-0BB2-4802-8866-F211AFE37AF7}">
      <dgm:prSet phldrT="[Text]"/>
      <dgm:spPr/>
      <dgm:t>
        <a:bodyPr/>
        <a:lstStyle/>
        <a:p>
          <a:r>
            <a:rPr lang="de-DE" dirty="0"/>
            <a:t>.</a:t>
          </a:r>
          <a:r>
            <a:rPr lang="de-DE" dirty="0" err="1"/>
            <a:t>git</a:t>
          </a:r>
          <a:endParaRPr lang="de-DE" dirty="0"/>
        </a:p>
      </dgm:t>
    </dgm:pt>
    <dgm:pt modelId="{E677CEC7-AE54-4918-AC3E-CEF6A7DBA3F0}" type="parTrans" cxnId="{A984EC47-88BE-4BA7-B416-8F363146A45C}">
      <dgm:prSet/>
      <dgm:spPr/>
      <dgm:t>
        <a:bodyPr/>
        <a:lstStyle/>
        <a:p>
          <a:endParaRPr lang="de-DE"/>
        </a:p>
      </dgm:t>
    </dgm:pt>
    <dgm:pt modelId="{00A4E2BD-ECDC-4EF8-B03A-396FCA2F3894}" type="sibTrans" cxnId="{A984EC47-88BE-4BA7-B416-8F363146A45C}">
      <dgm:prSet/>
      <dgm:spPr/>
      <dgm:t>
        <a:bodyPr/>
        <a:lstStyle/>
        <a:p>
          <a:endParaRPr lang="de-DE"/>
        </a:p>
      </dgm:t>
    </dgm:pt>
    <dgm:pt modelId="{798B63B3-D676-47C9-9B0A-CDA5270BF356}">
      <dgm:prSet phldrT="[Text]"/>
      <dgm:spPr/>
      <dgm:t>
        <a:bodyPr/>
        <a:lstStyle/>
        <a:p>
          <a:r>
            <a:rPr lang="de-DE" dirty="0"/>
            <a:t>Arbeits-Verzeichnisse und -Dateien </a:t>
          </a:r>
        </a:p>
      </dgm:t>
    </dgm:pt>
    <dgm:pt modelId="{D1E73620-5063-46D3-8778-34AF08D65152}" type="parTrans" cxnId="{74684A16-CF5C-46DB-A440-722358663E18}">
      <dgm:prSet/>
      <dgm:spPr/>
      <dgm:t>
        <a:bodyPr/>
        <a:lstStyle/>
        <a:p>
          <a:endParaRPr lang="de-DE"/>
        </a:p>
      </dgm:t>
    </dgm:pt>
    <dgm:pt modelId="{980803BD-1EEE-4108-8ABF-307C6ACB79B9}" type="sibTrans" cxnId="{74684A16-CF5C-46DB-A440-722358663E18}">
      <dgm:prSet/>
      <dgm:spPr/>
      <dgm:t>
        <a:bodyPr/>
        <a:lstStyle/>
        <a:p>
          <a:endParaRPr lang="de-DE"/>
        </a:p>
      </dgm:t>
    </dgm:pt>
    <dgm:pt modelId="{B942C157-07DD-4ECB-B4C7-3A40357C3962}" type="pres">
      <dgm:prSet presAssocID="{4F665090-9BE7-4B07-906B-54F64FFA705B}" presName="Name0" presStyleCnt="0">
        <dgm:presLayoutVars>
          <dgm:dir/>
          <dgm:animLvl val="lvl"/>
          <dgm:resizeHandles val="exact"/>
        </dgm:presLayoutVars>
      </dgm:prSet>
      <dgm:spPr/>
    </dgm:pt>
    <dgm:pt modelId="{5D95C6A1-4836-4964-A93D-67E8B1BCD3DF}" type="pres">
      <dgm:prSet presAssocID="{F81351B3-4F02-449E-8667-E1E0CEEB9B93}" presName="linNode" presStyleCnt="0"/>
      <dgm:spPr/>
    </dgm:pt>
    <dgm:pt modelId="{BB56C3E5-F817-4DBB-A3F5-673DD3223E35}" type="pres">
      <dgm:prSet presAssocID="{F81351B3-4F02-449E-8667-E1E0CEEB9B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AFDFADF-B5BD-4D9E-9657-7B7127C44A2F}" type="pres">
      <dgm:prSet presAssocID="{F81351B3-4F02-449E-8667-E1E0CEEB9B93}" presName="descendantText" presStyleLbl="alignAccFollowNode1" presStyleIdx="0" presStyleCnt="3">
        <dgm:presLayoutVars>
          <dgm:bulletEnabled val="1"/>
        </dgm:presLayoutVars>
      </dgm:prSet>
      <dgm:spPr/>
    </dgm:pt>
    <dgm:pt modelId="{CAA65463-8984-4A79-BF97-CDA470D5B402}" type="pres">
      <dgm:prSet presAssocID="{BFE48E66-5613-4950-8986-AACCB0A930FE}" presName="sp" presStyleCnt="0"/>
      <dgm:spPr/>
    </dgm:pt>
    <dgm:pt modelId="{8E6F3A13-5C39-4137-8FB0-4685FA321C24}" type="pres">
      <dgm:prSet presAssocID="{5F8C024E-24B3-4152-8EA7-620C7961C19E}" presName="linNode" presStyleCnt="0"/>
      <dgm:spPr/>
    </dgm:pt>
    <dgm:pt modelId="{BF6AB274-576B-4FD8-A519-6D988C58502B}" type="pres">
      <dgm:prSet presAssocID="{5F8C024E-24B3-4152-8EA7-620C7961C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1D968D-4166-4AE5-8FE4-5A7A39D74C0E}" type="pres">
      <dgm:prSet presAssocID="{5F8C024E-24B3-4152-8EA7-620C7961C19E}" presName="descendantText" presStyleLbl="alignAccFollowNode1" presStyleIdx="1" presStyleCnt="3">
        <dgm:presLayoutVars>
          <dgm:bulletEnabled val="1"/>
        </dgm:presLayoutVars>
      </dgm:prSet>
      <dgm:spPr/>
    </dgm:pt>
    <dgm:pt modelId="{ECA16B2E-C407-433F-B879-512938A93777}" type="pres">
      <dgm:prSet presAssocID="{13E49550-5127-4742-871B-1758C0D7840F}" presName="sp" presStyleCnt="0"/>
      <dgm:spPr/>
    </dgm:pt>
    <dgm:pt modelId="{F3113F76-248C-4DA8-9F82-493E94513610}" type="pres">
      <dgm:prSet presAssocID="{AA6BB48E-3E1B-4159-8250-8C8C605522C9}" presName="linNode" presStyleCnt="0"/>
      <dgm:spPr/>
    </dgm:pt>
    <dgm:pt modelId="{4A218031-CD77-4F8A-A150-43B7ABDCFB72}" type="pres">
      <dgm:prSet presAssocID="{AA6BB48E-3E1B-4159-8250-8C8C605522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548AB0-F7CB-4510-BE05-38896A3E43E0}" type="pres">
      <dgm:prSet presAssocID="{AA6BB48E-3E1B-4159-8250-8C8C605522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4FD5904-DC83-47B4-B2E5-B33BE0D41491}" srcId="{F81351B3-4F02-449E-8667-E1E0CEEB9B93}" destId="{6DDCC0B5-30AF-4D1C-A56C-B72125AA576A}" srcOrd="1" destOrd="0" parTransId="{FFACF50E-68EF-455E-B0FA-779215CDE08B}" sibTransId="{BCC0B2CB-FF17-42DA-B0B5-14AE8C4ACAA4}"/>
    <dgm:cxn modelId="{CC5E4C06-8E3E-41FF-B2A7-8382D068CCD5}" type="presOf" srcId="{AA6BB48E-3E1B-4159-8250-8C8C605522C9}" destId="{4A218031-CD77-4F8A-A150-43B7ABDCFB72}" srcOrd="0" destOrd="0" presId="urn:microsoft.com/office/officeart/2005/8/layout/vList5"/>
    <dgm:cxn modelId="{096AA709-F65D-4317-A45B-A92C0A1685F3}" type="presOf" srcId="{5F8C024E-24B3-4152-8EA7-620C7961C19E}" destId="{BF6AB274-576B-4FD8-A519-6D988C58502B}" srcOrd="0" destOrd="0" presId="urn:microsoft.com/office/officeart/2005/8/layout/vList5"/>
    <dgm:cxn modelId="{6E43F20C-49D8-4268-9C86-22C909DA1A24}" srcId="{4F665090-9BE7-4B07-906B-54F64FFA705B}" destId="{AA6BB48E-3E1B-4159-8250-8C8C605522C9}" srcOrd="2" destOrd="0" parTransId="{EBD2C662-6825-4FFB-AF2E-D65D5569F7CF}" sibTransId="{0FCCCD37-8654-48F3-9991-187AA525C7F8}"/>
    <dgm:cxn modelId="{74684A16-CF5C-46DB-A440-722358663E18}" srcId="{AA6BB48E-3E1B-4159-8250-8C8C605522C9}" destId="{798B63B3-D676-47C9-9B0A-CDA5270BF356}" srcOrd="1" destOrd="0" parTransId="{D1E73620-5063-46D3-8778-34AF08D65152}" sibTransId="{980803BD-1EEE-4108-8ABF-307C6ACB79B9}"/>
    <dgm:cxn modelId="{656A1C2E-7BA3-4827-9C9F-2FB5338BD65D}" srcId="{4F665090-9BE7-4B07-906B-54F64FFA705B}" destId="{5F8C024E-24B3-4152-8EA7-620C7961C19E}" srcOrd="1" destOrd="0" parTransId="{ED4C8F66-BF51-435F-9390-BA40DB042956}" sibTransId="{13E49550-5127-4742-871B-1758C0D7840F}"/>
    <dgm:cxn modelId="{C03D2034-3413-4F8B-8DA3-64C17FFFD185}" type="presOf" srcId="{A2B8C336-3917-43FB-BC66-C2188369877C}" destId="{431D968D-4166-4AE5-8FE4-5A7A39D74C0E}" srcOrd="0" destOrd="1" presId="urn:microsoft.com/office/officeart/2005/8/layout/vList5"/>
    <dgm:cxn modelId="{4E54135B-F89F-48F3-A182-821D5BAB2E29}" type="presOf" srcId="{A25A5382-2308-4C0B-91CB-7493CB9A0CE6}" destId="{0AFDFADF-B5BD-4D9E-9657-7B7127C44A2F}" srcOrd="0" destOrd="0" presId="urn:microsoft.com/office/officeart/2005/8/layout/vList5"/>
    <dgm:cxn modelId="{0490655B-297C-4C59-B474-356757C8D719}" type="presOf" srcId="{6DDCC0B5-30AF-4D1C-A56C-B72125AA576A}" destId="{0AFDFADF-B5BD-4D9E-9657-7B7127C44A2F}" srcOrd="0" destOrd="1" presId="urn:microsoft.com/office/officeart/2005/8/layout/vList5"/>
    <dgm:cxn modelId="{B5EC0D5F-D9B2-498C-83F9-4F6F99087902}" srcId="{F81351B3-4F02-449E-8667-E1E0CEEB9B93}" destId="{A25A5382-2308-4C0B-91CB-7493CB9A0CE6}" srcOrd="0" destOrd="0" parTransId="{29D9C4F6-7FD6-4490-AD6D-3369E5A3B16B}" sibTransId="{27A51CE3-51B8-482C-98EA-9DC273A3698B}"/>
    <dgm:cxn modelId="{A984EC47-88BE-4BA7-B416-8F363146A45C}" srcId="{AA6BB48E-3E1B-4159-8250-8C8C605522C9}" destId="{51C9D11D-0BB2-4802-8866-F211AFE37AF7}" srcOrd="0" destOrd="0" parTransId="{E677CEC7-AE54-4918-AC3E-CEF6A7DBA3F0}" sibTransId="{00A4E2BD-ECDC-4EF8-B03A-396FCA2F3894}"/>
    <dgm:cxn modelId="{81884F4E-B587-476C-A236-1329213721B7}" srcId="{5F8C024E-24B3-4152-8EA7-620C7961C19E}" destId="{A2B8C336-3917-43FB-BC66-C2188369877C}" srcOrd="1" destOrd="0" parTransId="{9075800D-5904-432F-AE88-C60CB397CE2E}" sibTransId="{F3D0C81A-ABB2-46D7-9C3F-B93F6C1595DF}"/>
    <dgm:cxn modelId="{76598156-726C-4985-99B4-5130F251CFEE}" srcId="{5F8C024E-24B3-4152-8EA7-620C7961C19E}" destId="{D393F49F-F38E-407F-8AC7-FEF9FECEACD2}" srcOrd="0" destOrd="0" parTransId="{7B899E30-BAAA-4E81-B6AA-65FDFDCD7384}" sibTransId="{694D4A66-C043-43ED-8D40-F05350871824}"/>
    <dgm:cxn modelId="{CE62A199-5595-47CA-872A-B42CB161533A}" type="presOf" srcId="{4F665090-9BE7-4B07-906B-54F64FFA705B}" destId="{B942C157-07DD-4ECB-B4C7-3A40357C3962}" srcOrd="0" destOrd="0" presId="urn:microsoft.com/office/officeart/2005/8/layout/vList5"/>
    <dgm:cxn modelId="{2D7C0CA9-42B7-4180-A622-69B3DDCCF6A1}" srcId="{4F665090-9BE7-4B07-906B-54F64FFA705B}" destId="{F81351B3-4F02-449E-8667-E1E0CEEB9B93}" srcOrd="0" destOrd="0" parTransId="{22375F3B-70AD-426C-B4D2-18ABE8A73CDE}" sibTransId="{BFE48E66-5613-4950-8986-AACCB0A930FE}"/>
    <dgm:cxn modelId="{E5F728D9-A1D1-40E1-8643-23B341D941A5}" type="presOf" srcId="{D393F49F-F38E-407F-8AC7-FEF9FECEACD2}" destId="{431D968D-4166-4AE5-8FE4-5A7A39D74C0E}" srcOrd="0" destOrd="0" presId="urn:microsoft.com/office/officeart/2005/8/layout/vList5"/>
    <dgm:cxn modelId="{4BA7C7DB-6AA3-4946-A4F0-4FF5371949B7}" type="presOf" srcId="{51C9D11D-0BB2-4802-8866-F211AFE37AF7}" destId="{FE548AB0-F7CB-4510-BE05-38896A3E43E0}" srcOrd="0" destOrd="0" presId="urn:microsoft.com/office/officeart/2005/8/layout/vList5"/>
    <dgm:cxn modelId="{799C7ADE-C530-4C43-9FD2-C51CC2BDE786}" type="presOf" srcId="{F81351B3-4F02-449E-8667-E1E0CEEB9B93}" destId="{BB56C3E5-F817-4DBB-A3F5-673DD3223E35}" srcOrd="0" destOrd="0" presId="urn:microsoft.com/office/officeart/2005/8/layout/vList5"/>
    <dgm:cxn modelId="{4E9E72F0-ED5E-4B6A-A00E-18936C03381D}" type="presOf" srcId="{798B63B3-D676-47C9-9B0A-CDA5270BF356}" destId="{FE548AB0-F7CB-4510-BE05-38896A3E43E0}" srcOrd="0" destOrd="1" presId="urn:microsoft.com/office/officeart/2005/8/layout/vList5"/>
    <dgm:cxn modelId="{3C2E1D14-AC8A-4F11-B9EA-A91F7ED085A2}" type="presParOf" srcId="{B942C157-07DD-4ECB-B4C7-3A40357C3962}" destId="{5D95C6A1-4836-4964-A93D-67E8B1BCD3DF}" srcOrd="0" destOrd="0" presId="urn:microsoft.com/office/officeart/2005/8/layout/vList5"/>
    <dgm:cxn modelId="{99A7B702-D19A-425F-BDD1-C8345B0B415C}" type="presParOf" srcId="{5D95C6A1-4836-4964-A93D-67E8B1BCD3DF}" destId="{BB56C3E5-F817-4DBB-A3F5-673DD3223E35}" srcOrd="0" destOrd="0" presId="urn:microsoft.com/office/officeart/2005/8/layout/vList5"/>
    <dgm:cxn modelId="{7F079239-8317-4B14-85DB-F54F0E8891A3}" type="presParOf" srcId="{5D95C6A1-4836-4964-A93D-67E8B1BCD3DF}" destId="{0AFDFADF-B5BD-4D9E-9657-7B7127C44A2F}" srcOrd="1" destOrd="0" presId="urn:microsoft.com/office/officeart/2005/8/layout/vList5"/>
    <dgm:cxn modelId="{934185F4-5628-4AB2-92C0-70B13CAF6683}" type="presParOf" srcId="{B942C157-07DD-4ECB-B4C7-3A40357C3962}" destId="{CAA65463-8984-4A79-BF97-CDA470D5B402}" srcOrd="1" destOrd="0" presId="urn:microsoft.com/office/officeart/2005/8/layout/vList5"/>
    <dgm:cxn modelId="{7B0070A9-726D-4020-852D-5667CBF5A016}" type="presParOf" srcId="{B942C157-07DD-4ECB-B4C7-3A40357C3962}" destId="{8E6F3A13-5C39-4137-8FB0-4685FA321C24}" srcOrd="2" destOrd="0" presId="urn:microsoft.com/office/officeart/2005/8/layout/vList5"/>
    <dgm:cxn modelId="{6CE9812C-8EA4-4C72-B77E-A4967E9C8CA4}" type="presParOf" srcId="{8E6F3A13-5C39-4137-8FB0-4685FA321C24}" destId="{BF6AB274-576B-4FD8-A519-6D988C58502B}" srcOrd="0" destOrd="0" presId="urn:microsoft.com/office/officeart/2005/8/layout/vList5"/>
    <dgm:cxn modelId="{4278BC02-D7C4-4639-84FE-91760F91020A}" type="presParOf" srcId="{8E6F3A13-5C39-4137-8FB0-4685FA321C24}" destId="{431D968D-4166-4AE5-8FE4-5A7A39D74C0E}" srcOrd="1" destOrd="0" presId="urn:microsoft.com/office/officeart/2005/8/layout/vList5"/>
    <dgm:cxn modelId="{3A035673-37E4-4C2C-976E-13B56D7D9013}" type="presParOf" srcId="{B942C157-07DD-4ECB-B4C7-3A40357C3962}" destId="{ECA16B2E-C407-433F-B879-512938A93777}" srcOrd="3" destOrd="0" presId="urn:microsoft.com/office/officeart/2005/8/layout/vList5"/>
    <dgm:cxn modelId="{2C8DB47B-DDF6-457D-AB9C-FFF96088B99B}" type="presParOf" srcId="{B942C157-07DD-4ECB-B4C7-3A40357C3962}" destId="{F3113F76-248C-4DA8-9F82-493E94513610}" srcOrd="4" destOrd="0" presId="urn:microsoft.com/office/officeart/2005/8/layout/vList5"/>
    <dgm:cxn modelId="{F8F6DACF-C7E7-43E4-AB28-7A28FC85D750}" type="presParOf" srcId="{F3113F76-248C-4DA8-9F82-493E94513610}" destId="{4A218031-CD77-4F8A-A150-43B7ABDCFB72}" srcOrd="0" destOrd="0" presId="urn:microsoft.com/office/officeart/2005/8/layout/vList5"/>
    <dgm:cxn modelId="{84EC26FD-AD41-40B6-B387-7AB01E77B766}" type="presParOf" srcId="{F3113F76-248C-4DA8-9F82-493E94513610}" destId="{FE548AB0-F7CB-4510-BE05-38896A3E43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DFADF-B5BD-4D9E-9657-7B7127C44A2F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.</a:t>
          </a:r>
          <a:r>
            <a:rPr lang="de-DE" sz="2900" kern="1200" dirty="0" err="1"/>
            <a:t>git</a:t>
          </a:r>
          <a:endParaRPr lang="de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Arbeits-Verzeichnisse und -Dateien </a:t>
          </a:r>
        </a:p>
      </dsp:txBody>
      <dsp:txXfrm rot="-5400000">
        <a:off x="3785616" y="197117"/>
        <a:ext cx="6675221" cy="1012303"/>
      </dsp:txXfrm>
    </dsp:sp>
    <dsp:sp modelId="{BB56C3E5-F817-4DBB-A3F5-673DD3223E35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Projekt1</a:t>
          </a:r>
        </a:p>
      </dsp:txBody>
      <dsp:txXfrm>
        <a:off x="68454" y="70578"/>
        <a:ext cx="3648708" cy="1265378"/>
      </dsp:txXfrm>
    </dsp:sp>
    <dsp:sp modelId="{431D968D-4166-4AE5-8FE4-5A7A39D74C0E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.</a:t>
          </a:r>
          <a:r>
            <a:rPr lang="de-DE" sz="2900" kern="1200" dirty="0" err="1"/>
            <a:t>git</a:t>
          </a:r>
          <a:endParaRPr lang="de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Arbeits-Verzeichnisse und -Dateien </a:t>
          </a:r>
        </a:p>
      </dsp:txBody>
      <dsp:txXfrm rot="-5400000">
        <a:off x="3785616" y="1669517"/>
        <a:ext cx="6675221" cy="1012303"/>
      </dsp:txXfrm>
    </dsp:sp>
    <dsp:sp modelId="{BF6AB274-576B-4FD8-A519-6D988C58502B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Projekt2</a:t>
          </a:r>
        </a:p>
      </dsp:txBody>
      <dsp:txXfrm>
        <a:off x="68454" y="1542979"/>
        <a:ext cx="3648708" cy="1265378"/>
      </dsp:txXfrm>
    </dsp:sp>
    <dsp:sp modelId="{FE548AB0-F7CB-4510-BE05-38896A3E43E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.</a:t>
          </a:r>
          <a:r>
            <a:rPr lang="de-DE" sz="2900" kern="1200" dirty="0" err="1"/>
            <a:t>git</a:t>
          </a:r>
          <a:endParaRPr lang="de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Arbeits-Verzeichnisse und -Dateien </a:t>
          </a:r>
        </a:p>
      </dsp:txBody>
      <dsp:txXfrm rot="-5400000">
        <a:off x="3785616" y="3141918"/>
        <a:ext cx="6675221" cy="1012303"/>
      </dsp:txXfrm>
    </dsp:sp>
    <dsp:sp modelId="{4A218031-CD77-4F8A-A150-43B7ABDCFB72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Projekt3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78BDF-BD63-425B-8A11-F0129F7B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B3B6D6-C9A0-42F0-8A52-7F7E37C9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7C11D-F2B3-447B-AB6E-AB57D0DC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707A0-1640-4085-AA85-3371A55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85E14-4A2E-4F3C-BEB7-E7DD214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B0173-B397-455D-8214-613C47DD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D03245-CD5F-42E3-A4C9-6061A5C5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9671D-029E-4358-93E0-7FD00C8F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91A14-F15C-4DCA-967A-A9CBF2CD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CB5B-EB57-4850-B44F-CD20CEF4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2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B4F92-5BDC-4233-BAED-AFB749C0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7BF78-8D81-415A-95C3-D235CDE2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CF5B0-3E67-45B5-8DC8-5C4F1482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47174-F94D-4F87-A8C7-F648EED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4E4E3-569F-4AD2-A101-9E43E14E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5C3CC-F69D-43C7-B489-976B3225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E6A74-3792-4CEF-947B-B9D08397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97BA5-0DFC-4886-9FC3-D3FB6097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E6A12-1CF2-4338-BF8E-97604B3F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E59C-28D5-46D1-B7A0-FC294C42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F3C10-9632-4086-93F4-E53676E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842420-1AB3-4651-B0A5-5C217AAB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21D58-E09F-4847-8796-26A9AEA7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C035C-1AC3-42D5-856D-CF20538D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DEDEC-F286-4D7F-B5BE-A567EAC8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A6497-2A08-40E0-BBC6-BF4B4B0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790C7-6E46-4BCF-A73B-D3EC89DB1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F13FF-20E8-4570-8D92-91B0D9C6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47B68D-22C8-4F75-9FC9-52E16849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8B851-7FCB-4625-99BE-A89AAEBF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F3BE4-D964-4F1D-B38D-90BF7646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0E10-CB4A-40DB-A324-9B564EA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3D723A-CCFE-48C2-999E-EEA5389C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F0D4F-6A60-4583-9521-18FACEDE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33E86E-9D23-46CB-B6FA-97185C3E1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D75AA9-EA1E-4A9C-B5CF-4CFDA7C71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373D5F-0004-474C-9311-121C2F45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5985AE-ECD4-430B-B897-640211E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A33578-4DD6-4958-A1F1-319CD4E0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E01F-73EF-48B4-AF1F-ABBCBF55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36CC7-F6FE-4B5F-80E2-EC7E6EC5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01DD3-9DCC-4E37-B448-8E98D2A7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FC6B04-8A8B-4399-BD3D-1E425DC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7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6FE096-4BD0-4B47-B92B-46710E14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12E201-4AAC-4E72-9667-231F693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438F1-09EE-49D1-B725-CA4601CE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3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B27CE-FF67-4B7B-88AF-C5F34481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B2551-FB0B-4D34-BA3F-4802844E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5B2C3D-67C5-4E2A-8B57-59587B6E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E033C-EB02-4EC0-B25C-FC868CB7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F4092A-3E0B-469E-BD26-D84BAEBB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0C3D2D-31A7-4D5B-88B2-FF0DB9E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1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AA11-A166-4EE6-AC87-70D8399E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DBEEDB-648D-4695-957C-B09AD545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692F8-2C85-4989-8655-2901D5D53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AD108-68AE-4553-A936-943DAD13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1FAD9-D29F-484D-943F-0EF1683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C1CAD6-45E9-4744-9346-9AE48F6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5C0C42-0E0C-439D-9D10-D26A0DBA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54155-12FE-4154-A908-AB0EB167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41972-F584-43A2-BC17-9A7AB95CC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B7C0-DB94-4A01-9750-3FA156519B31}" type="datetimeFigureOut">
              <a:rPr lang="de-DE" smtClean="0"/>
              <a:t>12.08.2017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852C9-B9B1-4952-B947-8B58A1607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248B8A-E85A-41BE-A128-52924D48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10907-2E30-49CD-858A-FB1A46CD6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9219F-FFB8-4517-BF63-CD7CC9BD6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Githostings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Bitbucket</a:t>
            </a:r>
            <a:r>
              <a:rPr lang="de-DE" dirty="0"/>
              <a:t>, </a:t>
            </a:r>
            <a:r>
              <a:rPr lang="de-DE" dirty="0" err="1"/>
              <a:t>Gitlab</a:t>
            </a:r>
            <a:r>
              <a:rPr lang="de-DE" dirty="0"/>
              <a:t>…)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58EB4-A3A2-4D09-8562-50EED3006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Versionsverwaltung, Teamarbeit im Cloud</a:t>
            </a:r>
          </a:p>
        </p:txBody>
      </p:sp>
    </p:spTree>
    <p:extLst>
      <p:ext uri="{BB962C8B-B14F-4D97-AF65-F5344CB8AC3E}">
        <p14:creationId xmlns:p14="http://schemas.microsoft.com/office/powerpoint/2010/main" val="46590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B3C84-29F7-420B-9522-E9D11199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BDF4C-4D40-463D-B295-F7C1B59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“Günther Jester“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user.email</a:t>
            </a:r>
            <a:r>
              <a:rPr lang="de-DE" dirty="0"/>
              <a:t> „gj@gj.com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(.</a:t>
            </a:r>
            <a:r>
              <a:rPr lang="de-DE" dirty="0" err="1"/>
              <a:t>git</a:t>
            </a:r>
            <a:r>
              <a:rPr lang="de-DE" dirty="0"/>
              <a:t> Herstellung)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&lt;</a:t>
            </a:r>
            <a:r>
              <a:rPr lang="de-DE" dirty="0" err="1"/>
              <a:t>filename</a:t>
            </a:r>
            <a:r>
              <a:rPr lang="de-DE" dirty="0"/>
              <a:t>&gt;,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*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-m "Commit </a:t>
            </a:r>
            <a:r>
              <a:rPr lang="de-DE" dirty="0" err="1"/>
              <a:t>message</a:t>
            </a:r>
            <a:r>
              <a:rPr lang="de-DE" dirty="0"/>
              <a:t>",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–a</a:t>
            </a:r>
          </a:p>
          <a:p>
            <a:r>
              <a:rPr lang="de-DE" dirty="0" err="1"/>
              <a:t>git</a:t>
            </a:r>
            <a:r>
              <a:rPr lang="de-DE" dirty="0"/>
              <a:t> pull (</a:t>
            </a:r>
            <a:r>
              <a:rPr lang="de-DE" dirty="0" err="1"/>
              <a:t>hollen</a:t>
            </a:r>
            <a:r>
              <a:rPr lang="de-DE" dirty="0"/>
              <a:t> letzte Version von remote Repository)</a:t>
            </a:r>
          </a:p>
          <a:p>
            <a:r>
              <a:rPr lang="de-DE" dirty="0" err="1"/>
              <a:t>Git</a:t>
            </a:r>
            <a:r>
              <a:rPr lang="de-DE" dirty="0"/>
              <a:t> push (send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remote Repository)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99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AEA3-1D24-4C92-8DCB-C43D7FDD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Einfacher </a:t>
            </a:r>
            <a:r>
              <a:rPr lang="de-DE" dirty="0" err="1"/>
              <a:t>Git</a:t>
            </a:r>
            <a:r>
              <a:rPr lang="de-DE" dirty="0"/>
              <a:t>-Ablauf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0E48A-D085-443D-AAE8-4C41F3C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CAFA1A-AC5E-4E40-A425-BD621827D5DD}"/>
              </a:ext>
            </a:extLst>
          </p:cNvPr>
          <p:cNvSpPr/>
          <p:nvPr/>
        </p:nvSpPr>
        <p:spPr>
          <a:xfrm>
            <a:off x="4914900" y="5345206"/>
            <a:ext cx="2259106" cy="63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Arbeitsverzeichniss</a:t>
            </a:r>
            <a:endParaRPr lang="de-DE" dirty="0"/>
          </a:p>
        </p:txBody>
      </p:sp>
      <p:sp>
        <p:nvSpPr>
          <p:cNvPr id="6" name="Pfeil: nach oben gebogen 5">
            <a:extLst>
              <a:ext uri="{FF2B5EF4-FFF2-40B4-BE49-F238E27FC236}">
                <a16:creationId xmlns:a16="http://schemas.microsoft.com/office/drawing/2014/main" id="{630C0FC6-0FC7-4A12-ADEB-8DACA695F255}"/>
              </a:ext>
            </a:extLst>
          </p:cNvPr>
          <p:cNvSpPr/>
          <p:nvPr/>
        </p:nvSpPr>
        <p:spPr>
          <a:xfrm>
            <a:off x="7449671" y="5210269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271BDE9-2610-4C1C-B435-762FA4EB0A09}"/>
              </a:ext>
            </a:extLst>
          </p:cNvPr>
          <p:cNvSpPr/>
          <p:nvPr/>
        </p:nvSpPr>
        <p:spPr>
          <a:xfrm>
            <a:off x="7395883" y="4719918"/>
            <a:ext cx="927847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FC7F92-1F31-465F-835A-320C63A8BCF7}"/>
              </a:ext>
            </a:extLst>
          </p:cNvPr>
          <p:cNvSpPr/>
          <p:nvPr/>
        </p:nvSpPr>
        <p:spPr>
          <a:xfrm>
            <a:off x="4914900" y="3863788"/>
            <a:ext cx="2259106" cy="6387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“</a:t>
            </a:r>
          </a:p>
        </p:txBody>
      </p:sp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2FED9E8C-47DA-48E8-BB7E-1D954A2A32EC}"/>
              </a:ext>
            </a:extLst>
          </p:cNvPr>
          <p:cNvSpPr/>
          <p:nvPr/>
        </p:nvSpPr>
        <p:spPr>
          <a:xfrm rot="16200000">
            <a:off x="7421329" y="4009465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C97D859D-3C62-4348-BC2E-F579C62CCCBE}"/>
              </a:ext>
            </a:extLst>
          </p:cNvPr>
          <p:cNvSpPr/>
          <p:nvPr/>
        </p:nvSpPr>
        <p:spPr>
          <a:xfrm>
            <a:off x="4108077" y="2568389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617D649-B694-4D1B-A5BE-181AD61E78A0}"/>
              </a:ext>
            </a:extLst>
          </p:cNvPr>
          <p:cNvSpPr/>
          <p:nvPr/>
        </p:nvSpPr>
        <p:spPr>
          <a:xfrm>
            <a:off x="3697942" y="3198159"/>
            <a:ext cx="1425388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FADE5034-C0FC-4674-B190-92D9D3BCC727}"/>
              </a:ext>
            </a:extLst>
          </p:cNvPr>
          <p:cNvSpPr/>
          <p:nvPr/>
        </p:nvSpPr>
        <p:spPr>
          <a:xfrm rot="16200000">
            <a:off x="4050927" y="3706252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F1BE63C-127C-46AC-B419-2DA20B8C81BC}"/>
              </a:ext>
            </a:extLst>
          </p:cNvPr>
          <p:cNvSpPr/>
          <p:nvPr/>
        </p:nvSpPr>
        <p:spPr>
          <a:xfrm>
            <a:off x="4966447" y="2382370"/>
            <a:ext cx="2259106" cy="638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22314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654F2-A5F7-4BB4-8CAB-9A7296E8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D0E5D-7ADB-4B22-A9E9-388EA1CA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57" y="2553368"/>
            <a:ext cx="4679085" cy="2895851"/>
          </a:xfrm>
        </p:spPr>
      </p:pic>
    </p:spTree>
    <p:extLst>
      <p:ext uri="{BB962C8B-B14F-4D97-AF65-F5344CB8AC3E}">
        <p14:creationId xmlns:p14="http://schemas.microsoft.com/office/powerpoint/2010/main" val="367134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E509-50C5-4C7B-AEFA-48CC95CF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 ohne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BCE33-350A-4ED9-A003-40612AFC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ZIP</a:t>
            </a:r>
          </a:p>
          <a:p>
            <a:r>
              <a:rPr lang="de-DE" dirty="0"/>
              <a:t>Email</a:t>
            </a:r>
          </a:p>
          <a:p>
            <a:r>
              <a:rPr lang="de-DE" dirty="0"/>
              <a:t>Memory Stick</a:t>
            </a:r>
          </a:p>
          <a:p>
            <a:r>
              <a:rPr lang="de-DE" dirty="0"/>
              <a:t>Version-Dschungel</a:t>
            </a:r>
          </a:p>
          <a:p>
            <a:r>
              <a:rPr lang="de-DE" dirty="0"/>
              <a:t>Schwierige Teamarbeit</a:t>
            </a:r>
          </a:p>
          <a:p>
            <a:r>
              <a:rPr lang="de-DE" dirty="0"/>
              <a:t>Sehr schwierig, gemeinsam an einem Projekt als verteiltes Team zu arbeiten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97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D9F0C-E1A2-4203-8EB8-C53218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für </a:t>
            </a:r>
            <a:r>
              <a:rPr lang="de-DE" dirty="0" err="1"/>
              <a:t>Git</a:t>
            </a:r>
            <a:r>
              <a:rPr lang="de-DE" dirty="0"/>
              <a:t> Versionsverwaltung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A4C7C-CE7F-43CF-BBC7-D27DCF14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GitHub</a:t>
            </a:r>
          </a:p>
          <a:p>
            <a:pPr lvl="1"/>
            <a:r>
              <a:rPr lang="de-DE" dirty="0"/>
              <a:t>Schwerpunkt </a:t>
            </a:r>
            <a:r>
              <a:rPr lang="de-DE" dirty="0" err="1"/>
              <a:t>public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, hat meiste Hosting Benutzer, private Repositorien kostenpflichtig</a:t>
            </a:r>
          </a:p>
          <a:p>
            <a:r>
              <a:rPr lang="de-DE" dirty="0" err="1"/>
              <a:t>BitBucket</a:t>
            </a:r>
            <a:endParaRPr lang="de-DE" dirty="0"/>
          </a:p>
          <a:p>
            <a:pPr lvl="1"/>
            <a:r>
              <a:rPr lang="de-DE" dirty="0"/>
              <a:t>Ähnliche Eigenschaften, günstiger für private Repositorien (kostenlos für </a:t>
            </a:r>
            <a:r>
              <a:rPr lang="de-DE" dirty="0" err="1"/>
              <a:t>max</a:t>
            </a:r>
            <a:r>
              <a:rPr lang="de-DE" dirty="0"/>
              <a:t> 5 Benutzer für unbegrenzte Anzahl von Repositorien), Besitzer ist Firma Atlassian</a:t>
            </a:r>
          </a:p>
          <a:p>
            <a:r>
              <a:rPr lang="de-DE" dirty="0" err="1"/>
              <a:t>GitLab</a:t>
            </a:r>
            <a:endParaRPr lang="de-DE" dirty="0"/>
          </a:p>
          <a:p>
            <a:pPr lvl="1"/>
            <a:r>
              <a:rPr lang="de-DE" dirty="0"/>
              <a:t>Direkter Konkurrent von </a:t>
            </a:r>
            <a:r>
              <a:rPr lang="de-DE" dirty="0" err="1"/>
              <a:t>Githab</a:t>
            </a:r>
            <a:r>
              <a:rPr lang="de-DE" dirty="0"/>
              <a:t>, open </a:t>
            </a:r>
            <a:r>
              <a:rPr lang="de-DE" dirty="0" err="1"/>
              <a:t>source</a:t>
            </a:r>
            <a:r>
              <a:rPr lang="de-DE" dirty="0"/>
              <a:t>, günstiger, Stabilitätsprobleme (Datenverluste in Februar 2017)</a:t>
            </a:r>
          </a:p>
          <a:p>
            <a:r>
              <a:rPr lang="de-DE" dirty="0"/>
              <a:t>VSTS (Visual Studio Team Services)</a:t>
            </a:r>
          </a:p>
          <a:p>
            <a:pPr lvl="1"/>
            <a:r>
              <a:rPr lang="de-DE" dirty="0"/>
              <a:t>Microsoft, relativ neu</a:t>
            </a:r>
          </a:p>
        </p:txBody>
      </p:sp>
    </p:spTree>
    <p:extLst>
      <p:ext uri="{BB962C8B-B14F-4D97-AF65-F5344CB8AC3E}">
        <p14:creationId xmlns:p14="http://schemas.microsoft.com/office/powerpoint/2010/main" val="407970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B1045A2-1A1A-4A0F-8D0E-A1B506B0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9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750CDBD-C261-4B98-A574-9CE146E59A9E}"/>
              </a:ext>
            </a:extLst>
          </p:cNvPr>
          <p:cNvSpPr/>
          <p:nvPr/>
        </p:nvSpPr>
        <p:spPr>
          <a:xfrm>
            <a:off x="3738282" y="580464"/>
            <a:ext cx="5513294" cy="6387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Repository (</a:t>
            </a:r>
            <a:r>
              <a:rPr lang="de-DE" dirty="0" err="1"/>
              <a:t>Bitbucket</a:t>
            </a:r>
            <a:r>
              <a:rPr lang="de-DE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26E746-4856-495E-937C-3E1F2B8070D0}"/>
              </a:ext>
            </a:extLst>
          </p:cNvPr>
          <p:cNvSpPr/>
          <p:nvPr/>
        </p:nvSpPr>
        <p:spPr>
          <a:xfrm>
            <a:off x="5401507" y="2283629"/>
            <a:ext cx="2259106" cy="638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Repository </a:t>
            </a:r>
            <a:r>
              <a:rPr lang="de-DE" dirty="0" err="1"/>
              <a:t>Benuntzer</a:t>
            </a:r>
            <a:r>
              <a:rPr lang="de-DE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4FD0D-4B64-4B2A-9CC6-2F968DAF4E64}"/>
              </a:ext>
            </a:extLst>
          </p:cNvPr>
          <p:cNvSpPr/>
          <p:nvPr/>
        </p:nvSpPr>
        <p:spPr>
          <a:xfrm>
            <a:off x="3652597" y="5388779"/>
            <a:ext cx="3493993" cy="63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Arbeitsverzeichniss</a:t>
            </a:r>
            <a:endParaRPr lang="de-DE" dirty="0"/>
          </a:p>
        </p:txBody>
      </p:sp>
      <p:sp>
        <p:nvSpPr>
          <p:cNvPr id="7" name="Pfeil: nach oben gebogen 6">
            <a:extLst>
              <a:ext uri="{FF2B5EF4-FFF2-40B4-BE49-F238E27FC236}">
                <a16:creationId xmlns:a16="http://schemas.microsoft.com/office/drawing/2014/main" id="{2CF06431-1706-4D53-8B42-AD5E8AEE3C45}"/>
              </a:ext>
            </a:extLst>
          </p:cNvPr>
          <p:cNvSpPr/>
          <p:nvPr/>
        </p:nvSpPr>
        <p:spPr>
          <a:xfrm>
            <a:off x="7425289" y="5100322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BFA1C4A-14A2-4DF0-839F-33817A7472A7}"/>
              </a:ext>
            </a:extLst>
          </p:cNvPr>
          <p:cNvSpPr/>
          <p:nvPr/>
        </p:nvSpPr>
        <p:spPr>
          <a:xfrm>
            <a:off x="7260891" y="4691773"/>
            <a:ext cx="927847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7A1232-963B-4D83-B875-057743AB8966}"/>
              </a:ext>
            </a:extLst>
          </p:cNvPr>
          <p:cNvSpPr/>
          <p:nvPr/>
        </p:nvSpPr>
        <p:spPr>
          <a:xfrm>
            <a:off x="5420161" y="3907361"/>
            <a:ext cx="1759323" cy="6387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“</a:t>
            </a:r>
          </a:p>
        </p:txBody>
      </p:sp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9D2B375D-5EE4-4ACD-9918-ED4C66778E03}"/>
              </a:ext>
            </a:extLst>
          </p:cNvPr>
          <p:cNvSpPr/>
          <p:nvPr/>
        </p:nvSpPr>
        <p:spPr>
          <a:xfrm rot="16200000">
            <a:off x="7393913" y="4053038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BD02271-B9B8-4E8E-97EE-83D9C22705C5}"/>
              </a:ext>
            </a:extLst>
          </p:cNvPr>
          <p:cNvSpPr/>
          <p:nvPr/>
        </p:nvSpPr>
        <p:spPr>
          <a:xfrm>
            <a:off x="5164667" y="1612449"/>
            <a:ext cx="927847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50966233-F3A9-4B5F-AD78-B29B4900A267}"/>
              </a:ext>
            </a:extLst>
          </p:cNvPr>
          <p:cNvSpPr/>
          <p:nvPr/>
        </p:nvSpPr>
        <p:spPr>
          <a:xfrm>
            <a:off x="4593167" y="2483748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CD842E6-4153-44A2-A97D-E191BD364C81}"/>
              </a:ext>
            </a:extLst>
          </p:cNvPr>
          <p:cNvSpPr/>
          <p:nvPr/>
        </p:nvSpPr>
        <p:spPr>
          <a:xfrm>
            <a:off x="4365291" y="3184815"/>
            <a:ext cx="1425388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64B07734-C9D7-4C4A-82D3-6DBEF7B6FFDB}"/>
              </a:ext>
            </a:extLst>
          </p:cNvPr>
          <p:cNvSpPr/>
          <p:nvPr/>
        </p:nvSpPr>
        <p:spPr>
          <a:xfrm rot="16200000">
            <a:off x="4536017" y="3621611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Pfeil: gebogen 21">
            <a:extLst>
              <a:ext uri="{FF2B5EF4-FFF2-40B4-BE49-F238E27FC236}">
                <a16:creationId xmlns:a16="http://schemas.microsoft.com/office/drawing/2014/main" id="{8A49ECBC-0D37-41A4-9FB9-F8088B2633FE}"/>
              </a:ext>
            </a:extLst>
          </p:cNvPr>
          <p:cNvSpPr/>
          <p:nvPr/>
        </p:nvSpPr>
        <p:spPr>
          <a:xfrm rot="5400000">
            <a:off x="7856250" y="2352312"/>
            <a:ext cx="591670" cy="854543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5ED7495-F1AB-47B3-8D4D-1B5D8724BF55}"/>
              </a:ext>
            </a:extLst>
          </p:cNvPr>
          <p:cNvSpPr/>
          <p:nvPr/>
        </p:nvSpPr>
        <p:spPr>
          <a:xfrm>
            <a:off x="7660614" y="3266384"/>
            <a:ext cx="1163170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checkout</a:t>
            </a:r>
            <a:endParaRPr lang="de-DE" dirty="0"/>
          </a:p>
        </p:txBody>
      </p:sp>
      <p:sp>
        <p:nvSpPr>
          <p:cNvPr id="24" name="Pfeil: gebogen 23">
            <a:extLst>
              <a:ext uri="{FF2B5EF4-FFF2-40B4-BE49-F238E27FC236}">
                <a16:creationId xmlns:a16="http://schemas.microsoft.com/office/drawing/2014/main" id="{ACFA541B-3FE8-48CF-8F62-DFC7CAE6D324}"/>
              </a:ext>
            </a:extLst>
          </p:cNvPr>
          <p:cNvSpPr/>
          <p:nvPr/>
        </p:nvSpPr>
        <p:spPr>
          <a:xfrm rot="10800000">
            <a:off x="7260890" y="5351798"/>
            <a:ext cx="1246093" cy="573275"/>
          </a:xfrm>
          <a:prstGeom prst="bentArrow">
            <a:avLst>
              <a:gd name="adj1" fmla="val 25000"/>
              <a:gd name="adj2" fmla="val 23350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F9F6D7FC-E2AE-427C-AAFE-59E0A9B21A9C}"/>
              </a:ext>
            </a:extLst>
          </p:cNvPr>
          <p:cNvSpPr/>
          <p:nvPr/>
        </p:nvSpPr>
        <p:spPr>
          <a:xfrm>
            <a:off x="8353138" y="3727342"/>
            <a:ext cx="153845" cy="163750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gebogen 26">
            <a:extLst>
              <a:ext uri="{FF2B5EF4-FFF2-40B4-BE49-F238E27FC236}">
                <a16:creationId xmlns:a16="http://schemas.microsoft.com/office/drawing/2014/main" id="{F2EE1D87-1814-4E9F-B0DE-8F61D9268501}"/>
              </a:ext>
            </a:extLst>
          </p:cNvPr>
          <p:cNvSpPr/>
          <p:nvPr/>
        </p:nvSpPr>
        <p:spPr>
          <a:xfrm rot="16200000" flipH="1">
            <a:off x="2424572" y="1256515"/>
            <a:ext cx="1453319" cy="600912"/>
          </a:xfrm>
          <a:prstGeom prst="bentArrow">
            <a:avLst>
              <a:gd name="adj1" fmla="val 25000"/>
              <a:gd name="adj2" fmla="val 236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5B9BAC6-A7DF-46D1-93B5-8344058EC72A}"/>
              </a:ext>
            </a:extLst>
          </p:cNvPr>
          <p:cNvSpPr/>
          <p:nvPr/>
        </p:nvSpPr>
        <p:spPr>
          <a:xfrm>
            <a:off x="2329689" y="2440792"/>
            <a:ext cx="1425388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pull</a:t>
            </a:r>
          </a:p>
        </p:txBody>
      </p:sp>
      <p:sp>
        <p:nvSpPr>
          <p:cNvPr id="29" name="Pfeil: gebogen 28">
            <a:extLst>
              <a:ext uri="{FF2B5EF4-FFF2-40B4-BE49-F238E27FC236}">
                <a16:creationId xmlns:a16="http://schemas.microsoft.com/office/drawing/2014/main" id="{634186AE-F215-4C39-93B3-6461B5F4C0FC}"/>
              </a:ext>
            </a:extLst>
          </p:cNvPr>
          <p:cNvSpPr/>
          <p:nvPr/>
        </p:nvSpPr>
        <p:spPr>
          <a:xfrm rot="10800000" flipH="1">
            <a:off x="2880228" y="2913959"/>
            <a:ext cx="630333" cy="28388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nach oben 29">
            <a:extLst>
              <a:ext uri="{FF2B5EF4-FFF2-40B4-BE49-F238E27FC236}">
                <a16:creationId xmlns:a16="http://schemas.microsoft.com/office/drawing/2014/main" id="{799FE91C-C14C-4121-AA62-F96E37A1D93B}"/>
              </a:ext>
            </a:extLst>
          </p:cNvPr>
          <p:cNvSpPr/>
          <p:nvPr/>
        </p:nvSpPr>
        <p:spPr>
          <a:xfrm>
            <a:off x="5512972" y="1962762"/>
            <a:ext cx="231238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oben 30">
            <a:extLst>
              <a:ext uri="{FF2B5EF4-FFF2-40B4-BE49-F238E27FC236}">
                <a16:creationId xmlns:a16="http://schemas.microsoft.com/office/drawing/2014/main" id="{8C352C3C-1BF7-46F2-9E9D-A3DBC1076905}"/>
              </a:ext>
            </a:extLst>
          </p:cNvPr>
          <p:cNvSpPr/>
          <p:nvPr/>
        </p:nvSpPr>
        <p:spPr>
          <a:xfrm>
            <a:off x="5494318" y="1343227"/>
            <a:ext cx="231238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oben 31">
            <a:extLst>
              <a:ext uri="{FF2B5EF4-FFF2-40B4-BE49-F238E27FC236}">
                <a16:creationId xmlns:a16="http://schemas.microsoft.com/office/drawing/2014/main" id="{F6C73D0E-6290-42C4-AE1B-B31113B45072}"/>
              </a:ext>
            </a:extLst>
          </p:cNvPr>
          <p:cNvSpPr/>
          <p:nvPr/>
        </p:nvSpPr>
        <p:spPr>
          <a:xfrm rot="10800000">
            <a:off x="7305119" y="1946881"/>
            <a:ext cx="231238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oben 32">
            <a:extLst>
              <a:ext uri="{FF2B5EF4-FFF2-40B4-BE49-F238E27FC236}">
                <a16:creationId xmlns:a16="http://schemas.microsoft.com/office/drawing/2014/main" id="{05516090-51CE-48EE-965F-370E14FEDA4A}"/>
              </a:ext>
            </a:extLst>
          </p:cNvPr>
          <p:cNvSpPr/>
          <p:nvPr/>
        </p:nvSpPr>
        <p:spPr>
          <a:xfrm rot="10800000">
            <a:off x="7286465" y="1327346"/>
            <a:ext cx="231238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D44389E-C80A-468E-9416-97F13E6D19AC}"/>
              </a:ext>
            </a:extLst>
          </p:cNvPr>
          <p:cNvSpPr/>
          <p:nvPr/>
        </p:nvSpPr>
        <p:spPr>
          <a:xfrm>
            <a:off x="6938160" y="1593410"/>
            <a:ext cx="927847" cy="3160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79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4897B-9E09-40BF-A9EC-15017259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Bitbucket</a:t>
            </a:r>
            <a:r>
              <a:rPr lang="de-DE" dirty="0"/>
              <a:t> Team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581211-D48E-4E5B-8AF8-D7A32240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FADBF35-667F-4B08-890A-B43F88C6F9EB}"/>
              </a:ext>
            </a:extLst>
          </p:cNvPr>
          <p:cNvSpPr/>
          <p:nvPr/>
        </p:nvSpPr>
        <p:spPr>
          <a:xfrm>
            <a:off x="4006103" y="2208550"/>
            <a:ext cx="3493993" cy="6387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5552D0-1980-4B07-A37C-2CC33DA7535F}"/>
              </a:ext>
            </a:extLst>
          </p:cNvPr>
          <p:cNvSpPr/>
          <p:nvPr/>
        </p:nvSpPr>
        <p:spPr>
          <a:xfrm>
            <a:off x="1361515" y="3681926"/>
            <a:ext cx="1953185" cy="63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23ABCD-E753-45EE-95BE-2AF4CDA2110A}"/>
              </a:ext>
            </a:extLst>
          </p:cNvPr>
          <p:cNvSpPr/>
          <p:nvPr/>
        </p:nvSpPr>
        <p:spPr>
          <a:xfrm>
            <a:off x="7605432" y="3678237"/>
            <a:ext cx="1953185" cy="63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6F8948-FB7A-4163-9B55-FB1E450FDED7}"/>
              </a:ext>
            </a:extLst>
          </p:cNvPr>
          <p:cNvSpPr/>
          <p:nvPr/>
        </p:nvSpPr>
        <p:spPr>
          <a:xfrm>
            <a:off x="4514849" y="3678236"/>
            <a:ext cx="1953185" cy="638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191604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81D5F-06F4-450F-827B-4CB76D8A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Zugangsberechtigungen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D55EA-8A45-4EFC-AD25-1771B64D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Benutzer werden in die Gruppen zugewiesen (per Administrator)</a:t>
            </a:r>
          </a:p>
          <a:p>
            <a:r>
              <a:rPr lang="de-DE" dirty="0"/>
              <a:t>Wer eine neues Team herstellt, ist automatisch Administrator</a:t>
            </a:r>
          </a:p>
          <a:p>
            <a:r>
              <a:rPr lang="de-DE" dirty="0"/>
              <a:t>Es werden Benutzer eingeladen</a:t>
            </a:r>
          </a:p>
          <a:p>
            <a:r>
              <a:rPr lang="de-DE" dirty="0"/>
              <a:t>Administrator verteilt die Berechtigungen der Gruppen</a:t>
            </a:r>
          </a:p>
          <a:p>
            <a:r>
              <a:rPr lang="de-DE" dirty="0"/>
              <a:t>Berechtigungen: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write</a:t>
            </a:r>
            <a:r>
              <a:rPr lang="de-DE" dirty="0"/>
              <a:t>, </a:t>
            </a:r>
            <a:r>
              <a:rPr lang="de-DE" dirty="0" err="1"/>
              <a:t>admin,none</a:t>
            </a:r>
            <a:endParaRPr lang="de-DE" dirty="0"/>
          </a:p>
          <a:p>
            <a:r>
              <a:rPr lang="de-DE" dirty="0"/>
              <a:t>Team </a:t>
            </a:r>
            <a:r>
              <a:rPr lang="de-DE" dirty="0" err="1"/>
              <a:t>bererechtigungen</a:t>
            </a:r>
            <a:r>
              <a:rPr lang="de-DE" dirty="0"/>
              <a:t> an Benutzer werden verteilt (Create </a:t>
            </a:r>
            <a:r>
              <a:rPr lang="de-DE" dirty="0" err="1"/>
              <a:t>repositories</a:t>
            </a:r>
            <a:r>
              <a:rPr lang="de-DE" dirty="0"/>
              <a:t>, </a:t>
            </a:r>
            <a:r>
              <a:rPr lang="de-DE" dirty="0" err="1"/>
              <a:t>Administer</a:t>
            </a:r>
            <a:r>
              <a:rPr lang="de-DE" dirty="0"/>
              <a:t> Team)</a:t>
            </a:r>
          </a:p>
          <a:p>
            <a:r>
              <a:rPr lang="de-DE" dirty="0"/>
              <a:t>Benutzern werden Gruppen zugewiesen</a:t>
            </a:r>
          </a:p>
          <a:p>
            <a:r>
              <a:rPr lang="de-DE" dirty="0"/>
              <a:t>Team kann Projekte haben</a:t>
            </a:r>
          </a:p>
          <a:p>
            <a:r>
              <a:rPr lang="de-DE" dirty="0"/>
              <a:t>Projekte beinhalten mehrere </a:t>
            </a:r>
            <a:r>
              <a:rPr lang="de-DE" dirty="0" err="1"/>
              <a:t>Repositories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05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125E-26DF-41AA-87A9-70E5BCA1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Bitbucket</a:t>
            </a:r>
            <a:r>
              <a:rPr lang="de-DE" dirty="0"/>
              <a:t>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E1085-8CAC-4C16-B685-A742B59E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5 Benutzer kostenlos, unbegrenzte private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Wachsende Teams 2$/Benutzer/Monat</a:t>
            </a:r>
          </a:p>
          <a:p>
            <a:r>
              <a:rPr lang="de-DE" dirty="0"/>
              <a:t>Premium für große Teams 5$/Benutzer/Monat</a:t>
            </a:r>
          </a:p>
          <a:p>
            <a:r>
              <a:rPr lang="de-DE" dirty="0"/>
              <a:t>Viel günstiger als GitHub für private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Für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wäre GitHub zu bevorzugen</a:t>
            </a:r>
          </a:p>
        </p:txBody>
      </p:sp>
    </p:spTree>
    <p:extLst>
      <p:ext uri="{BB962C8B-B14F-4D97-AF65-F5344CB8AC3E}">
        <p14:creationId xmlns:p14="http://schemas.microsoft.com/office/powerpoint/2010/main" val="38251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BB9F2-25B0-4309-81DD-E0E7BBC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Versionsverwaltung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A3FD6-F81E-42DE-87FD-537FFDC2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Erfassung von Änderungen an Dokumenten oder Dateien</a:t>
            </a:r>
          </a:p>
          <a:p>
            <a:r>
              <a:rPr lang="de-DE" dirty="0"/>
              <a:t> Zeitstempel und Benutzerkennung werden in DB gesichert</a:t>
            </a:r>
          </a:p>
          <a:p>
            <a:r>
              <a:rPr lang="de-DE" dirty="0"/>
              <a:t>Alte Versionen können rückgeholt werden</a:t>
            </a:r>
          </a:p>
          <a:p>
            <a:r>
              <a:rPr lang="de-DE" dirty="0"/>
              <a:t>Koordinierter Zugriff von mehreren Entwicklern möglich</a:t>
            </a:r>
          </a:p>
          <a:p>
            <a:r>
              <a:rPr lang="de-DE" dirty="0"/>
              <a:t>Gleichzeitige Entwicklung mehrerer Entwicklungszweige eines Projektes („</a:t>
            </a:r>
            <a:r>
              <a:rPr lang="de-DE" dirty="0" err="1"/>
              <a:t>Branches</a:t>
            </a:r>
            <a:r>
              <a:rPr lang="de-DE" dirty="0"/>
              <a:t>“)</a:t>
            </a:r>
          </a:p>
          <a:p>
            <a:r>
              <a:rPr lang="de-DE" dirty="0"/>
              <a:t>Zweige können zusammengeführt werden (</a:t>
            </a:r>
            <a:r>
              <a:rPr lang="de-DE" dirty="0" err="1"/>
              <a:t>merging</a:t>
            </a:r>
            <a:r>
              <a:rPr lang="de-DE" dirty="0"/>
              <a:t>)</a:t>
            </a:r>
          </a:p>
          <a:p>
            <a:r>
              <a:rPr lang="de-DE" dirty="0"/>
              <a:t>Zentrale von Software Development (Versionierung, Arbeitsaufteilung, Code-Kontrolle, Backup, Überblick wer hat was gemacht usw.)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9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EB96-16DA-4829-A365-2F7CB6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Versionsverwaltung- Softwareprodukte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B802-8463-422C-A825-F6AD2216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Lokale Versionsverwaltung</a:t>
            </a:r>
          </a:p>
          <a:p>
            <a:pPr lvl="1"/>
            <a:r>
              <a:rPr lang="de-DE" dirty="0"/>
              <a:t>läuft nur auf einigen lokalen Dateien</a:t>
            </a:r>
          </a:p>
          <a:p>
            <a:pPr lvl="1"/>
            <a:r>
              <a:rPr lang="de-DE" dirty="0"/>
              <a:t>SCCS (Source Code Control System)</a:t>
            </a:r>
          </a:p>
          <a:p>
            <a:pPr lvl="1"/>
            <a:r>
              <a:rPr lang="de-DE" dirty="0"/>
              <a:t>RCS (Revision Control System)</a:t>
            </a:r>
          </a:p>
          <a:p>
            <a:r>
              <a:rPr lang="de-DE" dirty="0"/>
              <a:t>Zentrale Versionsverwaltung :</a:t>
            </a:r>
          </a:p>
          <a:p>
            <a:pPr lvl="1"/>
            <a:r>
              <a:rPr lang="de-DE" dirty="0"/>
              <a:t>Client-Server-System, multiuser-fähig, Rechteverwaltung, verlangt permanente Datenverbindung</a:t>
            </a:r>
          </a:p>
          <a:p>
            <a:pPr lvl="1"/>
            <a:r>
              <a:rPr lang="de-DE" dirty="0"/>
              <a:t>CVS (</a:t>
            </a:r>
            <a:r>
              <a:rPr lang="de-DE" dirty="0" err="1"/>
              <a:t>Concurrent</a:t>
            </a:r>
            <a:r>
              <a:rPr lang="de-DE" dirty="0"/>
              <a:t> Versions System)</a:t>
            </a:r>
          </a:p>
          <a:p>
            <a:pPr lvl="1"/>
            <a:r>
              <a:rPr lang="de-DE" dirty="0"/>
              <a:t>SVN (Subversion)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Verteilte Versionsverwaltung </a:t>
            </a:r>
          </a:p>
          <a:p>
            <a:pPr lvl="1"/>
            <a:r>
              <a:rPr lang="de-DE" dirty="0"/>
              <a:t>es gibt keine Zentrale, Repository wird an jeden Benutzer komplett kopiert, offline Bearbeitung möglich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 err="1"/>
              <a:t>Mercurial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2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15A27-8C7D-41E6-82E6-9E5A5A91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sz="3200" dirty="0"/>
              <a:t>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3949A-E4CF-48FF-9995-7394FF28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2005 von Linux-Initiator Linus </a:t>
            </a:r>
            <a:r>
              <a:rPr lang="de-DE" dirty="0" err="1"/>
              <a:t>Torvads</a:t>
            </a:r>
            <a:r>
              <a:rPr lang="de-DE" dirty="0"/>
              <a:t> entwickelt</a:t>
            </a:r>
          </a:p>
          <a:p>
            <a:r>
              <a:rPr lang="de-DE" dirty="0"/>
              <a:t>verteilte Architektur</a:t>
            </a:r>
          </a:p>
          <a:p>
            <a:r>
              <a:rPr lang="de-DE" dirty="0"/>
              <a:t>Sehr schnell, da an einer lokalen Kopie gearbeitet wird</a:t>
            </a:r>
          </a:p>
          <a:p>
            <a:r>
              <a:rPr lang="de-DE" dirty="0"/>
              <a:t>Repository (Daten, die Verwaltet werden) ist kryptographisch abgesichert gegen Inkonsistenzen.</a:t>
            </a:r>
          </a:p>
          <a:p>
            <a:r>
              <a:rPr lang="de-DE" dirty="0"/>
              <a:t>Viele Open-Source-Projekte werden mit </a:t>
            </a:r>
            <a:r>
              <a:rPr lang="de-DE" dirty="0" err="1"/>
              <a:t>Git</a:t>
            </a:r>
            <a:r>
              <a:rPr lang="de-DE" dirty="0"/>
              <a:t> verwaltet</a:t>
            </a:r>
          </a:p>
          <a:p>
            <a:pPr lvl="1"/>
            <a:r>
              <a:rPr lang="de-DE" dirty="0"/>
              <a:t>Android, </a:t>
            </a:r>
            <a:r>
              <a:rPr lang="de-DE" dirty="0" err="1"/>
              <a:t>Eclipse</a:t>
            </a:r>
            <a:r>
              <a:rPr lang="de-DE" dirty="0"/>
              <a:t>, </a:t>
            </a:r>
            <a:r>
              <a:rPr lang="de-DE" dirty="0" err="1"/>
              <a:t>jQuery</a:t>
            </a:r>
            <a:r>
              <a:rPr lang="de-DE" dirty="0"/>
              <a:t>, Linux, PHP, </a:t>
            </a:r>
            <a:r>
              <a:rPr lang="de-DE" dirty="0" err="1"/>
              <a:t>Pytho</a:t>
            </a:r>
            <a:r>
              <a:rPr lang="de-DE" dirty="0"/>
              <a:t>, Ruby und viele, viele mehr</a:t>
            </a:r>
          </a:p>
          <a:p>
            <a:r>
              <a:rPr lang="de-DE" dirty="0"/>
              <a:t>Unterstützt alle moderne Systeme</a:t>
            </a:r>
          </a:p>
          <a:p>
            <a:r>
              <a:rPr lang="de-DE" dirty="0"/>
              <a:t>Integriert z.B. in </a:t>
            </a:r>
            <a:r>
              <a:rPr lang="de-DE" dirty="0" err="1"/>
              <a:t>Eclipse</a:t>
            </a:r>
            <a:r>
              <a:rPr lang="de-DE" dirty="0"/>
              <a:t> und </a:t>
            </a:r>
            <a:r>
              <a:rPr lang="de-DE" dirty="0" err="1"/>
              <a:t>NetBeans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15A27-8C7D-41E6-82E6-9E5A5A91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sz="3200" dirty="0"/>
              <a:t>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3949A-E4CF-48FF-9995-7394FF28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alleine ist nur sehr begrenzt Netzwerkfähig. Volle Netzwerkfähigkeit bringen </a:t>
            </a:r>
            <a:r>
              <a:rPr lang="de-DE" dirty="0" err="1"/>
              <a:t>Git</a:t>
            </a:r>
            <a:r>
              <a:rPr lang="de-DE" dirty="0"/>
              <a:t>-Hosting-Provider wie GitHub oder </a:t>
            </a:r>
            <a:r>
              <a:rPr lang="de-DE" dirty="0" err="1"/>
              <a:t>Bitbucket</a:t>
            </a:r>
            <a:endParaRPr lang="de-DE" dirty="0"/>
          </a:p>
          <a:p>
            <a:r>
              <a:rPr lang="de-DE" dirty="0"/>
              <a:t>Integrität der Dateien wird kryptografisch mit Hash </a:t>
            </a:r>
            <a:r>
              <a:rPr lang="de-DE" dirty="0" err="1"/>
              <a:t>kontroliert</a:t>
            </a:r>
            <a:r>
              <a:rPr lang="de-DE" dirty="0"/>
              <a:t> </a:t>
            </a:r>
          </a:p>
          <a:p>
            <a:r>
              <a:rPr lang="de-DE" dirty="0"/>
              <a:t>mehr als 70% Marktanteil( „SVN-Subversion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“)</a:t>
            </a:r>
          </a:p>
          <a:p>
            <a:r>
              <a:rPr lang="de-DE" dirty="0"/>
              <a:t>Installation unter </a:t>
            </a:r>
            <a:r>
              <a:rPr lang="de-DE" dirty="0">
                <a:hlinkClick r:id="rId2"/>
              </a:rPr>
              <a:t>https://git-scm.com/</a:t>
            </a:r>
            <a:r>
              <a:rPr lang="de-DE" dirty="0"/>
              <a:t> </a:t>
            </a:r>
          </a:p>
          <a:p>
            <a:r>
              <a:rPr lang="de-DE" dirty="0"/>
              <a:t>Es gibt entweder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oder „</a:t>
            </a:r>
            <a:r>
              <a:rPr lang="de-DE" dirty="0" err="1"/>
              <a:t>gui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“</a:t>
            </a:r>
          </a:p>
          <a:p>
            <a:r>
              <a:rPr lang="de-DE" dirty="0"/>
              <a:t>Einige Frameworks verwenden JGIT (Java </a:t>
            </a:r>
            <a:r>
              <a:rPr lang="de-DE" dirty="0" err="1"/>
              <a:t>Git</a:t>
            </a:r>
            <a:r>
              <a:rPr lang="de-DE" dirty="0"/>
              <a:t>), z.B. </a:t>
            </a:r>
            <a:r>
              <a:rPr lang="de-DE" dirty="0" err="1"/>
              <a:t>Eclipse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93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A1AB2-6805-4CF8-9B40-67FFA3D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73C1F77-5D02-47E5-A69E-2C7E55093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76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86DF-7E6C-4B08-B0F7-97B86F05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.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Verzeichniss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2C4DB-7E19-469C-B9BA-CC1B899E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 Information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Unsichtbares Verzeichnis</a:t>
            </a:r>
          </a:p>
          <a:p>
            <a:r>
              <a:rPr lang="de-DE" dirty="0"/>
              <a:t>nie manuell ändern!</a:t>
            </a:r>
          </a:p>
          <a:p>
            <a:r>
              <a:rPr lang="de-DE" dirty="0"/>
              <a:t>Vorstellung: so etwas wie SQLite (DB Server ohne Installation) mit Zusatz Funktionalität</a:t>
            </a:r>
          </a:p>
          <a:p>
            <a:r>
              <a:rPr lang="de-DE" dirty="0"/>
              <a:t>Gut für die Textdateien, schlecht für binäre große Dateien</a:t>
            </a:r>
          </a:p>
        </p:txBody>
      </p:sp>
    </p:spTree>
    <p:extLst>
      <p:ext uri="{BB962C8B-B14F-4D97-AF65-F5344CB8AC3E}">
        <p14:creationId xmlns:p14="http://schemas.microsoft.com/office/powerpoint/2010/main" val="16697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90886-36A7-4D3E-992D-40A1F1B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Arbeits-Verzeichnisse und -Dateien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9050B-F55B-407F-BA4F-739D9B8B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1971" cy="4351338"/>
          </a:xfrm>
        </p:spPr>
        <p:txBody>
          <a:bodyPr/>
          <a:lstStyle/>
          <a:p>
            <a:r>
              <a:rPr lang="de-DE" dirty="0"/>
              <a:t>Die Dateien und Verzeichnisse, die man mit Versionskontrolle bearbeiten will</a:t>
            </a:r>
          </a:p>
          <a:p>
            <a:r>
              <a:rPr lang="de-DE" dirty="0"/>
              <a:t>werden mit .</a:t>
            </a:r>
            <a:r>
              <a:rPr lang="de-DE" dirty="0" err="1"/>
              <a:t>git</a:t>
            </a:r>
            <a:r>
              <a:rPr lang="de-DE" dirty="0"/>
              <a:t> Informationen „synchronisiert“</a:t>
            </a:r>
          </a:p>
          <a:p>
            <a:r>
              <a:rPr lang="de-DE" dirty="0"/>
              <a:t>Es gibt </a:t>
            </a:r>
            <a:r>
              <a:rPr lang="de-DE" dirty="0" err="1"/>
              <a:t>Git</a:t>
            </a:r>
            <a:r>
              <a:rPr lang="de-DE" dirty="0"/>
              <a:t> Befehle für die Zusammenarbeit zwischen .</a:t>
            </a:r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Arbeitsverzeichniss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log usw.)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5793F-D0AA-47B7-88D2-C6729566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59875-89D9-452C-BD43-2EAA80F1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42E18C0-D91D-4A8B-B509-8B9233CA2CE0}"/>
              </a:ext>
            </a:extLst>
          </p:cNvPr>
          <p:cNvSpPr/>
          <p:nvPr/>
        </p:nvSpPr>
        <p:spPr>
          <a:xfrm>
            <a:off x="7451777" y="3025588"/>
            <a:ext cx="3724835" cy="18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Client:</a:t>
            </a:r>
          </a:p>
          <a:p>
            <a:pPr algn="ctr"/>
            <a:r>
              <a:rPr lang="de-DE" dirty="0" err="1"/>
              <a:t>commandline</a:t>
            </a:r>
            <a:r>
              <a:rPr lang="de-DE" dirty="0"/>
              <a:t>, GUI basiert oder  API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26E3E6-E15C-4303-9532-A6E47AE81162}"/>
              </a:ext>
            </a:extLst>
          </p:cNvPr>
          <p:cNvSpPr/>
          <p:nvPr/>
        </p:nvSpPr>
        <p:spPr>
          <a:xfrm>
            <a:off x="1526240" y="2588560"/>
            <a:ext cx="3993777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FCFA9-1EA0-4DE1-AEC0-D426432BA54D}"/>
              </a:ext>
            </a:extLst>
          </p:cNvPr>
          <p:cNvSpPr/>
          <p:nvPr/>
        </p:nvSpPr>
        <p:spPr>
          <a:xfrm>
            <a:off x="1526240" y="4555004"/>
            <a:ext cx="3993777" cy="74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Arbeits-Verzeichnisse und -Dateien </a:t>
            </a:r>
          </a:p>
          <a:p>
            <a:pPr algn="ctr"/>
            <a:endParaRPr lang="de-DE" dirty="0"/>
          </a:p>
        </p:txBody>
      </p:sp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F4DF4C98-21BF-4A2C-99B7-A075CCC46F97}"/>
              </a:ext>
            </a:extLst>
          </p:cNvPr>
          <p:cNvSpPr/>
          <p:nvPr/>
        </p:nvSpPr>
        <p:spPr>
          <a:xfrm>
            <a:off x="3280812" y="3564264"/>
            <a:ext cx="484632" cy="8740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D8035C81-196B-4FAF-97E9-94FE032DDB21}"/>
              </a:ext>
            </a:extLst>
          </p:cNvPr>
          <p:cNvSpPr/>
          <p:nvPr/>
        </p:nvSpPr>
        <p:spPr>
          <a:xfrm>
            <a:off x="5869641" y="2924736"/>
            <a:ext cx="1385047" cy="537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Befehle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F5C98ABC-E912-4573-929E-F0C1F7CA6679}"/>
              </a:ext>
            </a:extLst>
          </p:cNvPr>
          <p:cNvSpPr/>
          <p:nvPr/>
        </p:nvSpPr>
        <p:spPr>
          <a:xfrm>
            <a:off x="5869640" y="4438323"/>
            <a:ext cx="1385047" cy="537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14371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Breitbild</PresentationFormat>
  <Paragraphs>133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Git und Githostings (Github, Bitbucket, Gitlab…)</vt:lpstr>
      <vt:lpstr>Was ist Versionsverwaltung</vt:lpstr>
      <vt:lpstr>Versionsverwaltung- Softwareprodukte</vt:lpstr>
      <vt:lpstr>Git (1/2)</vt:lpstr>
      <vt:lpstr>Git (2/2)</vt:lpstr>
      <vt:lpstr>Git Repository</vt:lpstr>
      <vt:lpstr>.git Verzeichniss</vt:lpstr>
      <vt:lpstr>Arbeits-Verzeichnisse und -Dateien  </vt:lpstr>
      <vt:lpstr>Git Client</vt:lpstr>
      <vt:lpstr>Git Befehle</vt:lpstr>
      <vt:lpstr>Einfacher Git-Ablauf</vt:lpstr>
      <vt:lpstr>Git workflow</vt:lpstr>
      <vt:lpstr>Zusammenarbeit ohne Cloud</vt:lpstr>
      <vt:lpstr>Hosting für Git Versionsverwaltung</vt:lpstr>
      <vt:lpstr>PowerPoint-Präsentation</vt:lpstr>
      <vt:lpstr>PowerPoint-Präsentation</vt:lpstr>
      <vt:lpstr>Bitbucket Team Work</vt:lpstr>
      <vt:lpstr>Zugangsberechtigungen</vt:lpstr>
      <vt:lpstr>Bitbucket Kosten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Githab oder BitBucket</dc:title>
  <dc:creator>Jiri Valenta</dc:creator>
  <cp:lastModifiedBy>Jiri Valenta</cp:lastModifiedBy>
  <cp:revision>37</cp:revision>
  <dcterms:created xsi:type="dcterms:W3CDTF">2017-08-05T15:35:03Z</dcterms:created>
  <dcterms:modified xsi:type="dcterms:W3CDTF">2017-08-12T16:51:57Z</dcterms:modified>
</cp:coreProperties>
</file>