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C5CF70-720D-4F94-A548-661820F90F71}">
  <a:tblStyle styleId="{4CC5CF70-720D-4F94-A548-661820F90F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3d13c34b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3d13c34b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3d13c34b6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3d13c34b6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3fede82bd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3fede82bd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3d13c34b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e3d13c34b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e3d13c34b6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e3d13c34b6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e3d13c34b6_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e3d13c34b6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3d13c34b6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3d13c34b6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3d13c34b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3d13c34b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3d13c34b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3d13c34b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3d13c34b6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3d13c34b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3d13c34b6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3d13c34b6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3d13c34b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3d13c34b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3d13c34b6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3d13c34b6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3d13c34b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3d13c34b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3d13c34b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3d13c34b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10" Type="http://schemas.openxmlformats.org/officeDocument/2006/relationships/image" Target="../media/image16.png"/><Relationship Id="rId9" Type="http://schemas.openxmlformats.org/officeDocument/2006/relationships/image" Target="../media/image17.png"/><Relationship Id="rId5" Type="http://schemas.openxmlformats.org/officeDocument/2006/relationships/image" Target="../media/image10.png"/><Relationship Id="rId6" Type="http://schemas.openxmlformats.org/officeDocument/2006/relationships/image" Target="../media/image6.png"/><Relationship Id="rId7" Type="http://schemas.openxmlformats.org/officeDocument/2006/relationships/image" Target="../media/image13.png"/><Relationship Id="rId8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jpg"/><Relationship Id="rId4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Stonks Gurus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37000" y="4158175"/>
            <a:ext cx="34707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Erik Prieto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 Vallikalam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Manley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Christian Kunz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1297500" y="393750"/>
            <a:ext cx="7038900" cy="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Model - A </a:t>
            </a:r>
            <a:r>
              <a:rPr lang="en"/>
              <a:t>Constant</a:t>
            </a:r>
            <a:r>
              <a:rPr lang="en"/>
              <a:t> </a:t>
            </a:r>
            <a:r>
              <a:rPr lang="en"/>
              <a:t>Disappointment</a:t>
            </a:r>
            <a:endParaRPr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975300" y="2840800"/>
            <a:ext cx="3596700" cy="18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Several attempts were unsuccessfully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Tried different variations on batch sizes, number of epochs, etc.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Consistently saw model fail in making predictions on test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Low to negative R2 indicates model is not predictive of </a:t>
            </a:r>
            <a:r>
              <a:rPr lang="en"/>
              <a:t>future stock prices</a:t>
            </a:r>
            <a:endParaRPr/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700" y="1073475"/>
            <a:ext cx="6379706" cy="1500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7000" y="3247688"/>
            <a:ext cx="3429400" cy="1000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1297500" y="393750"/>
            <a:ext cx="7038900" cy="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</a:t>
            </a:r>
            <a:r>
              <a:rPr lang="en"/>
              <a:t>Model - Back to Basics</a:t>
            </a:r>
            <a:endParaRPr/>
          </a:p>
        </p:txBody>
      </p:sp>
      <p:sp>
        <p:nvSpPr>
          <p:cNvPr id="208" name="Google Shape;208;p23"/>
          <p:cNvSpPr txBox="1"/>
          <p:nvPr>
            <p:ph idx="1" type="body"/>
          </p:nvPr>
        </p:nvSpPr>
        <p:spPr>
          <a:xfrm>
            <a:off x="1228950" y="1141975"/>
            <a:ext cx="7176000" cy="18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tweaking, the sklearn Linear Regression model started making optimal predictions.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Added additional feature optimization component to improve stock price predictability by using less features and by incorporating the most relevant features.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225" y="2120750"/>
            <a:ext cx="3308301" cy="228069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3"/>
          <p:cNvSpPr txBox="1"/>
          <p:nvPr/>
        </p:nvSpPr>
        <p:spPr>
          <a:xfrm>
            <a:off x="751650" y="2620075"/>
            <a:ext cx="37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1297500" y="393750"/>
            <a:ext cx="7038900" cy="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Model - Back to Basics</a:t>
            </a:r>
            <a:endParaRPr/>
          </a:p>
        </p:txBody>
      </p:sp>
      <p:sp>
        <p:nvSpPr>
          <p:cNvPr id="216" name="Google Shape;216;p24"/>
          <p:cNvSpPr txBox="1"/>
          <p:nvPr/>
        </p:nvSpPr>
        <p:spPr>
          <a:xfrm>
            <a:off x="751650" y="2620075"/>
            <a:ext cx="37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7" name="Google Shape;2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5" y="2992950"/>
            <a:ext cx="7442640" cy="15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225" y="1098625"/>
            <a:ext cx="8313224" cy="17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4"/>
          <p:cNvSpPr txBox="1"/>
          <p:nvPr/>
        </p:nvSpPr>
        <p:spPr>
          <a:xfrm>
            <a:off x="236225" y="4590550"/>
            <a:ext cx="5777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https://machinelearningmastery.com/rfe-feature-selection-in-python/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2249000" y="1713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- Results Summary</a:t>
            </a:r>
            <a:endParaRPr/>
          </a:p>
        </p:txBody>
      </p:sp>
      <p:graphicFrame>
        <p:nvGraphicFramePr>
          <p:cNvPr id="225" name="Google Shape;225;p25"/>
          <p:cNvGraphicFramePr/>
          <p:nvPr/>
        </p:nvGraphicFramePr>
        <p:xfrm>
          <a:off x="1202338" y="37372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{4CC5CF70-720D-4F94-A548-661820F90F71}</a:tableStyleId>
              </a:tblPr>
              <a:tblGrid>
                <a:gridCol w="690750"/>
                <a:gridCol w="520525"/>
                <a:gridCol w="584350"/>
              </a:tblGrid>
              <a:tr h="39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Test Data </a:t>
                      </a:r>
                      <a:r>
                        <a:rPr lang="en" sz="800">
                          <a:solidFill>
                            <a:schemeClr val="lt1"/>
                          </a:solidFill>
                        </a:rPr>
                        <a:t>R^2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1 Day Out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7 Days Out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27 Features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99.58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93.7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5 Features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99.61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94.49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26" name="Google Shape;2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350" y="1164738"/>
            <a:ext cx="1795626" cy="11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2325" y="2359520"/>
            <a:ext cx="1795626" cy="1282342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5"/>
          <p:cNvSpPr txBox="1"/>
          <p:nvPr/>
        </p:nvSpPr>
        <p:spPr>
          <a:xfrm>
            <a:off x="1466698" y="762375"/>
            <a:ext cx="1266900" cy="323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latin typeface="Lato"/>
                <a:ea typeface="Lato"/>
                <a:cs typeface="Lato"/>
                <a:sym typeface="Lato"/>
              </a:rPr>
              <a:t>ICLN</a:t>
            </a:r>
            <a:endParaRPr sz="900" u="sng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29" name="Google Shape;229;p25"/>
          <p:cNvGraphicFramePr/>
          <p:nvPr/>
        </p:nvGraphicFramePr>
        <p:xfrm>
          <a:off x="3176863" y="37372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{4CC5CF70-720D-4F94-A548-661820F90F71}</a:tableStyleId>
              </a:tblPr>
              <a:tblGrid>
                <a:gridCol w="690750"/>
                <a:gridCol w="520525"/>
                <a:gridCol w="584350"/>
              </a:tblGrid>
              <a:tr h="39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Test Data R^2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1 Day Out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7 Days Out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27 Features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93.84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30.75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5 Features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93.56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72.22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0" name="Google Shape;230;p25"/>
          <p:cNvSpPr txBox="1"/>
          <p:nvPr/>
        </p:nvSpPr>
        <p:spPr>
          <a:xfrm>
            <a:off x="3441223" y="770400"/>
            <a:ext cx="1266900" cy="323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latin typeface="Lato"/>
                <a:ea typeface="Lato"/>
                <a:cs typeface="Lato"/>
                <a:sym typeface="Lato"/>
              </a:rPr>
              <a:t>FUTY</a:t>
            </a:r>
            <a:endParaRPr sz="900" u="sng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31" name="Google Shape;231;p25"/>
          <p:cNvGraphicFramePr/>
          <p:nvPr/>
        </p:nvGraphicFramePr>
        <p:xfrm>
          <a:off x="5151388" y="37372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{4CC5CF70-720D-4F94-A548-661820F90F71}</a:tableStyleId>
              </a:tblPr>
              <a:tblGrid>
                <a:gridCol w="690750"/>
                <a:gridCol w="520525"/>
                <a:gridCol w="584350"/>
              </a:tblGrid>
              <a:tr h="39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Test Data R^2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1 Day Out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7 Days Out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27 Features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92.66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14.60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5 Features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92.42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38.19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2" name="Google Shape;232;p25"/>
          <p:cNvSpPr txBox="1"/>
          <p:nvPr/>
        </p:nvSpPr>
        <p:spPr>
          <a:xfrm>
            <a:off x="5427936" y="770400"/>
            <a:ext cx="1266900" cy="323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latin typeface="Lato"/>
                <a:ea typeface="Lato"/>
                <a:cs typeface="Lato"/>
                <a:sym typeface="Lato"/>
              </a:rPr>
              <a:t>RYU</a:t>
            </a:r>
            <a:endParaRPr sz="900" u="sng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33" name="Google Shape;233;p25"/>
          <p:cNvGraphicFramePr/>
          <p:nvPr/>
        </p:nvGraphicFramePr>
        <p:xfrm>
          <a:off x="7150288" y="37372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{4CC5CF70-720D-4F94-A548-661820F90F71}</a:tableStyleId>
              </a:tblPr>
              <a:tblGrid>
                <a:gridCol w="690750"/>
                <a:gridCol w="520525"/>
                <a:gridCol w="584350"/>
              </a:tblGrid>
              <a:tr h="39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Test Data R^2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1 Day Out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7 Days Out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27 Features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94.23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33.82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5 Features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94.95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66.36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4" name="Google Shape;234;p25"/>
          <p:cNvSpPr txBox="1"/>
          <p:nvPr/>
        </p:nvSpPr>
        <p:spPr>
          <a:xfrm>
            <a:off x="7414623" y="762375"/>
            <a:ext cx="1266900" cy="323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latin typeface="Lato"/>
                <a:ea typeface="Lato"/>
                <a:cs typeface="Lato"/>
                <a:sym typeface="Lato"/>
              </a:rPr>
              <a:t>XLU</a:t>
            </a:r>
            <a:endParaRPr sz="900" u="sng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5" name="Google Shape;2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6850" y="2359525"/>
            <a:ext cx="1795625" cy="12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5"/>
          <p:cNvSpPr txBox="1"/>
          <p:nvPr/>
        </p:nvSpPr>
        <p:spPr>
          <a:xfrm>
            <a:off x="165625" y="1426363"/>
            <a:ext cx="887100" cy="6003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latin typeface="Lato"/>
                <a:ea typeface="Lato"/>
                <a:cs typeface="Lato"/>
                <a:sym typeface="Lato"/>
              </a:rPr>
              <a:t>1 DAY Optimal Feature Set</a:t>
            </a:r>
            <a:endParaRPr sz="900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165625" y="2700550"/>
            <a:ext cx="887100" cy="6003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latin typeface="Lato"/>
                <a:ea typeface="Lato"/>
                <a:cs typeface="Lato"/>
                <a:sym typeface="Lato"/>
              </a:rPr>
              <a:t>7</a:t>
            </a:r>
            <a:r>
              <a:rPr lang="en" sz="900" u="sng">
                <a:latin typeface="Lato"/>
                <a:ea typeface="Lato"/>
                <a:cs typeface="Lato"/>
                <a:sym typeface="Lato"/>
              </a:rPr>
              <a:t> DAY Optimal Feature Set</a:t>
            </a:r>
            <a:endParaRPr sz="900" u="sng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8" name="Google Shape;23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76850" y="1164750"/>
            <a:ext cx="1795625" cy="11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5"/>
          <p:cNvSpPr txBox="1"/>
          <p:nvPr/>
        </p:nvSpPr>
        <p:spPr>
          <a:xfrm>
            <a:off x="165625" y="4267550"/>
            <a:ext cx="887100" cy="323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latin typeface="Lato"/>
                <a:ea typeface="Lato"/>
                <a:cs typeface="Lato"/>
                <a:sym typeface="Lato"/>
              </a:rPr>
              <a:t>R2 Analysis:</a:t>
            </a:r>
            <a:endParaRPr sz="900" u="sng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0" name="Google Shape;240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44525" y="2359525"/>
            <a:ext cx="1833700" cy="12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51400" y="1164750"/>
            <a:ext cx="1833700" cy="112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64025" y="1164750"/>
            <a:ext cx="1795625" cy="112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50275" y="2367550"/>
            <a:ext cx="1795626" cy="12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5"/>
          <p:cNvSpPr/>
          <p:nvPr/>
        </p:nvSpPr>
        <p:spPr>
          <a:xfrm>
            <a:off x="2647325" y="4446325"/>
            <a:ext cx="126900" cy="2145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5"/>
          <p:cNvSpPr/>
          <p:nvPr/>
        </p:nvSpPr>
        <p:spPr>
          <a:xfrm>
            <a:off x="4581225" y="4446325"/>
            <a:ext cx="126900" cy="2145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5"/>
          <p:cNvSpPr/>
          <p:nvPr/>
        </p:nvSpPr>
        <p:spPr>
          <a:xfrm>
            <a:off x="6582550" y="4446325"/>
            <a:ext cx="126900" cy="2145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5"/>
          <p:cNvSpPr/>
          <p:nvPr/>
        </p:nvSpPr>
        <p:spPr>
          <a:xfrm>
            <a:off x="8583875" y="4475575"/>
            <a:ext cx="126900" cy="2145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5"/>
          <p:cNvSpPr/>
          <p:nvPr/>
        </p:nvSpPr>
        <p:spPr>
          <a:xfrm>
            <a:off x="4121235" y="1962461"/>
            <a:ext cx="190600" cy="174750"/>
          </a:xfrm>
          <a:custGeom>
            <a:rect b="b" l="l" r="r" t="t"/>
            <a:pathLst>
              <a:path extrusionOk="0" h="6990" w="7624">
                <a:moveTo>
                  <a:pt x="5788" y="93"/>
                </a:moveTo>
                <a:cubicBezTo>
                  <a:pt x="3246" y="-543"/>
                  <a:pt x="-696" y="3067"/>
                  <a:pt x="133" y="5553"/>
                </a:cubicBezTo>
                <a:cubicBezTo>
                  <a:pt x="896" y="7842"/>
                  <a:pt x="6152" y="7063"/>
                  <a:pt x="7349" y="4968"/>
                </a:cubicBezTo>
                <a:cubicBezTo>
                  <a:pt x="8214" y="3454"/>
                  <a:pt x="6568" y="1068"/>
                  <a:pt x="5008" y="288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9" name="Google Shape;249;p25"/>
          <p:cNvSpPr/>
          <p:nvPr/>
        </p:nvSpPr>
        <p:spPr>
          <a:xfrm>
            <a:off x="6172075" y="1962462"/>
            <a:ext cx="190600" cy="174750"/>
          </a:xfrm>
          <a:custGeom>
            <a:rect b="b" l="l" r="r" t="t"/>
            <a:pathLst>
              <a:path extrusionOk="0" h="6990" w="7624">
                <a:moveTo>
                  <a:pt x="5788" y="93"/>
                </a:moveTo>
                <a:cubicBezTo>
                  <a:pt x="3246" y="-543"/>
                  <a:pt x="-696" y="3067"/>
                  <a:pt x="133" y="5553"/>
                </a:cubicBezTo>
                <a:cubicBezTo>
                  <a:pt x="896" y="7842"/>
                  <a:pt x="6152" y="7063"/>
                  <a:pt x="7349" y="4968"/>
                </a:cubicBezTo>
                <a:cubicBezTo>
                  <a:pt x="8214" y="3454"/>
                  <a:pt x="6568" y="1068"/>
                  <a:pt x="5008" y="288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0" name="Google Shape;250;p25"/>
          <p:cNvSpPr/>
          <p:nvPr/>
        </p:nvSpPr>
        <p:spPr>
          <a:xfrm>
            <a:off x="8092975" y="1938087"/>
            <a:ext cx="190600" cy="174750"/>
          </a:xfrm>
          <a:custGeom>
            <a:rect b="b" l="l" r="r" t="t"/>
            <a:pathLst>
              <a:path extrusionOk="0" h="6990" w="7624">
                <a:moveTo>
                  <a:pt x="5788" y="93"/>
                </a:moveTo>
                <a:cubicBezTo>
                  <a:pt x="3246" y="-543"/>
                  <a:pt x="-696" y="3067"/>
                  <a:pt x="133" y="5553"/>
                </a:cubicBezTo>
                <a:cubicBezTo>
                  <a:pt x="896" y="7842"/>
                  <a:pt x="6152" y="7063"/>
                  <a:pt x="7349" y="4968"/>
                </a:cubicBezTo>
                <a:cubicBezTo>
                  <a:pt x="8214" y="3454"/>
                  <a:pt x="6568" y="1068"/>
                  <a:pt x="5008" y="288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improve/what more to add</a:t>
            </a:r>
            <a:endParaRPr/>
          </a:p>
        </p:txBody>
      </p:sp>
      <p:sp>
        <p:nvSpPr>
          <p:cNvPr id="256" name="Google Shape;256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Tweaks: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Mix linear regression model with LSTM/ARIMA to achieve further accuracy boost for 7 day window predictions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Adjust hyperparameters and feature selections to improve model outputs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Visualize: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Introduce visualizations for easy information consumption from the model outputs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Invest: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Extend linear regression model analysis with buy/sell logic and P&amp;L impact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Analysis: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Becoming industry experts to fine tune models even further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Other Applications: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Apply model to other industries, segments, and countries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62" name="Google Shape;262;p27"/>
          <p:cNvSpPr txBox="1"/>
          <p:nvPr>
            <p:ph idx="1" type="body"/>
          </p:nvPr>
        </p:nvSpPr>
        <p:spPr>
          <a:xfrm>
            <a:off x="1297500" y="1567550"/>
            <a:ext cx="7174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Optimistic in machine learning potential to predict utility ETFs. Ours is a good starting point, but more industry knowledge, machine learning wisdom, and time is required before bets are placed.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Utilities ETFs somewhat predictable, but more testing needed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Commodities and Utility ETF prices high in feature importance values across models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Bitcoin activity demonstrated ~2% coefficient importance across models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Weather did not indicate as much as an influence as anticipated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Features is not necessarily better due to risk of overfitting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Questions?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wanted to do a Machine Learning project that predicts future stock prices.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 knowing the exact direction of the project led us pick up on ideas we had within our previous projects.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Important factor was the </a:t>
            </a:r>
            <a:r>
              <a:rPr lang="en"/>
              <a:t>accessibility</a:t>
            </a:r>
            <a:r>
              <a:rPr lang="en"/>
              <a:t> to data, either via download, api or even web scraping.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interesting project from a previous session about the Bitcoin Transaction information as well as the news around the energy use of Blockchain technology was worth enough to take a look under the hood.</a:t>
            </a:r>
            <a:endParaRPr/>
          </a:p>
          <a:p>
            <a:pPr indent="45720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8288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 sz="1500"/>
              <a:t>Predict the </a:t>
            </a:r>
            <a:r>
              <a:rPr b="1" i="1" lang="en" sz="1500"/>
              <a:t>Performance of the Energy market</a:t>
            </a:r>
            <a:endParaRPr b="1" i="1"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impact the Energy market?!?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Weather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 think that the weather has an impact on energy usage as well as on our decision making.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Higher </a:t>
            </a:r>
            <a:r>
              <a:rPr lang="en"/>
              <a:t>temperature</a:t>
            </a:r>
            <a:r>
              <a:rPr lang="en"/>
              <a:t> difference to the norm results in higher energy consumption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Blockchain Transaction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“A single bitcoin transaction uses roughly 707.6 kilowatt-hours of electrical energy - equivalent to the power consumed by an average U.S. household over 24 days”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Commodities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Supply and Demand of crude oil and natural gas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the Data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started with </a:t>
            </a:r>
            <a:r>
              <a:rPr b="1" lang="en" u="sng"/>
              <a:t>72</a:t>
            </a:r>
            <a:r>
              <a:rPr lang="en"/>
              <a:t> data points/features...</a:t>
            </a:r>
            <a:endParaRPr/>
          </a:p>
          <a:p>
            <a:pPr indent="-298450" lvl="1" marL="914400" rtl="0" algn="l">
              <a:spcBef>
                <a:spcPts val="12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 Weather temp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8 Bitcoin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28 Commodities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35 Energy ETF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...and ended up with </a:t>
            </a:r>
            <a:r>
              <a:rPr b="1" lang="en" u="sng"/>
              <a:t>27</a:t>
            </a:r>
            <a:r>
              <a:rPr lang="en"/>
              <a:t> data points/features.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875" y="533700"/>
            <a:ext cx="914100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2863" y="1447800"/>
            <a:ext cx="3910326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6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 Your ETFs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036100"/>
            <a:ext cx="32745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is an ETF?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ETF stands for Exchange Traded Fund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Marketable Security that tracks a stock, index, bond, commodities, etc.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Concept similar to mutual fund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Different assets all pooled together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Offset risk through diversification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Main difference between Mutual Funds &amp; ETFs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ETFs are traded on exchanges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Prices fluctuate all day (mutual funds close once after market close</a:t>
            </a:r>
            <a:r>
              <a:rPr lang="en"/>
              <a:t>)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2650" y="651975"/>
            <a:ext cx="3333750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2650" y="2852250"/>
            <a:ext cx="3259451" cy="163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 Your ETFs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749850" y="1537950"/>
            <a:ext cx="2469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iShares Global Clean Energy ETF (ICLN)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74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4" u="sng"/>
              <a:t>Top 10 Holdings (48.3% of Assets):</a:t>
            </a:r>
            <a:endParaRPr sz="874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4"/>
              <a:t>Vestas Wind Systems A/S	VWS	7.93%</a:t>
            </a:r>
            <a:endParaRPr sz="87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4"/>
              <a:t>Enphase Energy Inc	ENPH	6.63%</a:t>
            </a:r>
            <a:endParaRPr sz="87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4"/>
              <a:t>Orsted A/S		ORSTED	5.83%</a:t>
            </a:r>
            <a:endParaRPr sz="87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4"/>
              <a:t>Plug Power Inc		PLUG	4.81%</a:t>
            </a:r>
            <a:endParaRPr sz="87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4"/>
              <a:t>Xcel Energy Inc		XEL	4.14%</a:t>
            </a:r>
            <a:endParaRPr sz="87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4"/>
              <a:t>NextEra Energy Inc	NEE	4.05%</a:t>
            </a:r>
            <a:endParaRPr sz="87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4"/>
              <a:t>SolarEdge Technologies Inc	SEDG	3.99%</a:t>
            </a:r>
            <a:endParaRPr sz="87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4"/>
              <a:t>Iberdrola SA		IBE.BC	3.95%</a:t>
            </a:r>
            <a:endParaRPr sz="87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4"/>
              <a:t>Enel SpA			ENEL.MI	3.89%</a:t>
            </a:r>
            <a:endParaRPr sz="87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4"/>
              <a:t>SSE PLC			SSE.L	3.04%</a:t>
            </a:r>
            <a:endParaRPr sz="874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874"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3418500" y="1537950"/>
            <a:ext cx="2469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Fidelity MSCI Utilities Index ETF (FUTY)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74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4" u="sng"/>
              <a:t>Top 10 Holdings (54.2% of Assets):</a:t>
            </a:r>
            <a:endParaRPr sz="874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4"/>
              <a:t>NextEra Energy Inc	NEE	13.82%</a:t>
            </a:r>
            <a:endParaRPr sz="87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4"/>
              <a:t>Duke Energy Corp		DUK	7.30%</a:t>
            </a:r>
            <a:endParaRPr sz="87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4"/>
              <a:t>Southern Co		SO	6.15%</a:t>
            </a:r>
            <a:endParaRPr sz="87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4"/>
              <a:t>Dominion Energy Inc	D	5.70%</a:t>
            </a:r>
            <a:endParaRPr sz="87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4"/>
              <a:t>Exelon Corp		EXC	4.16%</a:t>
            </a:r>
            <a:endParaRPr sz="87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4"/>
              <a:t>American Electric Power	AEP	4.04%</a:t>
            </a:r>
            <a:endParaRPr sz="87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4"/>
              <a:t>Sempra Energy		SRE	4.04%</a:t>
            </a:r>
            <a:endParaRPr sz="87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4"/>
              <a:t>Xcel Energy Inc		XEL	3.41%</a:t>
            </a:r>
            <a:endParaRPr sz="87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4"/>
              <a:t>Public Service Enterprise	PEG	2.91%</a:t>
            </a:r>
            <a:endParaRPr sz="87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4"/>
              <a:t>WEC Energy Group Inc	WEC	2.70%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6087150" y="1537950"/>
            <a:ext cx="2469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Invesco S&amp;P 500 Equal Weight Utilities (RYU)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74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4" u="sng"/>
              <a:t>Top 10 Holdings (36.9% of Assets):</a:t>
            </a:r>
            <a:endParaRPr sz="874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4"/>
              <a:t>NRG Energy Inc		NRG	4.02%</a:t>
            </a:r>
            <a:endParaRPr sz="87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4"/>
              <a:t>The AES Corp		AES	3.75%</a:t>
            </a:r>
            <a:endParaRPr sz="87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4"/>
              <a:t>American Electric Power 	AEP	3.72%</a:t>
            </a:r>
            <a:endParaRPr sz="87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4"/>
              <a:t>Edison International	EIX	3.71%</a:t>
            </a:r>
            <a:endParaRPr sz="87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4"/>
              <a:t>NextEra Energy Inc	NEE	3.71%</a:t>
            </a:r>
            <a:endParaRPr sz="87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4"/>
              <a:t>CMS Energy Corp		CMS	3.63%</a:t>
            </a:r>
            <a:endParaRPr sz="87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4"/>
              <a:t>Duke Energy Corp		DUK	3.61%</a:t>
            </a:r>
            <a:endParaRPr sz="87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4"/>
              <a:t>Eversource Energy		ES	3.61%</a:t>
            </a:r>
            <a:endParaRPr sz="87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4"/>
              <a:t>Public Service Enterprise 	PEG	3.60%</a:t>
            </a:r>
            <a:endParaRPr sz="87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4"/>
              <a:t>American Water Works	AWK	3.58%</a:t>
            </a:r>
            <a:endParaRPr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749850" y="4449150"/>
            <a:ext cx="75867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/>
              <a:t>*Holdings information summary sourced from Yahoo Finance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 Your ETFs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1297488" y="1509125"/>
            <a:ext cx="2469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Utilities Select Sector SPDR Fund</a:t>
            </a:r>
            <a:r>
              <a:rPr b="1" lang="en"/>
              <a:t> (XLU)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74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4" u="sng"/>
              <a:t>Top 10 Holdings (63.2% of Assets):</a:t>
            </a:r>
            <a:endParaRPr sz="874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4"/>
              <a:t>NextEra Energy Inc	NEE	16.10%</a:t>
            </a:r>
            <a:endParaRPr sz="87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4"/>
              <a:t>Duke Energy Corp		DUK	8.51%</a:t>
            </a:r>
            <a:endParaRPr sz="87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4"/>
              <a:t>Southern Co		SO	7.18%</a:t>
            </a:r>
            <a:endParaRPr sz="87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4"/>
              <a:t>Dominion Energy Inc	D	6.65%</a:t>
            </a:r>
            <a:endParaRPr sz="87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4"/>
              <a:t>Exelon Corp		EXC	4.85%</a:t>
            </a:r>
            <a:endParaRPr sz="87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4"/>
              <a:t>American Electric Power	AEP	4.74%</a:t>
            </a:r>
            <a:endParaRPr sz="87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4"/>
              <a:t>Sempra Energy		SRE	4.68%</a:t>
            </a:r>
            <a:endParaRPr sz="87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4"/>
              <a:t>Xcel Energy Inc		XEL	3.97%</a:t>
            </a:r>
            <a:endParaRPr sz="87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4"/>
              <a:t>Public Service Enterprise	PEG	3.38%</a:t>
            </a:r>
            <a:endParaRPr sz="87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4"/>
              <a:t>WEC Energy Group Inc	WEC	3.14%</a:t>
            </a:r>
            <a:endParaRPr sz="874"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4886963" y="1509125"/>
            <a:ext cx="2469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Vanguard Utilities Index Fund ETF Shares</a:t>
            </a:r>
            <a:r>
              <a:rPr b="1" lang="en"/>
              <a:t> (VPU)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74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4" u="sng"/>
              <a:t>Top 10 Holdings (54.6% of Assets):</a:t>
            </a:r>
            <a:endParaRPr sz="874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4"/>
              <a:t>NextEra Energy Inc	NEE	13.59%</a:t>
            </a:r>
            <a:endParaRPr sz="87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4"/>
              <a:t>Duke Energy Corp		DUK	7.29%</a:t>
            </a:r>
            <a:endParaRPr sz="87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4"/>
              <a:t>Southern Co		SO	6.39%</a:t>
            </a:r>
            <a:endParaRPr sz="87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4"/>
              <a:t>Dominion Energy Inc	D	5.81%</a:t>
            </a:r>
            <a:endParaRPr sz="87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4"/>
              <a:t>Exelon Corp		EXC	4.17%</a:t>
            </a:r>
            <a:endParaRPr sz="87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4"/>
              <a:t>American Electric Power	AEP	4.04%</a:t>
            </a:r>
            <a:endParaRPr sz="87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4"/>
              <a:t>Sempra Energy		SRE	3.89%</a:t>
            </a:r>
            <a:endParaRPr sz="87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4"/>
              <a:t>Xcel Energy Inc		XEL	3.61%</a:t>
            </a:r>
            <a:endParaRPr sz="87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4"/>
              <a:t>Public Service Enterprise	PEG	2.98%</a:t>
            </a:r>
            <a:endParaRPr sz="87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4"/>
              <a:t>WEC Energy Group Inc	WEC	2.80%</a:t>
            </a:r>
            <a:endParaRPr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749850" y="4449150"/>
            <a:ext cx="75867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/>
              <a:t>*Holdings information summary sourced from Yahoo Finance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Linear Regression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Baseline model. Should give us good indication about the relationship of the data points.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LSTM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Expectation is that the LSTM should perform better as our baseline model due to better fit to our thesis.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ARIMA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ARIMA model should perform good as well due to its simplicity and use for time series data and past performance to predict future performance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ARIMA Model</a:t>
            </a:r>
            <a:endParaRPr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1297500" y="15143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of the ML models we tried was and ARIMA model  (model identification, defining parameters and model checking)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we all know ARIMA models are known as a great forecasting tool because it takes the previous close price of a stock to predict future prices (in the short term)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drawback we found was that it would be able to predict individual returns, but then we couldn’t overlay them to see correlations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 rotWithShape="1">
          <a:blip r:embed="rId3">
            <a:alphaModFix/>
          </a:blip>
          <a:srcRect b="0" l="0" r="29042" t="49954"/>
          <a:stretch/>
        </p:blipFill>
        <p:spPr>
          <a:xfrm>
            <a:off x="4572000" y="3362950"/>
            <a:ext cx="4015499" cy="106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350" y="3155349"/>
            <a:ext cx="3567726" cy="162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