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99" r:id="rId6"/>
    <p:sldId id="303" r:id="rId7"/>
    <p:sldId id="304" r:id="rId8"/>
    <p:sldId id="317" r:id="rId9"/>
    <p:sldId id="308" r:id="rId10"/>
    <p:sldId id="316" r:id="rId11"/>
    <p:sldId id="318" r:id="rId12"/>
    <p:sldId id="300" r:id="rId13"/>
    <p:sldId id="301" r:id="rId14"/>
    <p:sldId id="319" r:id="rId15"/>
    <p:sldId id="320" r:id="rId16"/>
    <p:sldId id="302" r:id="rId17"/>
    <p:sldId id="309" r:id="rId18"/>
    <p:sldId id="310" r:id="rId19"/>
    <p:sldId id="311" r:id="rId20"/>
    <p:sldId id="312"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e Tanudtanud" initials="KT" lastIdx="6" clrIdx="0">
    <p:extLst>
      <p:ext uri="{19B8F6BF-5375-455C-9EA6-DF929625EA0E}">
        <p15:presenceInfo xmlns:p15="http://schemas.microsoft.com/office/powerpoint/2012/main" userId="S-1-5-21-822597422-161686780-1769890253-1266" providerId="AD"/>
      </p:ext>
    </p:extLst>
  </p:cmAuthor>
  <p:cmAuthor id="2" name="Rachell Vinculado" initials="RV" lastIdx="1" clrIdx="1">
    <p:extLst>
      <p:ext uri="{19B8F6BF-5375-455C-9EA6-DF929625EA0E}">
        <p15:presenceInfo xmlns:p15="http://schemas.microsoft.com/office/powerpoint/2012/main" userId="S::RVinculado@savvysherpa.com::2a9b0fdb-2f78-4891-8a51-70f3f3d8ab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1"/>
    <a:srgbClr val="009104"/>
    <a:srgbClr val="999999"/>
    <a:srgbClr val="424242"/>
    <a:srgbClr val="6A6A6A"/>
    <a:srgbClr val="ADADAD"/>
    <a:srgbClr val="FCAE00"/>
    <a:srgbClr val="B0D623"/>
    <a:srgbClr val="0066F5"/>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3" autoAdjust="0"/>
    <p:restoredTop sz="91020" autoAdjust="0"/>
  </p:normalViewPr>
  <p:slideViewPr>
    <p:cSldViewPr snapToGrid="0" showGuides="1">
      <p:cViewPr varScale="1">
        <p:scale>
          <a:sx n="116" d="100"/>
          <a:sy n="116" d="100"/>
        </p:scale>
        <p:origin x="824" y="1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6F9CC7-A661-1A4E-A6A8-32B1898B85F1}" type="datetimeFigureOut">
              <a:rPr lang="en-US" smtClean="0"/>
              <a:t>8/29/19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4A3040-57E1-9842-871F-A54D1C6150C2}" type="slidenum">
              <a:rPr lang="en-US" smtClean="0"/>
              <a:t>‹#›</a:t>
            </a:fld>
            <a:endParaRPr lang="en-US"/>
          </a:p>
        </p:txBody>
      </p:sp>
    </p:spTree>
    <p:extLst>
      <p:ext uri="{BB962C8B-B14F-4D97-AF65-F5344CB8AC3E}">
        <p14:creationId xmlns:p14="http://schemas.microsoft.com/office/powerpoint/2010/main" val="6368978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F8F64-9C61-D445-B66B-487A9AA63591}" type="datetimeFigureOut">
              <a:rPr lang="en-US" smtClean="0"/>
              <a:t>8/29/19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458E03-19E1-9046-80D8-7C2702296107}" type="slidenum">
              <a:rPr lang="en-US" smtClean="0"/>
              <a:t>‹#›</a:t>
            </a:fld>
            <a:endParaRPr lang="en-US"/>
          </a:p>
        </p:txBody>
      </p:sp>
    </p:spTree>
    <p:extLst>
      <p:ext uri="{BB962C8B-B14F-4D97-AF65-F5344CB8AC3E}">
        <p14:creationId xmlns:p14="http://schemas.microsoft.com/office/powerpoint/2010/main" val="40130039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No Photo">
    <p:bg>
      <p:bgPr>
        <a:solidFill>
          <a:schemeClr val="accent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0" y="635320"/>
            <a:ext cx="5149779" cy="276999"/>
            <a:chOff x="685802" y="635320"/>
            <a:chExt cx="5149779" cy="276999"/>
          </a:xfrm>
        </p:grpSpPr>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a:ext>
              </a:extLst>
            </a:blip>
            <a:srcRect l="-1" t="1" r="2064" b="-1"/>
            <a:stretch/>
          </p:blipFill>
          <p:spPr>
            <a:xfrm>
              <a:off x="685802" y="685800"/>
              <a:ext cx="2409825" cy="180045"/>
            </a:xfrm>
            <a:prstGeom prst="rect">
              <a:avLst/>
            </a:prstGeom>
          </p:spPr>
        </p:pic>
        <p:cxnSp>
          <p:nvCxnSpPr>
            <p:cNvPr id="14" name="Straight Connector 13"/>
            <p:cNvCxnSpPr/>
            <p:nvPr userDrawn="1"/>
          </p:nvCxnSpPr>
          <p:spPr>
            <a:xfrm>
              <a:off x="3226435" y="654189"/>
              <a:ext cx="0" cy="2307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3347720" y="635320"/>
              <a:ext cx="2487861" cy="276999"/>
            </a:xfrm>
            <a:prstGeom prst="rect">
              <a:avLst/>
            </a:prstGeom>
            <a:noFill/>
          </p:spPr>
          <p:txBody>
            <a:bodyPr wrap="none" lIns="0" tIns="0" rIns="0" bIns="0" rtlCol="0">
              <a:spAutoFit/>
            </a:bodyPr>
            <a:lstStyle/>
            <a:p>
              <a:r>
                <a:rPr lang="en-US" kern="800" spc="-50" dirty="0">
                  <a:solidFill>
                    <a:schemeClr val="bg1"/>
                  </a:solidFill>
                </a:rPr>
                <a:t>Research</a:t>
              </a:r>
              <a:r>
                <a:rPr lang="en-US" kern="800" spc="-50" baseline="0" dirty="0">
                  <a:solidFill>
                    <a:schemeClr val="bg1"/>
                  </a:solidFill>
                </a:rPr>
                <a:t> &amp; Development</a:t>
              </a:r>
              <a:endParaRPr lang="en-US" kern="800" spc="-50" dirty="0">
                <a:solidFill>
                  <a:schemeClr val="bg1"/>
                </a:solidFill>
              </a:endParaRPr>
            </a:p>
          </p:txBody>
        </p:sp>
      </p:grpSp>
      <p:sp>
        <p:nvSpPr>
          <p:cNvPr id="5" name="TextBox 4"/>
          <p:cNvSpPr txBox="1">
            <a:spLocks noChangeArrowheads="1"/>
          </p:cNvSpPr>
          <p:nvPr userDrawn="1"/>
        </p:nvSpPr>
        <p:spPr bwMode="auto">
          <a:xfrm>
            <a:off x="914400" y="6416191"/>
            <a:ext cx="890693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700" dirty="0">
                <a:solidFill>
                  <a:srgbClr val="FFFFFF"/>
                </a:solidFill>
              </a:rPr>
              <a:t>© 2018 UnitedHealth Group. Any use, copying, or distribution without written permission from UnitedHealth Group is prohibited.</a:t>
            </a:r>
          </a:p>
        </p:txBody>
      </p:sp>
      <p:sp>
        <p:nvSpPr>
          <p:cNvPr id="10" name="Text Placeholder 9"/>
          <p:cNvSpPr>
            <a:spLocks noGrp="1"/>
          </p:cNvSpPr>
          <p:nvPr>
            <p:ph type="body" sz="quarter" idx="10" hasCustomPrompt="1"/>
          </p:nvPr>
        </p:nvSpPr>
        <p:spPr>
          <a:xfrm>
            <a:off x="914401" y="2740026"/>
            <a:ext cx="10608705" cy="1044575"/>
          </a:xfrm>
          <a:prstGeom prst="rect">
            <a:avLst/>
          </a:prstGeom>
        </p:spPr>
        <p:txBody>
          <a:bodyPr vert="horz" lIns="0" rIns="0" anchor="b"/>
          <a:lstStyle>
            <a:lvl1pPr marL="0" indent="0">
              <a:buNone/>
              <a:defRPr sz="4800" b="1" i="0">
                <a:solidFill>
                  <a:schemeClr val="bg1"/>
                </a:solidFill>
                <a:latin typeface="+mj-lt"/>
                <a:cs typeface="Arial"/>
              </a:defRPr>
            </a:lvl1pPr>
          </a:lstStyle>
          <a:p>
            <a:r>
              <a:rPr lang="en-US" dirty="0"/>
              <a:t>Title Case – Arial Bold 48pt</a:t>
            </a:r>
          </a:p>
        </p:txBody>
      </p:sp>
      <p:sp>
        <p:nvSpPr>
          <p:cNvPr id="11" name="Text Placeholder 9"/>
          <p:cNvSpPr>
            <a:spLocks noGrp="1"/>
          </p:cNvSpPr>
          <p:nvPr>
            <p:ph type="body" sz="quarter" idx="11" hasCustomPrompt="1"/>
          </p:nvPr>
        </p:nvSpPr>
        <p:spPr>
          <a:xfrm>
            <a:off x="914401" y="3822608"/>
            <a:ext cx="10608705" cy="1044575"/>
          </a:xfrm>
          <a:prstGeom prst="rect">
            <a:avLst/>
          </a:prstGeom>
        </p:spPr>
        <p:txBody>
          <a:bodyPr vert="horz" lIns="0" rIns="0"/>
          <a:lstStyle>
            <a:lvl1pPr marL="0" indent="0">
              <a:buNone/>
              <a:defRPr sz="2000" b="1" i="0">
                <a:solidFill>
                  <a:schemeClr val="accent4"/>
                </a:solidFill>
                <a:latin typeface="+mn-lt"/>
                <a:cs typeface="Arial"/>
              </a:defRPr>
            </a:lvl1pPr>
          </a:lstStyle>
          <a:p>
            <a:r>
              <a:rPr lang="en-US" dirty="0"/>
              <a:t>Date Arial 20pt</a:t>
            </a:r>
          </a:p>
        </p:txBody>
      </p:sp>
    </p:spTree>
    <p:extLst>
      <p:ext uri="{BB962C8B-B14F-4D97-AF65-F5344CB8AC3E}">
        <p14:creationId xmlns:p14="http://schemas.microsoft.com/office/powerpoint/2010/main" val="280479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Add Photo">
    <p:spTree>
      <p:nvGrpSpPr>
        <p:cNvPr id="1" name=""/>
        <p:cNvGrpSpPr/>
        <p:nvPr/>
      </p:nvGrpSpPr>
      <p:grpSpPr>
        <a:xfrm>
          <a:off x="0" y="0"/>
          <a:ext cx="0" cy="0"/>
          <a:chOff x="0" y="0"/>
          <a:chExt cx="0" cy="0"/>
        </a:xfrm>
      </p:grpSpPr>
      <p:sp>
        <p:nvSpPr>
          <p:cNvPr id="3" name="Rectangle 2"/>
          <p:cNvSpPr/>
          <p:nvPr userDrawn="1"/>
        </p:nvSpPr>
        <p:spPr>
          <a:xfrm>
            <a:off x="0" y="4343400"/>
            <a:ext cx="12192000" cy="2514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800"/>
          </a:p>
        </p:txBody>
      </p:sp>
      <p:sp>
        <p:nvSpPr>
          <p:cNvPr id="4" name="Rectangle 3"/>
          <p:cNvSpPr/>
          <p:nvPr userDrawn="1"/>
        </p:nvSpPr>
        <p:spPr>
          <a:xfrm>
            <a:off x="0" y="0"/>
            <a:ext cx="12192000" cy="9144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800"/>
          </a:p>
        </p:txBody>
      </p:sp>
      <p:sp>
        <p:nvSpPr>
          <p:cNvPr id="8" name="TextBox 7"/>
          <p:cNvSpPr txBox="1">
            <a:spLocks noChangeArrowheads="1"/>
          </p:cNvSpPr>
          <p:nvPr userDrawn="1"/>
        </p:nvSpPr>
        <p:spPr bwMode="auto">
          <a:xfrm>
            <a:off x="914400" y="6416191"/>
            <a:ext cx="890693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700" dirty="0">
                <a:solidFill>
                  <a:srgbClr val="FFFFFF"/>
                </a:solidFill>
              </a:rPr>
              <a:t>© 2018 UnitedHealth Group. Any use, copying, or distribution without written permission from UnitedHealth Group is prohibited.</a:t>
            </a:r>
          </a:p>
        </p:txBody>
      </p:sp>
      <p:sp>
        <p:nvSpPr>
          <p:cNvPr id="9" name="Text Placeholder 9"/>
          <p:cNvSpPr>
            <a:spLocks noGrp="1"/>
          </p:cNvSpPr>
          <p:nvPr>
            <p:ph type="body" sz="quarter" idx="10" hasCustomPrompt="1"/>
          </p:nvPr>
        </p:nvSpPr>
        <p:spPr>
          <a:xfrm>
            <a:off x="914401" y="4460299"/>
            <a:ext cx="10608705" cy="1044575"/>
          </a:xfrm>
          <a:prstGeom prst="rect">
            <a:avLst/>
          </a:prstGeom>
        </p:spPr>
        <p:txBody>
          <a:bodyPr vert="horz" lIns="0" rIns="0" anchor="b"/>
          <a:lstStyle>
            <a:lvl1pPr marL="0" indent="0">
              <a:buNone/>
              <a:defRPr sz="4800" b="1" i="0">
                <a:solidFill>
                  <a:schemeClr val="bg1"/>
                </a:solidFill>
                <a:latin typeface="Arial"/>
                <a:cs typeface="Arial"/>
              </a:defRPr>
            </a:lvl1pPr>
          </a:lstStyle>
          <a:p>
            <a:r>
              <a:rPr lang="en-US" dirty="0"/>
              <a:t>Title Case – Arial Bold 48pt</a:t>
            </a:r>
          </a:p>
        </p:txBody>
      </p:sp>
      <p:sp>
        <p:nvSpPr>
          <p:cNvPr id="10" name="Text Placeholder 9"/>
          <p:cNvSpPr>
            <a:spLocks noGrp="1"/>
          </p:cNvSpPr>
          <p:nvPr>
            <p:ph type="body" sz="quarter" idx="11" hasCustomPrompt="1"/>
          </p:nvPr>
        </p:nvSpPr>
        <p:spPr>
          <a:xfrm>
            <a:off x="914401" y="5542881"/>
            <a:ext cx="10608705" cy="539224"/>
          </a:xfrm>
          <a:prstGeom prst="rect">
            <a:avLst/>
          </a:prstGeom>
        </p:spPr>
        <p:txBody>
          <a:bodyPr vert="horz" lIns="0" rIns="0"/>
          <a:lstStyle>
            <a:lvl1pPr marL="0" indent="0">
              <a:buNone/>
              <a:defRPr sz="2000" b="1" i="0">
                <a:solidFill>
                  <a:schemeClr val="accent4"/>
                </a:solidFill>
                <a:latin typeface="+mn-lt"/>
                <a:cs typeface="Arial"/>
              </a:defRPr>
            </a:lvl1pPr>
          </a:lstStyle>
          <a:p>
            <a:r>
              <a:rPr lang="en-US" dirty="0"/>
              <a:t>Date Arial 20pt</a:t>
            </a:r>
          </a:p>
        </p:txBody>
      </p:sp>
      <p:sp>
        <p:nvSpPr>
          <p:cNvPr id="11" name="Picture Placeholder 3">
            <a:extLst>
              <a:ext uri="{FF2B5EF4-FFF2-40B4-BE49-F238E27FC236}">
                <a16:creationId xmlns:a16="http://schemas.microsoft.com/office/drawing/2014/main" id="{C9996269-7555-4764-A9C4-E64090BCAEEB}"/>
              </a:ext>
            </a:extLst>
          </p:cNvPr>
          <p:cNvSpPr>
            <a:spLocks noGrp="1"/>
          </p:cNvSpPr>
          <p:nvPr>
            <p:ph type="pic" sz="quarter" idx="12" hasCustomPrompt="1"/>
          </p:nvPr>
        </p:nvSpPr>
        <p:spPr>
          <a:xfrm>
            <a:off x="0" y="796926"/>
            <a:ext cx="12192000" cy="3546475"/>
          </a:xfrm>
          <a:solidFill>
            <a:schemeClr val="bg2"/>
          </a:solidFill>
        </p:spPr>
        <p:txBody>
          <a:bodyPr/>
          <a:lstStyle>
            <a:lvl1pPr marL="0" marR="0" indent="0" algn="ctr" defTabSz="685800" rtl="0" eaLnBrk="1" fontAlgn="auto" latinLnBrk="0" hangingPunct="1">
              <a:lnSpc>
                <a:spcPct val="150000"/>
              </a:lnSpc>
              <a:spcBef>
                <a:spcPts val="0"/>
              </a:spcBef>
              <a:spcAft>
                <a:spcPts val="0"/>
              </a:spcAft>
              <a:buClr>
                <a:schemeClr val="tx1"/>
              </a:buClr>
              <a:buSzTx/>
              <a:buFontTx/>
              <a:buNone/>
              <a:tabLst/>
              <a:defRPr/>
            </a:lvl1pPr>
          </a:lstStyle>
          <a:p>
            <a:pPr marL="257175" marR="0" lvl="0" indent="-257175" algn="l" defTabSz="685800" rtl="0" eaLnBrk="1" fontAlgn="auto" latinLnBrk="0" hangingPunct="1">
              <a:lnSpc>
                <a:spcPct val="150000"/>
              </a:lnSpc>
              <a:spcBef>
                <a:spcPts val="0"/>
              </a:spcBef>
              <a:spcAft>
                <a:spcPts val="0"/>
              </a:spcAft>
              <a:buClr>
                <a:schemeClr val="tx1"/>
              </a:buClr>
              <a:buSzTx/>
              <a:buFont typeface="Arial" pitchFamily="34" charset="0"/>
              <a:buChar char="•"/>
              <a:tabLst/>
              <a:defRPr/>
            </a:pPr>
            <a:r>
              <a:rPr lang="en-US" dirty="0"/>
              <a:t>Click icon to add photo</a:t>
            </a:r>
          </a:p>
        </p:txBody>
      </p:sp>
      <p:grpSp>
        <p:nvGrpSpPr>
          <p:cNvPr id="13" name="Group 12"/>
          <p:cNvGrpSpPr/>
          <p:nvPr userDrawn="1"/>
        </p:nvGrpSpPr>
        <p:grpSpPr>
          <a:xfrm>
            <a:off x="914400" y="322978"/>
            <a:ext cx="5133270" cy="276999"/>
            <a:chOff x="685801" y="322978"/>
            <a:chExt cx="5133270" cy="276999"/>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367222"/>
              <a:ext cx="2406650" cy="179959"/>
            </a:xfrm>
            <a:prstGeom prst="rect">
              <a:avLst/>
            </a:prstGeom>
          </p:spPr>
        </p:pic>
        <p:cxnSp>
          <p:nvCxnSpPr>
            <p:cNvPr id="15" name="Straight Connector 14"/>
            <p:cNvCxnSpPr/>
            <p:nvPr userDrawn="1"/>
          </p:nvCxnSpPr>
          <p:spPr>
            <a:xfrm>
              <a:off x="3219450" y="341847"/>
              <a:ext cx="0" cy="230706"/>
            </a:xfrm>
            <a:prstGeom prst="line">
              <a:avLst/>
            </a:prstGeom>
            <a:ln w="12700">
              <a:solidFill>
                <a:srgbClr val="999999"/>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3331210" y="322978"/>
              <a:ext cx="2487861" cy="276999"/>
            </a:xfrm>
            <a:prstGeom prst="rect">
              <a:avLst/>
            </a:prstGeom>
            <a:noFill/>
          </p:spPr>
          <p:txBody>
            <a:bodyPr wrap="none" lIns="0" tIns="0" rIns="0" bIns="0" rtlCol="0">
              <a:spAutoFit/>
            </a:bodyPr>
            <a:lstStyle/>
            <a:p>
              <a:r>
                <a:rPr lang="en-US" kern="800" spc="-50" dirty="0">
                  <a:solidFill>
                    <a:schemeClr val="accent1"/>
                  </a:solidFill>
                </a:rPr>
                <a:t>Research</a:t>
              </a:r>
              <a:r>
                <a:rPr lang="en-US" kern="800" spc="-50" baseline="0" dirty="0">
                  <a:solidFill>
                    <a:schemeClr val="accent1"/>
                  </a:solidFill>
                </a:rPr>
                <a:t> &amp; Development</a:t>
              </a:r>
              <a:endParaRPr lang="en-US" kern="800" spc="-50" dirty="0">
                <a:solidFill>
                  <a:schemeClr val="accent1"/>
                </a:solidFill>
              </a:endParaRPr>
            </a:p>
          </p:txBody>
        </p:sp>
      </p:grpSp>
    </p:spTree>
    <p:extLst>
      <p:ext uri="{BB962C8B-B14F-4D97-AF65-F5344CB8AC3E}">
        <p14:creationId xmlns:p14="http://schemas.microsoft.com/office/powerpoint/2010/main" val="296637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er-Blue">
    <p:bg>
      <p:bgPr>
        <a:solidFill>
          <a:schemeClr val="accent1"/>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1118224" y="2492750"/>
            <a:ext cx="10608705" cy="1844842"/>
          </a:xfrm>
          <a:prstGeom prst="rect">
            <a:avLst/>
          </a:prstGeom>
        </p:spPr>
        <p:txBody>
          <a:bodyPr vert="horz" lIns="0" rIns="0" anchor="ct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dirty="0"/>
              <a:t>BREAKER </a:t>
            </a:r>
            <a:br>
              <a:rPr lang="en-US" dirty="0"/>
            </a:br>
            <a:r>
              <a:rPr lang="en-US" dirty="0"/>
              <a:t>ARIAL BOLD 60PT</a:t>
            </a:r>
          </a:p>
        </p:txBody>
      </p:sp>
    </p:spTree>
    <p:extLst>
      <p:ext uri="{BB962C8B-B14F-4D97-AF65-F5344CB8AC3E}">
        <p14:creationId xmlns:p14="http://schemas.microsoft.com/office/powerpoint/2010/main" val="174277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reaker-Lt. Blue">
    <p:bg>
      <p:bgPr>
        <a:solidFill>
          <a:schemeClr val="accent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1118224" y="2492750"/>
            <a:ext cx="10608705" cy="1844842"/>
          </a:xfrm>
          <a:prstGeom prst="rect">
            <a:avLst/>
          </a:prstGeom>
        </p:spPr>
        <p:txBody>
          <a:bodyPr vert="horz" lIns="0" rIns="0" anchor="ctr"/>
          <a:lstStyle>
            <a:lvl1pPr marL="0" indent="0" defTabSz="1018824">
              <a:lnSpc>
                <a:spcPts val="6685"/>
              </a:lnSpc>
              <a:spcBef>
                <a:spcPts val="0"/>
              </a:spcBef>
              <a:buClr>
                <a:schemeClr val="accent5"/>
              </a:buClr>
              <a:buNone/>
              <a:defRPr sz="6000" b="1" i="0">
                <a:solidFill>
                  <a:schemeClr val="bg1"/>
                </a:solidFill>
                <a:latin typeface="Arial"/>
                <a:cs typeface="Arial"/>
              </a:defRPr>
            </a:lvl1pPr>
          </a:lstStyle>
          <a:p>
            <a:pPr marL="0" lvl="0" indent="0" defTabSz="1018824">
              <a:lnSpc>
                <a:spcPts val="6685"/>
              </a:lnSpc>
              <a:buClr>
                <a:schemeClr val="accent5"/>
              </a:buClr>
              <a:buNone/>
            </a:pPr>
            <a:r>
              <a:rPr lang="en-US" dirty="0"/>
              <a:t>BREAKER </a:t>
            </a:r>
            <a:br>
              <a:rPr lang="en-US" dirty="0"/>
            </a:br>
            <a:r>
              <a:rPr lang="en-US" dirty="0"/>
              <a:t>ARIAL BOLD 60PT</a:t>
            </a:r>
          </a:p>
        </p:txBody>
      </p:sp>
    </p:spTree>
    <p:extLst>
      <p:ext uri="{BB962C8B-B14F-4D97-AF65-F5344CB8AC3E}">
        <p14:creationId xmlns:p14="http://schemas.microsoft.com/office/powerpoint/2010/main" val="397607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reaker-Green">
    <p:bg>
      <p:bgPr>
        <a:solidFill>
          <a:schemeClr val="accent3"/>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1118224" y="2492750"/>
            <a:ext cx="10608705" cy="1844842"/>
          </a:xfrm>
          <a:prstGeom prst="rect">
            <a:avLst/>
          </a:prstGeom>
        </p:spPr>
        <p:txBody>
          <a:bodyPr vert="horz" lIns="0" rIns="0" anchor="ct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dirty="0"/>
              <a:t>BREAKER </a:t>
            </a:r>
            <a:br>
              <a:rPr lang="en-US" dirty="0"/>
            </a:br>
            <a:r>
              <a:rPr lang="en-US" dirty="0"/>
              <a:t>ARIAL BOLD 60PT</a:t>
            </a:r>
          </a:p>
        </p:txBody>
      </p:sp>
    </p:spTree>
    <p:extLst>
      <p:ext uri="{BB962C8B-B14F-4D97-AF65-F5344CB8AC3E}">
        <p14:creationId xmlns:p14="http://schemas.microsoft.com/office/powerpoint/2010/main" val="11850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reaker-Grey">
    <p:bg>
      <p:bgPr>
        <a:solidFill>
          <a:srgbClr val="999999"/>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1118224" y="2492750"/>
            <a:ext cx="10608705" cy="1844842"/>
          </a:xfrm>
          <a:prstGeom prst="rect">
            <a:avLst/>
          </a:prstGeom>
        </p:spPr>
        <p:txBody>
          <a:bodyPr vert="horz" lIns="0" rIns="0" anchor="ct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dirty="0"/>
              <a:t>BREAKER </a:t>
            </a:r>
            <a:br>
              <a:rPr lang="en-US" dirty="0"/>
            </a:br>
            <a:r>
              <a:rPr lang="en-US" dirty="0"/>
              <a:t>ARIAL BOLD 60PT</a:t>
            </a:r>
          </a:p>
        </p:txBody>
      </p:sp>
    </p:spTree>
    <p:extLst>
      <p:ext uri="{BB962C8B-B14F-4D97-AF65-F5344CB8AC3E}">
        <p14:creationId xmlns:p14="http://schemas.microsoft.com/office/powerpoint/2010/main" val="164563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40C9-7517-4B2D-AAB7-5F2E4A6EF518}"/>
              </a:ext>
            </a:extLst>
          </p:cNvPr>
          <p:cNvSpPr>
            <a:spLocks noGrp="1"/>
          </p:cNvSpPr>
          <p:nvPr>
            <p:ph type="title" hasCustomPrompt="1"/>
          </p:nvPr>
        </p:nvSpPr>
        <p:spPr>
          <a:xfrm>
            <a:off x="710532" y="110963"/>
            <a:ext cx="10655808" cy="487062"/>
          </a:xfrm>
        </p:spPr>
        <p:txBody>
          <a:bodyPr/>
          <a:lstStyle>
            <a:lvl1pPr>
              <a:defRPr/>
            </a:lvl1pPr>
          </a:lstStyle>
          <a:p>
            <a:r>
              <a:rPr lang="en-US" dirty="0"/>
              <a:t>ALL-CAPS HEADING – ARIAL BOLD 32PT</a:t>
            </a:r>
          </a:p>
        </p:txBody>
      </p:sp>
      <p:sp>
        <p:nvSpPr>
          <p:cNvPr id="4" name="Content Placeholder 3">
            <a:extLst>
              <a:ext uri="{FF2B5EF4-FFF2-40B4-BE49-F238E27FC236}">
                <a16:creationId xmlns:a16="http://schemas.microsoft.com/office/drawing/2014/main" id="{9636DBF8-2606-48AE-B144-B248B9B846AE}"/>
              </a:ext>
            </a:extLst>
          </p:cNvPr>
          <p:cNvSpPr>
            <a:spLocks noGrp="1"/>
          </p:cNvSpPr>
          <p:nvPr>
            <p:ph sz="quarter" idx="10" hasCustomPrompt="1"/>
          </p:nvPr>
        </p:nvSpPr>
        <p:spPr>
          <a:xfrm>
            <a:off x="710532" y="1500271"/>
            <a:ext cx="10643616" cy="4373880"/>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C7CA7E87-410D-4887-AABD-1ABCEA8A29CF}" type="slidenum">
              <a:rPr lang="en-US" smtClean="0"/>
              <a:pPr/>
              <a:t>‹#›</a:t>
            </a:fld>
            <a:endParaRPr lang="en-US"/>
          </a:p>
        </p:txBody>
      </p:sp>
      <p:sp>
        <p:nvSpPr>
          <p:cNvPr id="9" name="Text Placeholder 8"/>
          <p:cNvSpPr>
            <a:spLocks noGrp="1"/>
          </p:cNvSpPr>
          <p:nvPr>
            <p:ph type="body" sz="quarter" idx="12" hasCustomPrompt="1"/>
          </p:nvPr>
        </p:nvSpPr>
        <p:spPr>
          <a:xfrm>
            <a:off x="711041" y="505420"/>
            <a:ext cx="10655300" cy="404663"/>
          </a:xfrm>
        </p:spPr>
        <p:txBody>
          <a:bodyPr wrap="square">
            <a:spAutoFit/>
          </a:bodyPr>
          <a:lstStyle>
            <a:lvl1pPr marL="0" indent="0">
              <a:buNone/>
              <a:defRPr sz="2000">
                <a:solidFill>
                  <a:srgbClr val="ADADAD"/>
                </a:solidFill>
              </a:defRPr>
            </a:lvl1pPr>
          </a:lstStyle>
          <a:p>
            <a:pPr lvl="0"/>
            <a:r>
              <a:rPr lang="en-US" dirty="0"/>
              <a:t>lowercase subhead – Arial 20pt</a:t>
            </a:r>
          </a:p>
        </p:txBody>
      </p:sp>
    </p:spTree>
    <p:extLst>
      <p:ext uri="{BB962C8B-B14F-4D97-AF65-F5344CB8AC3E}">
        <p14:creationId xmlns:p14="http://schemas.microsoft.com/office/powerpoint/2010/main" val="310890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9CBB91F-DEA0-4B10-BA5B-6F6730BF7DB1}"/>
              </a:ext>
            </a:extLst>
          </p:cNvPr>
          <p:cNvSpPr/>
          <p:nvPr userDrawn="1"/>
        </p:nvSpPr>
        <p:spPr>
          <a:xfrm>
            <a:off x="226349" y="6500130"/>
            <a:ext cx="11965651" cy="35787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graphicFrame>
        <p:nvGraphicFramePr>
          <p:cNvPr id="3" name="Object 2" hidden="1"/>
          <p:cNvGraphicFramePr>
            <a:graphicFrameLocks noChangeAspect="1"/>
          </p:cNvGraphicFramePr>
          <p:nvPr>
            <p:custDataLst>
              <p:tags r:id="rId10"/>
            </p:custDataLst>
            <p:extLst>
              <p:ext uri="{D42A27DB-BD31-4B8C-83A1-F6EECF244321}">
                <p14:modId xmlns:p14="http://schemas.microsoft.com/office/powerpoint/2010/main" val="10145001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304" name="think-cell Slide" r:id="rId11" imgW="408" imgH="408" progId="TCLayout.ActiveDocument.1">
                  <p:embed/>
                </p:oleObj>
              </mc:Choice>
              <mc:Fallback>
                <p:oleObj name="think-cell Slide" r:id="rId11" imgW="408" imgH="408" progId="TCLayout.ActiveDocument.1">
                  <p:embed/>
                  <p:pic>
                    <p:nvPicPr>
                      <p:cNvPr id="0" name=""/>
                      <p:cNvPicPr/>
                      <p:nvPr/>
                    </p:nvPicPr>
                    <p:blipFill>
                      <a:blip r:embed="rId12"/>
                      <a:stretch>
                        <a:fillRect/>
                      </a:stretch>
                    </p:blipFill>
                    <p:spPr>
                      <a:xfrm>
                        <a:off x="2118" y="1589"/>
                        <a:ext cx="2116" cy="1587"/>
                      </a:xfrm>
                      <a:prstGeom prst="rect">
                        <a:avLst/>
                      </a:prstGeom>
                    </p:spPr>
                  </p:pic>
                </p:oleObj>
              </mc:Fallback>
            </mc:AlternateContent>
          </a:graphicData>
        </a:graphic>
      </p:graphicFrame>
      <p:sp>
        <p:nvSpPr>
          <p:cNvPr id="11" name="Text Placeholder 2">
            <a:extLst>
              <a:ext uri="{FF2B5EF4-FFF2-40B4-BE49-F238E27FC236}">
                <a16:creationId xmlns:a16="http://schemas.microsoft.com/office/drawing/2014/main" id="{34506607-EB73-43D2-BE51-66EA2B0D2F85}"/>
              </a:ext>
            </a:extLst>
          </p:cNvPr>
          <p:cNvSpPr>
            <a:spLocks noGrp="1"/>
          </p:cNvSpPr>
          <p:nvPr>
            <p:ph type="body" idx="1"/>
          </p:nvPr>
        </p:nvSpPr>
        <p:spPr>
          <a:xfrm>
            <a:off x="710532" y="1496992"/>
            <a:ext cx="10643616" cy="4753184"/>
          </a:xfrm>
          <a:prstGeom prst="rect">
            <a:avLst/>
          </a:prstGeom>
          <a:noFill/>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29CBB91F-DEA0-4B10-BA5B-6F6730BF7DB1}"/>
              </a:ext>
            </a:extLst>
          </p:cNvPr>
          <p:cNvSpPr/>
          <p:nvPr/>
        </p:nvSpPr>
        <p:spPr>
          <a:xfrm>
            <a:off x="0" y="1034005"/>
            <a:ext cx="10880203" cy="61733"/>
          </a:xfrm>
          <a:prstGeom prst="rect">
            <a:avLst/>
          </a:prstGeom>
          <a:solidFill>
            <a:srgbClr val="ADADA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 name="Title Placeholder 1">
            <a:extLst>
              <a:ext uri="{FF2B5EF4-FFF2-40B4-BE49-F238E27FC236}">
                <a16:creationId xmlns:a16="http://schemas.microsoft.com/office/drawing/2014/main" id="{E3BE5EAD-7101-4A5C-91EA-76D1064EDA43}"/>
              </a:ext>
            </a:extLst>
          </p:cNvPr>
          <p:cNvSpPr>
            <a:spLocks noGrp="1"/>
          </p:cNvSpPr>
          <p:nvPr>
            <p:ph type="title"/>
          </p:nvPr>
        </p:nvSpPr>
        <p:spPr>
          <a:xfrm>
            <a:off x="710532" y="110963"/>
            <a:ext cx="10655808" cy="553228"/>
          </a:xfrm>
          <a:prstGeom prst="rect">
            <a:avLst/>
          </a:prstGeom>
        </p:spPr>
        <p:txBody>
          <a:bodyPr vert="horz" lIns="0" tIns="0" rIns="0" bIns="0" rtlCol="0" anchor="t">
            <a:noAutofit/>
          </a:bodyPr>
          <a:lstStyle/>
          <a:p>
            <a:r>
              <a:rPr lang="en-US"/>
              <a:t>Click to edit Master title style</a:t>
            </a:r>
            <a:endParaRPr lang="en-US" dirty="0"/>
          </a:p>
        </p:txBody>
      </p:sp>
      <p:sp>
        <p:nvSpPr>
          <p:cNvPr id="22" name="Slide Number Placeholder 5">
            <a:extLst>
              <a:ext uri="{FF2B5EF4-FFF2-40B4-BE49-F238E27FC236}">
                <a16:creationId xmlns:a16="http://schemas.microsoft.com/office/drawing/2014/main" id="{0C6CEFB6-0A93-463B-A478-FF601D39B80D}"/>
              </a:ext>
            </a:extLst>
          </p:cNvPr>
          <p:cNvSpPr>
            <a:spLocks noGrp="1"/>
          </p:cNvSpPr>
          <p:nvPr>
            <p:ph type="sldNum" sz="quarter" idx="4"/>
          </p:nvPr>
        </p:nvSpPr>
        <p:spPr>
          <a:xfrm>
            <a:off x="449560" y="6612270"/>
            <a:ext cx="341376" cy="137160"/>
          </a:xfrm>
          <a:prstGeom prst="rect">
            <a:avLst/>
          </a:prstGeom>
        </p:spPr>
        <p:txBody>
          <a:bodyPr vert="horz" lIns="0" tIns="0" rIns="0" bIns="0" rtlCol="0" anchor="b" anchorCtr="0"/>
          <a:lstStyle>
            <a:lvl1pPr algn="r">
              <a:defRPr sz="700">
                <a:solidFill>
                  <a:schemeClr val="bg1"/>
                </a:solidFill>
              </a:defRPr>
            </a:lvl1pPr>
          </a:lstStyle>
          <a:p>
            <a:fld id="{C7CA7E87-410D-4887-AABD-1ABCEA8A29CF}" type="slidenum">
              <a:rPr lang="en-US" smtClean="0"/>
              <a:pPr/>
              <a:t>‹#›</a:t>
            </a:fld>
            <a:endParaRPr lang="en-US" dirty="0"/>
          </a:p>
        </p:txBody>
      </p:sp>
      <p:sp>
        <p:nvSpPr>
          <p:cNvPr id="12" name="TextBox 11">
            <a:extLst>
              <a:ext uri="{FF2B5EF4-FFF2-40B4-BE49-F238E27FC236}">
                <a16:creationId xmlns:a16="http://schemas.microsoft.com/office/drawing/2014/main" id="{9424E3CF-D28B-45F2-8635-73C80FADDCA7}"/>
              </a:ext>
            </a:extLst>
          </p:cNvPr>
          <p:cNvSpPr txBox="1">
            <a:spLocks noChangeArrowheads="1"/>
          </p:cNvSpPr>
          <p:nvPr userDrawn="1"/>
        </p:nvSpPr>
        <p:spPr bwMode="auto">
          <a:xfrm>
            <a:off x="827377" y="6626989"/>
            <a:ext cx="689751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700" dirty="0">
                <a:solidFill>
                  <a:schemeClr val="bg1"/>
                </a:solidFill>
              </a:rPr>
              <a:t>© 2018 UnitedHealth Group. Any use, copying, or distribution without written permission from UnitedHealth Group is prohibited.</a:t>
            </a:r>
          </a:p>
        </p:txBody>
      </p:sp>
      <p:pic>
        <p:nvPicPr>
          <p:cNvPr id="18" name="Picture 1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90176" y="6616364"/>
            <a:ext cx="1393824" cy="101633"/>
          </a:xfrm>
          <a:prstGeom prst="rect">
            <a:avLst/>
          </a:prstGeom>
        </p:spPr>
      </p:pic>
    </p:spTree>
    <p:extLst>
      <p:ext uri="{BB962C8B-B14F-4D97-AF65-F5344CB8AC3E}">
        <p14:creationId xmlns:p14="http://schemas.microsoft.com/office/powerpoint/2010/main" val="2774550699"/>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722" r:id="rId7"/>
  </p:sldLayoutIdLs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342900" indent="-342900" algn="l" defTabSz="914400" rtl="0" eaLnBrk="1" latinLnBrk="0" hangingPunct="1">
        <a:lnSpc>
          <a:spcPct val="150000"/>
        </a:lnSpc>
        <a:spcBef>
          <a:spcPts val="0"/>
        </a:spcBef>
        <a:buClr>
          <a:schemeClr val="tx1"/>
        </a:buClr>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900"/>
        </a:spcBef>
        <a:buClr>
          <a:schemeClr val="tx1"/>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900"/>
        </a:spcBef>
        <a:buClr>
          <a:schemeClr val="tx1"/>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ts val="900"/>
        </a:spcBef>
        <a:buClr>
          <a:schemeClr val="tx1"/>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900"/>
        </a:spcBef>
        <a:buClr>
          <a:schemeClr val="tx1"/>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176" userDrawn="1">
          <p15:clr>
            <a:srgbClr val="F26B43"/>
          </p15:clr>
        </p15:guide>
        <p15:guide id="4" orient="horz" pos="864" userDrawn="1">
          <p15:clr>
            <a:srgbClr val="F26B43"/>
          </p15:clr>
        </p15:guide>
        <p15:guide id="5" orient="horz" pos="3936" userDrawn="1">
          <p15:clr>
            <a:srgbClr val="F26B43"/>
          </p15:clr>
        </p15:guide>
        <p15:guide id="6" pos="587" userDrawn="1">
          <p15:clr>
            <a:srgbClr val="F26B43"/>
          </p15:clr>
        </p15:guide>
        <p15:guide id="7"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651631-58B3-45E6-BE32-58FFB39996C1}"/>
              </a:ext>
            </a:extLst>
          </p:cNvPr>
          <p:cNvSpPr>
            <a:spLocks noGrp="1"/>
          </p:cNvSpPr>
          <p:nvPr>
            <p:ph type="body" sz="quarter" idx="10"/>
          </p:nvPr>
        </p:nvSpPr>
        <p:spPr/>
        <p:txBody>
          <a:bodyPr>
            <a:normAutofit/>
          </a:bodyPr>
          <a:lstStyle/>
          <a:p>
            <a:r>
              <a:rPr lang="en-US" dirty="0"/>
              <a:t>Multilevel Modeling</a:t>
            </a:r>
          </a:p>
        </p:txBody>
      </p:sp>
      <p:sp>
        <p:nvSpPr>
          <p:cNvPr id="3" name="Text Placeholder 2">
            <a:extLst>
              <a:ext uri="{FF2B5EF4-FFF2-40B4-BE49-F238E27FC236}">
                <a16:creationId xmlns:a16="http://schemas.microsoft.com/office/drawing/2014/main" id="{763983B9-4B3A-4E19-BE29-333718A296A5}"/>
              </a:ext>
            </a:extLst>
          </p:cNvPr>
          <p:cNvSpPr>
            <a:spLocks noGrp="1"/>
          </p:cNvSpPr>
          <p:nvPr>
            <p:ph type="body" sz="quarter" idx="11"/>
          </p:nvPr>
        </p:nvSpPr>
        <p:spPr/>
        <p:txBody>
          <a:bodyPr/>
          <a:lstStyle/>
          <a:p>
            <a:r>
              <a:rPr lang="en-US" dirty="0"/>
              <a:t>Original Slides by Rachell </a:t>
            </a:r>
            <a:r>
              <a:rPr lang="en-US" dirty="0" err="1"/>
              <a:t>Vinculado</a:t>
            </a:r>
            <a:endParaRPr lang="en-US" dirty="0"/>
          </a:p>
        </p:txBody>
      </p:sp>
      <p:pic>
        <p:nvPicPr>
          <p:cNvPr id="5" name="Picture Placeholder 4"/>
          <p:cNvPicPr>
            <a:picLocks noGrp="1" noChangeAspect="1"/>
          </p:cNvPicPr>
          <p:nvPr>
            <p:ph type="pic" sz="quarter" idx="12"/>
          </p:nvPr>
        </p:nvPicPr>
        <p:blipFill rotWithShape="1">
          <a:blip r:embed="rId2" cstate="print">
            <a:extLst>
              <a:ext uri="{28A0092B-C50C-407E-A947-70E740481C1C}">
                <a14:useLocalDpi xmlns:a14="http://schemas.microsoft.com/office/drawing/2010/main" val="0"/>
              </a:ext>
            </a:extLst>
          </a:blip>
          <a:srcRect t="15005" b="40921"/>
          <a:stretch/>
        </p:blipFill>
        <p:spPr/>
      </p:pic>
    </p:spTree>
    <p:extLst>
      <p:ext uri="{BB962C8B-B14F-4D97-AF65-F5344CB8AC3E}">
        <p14:creationId xmlns:p14="http://schemas.microsoft.com/office/powerpoint/2010/main" val="35934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10</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300168" y="108570"/>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Random Intercepts, Fixed Slopes (Coefficients)	</a:t>
            </a:r>
          </a:p>
        </p:txBody>
      </p:sp>
      <p:sp>
        <p:nvSpPr>
          <p:cNvPr id="14" name="TextBox 13">
            <a:extLst>
              <a:ext uri="{FF2B5EF4-FFF2-40B4-BE49-F238E27FC236}">
                <a16:creationId xmlns:a16="http://schemas.microsoft.com/office/drawing/2014/main" id="{FDC6F066-719A-44D2-BAC9-75485E16C23A}"/>
              </a:ext>
            </a:extLst>
          </p:cNvPr>
          <p:cNvSpPr txBox="1"/>
          <p:nvPr/>
        </p:nvSpPr>
        <p:spPr>
          <a:xfrm>
            <a:off x="740030" y="5222582"/>
            <a:ext cx="7993248" cy="646331"/>
          </a:xfrm>
          <a:prstGeom prst="rect">
            <a:avLst/>
          </a:prstGeom>
          <a:noFill/>
        </p:spPr>
        <p:txBody>
          <a:bodyPr wrap="square" rtlCol="0">
            <a:spAutoFit/>
          </a:bodyPr>
          <a:lstStyle/>
          <a:p>
            <a:r>
              <a:rPr lang="en-US" dirty="0"/>
              <a:t>Each state represented by a separate line at varying distances from average relationship indicated by thick line, i.e. intercepts allowed to vary. </a:t>
            </a:r>
            <a:endParaRPr lang="en-PH" dirty="0"/>
          </a:p>
        </p:txBody>
      </p:sp>
      <p:grpSp>
        <p:nvGrpSpPr>
          <p:cNvPr id="2" name="Group 1">
            <a:extLst>
              <a:ext uri="{FF2B5EF4-FFF2-40B4-BE49-F238E27FC236}">
                <a16:creationId xmlns:a16="http://schemas.microsoft.com/office/drawing/2014/main" id="{C95FE0DC-6806-4B45-9C6D-1BEE37703541}"/>
              </a:ext>
            </a:extLst>
          </p:cNvPr>
          <p:cNvGrpSpPr/>
          <p:nvPr/>
        </p:nvGrpSpPr>
        <p:grpSpPr>
          <a:xfrm>
            <a:off x="2960262" y="1454558"/>
            <a:ext cx="6135337" cy="3568805"/>
            <a:chOff x="2221353" y="1833249"/>
            <a:chExt cx="6135337" cy="3568805"/>
          </a:xfrm>
        </p:grpSpPr>
        <p:cxnSp>
          <p:nvCxnSpPr>
            <p:cNvPr id="3" name="Straight Connector 2">
              <a:extLst>
                <a:ext uri="{FF2B5EF4-FFF2-40B4-BE49-F238E27FC236}">
                  <a16:creationId xmlns:a16="http://schemas.microsoft.com/office/drawing/2014/main" id="{9150EC3C-AB46-4DF8-8C11-E1D055601AA6}"/>
                </a:ext>
              </a:extLst>
            </p:cNvPr>
            <p:cNvCxnSpPr/>
            <p:nvPr/>
          </p:nvCxnSpPr>
          <p:spPr>
            <a:xfrm>
              <a:off x="3186545" y="2198259"/>
              <a:ext cx="0" cy="2844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876AF6-AE22-4F56-8A2F-03A4BBAA193C}"/>
                </a:ext>
              </a:extLst>
            </p:cNvPr>
            <p:cNvCxnSpPr>
              <a:cxnSpLocks/>
            </p:cNvCxnSpPr>
            <p:nvPr/>
          </p:nvCxnSpPr>
          <p:spPr>
            <a:xfrm rot="16200000">
              <a:off x="4905309" y="3308799"/>
              <a:ext cx="0" cy="3456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90CDD6A-463E-47B5-B9B7-5B9F968BFEBB}"/>
                </a:ext>
              </a:extLst>
            </p:cNvPr>
            <p:cNvCxnSpPr>
              <a:cxnSpLocks/>
            </p:cNvCxnSpPr>
            <p:nvPr/>
          </p:nvCxnSpPr>
          <p:spPr>
            <a:xfrm flipH="1">
              <a:off x="3833091" y="2525606"/>
              <a:ext cx="2800218" cy="188937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62B52C-0350-469C-BFB6-23B208C14A57}"/>
                </a:ext>
              </a:extLst>
            </p:cNvPr>
            <p:cNvSpPr txBox="1"/>
            <p:nvPr/>
          </p:nvSpPr>
          <p:spPr>
            <a:xfrm>
              <a:off x="6241563" y="5032722"/>
              <a:ext cx="2115127" cy="369332"/>
            </a:xfrm>
            <a:prstGeom prst="rect">
              <a:avLst/>
            </a:prstGeom>
            <a:noFill/>
          </p:spPr>
          <p:txBody>
            <a:bodyPr wrap="square" rtlCol="0">
              <a:spAutoFit/>
            </a:bodyPr>
            <a:lstStyle/>
            <a:p>
              <a:r>
                <a:rPr lang="en-US" dirty="0"/>
                <a:t>Age</a:t>
              </a:r>
              <a:endParaRPr lang="en-PH" dirty="0"/>
            </a:p>
          </p:txBody>
        </p:sp>
        <p:sp>
          <p:nvSpPr>
            <p:cNvPr id="12" name="TextBox 11">
              <a:extLst>
                <a:ext uri="{FF2B5EF4-FFF2-40B4-BE49-F238E27FC236}">
                  <a16:creationId xmlns:a16="http://schemas.microsoft.com/office/drawing/2014/main" id="{152B671C-B302-4241-8E40-743BC4D8F188}"/>
                </a:ext>
              </a:extLst>
            </p:cNvPr>
            <p:cNvSpPr txBox="1"/>
            <p:nvPr/>
          </p:nvSpPr>
          <p:spPr>
            <a:xfrm>
              <a:off x="2221353" y="2031845"/>
              <a:ext cx="1436247" cy="369332"/>
            </a:xfrm>
            <a:prstGeom prst="rect">
              <a:avLst/>
            </a:prstGeom>
            <a:noFill/>
          </p:spPr>
          <p:txBody>
            <a:bodyPr wrap="square" rtlCol="0">
              <a:spAutoFit/>
            </a:bodyPr>
            <a:lstStyle/>
            <a:p>
              <a:r>
                <a:rPr lang="en-US" dirty="0"/>
                <a:t>Income</a:t>
              </a:r>
              <a:endParaRPr lang="en-PH" dirty="0"/>
            </a:p>
          </p:txBody>
        </p:sp>
        <p:cxnSp>
          <p:nvCxnSpPr>
            <p:cNvPr id="11" name="Straight Connector 10">
              <a:extLst>
                <a:ext uri="{FF2B5EF4-FFF2-40B4-BE49-F238E27FC236}">
                  <a16:creationId xmlns:a16="http://schemas.microsoft.com/office/drawing/2014/main" id="{630D2494-A0B3-4512-80F7-ADAF67E4407B}"/>
                </a:ext>
              </a:extLst>
            </p:cNvPr>
            <p:cNvCxnSpPr>
              <a:cxnSpLocks/>
            </p:cNvCxnSpPr>
            <p:nvPr/>
          </p:nvCxnSpPr>
          <p:spPr>
            <a:xfrm flipH="1">
              <a:off x="3810000" y="2327452"/>
              <a:ext cx="2800218" cy="188937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EBD2C2-DA54-48A2-99DD-CA92A68766BD}"/>
                </a:ext>
              </a:extLst>
            </p:cNvPr>
            <p:cNvCxnSpPr>
              <a:cxnSpLocks/>
            </p:cNvCxnSpPr>
            <p:nvPr/>
          </p:nvCxnSpPr>
          <p:spPr>
            <a:xfrm flipH="1">
              <a:off x="3782593" y="2096019"/>
              <a:ext cx="2800218" cy="188937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CF7F14A-3FD6-4712-96CC-86522330ED09}"/>
                </a:ext>
              </a:extLst>
            </p:cNvPr>
            <p:cNvCxnSpPr>
              <a:cxnSpLocks/>
            </p:cNvCxnSpPr>
            <p:nvPr/>
          </p:nvCxnSpPr>
          <p:spPr>
            <a:xfrm flipH="1">
              <a:off x="3752981" y="1833249"/>
              <a:ext cx="2800218" cy="188937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1E305DE-43BF-4531-91FC-0D148E1185C9}"/>
                </a:ext>
              </a:extLst>
            </p:cNvPr>
            <p:cNvCxnSpPr>
              <a:cxnSpLocks/>
            </p:cNvCxnSpPr>
            <p:nvPr/>
          </p:nvCxnSpPr>
          <p:spPr>
            <a:xfrm flipH="1">
              <a:off x="3915418" y="2708234"/>
              <a:ext cx="2800218" cy="188937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2976D94-294A-4CDF-B2A9-A49B76681FA5}"/>
                </a:ext>
              </a:extLst>
            </p:cNvPr>
            <p:cNvCxnSpPr>
              <a:cxnSpLocks/>
            </p:cNvCxnSpPr>
            <p:nvPr/>
          </p:nvCxnSpPr>
          <p:spPr>
            <a:xfrm flipH="1">
              <a:off x="3997745" y="2894265"/>
              <a:ext cx="2800218" cy="188937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8A95B0-8EF8-4024-94BF-99DCDFD42781}"/>
                </a:ext>
              </a:extLst>
            </p:cNvPr>
            <p:cNvCxnSpPr>
              <a:cxnSpLocks/>
            </p:cNvCxnSpPr>
            <p:nvPr/>
          </p:nvCxnSpPr>
          <p:spPr>
            <a:xfrm flipH="1">
              <a:off x="4098540" y="3043220"/>
              <a:ext cx="2800218" cy="188937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144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11</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89032" y="291999"/>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Random Slope 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B1D8BE6-C0D3-4583-B72A-3F3B1A1188F5}"/>
                  </a:ext>
                </a:extLst>
              </p:cNvPr>
              <p:cNvSpPr txBox="1"/>
              <p:nvPr/>
            </p:nvSpPr>
            <p:spPr>
              <a:xfrm>
                <a:off x="620247" y="1257992"/>
                <a:ext cx="10417207" cy="1431610"/>
              </a:xfrm>
              <a:prstGeom prst="rect">
                <a:avLst/>
              </a:prstGeom>
              <a:noFill/>
            </p:spPr>
            <p:txBody>
              <a:bodyPr wrap="square" rtlCol="0">
                <a:spAutoFit/>
              </a:bodyPr>
              <a:lstStyle/>
              <a:p>
                <a:endParaRPr lang="en-US" sz="1600" dirty="0"/>
              </a:p>
              <a:p>
                <a:pPr/>
                <a14:m>
                  <m:oMathPara xmlns:m="http://schemas.openxmlformats.org/officeDocument/2006/math">
                    <m:oMathParaPr>
                      <m:jc m:val="centerGroup"/>
                    </m:oMathParaPr>
                    <m:oMath xmlns:m="http://schemas.openxmlformats.org/officeDocument/2006/math">
                      <m:sSub>
                        <m:sSubPr>
                          <m:ctrlPr>
                            <a:rPr lang="en-US" sz="3200" b="1" i="1">
                              <a:latin typeface="Cambria Math" panose="02040503050406030204" pitchFamily="18" charset="0"/>
                            </a:rPr>
                          </m:ctrlPr>
                        </m:sSubPr>
                        <m:e>
                          <m:r>
                            <a:rPr lang="en-US" sz="3200" b="1" i="1" smtClean="0">
                              <a:latin typeface="Cambria Math" panose="02040503050406030204" pitchFamily="18" charset="0"/>
                            </a:rPr>
                            <m:t>𝒚</m:t>
                          </m:r>
                        </m:e>
                        <m:sub>
                          <m:r>
                            <a:rPr lang="en-PH" sz="3200" b="1" i="1">
                              <a:latin typeface="Cambria Math" panose="02040503050406030204" pitchFamily="18" charset="0"/>
                            </a:rPr>
                            <m:t>𝒊</m:t>
                          </m:r>
                        </m:sub>
                      </m:sSub>
                      <m:r>
                        <a:rPr lang="en-PH" sz="3200" b="1" i="1">
                          <a:latin typeface="Cambria Math" panose="02040503050406030204" pitchFamily="18" charset="0"/>
                        </a:rPr>
                        <m:t>=</m:t>
                      </m:r>
                      <m:r>
                        <a:rPr lang="en-US" sz="3200" b="1" i="1">
                          <a:latin typeface="Cambria Math" panose="02040503050406030204" pitchFamily="18" charset="0"/>
                        </a:rPr>
                        <m:t>⍺</m:t>
                      </m:r>
                      <m:r>
                        <a:rPr lang="en-PH" sz="3200" b="1">
                          <a:latin typeface="Cambria Math" panose="02040503050406030204" pitchFamily="18" charset="0"/>
                        </a:rPr>
                        <m:t>+</m:t>
                      </m:r>
                      <m:sSub>
                        <m:sSubPr>
                          <m:ctrlPr>
                            <a:rPr lang="en-PH" sz="3200" b="1" i="1" smtClean="0">
                              <a:latin typeface="Cambria Math" panose="02040503050406030204" pitchFamily="18" charset="0"/>
                            </a:rPr>
                          </m:ctrlPr>
                        </m:sSubPr>
                        <m:e>
                          <m:r>
                            <a:rPr lang="en-PH" sz="3200" b="1" i="1">
                              <a:latin typeface="Cambria Math" panose="02040503050406030204" pitchFamily="18" charset="0"/>
                            </a:rPr>
                            <m:t>𝜷</m:t>
                          </m:r>
                        </m:e>
                        <m:sub>
                          <m:r>
                            <a:rPr lang="en-US" sz="3200" b="1" i="1" smtClean="0">
                              <a:latin typeface="Cambria Math" panose="02040503050406030204" pitchFamily="18" charset="0"/>
                            </a:rPr>
                            <m:t>𝒋</m:t>
                          </m:r>
                        </m:sub>
                      </m:sSub>
                      <m:sSub>
                        <m:sSubPr>
                          <m:ctrlPr>
                            <a:rPr lang="en-PH" sz="3200" b="1" i="1">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𝒊</m:t>
                          </m:r>
                          <m:r>
                            <a:rPr lang="en-US" sz="3200" b="1" i="1" smtClean="0">
                              <a:latin typeface="Cambria Math" panose="02040503050406030204" pitchFamily="18" charset="0"/>
                            </a:rPr>
                            <m:t>]</m:t>
                          </m:r>
                        </m:sub>
                      </m:sSub>
                      <m:r>
                        <a:rPr lang="en-PH" sz="3200" b="1" i="1">
                          <a:latin typeface="Cambria Math" panose="02040503050406030204" pitchFamily="18" charset="0"/>
                        </a:rPr>
                        <m:t>+</m:t>
                      </m:r>
                      <m:sSub>
                        <m:sSubPr>
                          <m:ctrlPr>
                            <a:rPr lang="en-PH" sz="3200" b="1" i="1">
                              <a:latin typeface="Cambria Math" panose="02040503050406030204" pitchFamily="18" charset="0"/>
                            </a:rPr>
                          </m:ctrlPr>
                        </m:sSubPr>
                        <m:e>
                          <m:r>
                            <a:rPr lang="en-PH" sz="3200" b="1" i="1" smtClean="0">
                              <a:latin typeface="Cambria Math" panose="02040503050406030204" pitchFamily="18" charset="0"/>
                              <a:ea typeface="Cambria Math" panose="02040503050406030204" pitchFamily="18" charset="0"/>
                            </a:rPr>
                            <m:t>𝜺</m:t>
                          </m:r>
                        </m:e>
                        <m:sub>
                          <m:r>
                            <a:rPr lang="en-PH" sz="3200" b="1" i="1">
                              <a:latin typeface="Cambria Math" panose="02040503050406030204" pitchFamily="18" charset="0"/>
                            </a:rPr>
                            <m:t>𝒊</m:t>
                          </m:r>
                        </m:sub>
                      </m:sSub>
                    </m:oMath>
                  </m:oMathPara>
                </a14:m>
                <a:endParaRPr lang="en-US" sz="3200" dirty="0"/>
              </a:p>
              <a:p>
                <a:endParaRPr lang="en-US" sz="2000" b="1" dirty="0"/>
              </a:p>
              <a:p>
                <a:pPr marL="285750" indent="-285750">
                  <a:buFont typeface="Arial" panose="020B0604020202020204" pitchFamily="34" charset="0"/>
                  <a:buChar char="•"/>
                </a:pPr>
                <a:endParaRPr lang="en-PH" sz="1600" b="1" dirty="0"/>
              </a:p>
            </p:txBody>
          </p:sp>
        </mc:Choice>
        <mc:Fallback>
          <p:sp>
            <p:nvSpPr>
              <p:cNvPr id="4" name="TextBox 3">
                <a:extLst>
                  <a:ext uri="{FF2B5EF4-FFF2-40B4-BE49-F238E27FC236}">
                    <a16:creationId xmlns:a16="http://schemas.microsoft.com/office/drawing/2014/main" id="{0B1D8BE6-C0D3-4583-B72A-3F3B1A1188F5}"/>
                  </a:ext>
                </a:extLst>
              </p:cNvPr>
              <p:cNvSpPr txBox="1">
                <a:spLocks noRot="1" noChangeAspect="1" noMove="1" noResize="1" noEditPoints="1" noAdjustHandles="1" noChangeArrowheads="1" noChangeShapeType="1" noTextEdit="1"/>
              </p:cNvSpPr>
              <p:nvPr/>
            </p:nvSpPr>
            <p:spPr>
              <a:xfrm>
                <a:off x="620247" y="1257992"/>
                <a:ext cx="10417207" cy="1431610"/>
              </a:xfrm>
              <a:prstGeom prst="rect">
                <a:avLst/>
              </a:prstGeom>
              <a:blipFill>
                <a:blip r:embed="rId2"/>
                <a:stretch>
                  <a:fillRect/>
                </a:stretch>
              </a:blipFill>
            </p:spPr>
            <p:txBody>
              <a:bodyPr/>
              <a:lstStyle/>
              <a:p>
                <a:r>
                  <a:rPr lang="en-US">
                    <a:noFill/>
                  </a:rPr>
                  <a:t> </a:t>
                </a:r>
              </a:p>
            </p:txBody>
          </p:sp>
        </mc:Fallback>
      </mc:AlternateContent>
      <p:sp>
        <p:nvSpPr>
          <p:cNvPr id="6" name="AutoShape 2" descr="r_{ij}">
            <a:extLst>
              <a:ext uri="{FF2B5EF4-FFF2-40B4-BE49-F238E27FC236}">
                <a16:creationId xmlns:a16="http://schemas.microsoft.com/office/drawing/2014/main" id="{2A294BDE-25AB-41B6-9FAF-938ECEF65103}"/>
              </a:ext>
            </a:extLst>
          </p:cNvPr>
          <p:cNvSpPr>
            <a:spLocks noChangeAspect="1" noChangeArrowheads="1"/>
          </p:cNvSpPr>
          <p:nvPr/>
        </p:nvSpPr>
        <p:spPr bwMode="auto">
          <a:xfrm>
            <a:off x="4941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9" name="AutoShape 4" descr="r_{ij}">
            <a:extLst>
              <a:ext uri="{FF2B5EF4-FFF2-40B4-BE49-F238E27FC236}">
                <a16:creationId xmlns:a16="http://schemas.microsoft.com/office/drawing/2014/main" id="{4D66225D-F353-438D-90DA-CE047EF877EC}"/>
              </a:ext>
            </a:extLst>
          </p:cNvPr>
          <p:cNvSpPr>
            <a:spLocks noChangeAspect="1" noChangeArrowheads="1"/>
          </p:cNvSpPr>
          <p:nvPr/>
        </p:nvSpPr>
        <p:spPr bwMode="auto">
          <a:xfrm>
            <a:off x="50942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C2E3F1-367F-674A-A0D1-8241555F0B63}"/>
                  </a:ext>
                </a:extLst>
              </p:cNvPr>
              <p:cNvSpPr txBox="1"/>
              <p:nvPr/>
            </p:nvSpPr>
            <p:spPr>
              <a:xfrm>
                <a:off x="620247" y="2148522"/>
                <a:ext cx="10417207" cy="1486689"/>
              </a:xfrm>
              <a:prstGeom prst="rect">
                <a:avLst/>
              </a:prstGeom>
              <a:noFill/>
            </p:spPr>
            <p:txBody>
              <a:bodyPr wrap="square" rtlCol="0">
                <a:spAutoFit/>
              </a:bodyPr>
              <a:lstStyle/>
              <a:p>
                <a:endParaRPr lang="en-US" sz="1600" dirty="0"/>
              </a:p>
              <a:p>
                <a:pPr algn="ctr"/>
                <a14:m>
                  <m:oMathPara xmlns:m="http://schemas.openxmlformats.org/officeDocument/2006/math">
                    <m:oMathParaPr>
                      <m:jc m:val="centerGroup"/>
                    </m:oMathParaPr>
                    <m:oMath xmlns:m="http://schemas.openxmlformats.org/officeDocument/2006/math">
                      <m:sSub>
                        <m:sSubPr>
                          <m:ctrlPr>
                            <a:rPr lang="en-PH" sz="3200" b="1" i="1">
                              <a:latin typeface="Cambria Math" panose="02040503050406030204" pitchFamily="18" charset="0"/>
                            </a:rPr>
                          </m:ctrlPr>
                        </m:sSubPr>
                        <m:e>
                          <m:r>
                            <a:rPr lang="en-PH" sz="3200" b="1" i="1">
                              <a:latin typeface="Cambria Math" panose="02040503050406030204" pitchFamily="18" charset="0"/>
                            </a:rPr>
                            <m:t>𝜷</m:t>
                          </m:r>
                        </m:e>
                        <m:sub>
                          <m:r>
                            <a:rPr lang="en-PH" sz="3200" b="1" i="1">
                              <a:latin typeface="Cambria Math" panose="02040503050406030204" pitchFamily="18" charset="0"/>
                            </a:rPr>
                            <m:t>𝒋</m:t>
                          </m:r>
                        </m:sub>
                      </m:sSub>
                      <m:r>
                        <a:rPr lang="en-US" sz="3200" b="1" i="1">
                          <a:latin typeface="Cambria Math" panose="02040503050406030204" pitchFamily="18" charset="0"/>
                        </a:rPr>
                        <m:t>~ </m:t>
                      </m:r>
                      <m:r>
                        <a:rPr lang="en-US" sz="3200" b="1" i="1">
                          <a:latin typeface="Cambria Math" panose="02040503050406030204" pitchFamily="18" charset="0"/>
                        </a:rPr>
                        <m:t>𝑵</m:t>
                      </m:r>
                      <m:r>
                        <a:rPr lang="en-US" sz="3200" b="1" i="1">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ea typeface="Cambria Math" panose="02040503050406030204" pitchFamily="18" charset="0"/>
                            </a:rPr>
                            <m:t>𝝁</m:t>
                          </m:r>
                        </m:e>
                        <m:sub>
                          <m:r>
                            <a:rPr lang="en-PH" sz="3200" b="1" i="1">
                              <a:latin typeface="Cambria Math" panose="02040503050406030204" pitchFamily="18" charset="0"/>
                            </a:rPr>
                            <m:t>𝜷</m:t>
                          </m:r>
                        </m:sub>
                      </m:sSub>
                      <m:r>
                        <a:rPr lang="en-US" sz="3200" b="1" i="1">
                          <a:latin typeface="Cambria Math" panose="02040503050406030204" pitchFamily="18" charset="0"/>
                        </a:rPr>
                        <m:t>, </m:t>
                      </m:r>
                      <m:sSubSup>
                        <m:sSubSupPr>
                          <m:ctrlPr>
                            <a:rPr lang="en-US" sz="3200" b="1" i="1">
                              <a:latin typeface="Cambria Math" panose="02040503050406030204" pitchFamily="18" charset="0"/>
                              <a:ea typeface="Cambria Math" panose="02040503050406030204" pitchFamily="18" charset="0"/>
                            </a:rPr>
                          </m:ctrlPr>
                        </m:sSubSupPr>
                        <m:e>
                          <m:r>
                            <a:rPr lang="en-US" sz="3200" b="1" i="1">
                              <a:latin typeface="Cambria Math" panose="02040503050406030204" pitchFamily="18" charset="0"/>
                              <a:ea typeface="Cambria Math" panose="02040503050406030204" pitchFamily="18" charset="0"/>
                            </a:rPr>
                            <m:t>𝝈</m:t>
                          </m:r>
                        </m:e>
                        <m:sub>
                          <m:r>
                            <a:rPr lang="en-PH" sz="3200" b="1" i="1">
                              <a:latin typeface="Cambria Math" panose="02040503050406030204" pitchFamily="18" charset="0"/>
                            </a:rPr>
                            <m:t>𝜷</m:t>
                          </m:r>
                        </m:sub>
                        <m:sup>
                          <m:r>
                            <a:rPr lang="en-US" sz="3200" b="1" i="1">
                              <a:latin typeface="Cambria Math" panose="02040503050406030204" pitchFamily="18" charset="0"/>
                              <a:ea typeface="Cambria Math" panose="02040503050406030204" pitchFamily="18" charset="0"/>
                            </a:rPr>
                            <m:t>𝟐</m:t>
                          </m:r>
                        </m:sup>
                      </m:sSubSup>
                      <m:r>
                        <a:rPr lang="en-US" sz="3200" b="1" i="1">
                          <a:latin typeface="Cambria Math" panose="02040503050406030204" pitchFamily="18" charset="0"/>
                          <a:ea typeface="Cambria Math" panose="02040503050406030204" pitchFamily="18" charset="0"/>
                        </a:rPr>
                        <m:t>)</m:t>
                      </m:r>
                    </m:oMath>
                  </m:oMathPara>
                </a14:m>
                <a:endParaRPr lang="en-US" sz="3200" dirty="0"/>
              </a:p>
              <a:p>
                <a:endParaRPr lang="en-US" sz="2000" b="1" dirty="0"/>
              </a:p>
              <a:p>
                <a:pPr marL="285750" indent="-285750">
                  <a:buFont typeface="Arial" panose="020B0604020202020204" pitchFamily="34" charset="0"/>
                  <a:buChar char="•"/>
                </a:pPr>
                <a:endParaRPr lang="en-PH" sz="1600" b="1" dirty="0"/>
              </a:p>
            </p:txBody>
          </p:sp>
        </mc:Choice>
        <mc:Fallback xmlns="">
          <p:sp>
            <p:nvSpPr>
              <p:cNvPr id="8" name="TextBox 7">
                <a:extLst>
                  <a:ext uri="{FF2B5EF4-FFF2-40B4-BE49-F238E27FC236}">
                    <a16:creationId xmlns:a16="http://schemas.microsoft.com/office/drawing/2014/main" id="{61C2E3F1-367F-674A-A0D1-8241555F0B63}"/>
                  </a:ext>
                </a:extLst>
              </p:cNvPr>
              <p:cNvSpPr txBox="1">
                <a:spLocks noRot="1" noChangeAspect="1" noMove="1" noResize="1" noEditPoints="1" noAdjustHandles="1" noChangeArrowheads="1" noChangeShapeType="1" noTextEdit="1"/>
              </p:cNvSpPr>
              <p:nvPr/>
            </p:nvSpPr>
            <p:spPr>
              <a:xfrm>
                <a:off x="620247" y="2148522"/>
                <a:ext cx="10417207" cy="148668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A4ED3EE-D358-8C43-9598-C05A9FCC159C}"/>
                  </a:ext>
                </a:extLst>
              </p:cNvPr>
              <p:cNvSpPr/>
              <p:nvPr/>
            </p:nvSpPr>
            <p:spPr>
              <a:xfrm>
                <a:off x="4518266" y="3635211"/>
                <a:ext cx="2621167" cy="64761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PH" sz="3200" b="1" i="1" smtClean="0">
                              <a:latin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𝜺</m:t>
                          </m:r>
                        </m:e>
                        <m:sub>
                          <m:r>
                            <a:rPr lang="en-US" sz="3200" b="1" i="1">
                              <a:latin typeface="Cambria Math" panose="02040503050406030204" pitchFamily="18" charset="0"/>
                            </a:rPr>
                            <m:t>𝒊</m:t>
                          </m:r>
                        </m:sub>
                      </m:sSub>
                      <m:r>
                        <a:rPr lang="en-US" sz="3200" b="1" i="1">
                          <a:latin typeface="Cambria Math" panose="02040503050406030204" pitchFamily="18" charset="0"/>
                        </a:rPr>
                        <m:t>~ </m:t>
                      </m:r>
                      <m:r>
                        <a:rPr lang="en-US" sz="3200" b="1" i="1">
                          <a:latin typeface="Cambria Math" panose="02040503050406030204" pitchFamily="18" charset="0"/>
                        </a:rPr>
                        <m:t>𝑵</m:t>
                      </m:r>
                      <m:r>
                        <a:rPr lang="en-US" sz="3200" b="1" i="1">
                          <a:latin typeface="Cambria Math" panose="02040503050406030204" pitchFamily="18" charset="0"/>
                        </a:rPr>
                        <m:t>(</m:t>
                      </m:r>
                      <m:r>
                        <a:rPr lang="en-US" sz="3200" b="1" i="1" smtClean="0">
                          <a:latin typeface="Cambria Math" panose="02040503050406030204" pitchFamily="18" charset="0"/>
                        </a:rPr>
                        <m:t>𝟎</m:t>
                      </m:r>
                      <m:r>
                        <a:rPr lang="en-US" sz="3200" b="1" i="1">
                          <a:latin typeface="Cambria Math" panose="02040503050406030204" pitchFamily="18" charset="0"/>
                        </a:rPr>
                        <m:t>, </m:t>
                      </m:r>
                      <m:sSubSup>
                        <m:sSubSupPr>
                          <m:ctrlPr>
                            <a:rPr lang="en-US" sz="3200" b="1" i="1">
                              <a:latin typeface="Cambria Math" panose="02040503050406030204" pitchFamily="18" charset="0"/>
                              <a:ea typeface="Cambria Math" panose="02040503050406030204" pitchFamily="18" charset="0"/>
                            </a:rPr>
                          </m:ctrlPr>
                        </m:sSubSupPr>
                        <m:e>
                          <m:r>
                            <a:rPr lang="en-US" sz="3200" b="1" i="1">
                              <a:latin typeface="Cambria Math" panose="02040503050406030204" pitchFamily="18" charset="0"/>
                              <a:ea typeface="Cambria Math" panose="02040503050406030204" pitchFamily="18" charset="0"/>
                            </a:rPr>
                            <m:t>𝝈</m:t>
                          </m:r>
                        </m:e>
                        <m:sub>
                          <m:r>
                            <a:rPr lang="en-US" sz="3200" b="1" i="1" smtClean="0">
                              <a:latin typeface="Cambria Math" panose="02040503050406030204" pitchFamily="18" charset="0"/>
                              <a:ea typeface="Cambria Math" panose="02040503050406030204" pitchFamily="18" charset="0"/>
                            </a:rPr>
                            <m:t>𝒚</m:t>
                          </m:r>
                        </m:sub>
                        <m:sup>
                          <m:r>
                            <a:rPr lang="en-US" sz="3200" b="1" i="1">
                              <a:latin typeface="Cambria Math" panose="02040503050406030204" pitchFamily="18" charset="0"/>
                              <a:ea typeface="Cambria Math" panose="02040503050406030204" pitchFamily="18" charset="0"/>
                            </a:rPr>
                            <m:t>𝟐</m:t>
                          </m:r>
                        </m:sup>
                      </m:sSubSup>
                      <m:r>
                        <a:rPr lang="en-US" sz="3200" b="1"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2" name="Rectangle 1">
                <a:extLst>
                  <a:ext uri="{FF2B5EF4-FFF2-40B4-BE49-F238E27FC236}">
                    <a16:creationId xmlns:a16="http://schemas.microsoft.com/office/drawing/2014/main" id="{7A4ED3EE-D358-8C43-9598-C05A9FCC159C}"/>
                  </a:ext>
                </a:extLst>
              </p:cNvPr>
              <p:cNvSpPr>
                <a:spLocks noRot="1" noChangeAspect="1" noMove="1" noResize="1" noEditPoints="1" noAdjustHandles="1" noChangeArrowheads="1" noChangeShapeType="1" noTextEdit="1"/>
              </p:cNvSpPr>
              <p:nvPr/>
            </p:nvSpPr>
            <p:spPr>
              <a:xfrm>
                <a:off x="4518266" y="3635211"/>
                <a:ext cx="2621167" cy="647613"/>
              </a:xfrm>
              <a:prstGeom prst="rect">
                <a:avLst/>
              </a:prstGeom>
              <a:blipFill>
                <a:blip r:embed="rId4"/>
                <a:stretch>
                  <a:fillRect b="-15385"/>
                </a:stretch>
              </a:blipFill>
            </p:spPr>
            <p:txBody>
              <a:bodyPr/>
              <a:lstStyle/>
              <a:p>
                <a:r>
                  <a:rPr lang="en-US">
                    <a:noFill/>
                  </a:rPr>
                  <a:t> </a:t>
                </a:r>
              </a:p>
            </p:txBody>
          </p:sp>
        </mc:Fallback>
      </mc:AlternateContent>
    </p:spTree>
    <p:extLst>
      <p:ext uri="{BB962C8B-B14F-4D97-AF65-F5344CB8AC3E}">
        <p14:creationId xmlns:p14="http://schemas.microsoft.com/office/powerpoint/2010/main" val="215333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12</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89032" y="291999"/>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Random Slope and Intercept 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B1D8BE6-C0D3-4583-B72A-3F3B1A1188F5}"/>
                  </a:ext>
                </a:extLst>
              </p:cNvPr>
              <p:cNvSpPr txBox="1"/>
              <p:nvPr/>
            </p:nvSpPr>
            <p:spPr>
              <a:xfrm>
                <a:off x="620247" y="1257992"/>
                <a:ext cx="10417207" cy="1431610"/>
              </a:xfrm>
              <a:prstGeom prst="rect">
                <a:avLst/>
              </a:prstGeom>
              <a:noFill/>
            </p:spPr>
            <p:txBody>
              <a:bodyPr wrap="square" rtlCol="0">
                <a:spAutoFit/>
              </a:bodyPr>
              <a:lstStyle/>
              <a:p>
                <a:endParaRPr lang="en-US" sz="1600" dirty="0"/>
              </a:p>
              <a:p>
                <a:pPr/>
                <a14:m>
                  <m:oMathPara xmlns:m="http://schemas.openxmlformats.org/officeDocument/2006/math">
                    <m:oMathParaPr>
                      <m:jc m:val="centerGroup"/>
                    </m:oMathParaPr>
                    <m:oMath xmlns:m="http://schemas.openxmlformats.org/officeDocument/2006/math">
                      <m:sSub>
                        <m:sSubPr>
                          <m:ctrlPr>
                            <a:rPr lang="en-US" sz="3200" b="1" i="1">
                              <a:latin typeface="Cambria Math" panose="02040503050406030204" pitchFamily="18" charset="0"/>
                            </a:rPr>
                          </m:ctrlPr>
                        </m:sSubPr>
                        <m:e>
                          <m:r>
                            <a:rPr lang="en-US" sz="3200" b="1" i="1" smtClean="0">
                              <a:latin typeface="Cambria Math" panose="02040503050406030204" pitchFamily="18" charset="0"/>
                            </a:rPr>
                            <m:t>𝒚</m:t>
                          </m:r>
                        </m:e>
                        <m:sub>
                          <m:r>
                            <a:rPr lang="en-PH" sz="3200" b="1" i="1">
                              <a:latin typeface="Cambria Math" panose="02040503050406030204" pitchFamily="18" charset="0"/>
                            </a:rPr>
                            <m:t>𝒊</m:t>
                          </m:r>
                        </m:sub>
                      </m:sSub>
                      <m:r>
                        <a:rPr lang="en-PH" sz="3200" b="1" i="1" smtClean="0">
                          <a:latin typeface="Cambria Math" panose="02040503050406030204" pitchFamily="18" charset="0"/>
                        </a:rPr>
                        <m:t>=</m:t>
                      </m:r>
                      <m:sSub>
                        <m:sSubPr>
                          <m:ctrlPr>
                            <a:rPr lang="en-PH" sz="3200" b="1" i="1">
                              <a:latin typeface="Cambria Math" panose="02040503050406030204" pitchFamily="18" charset="0"/>
                            </a:rPr>
                          </m:ctrlPr>
                        </m:sSubPr>
                        <m:e>
                          <m:r>
                            <a:rPr lang="en-US" sz="3200" b="1" i="1">
                              <a:latin typeface="Cambria Math" panose="02040503050406030204" pitchFamily="18" charset="0"/>
                            </a:rPr>
                            <m:t>⍺</m:t>
                          </m:r>
                        </m:e>
                        <m:sub>
                          <m:r>
                            <a:rPr lang="en-PH" sz="3200" b="1" i="1">
                              <a:latin typeface="Cambria Math" panose="02040503050406030204" pitchFamily="18" charset="0"/>
                            </a:rPr>
                            <m:t>𝒋</m:t>
                          </m:r>
                          <m:r>
                            <a:rPr lang="en-US" sz="3200" b="1" i="1">
                              <a:latin typeface="Cambria Math" panose="02040503050406030204" pitchFamily="18" charset="0"/>
                            </a:rPr>
                            <m:t>[</m:t>
                          </m:r>
                          <m:r>
                            <a:rPr lang="en-US" sz="3200" b="1" i="1">
                              <a:latin typeface="Cambria Math" panose="02040503050406030204" pitchFamily="18" charset="0"/>
                            </a:rPr>
                            <m:t>𝒊</m:t>
                          </m:r>
                          <m:r>
                            <a:rPr lang="en-US" sz="3200" b="1" i="1">
                              <a:latin typeface="Cambria Math" panose="02040503050406030204" pitchFamily="18" charset="0"/>
                            </a:rPr>
                            <m:t>]</m:t>
                          </m:r>
                        </m:sub>
                      </m:sSub>
                      <m:r>
                        <a:rPr lang="en-PH" sz="3200" b="1">
                          <a:latin typeface="Cambria Math" panose="02040503050406030204" pitchFamily="18" charset="0"/>
                        </a:rPr>
                        <m:t>+</m:t>
                      </m:r>
                      <m:sSub>
                        <m:sSubPr>
                          <m:ctrlPr>
                            <a:rPr lang="en-PH" sz="3200" b="1" i="1" smtClean="0">
                              <a:latin typeface="Cambria Math" panose="02040503050406030204" pitchFamily="18" charset="0"/>
                            </a:rPr>
                          </m:ctrlPr>
                        </m:sSubPr>
                        <m:e>
                          <m:r>
                            <a:rPr lang="en-PH" sz="3200" b="1" i="1">
                              <a:latin typeface="Cambria Math" panose="02040503050406030204" pitchFamily="18" charset="0"/>
                            </a:rPr>
                            <m:t>𝜷</m:t>
                          </m:r>
                        </m:e>
                        <m:sub>
                          <m:r>
                            <a:rPr lang="en-US" sz="3200" b="1" i="1" smtClean="0">
                              <a:latin typeface="Cambria Math" panose="02040503050406030204" pitchFamily="18" charset="0"/>
                            </a:rPr>
                            <m:t>𝒋</m:t>
                          </m:r>
                        </m:sub>
                      </m:sSub>
                      <m:sSub>
                        <m:sSubPr>
                          <m:ctrlPr>
                            <a:rPr lang="en-PH" sz="3200" b="1" i="1">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𝒊</m:t>
                          </m:r>
                          <m:r>
                            <a:rPr lang="en-US" sz="3200" b="1" i="1" smtClean="0">
                              <a:latin typeface="Cambria Math" panose="02040503050406030204" pitchFamily="18" charset="0"/>
                            </a:rPr>
                            <m:t>]</m:t>
                          </m:r>
                        </m:sub>
                      </m:sSub>
                      <m:r>
                        <a:rPr lang="en-PH" sz="3200" b="1" i="1">
                          <a:latin typeface="Cambria Math" panose="02040503050406030204" pitchFamily="18" charset="0"/>
                        </a:rPr>
                        <m:t>+</m:t>
                      </m:r>
                      <m:sSub>
                        <m:sSubPr>
                          <m:ctrlPr>
                            <a:rPr lang="en-PH" sz="3200" b="1" i="1">
                              <a:latin typeface="Cambria Math" panose="02040503050406030204" pitchFamily="18" charset="0"/>
                            </a:rPr>
                          </m:ctrlPr>
                        </m:sSubPr>
                        <m:e>
                          <m:r>
                            <a:rPr lang="en-PH" sz="3200" b="1" i="1" smtClean="0">
                              <a:latin typeface="Cambria Math" panose="02040503050406030204" pitchFamily="18" charset="0"/>
                              <a:ea typeface="Cambria Math" panose="02040503050406030204" pitchFamily="18" charset="0"/>
                            </a:rPr>
                            <m:t>𝜺</m:t>
                          </m:r>
                        </m:e>
                        <m:sub>
                          <m:r>
                            <a:rPr lang="en-PH" sz="3200" b="1" i="1">
                              <a:latin typeface="Cambria Math" panose="02040503050406030204" pitchFamily="18" charset="0"/>
                            </a:rPr>
                            <m:t>𝒊</m:t>
                          </m:r>
                        </m:sub>
                      </m:sSub>
                    </m:oMath>
                  </m:oMathPara>
                </a14:m>
                <a:endParaRPr lang="en-US" sz="3200" dirty="0"/>
              </a:p>
              <a:p>
                <a:endParaRPr lang="en-US" sz="2000" b="1" dirty="0"/>
              </a:p>
              <a:p>
                <a:pPr marL="285750" indent="-285750">
                  <a:buFont typeface="Arial" panose="020B0604020202020204" pitchFamily="34" charset="0"/>
                  <a:buChar char="•"/>
                </a:pPr>
                <a:endParaRPr lang="en-PH" sz="1600" b="1" dirty="0"/>
              </a:p>
            </p:txBody>
          </p:sp>
        </mc:Choice>
        <mc:Fallback>
          <p:sp>
            <p:nvSpPr>
              <p:cNvPr id="4" name="TextBox 3">
                <a:extLst>
                  <a:ext uri="{FF2B5EF4-FFF2-40B4-BE49-F238E27FC236}">
                    <a16:creationId xmlns:a16="http://schemas.microsoft.com/office/drawing/2014/main" id="{0B1D8BE6-C0D3-4583-B72A-3F3B1A1188F5}"/>
                  </a:ext>
                </a:extLst>
              </p:cNvPr>
              <p:cNvSpPr txBox="1">
                <a:spLocks noRot="1" noChangeAspect="1" noMove="1" noResize="1" noEditPoints="1" noAdjustHandles="1" noChangeArrowheads="1" noChangeShapeType="1" noTextEdit="1"/>
              </p:cNvSpPr>
              <p:nvPr/>
            </p:nvSpPr>
            <p:spPr>
              <a:xfrm>
                <a:off x="620247" y="1257992"/>
                <a:ext cx="10417207" cy="1431610"/>
              </a:xfrm>
              <a:prstGeom prst="rect">
                <a:avLst/>
              </a:prstGeom>
              <a:blipFill>
                <a:blip r:embed="rId2"/>
                <a:stretch>
                  <a:fillRect/>
                </a:stretch>
              </a:blipFill>
            </p:spPr>
            <p:txBody>
              <a:bodyPr/>
              <a:lstStyle/>
              <a:p>
                <a:r>
                  <a:rPr lang="en-US">
                    <a:noFill/>
                  </a:rPr>
                  <a:t> </a:t>
                </a:r>
              </a:p>
            </p:txBody>
          </p:sp>
        </mc:Fallback>
      </mc:AlternateContent>
      <p:sp>
        <p:nvSpPr>
          <p:cNvPr id="6" name="AutoShape 2" descr="r_{ij}">
            <a:extLst>
              <a:ext uri="{FF2B5EF4-FFF2-40B4-BE49-F238E27FC236}">
                <a16:creationId xmlns:a16="http://schemas.microsoft.com/office/drawing/2014/main" id="{2A294BDE-25AB-41B6-9FAF-938ECEF65103}"/>
              </a:ext>
            </a:extLst>
          </p:cNvPr>
          <p:cNvSpPr>
            <a:spLocks noChangeAspect="1" noChangeArrowheads="1"/>
          </p:cNvSpPr>
          <p:nvPr/>
        </p:nvSpPr>
        <p:spPr bwMode="auto">
          <a:xfrm>
            <a:off x="4941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9" name="AutoShape 4" descr="r_{ij}">
            <a:extLst>
              <a:ext uri="{FF2B5EF4-FFF2-40B4-BE49-F238E27FC236}">
                <a16:creationId xmlns:a16="http://schemas.microsoft.com/office/drawing/2014/main" id="{4D66225D-F353-438D-90DA-CE047EF877EC}"/>
              </a:ext>
            </a:extLst>
          </p:cNvPr>
          <p:cNvSpPr>
            <a:spLocks noChangeAspect="1" noChangeArrowheads="1"/>
          </p:cNvSpPr>
          <p:nvPr/>
        </p:nvSpPr>
        <p:spPr bwMode="auto">
          <a:xfrm>
            <a:off x="50942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1C2E3F1-367F-674A-A0D1-8241555F0B63}"/>
                  </a:ext>
                </a:extLst>
              </p:cNvPr>
              <p:cNvSpPr txBox="1"/>
              <p:nvPr/>
            </p:nvSpPr>
            <p:spPr>
              <a:xfrm>
                <a:off x="4147835" y="3071341"/>
                <a:ext cx="2938201" cy="1487330"/>
              </a:xfrm>
              <a:prstGeom prst="rect">
                <a:avLst/>
              </a:prstGeom>
              <a:noFill/>
            </p:spPr>
            <p:txBody>
              <a:bodyPr wrap="square" rtlCol="0">
                <a:spAutoFit/>
              </a:bodyPr>
              <a:lstStyle/>
              <a:p>
                <a:endParaRPr lang="en-US" sz="1600" dirty="0"/>
              </a:p>
              <a:p>
                <a:pPr algn="ctr"/>
                <a14:m>
                  <m:oMathPara xmlns:m="http://schemas.openxmlformats.org/officeDocument/2006/math">
                    <m:oMathParaPr>
                      <m:jc m:val="centerGroup"/>
                    </m:oMathParaPr>
                    <m:oMath xmlns:m="http://schemas.openxmlformats.org/officeDocument/2006/math">
                      <m:sSub>
                        <m:sSubPr>
                          <m:ctrlPr>
                            <a:rPr lang="en-PH" sz="3200" b="1" i="1">
                              <a:latin typeface="Cambria Math" panose="02040503050406030204" pitchFamily="18" charset="0"/>
                            </a:rPr>
                          </m:ctrlPr>
                        </m:sSubPr>
                        <m:e>
                          <m:r>
                            <a:rPr lang="en-PH" sz="3200" b="1" i="1">
                              <a:latin typeface="Cambria Math" panose="02040503050406030204" pitchFamily="18" charset="0"/>
                            </a:rPr>
                            <m:t>𝜷</m:t>
                          </m:r>
                        </m:e>
                        <m:sub>
                          <m:r>
                            <a:rPr lang="en-PH" sz="3200" b="1" i="1">
                              <a:latin typeface="Cambria Math" panose="02040503050406030204" pitchFamily="18" charset="0"/>
                            </a:rPr>
                            <m:t>𝒋</m:t>
                          </m:r>
                        </m:sub>
                      </m:sSub>
                      <m:r>
                        <a:rPr lang="en-US" sz="3200" b="1" i="1">
                          <a:latin typeface="Cambria Math" panose="02040503050406030204" pitchFamily="18" charset="0"/>
                        </a:rPr>
                        <m:t>~ </m:t>
                      </m:r>
                      <m:r>
                        <a:rPr lang="en-US" sz="3200" b="1" i="1">
                          <a:latin typeface="Cambria Math" panose="02040503050406030204" pitchFamily="18" charset="0"/>
                        </a:rPr>
                        <m:t>𝑵</m:t>
                      </m:r>
                      <m:r>
                        <a:rPr lang="en-US" sz="3200" b="1" i="1">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ea typeface="Cambria Math" panose="02040503050406030204" pitchFamily="18" charset="0"/>
                            </a:rPr>
                            <m:t>𝝁</m:t>
                          </m:r>
                        </m:e>
                        <m:sub>
                          <m:r>
                            <a:rPr lang="en-PH" sz="3200" b="1" i="1">
                              <a:latin typeface="Cambria Math" panose="02040503050406030204" pitchFamily="18" charset="0"/>
                            </a:rPr>
                            <m:t>𝜷</m:t>
                          </m:r>
                        </m:sub>
                      </m:sSub>
                      <m:r>
                        <a:rPr lang="en-US" sz="3200" b="1" i="1">
                          <a:latin typeface="Cambria Math" panose="02040503050406030204" pitchFamily="18" charset="0"/>
                        </a:rPr>
                        <m:t>, </m:t>
                      </m:r>
                      <m:sSubSup>
                        <m:sSubSupPr>
                          <m:ctrlPr>
                            <a:rPr lang="en-US" sz="3200" b="1" i="1">
                              <a:latin typeface="Cambria Math" panose="02040503050406030204" pitchFamily="18" charset="0"/>
                              <a:ea typeface="Cambria Math" panose="02040503050406030204" pitchFamily="18" charset="0"/>
                            </a:rPr>
                          </m:ctrlPr>
                        </m:sSubSupPr>
                        <m:e>
                          <m:r>
                            <a:rPr lang="en-US" sz="3200" b="1" i="1">
                              <a:latin typeface="Cambria Math" panose="02040503050406030204" pitchFamily="18" charset="0"/>
                              <a:ea typeface="Cambria Math" panose="02040503050406030204" pitchFamily="18" charset="0"/>
                            </a:rPr>
                            <m:t>𝝈</m:t>
                          </m:r>
                        </m:e>
                        <m:sub>
                          <m:r>
                            <a:rPr lang="en-PH" sz="3200" b="1" i="1">
                              <a:latin typeface="Cambria Math" panose="02040503050406030204" pitchFamily="18" charset="0"/>
                            </a:rPr>
                            <m:t>𝜷</m:t>
                          </m:r>
                        </m:sub>
                        <m:sup>
                          <m:r>
                            <a:rPr lang="en-US" sz="3200" b="1" i="1">
                              <a:latin typeface="Cambria Math" panose="02040503050406030204" pitchFamily="18" charset="0"/>
                              <a:ea typeface="Cambria Math" panose="02040503050406030204" pitchFamily="18" charset="0"/>
                            </a:rPr>
                            <m:t>𝟐</m:t>
                          </m:r>
                        </m:sup>
                      </m:sSubSup>
                      <m:r>
                        <a:rPr lang="en-US" sz="3200" b="1" i="1">
                          <a:latin typeface="Cambria Math" panose="02040503050406030204" pitchFamily="18" charset="0"/>
                          <a:ea typeface="Cambria Math" panose="02040503050406030204" pitchFamily="18" charset="0"/>
                        </a:rPr>
                        <m:t>)</m:t>
                      </m:r>
                    </m:oMath>
                  </m:oMathPara>
                </a14:m>
                <a:endParaRPr lang="en-US" sz="3200" dirty="0"/>
              </a:p>
              <a:p>
                <a:endParaRPr lang="en-US" sz="2000" b="1" dirty="0"/>
              </a:p>
              <a:p>
                <a:pPr marL="285750" indent="-285750">
                  <a:buFont typeface="Arial" panose="020B0604020202020204" pitchFamily="34" charset="0"/>
                  <a:buChar char="•"/>
                </a:pPr>
                <a:endParaRPr lang="en-PH" sz="1600" b="1" dirty="0"/>
              </a:p>
            </p:txBody>
          </p:sp>
        </mc:Choice>
        <mc:Fallback>
          <p:sp>
            <p:nvSpPr>
              <p:cNvPr id="8" name="TextBox 7">
                <a:extLst>
                  <a:ext uri="{FF2B5EF4-FFF2-40B4-BE49-F238E27FC236}">
                    <a16:creationId xmlns:a16="http://schemas.microsoft.com/office/drawing/2014/main" id="{61C2E3F1-367F-674A-A0D1-8241555F0B63}"/>
                  </a:ext>
                </a:extLst>
              </p:cNvPr>
              <p:cNvSpPr txBox="1">
                <a:spLocks noRot="1" noChangeAspect="1" noMove="1" noResize="1" noEditPoints="1" noAdjustHandles="1" noChangeArrowheads="1" noChangeShapeType="1" noTextEdit="1"/>
              </p:cNvSpPr>
              <p:nvPr/>
            </p:nvSpPr>
            <p:spPr>
              <a:xfrm>
                <a:off x="4147835" y="3071341"/>
                <a:ext cx="2938201" cy="1487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7A4ED3EE-D358-8C43-9598-C05A9FCC159C}"/>
                  </a:ext>
                </a:extLst>
              </p:cNvPr>
              <p:cNvSpPr/>
              <p:nvPr/>
            </p:nvSpPr>
            <p:spPr>
              <a:xfrm>
                <a:off x="4306351" y="4042842"/>
                <a:ext cx="2621167" cy="64761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PH" sz="3200" b="1" i="1" smtClean="0">
                              <a:latin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𝜺</m:t>
                          </m:r>
                        </m:e>
                        <m:sub>
                          <m:r>
                            <a:rPr lang="en-US" sz="3200" b="1" i="1">
                              <a:latin typeface="Cambria Math" panose="02040503050406030204" pitchFamily="18" charset="0"/>
                            </a:rPr>
                            <m:t>𝒊</m:t>
                          </m:r>
                        </m:sub>
                      </m:sSub>
                      <m:r>
                        <a:rPr lang="en-US" sz="3200" b="1" i="1">
                          <a:latin typeface="Cambria Math" panose="02040503050406030204" pitchFamily="18" charset="0"/>
                        </a:rPr>
                        <m:t>~ </m:t>
                      </m:r>
                      <m:r>
                        <a:rPr lang="en-US" sz="3200" b="1" i="1">
                          <a:latin typeface="Cambria Math" panose="02040503050406030204" pitchFamily="18" charset="0"/>
                        </a:rPr>
                        <m:t>𝑵</m:t>
                      </m:r>
                      <m:r>
                        <a:rPr lang="en-US" sz="3200" b="1" i="1">
                          <a:latin typeface="Cambria Math" panose="02040503050406030204" pitchFamily="18" charset="0"/>
                        </a:rPr>
                        <m:t>(</m:t>
                      </m:r>
                      <m:r>
                        <a:rPr lang="en-US" sz="3200" b="1" i="1" smtClean="0">
                          <a:latin typeface="Cambria Math" panose="02040503050406030204" pitchFamily="18" charset="0"/>
                        </a:rPr>
                        <m:t>𝟎</m:t>
                      </m:r>
                      <m:r>
                        <a:rPr lang="en-US" sz="3200" b="1" i="1">
                          <a:latin typeface="Cambria Math" panose="02040503050406030204" pitchFamily="18" charset="0"/>
                        </a:rPr>
                        <m:t>, </m:t>
                      </m:r>
                      <m:sSubSup>
                        <m:sSubSupPr>
                          <m:ctrlPr>
                            <a:rPr lang="en-US" sz="3200" b="1" i="1">
                              <a:latin typeface="Cambria Math" panose="02040503050406030204" pitchFamily="18" charset="0"/>
                              <a:ea typeface="Cambria Math" panose="02040503050406030204" pitchFamily="18" charset="0"/>
                            </a:rPr>
                          </m:ctrlPr>
                        </m:sSubSupPr>
                        <m:e>
                          <m:r>
                            <a:rPr lang="en-US" sz="3200" b="1" i="1">
                              <a:latin typeface="Cambria Math" panose="02040503050406030204" pitchFamily="18" charset="0"/>
                              <a:ea typeface="Cambria Math" panose="02040503050406030204" pitchFamily="18" charset="0"/>
                            </a:rPr>
                            <m:t>𝝈</m:t>
                          </m:r>
                        </m:e>
                        <m:sub>
                          <m:r>
                            <a:rPr lang="en-US" sz="3200" b="1" i="1" smtClean="0">
                              <a:latin typeface="Cambria Math" panose="02040503050406030204" pitchFamily="18" charset="0"/>
                              <a:ea typeface="Cambria Math" panose="02040503050406030204" pitchFamily="18" charset="0"/>
                            </a:rPr>
                            <m:t>𝒚</m:t>
                          </m:r>
                        </m:sub>
                        <m:sup>
                          <m:r>
                            <a:rPr lang="en-US" sz="3200" b="1" i="1">
                              <a:latin typeface="Cambria Math" panose="02040503050406030204" pitchFamily="18" charset="0"/>
                              <a:ea typeface="Cambria Math" panose="02040503050406030204" pitchFamily="18" charset="0"/>
                            </a:rPr>
                            <m:t>𝟐</m:t>
                          </m:r>
                        </m:sup>
                      </m:sSubSup>
                      <m:r>
                        <a:rPr lang="en-US" sz="3200" b="1" i="1">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2" name="Rectangle 1">
                <a:extLst>
                  <a:ext uri="{FF2B5EF4-FFF2-40B4-BE49-F238E27FC236}">
                    <a16:creationId xmlns:a16="http://schemas.microsoft.com/office/drawing/2014/main" id="{7A4ED3EE-D358-8C43-9598-C05A9FCC159C}"/>
                  </a:ext>
                </a:extLst>
              </p:cNvPr>
              <p:cNvSpPr>
                <a:spLocks noRot="1" noChangeAspect="1" noMove="1" noResize="1" noEditPoints="1" noAdjustHandles="1" noChangeArrowheads="1" noChangeShapeType="1" noTextEdit="1"/>
              </p:cNvSpPr>
              <p:nvPr/>
            </p:nvSpPr>
            <p:spPr>
              <a:xfrm>
                <a:off x="4306351" y="4042842"/>
                <a:ext cx="2621167" cy="647613"/>
              </a:xfrm>
              <a:prstGeom prst="rect">
                <a:avLst/>
              </a:prstGeom>
              <a:blipFill>
                <a:blip r:embed="rId4"/>
                <a:stretch>
                  <a:fillRect b="-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11445768-4E70-EB4D-925A-9A01B4ADECEE}"/>
                  </a:ext>
                </a:extLst>
              </p:cNvPr>
              <p:cNvSpPr/>
              <p:nvPr/>
            </p:nvSpPr>
            <p:spPr>
              <a:xfrm>
                <a:off x="4052565" y="2611232"/>
                <a:ext cx="3128742" cy="65543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PH" sz="3200" b="1" i="1">
                              <a:latin typeface="Cambria Math" panose="02040503050406030204" pitchFamily="18" charset="0"/>
                            </a:rPr>
                          </m:ctrlPr>
                        </m:sSubPr>
                        <m:e>
                          <m:r>
                            <a:rPr lang="en-US" sz="3200" b="1" i="1">
                              <a:latin typeface="Cambria Math" panose="02040503050406030204" pitchFamily="18" charset="0"/>
                            </a:rPr>
                            <m:t>⍺</m:t>
                          </m:r>
                        </m:e>
                        <m:sub>
                          <m:r>
                            <a:rPr lang="en-PH" sz="3200" b="1" i="1">
                              <a:latin typeface="Cambria Math" panose="02040503050406030204" pitchFamily="18" charset="0"/>
                            </a:rPr>
                            <m:t>𝒋</m:t>
                          </m:r>
                          <m:r>
                            <a:rPr lang="en-US" sz="3200" b="1" i="1">
                              <a:latin typeface="Cambria Math" panose="02040503050406030204" pitchFamily="18" charset="0"/>
                            </a:rPr>
                            <m:t>[</m:t>
                          </m:r>
                          <m:r>
                            <a:rPr lang="en-US" sz="3200" b="1" i="1">
                              <a:latin typeface="Cambria Math" panose="02040503050406030204" pitchFamily="18" charset="0"/>
                            </a:rPr>
                            <m:t>𝒊</m:t>
                          </m:r>
                          <m:r>
                            <a:rPr lang="en-US" sz="3200" b="1" i="1">
                              <a:latin typeface="Cambria Math" panose="02040503050406030204" pitchFamily="18" charset="0"/>
                            </a:rPr>
                            <m:t>]</m:t>
                          </m:r>
                        </m:sub>
                      </m:sSub>
                      <m:r>
                        <a:rPr lang="en-US" sz="3200" b="1" i="1">
                          <a:latin typeface="Cambria Math" panose="02040503050406030204" pitchFamily="18" charset="0"/>
                        </a:rPr>
                        <m:t>~ </m:t>
                      </m:r>
                      <m:r>
                        <a:rPr lang="en-US" sz="3200" b="1" i="1">
                          <a:latin typeface="Cambria Math" panose="02040503050406030204" pitchFamily="18" charset="0"/>
                        </a:rPr>
                        <m:t>𝑵</m:t>
                      </m:r>
                      <m:r>
                        <a:rPr lang="en-US" sz="3200" b="1" i="1">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ea typeface="Cambria Math" panose="02040503050406030204" pitchFamily="18" charset="0"/>
                            </a:rPr>
                            <m:t>𝝁</m:t>
                          </m:r>
                        </m:e>
                        <m:sub>
                          <m:r>
                            <a:rPr lang="en-US" sz="3200" b="1" i="1">
                              <a:latin typeface="Cambria Math" panose="02040503050406030204" pitchFamily="18" charset="0"/>
                              <a:ea typeface="Cambria Math" panose="02040503050406030204" pitchFamily="18" charset="0"/>
                            </a:rPr>
                            <m:t>𝜶</m:t>
                          </m:r>
                        </m:sub>
                      </m:sSub>
                      <m:r>
                        <a:rPr lang="en-US" sz="3200" b="1" i="1">
                          <a:latin typeface="Cambria Math" panose="02040503050406030204" pitchFamily="18" charset="0"/>
                        </a:rPr>
                        <m:t>, </m:t>
                      </m:r>
                      <m:sSubSup>
                        <m:sSubSupPr>
                          <m:ctrlPr>
                            <a:rPr lang="en-US" sz="3200" b="1" i="1">
                              <a:latin typeface="Cambria Math" panose="02040503050406030204" pitchFamily="18" charset="0"/>
                              <a:ea typeface="Cambria Math" panose="02040503050406030204" pitchFamily="18" charset="0"/>
                            </a:rPr>
                          </m:ctrlPr>
                        </m:sSubSupPr>
                        <m:e>
                          <m:r>
                            <a:rPr lang="en-US" sz="3200" b="1" i="1">
                              <a:latin typeface="Cambria Math" panose="02040503050406030204" pitchFamily="18" charset="0"/>
                              <a:ea typeface="Cambria Math" panose="02040503050406030204" pitchFamily="18" charset="0"/>
                            </a:rPr>
                            <m:t>𝝈</m:t>
                          </m:r>
                        </m:e>
                        <m:sub>
                          <m:r>
                            <a:rPr lang="en-US" sz="3200" b="1" i="1">
                              <a:latin typeface="Cambria Math" panose="02040503050406030204" pitchFamily="18" charset="0"/>
                              <a:ea typeface="Cambria Math" panose="02040503050406030204" pitchFamily="18" charset="0"/>
                            </a:rPr>
                            <m:t>𝜶</m:t>
                          </m:r>
                        </m:sub>
                        <m:sup>
                          <m:r>
                            <a:rPr lang="en-US" sz="3200" b="1" i="1">
                              <a:latin typeface="Cambria Math" panose="02040503050406030204" pitchFamily="18" charset="0"/>
                              <a:ea typeface="Cambria Math" panose="02040503050406030204" pitchFamily="18" charset="0"/>
                            </a:rPr>
                            <m:t>𝟐</m:t>
                          </m:r>
                        </m:sup>
                      </m:sSubSup>
                      <m:r>
                        <a:rPr lang="en-US" sz="3200" b="1" i="1">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5" name="Rectangle 4">
                <a:extLst>
                  <a:ext uri="{FF2B5EF4-FFF2-40B4-BE49-F238E27FC236}">
                    <a16:creationId xmlns:a16="http://schemas.microsoft.com/office/drawing/2014/main" id="{11445768-4E70-EB4D-925A-9A01B4ADECEE}"/>
                  </a:ext>
                </a:extLst>
              </p:cNvPr>
              <p:cNvSpPr>
                <a:spLocks noRot="1" noChangeAspect="1" noMove="1" noResize="1" noEditPoints="1" noAdjustHandles="1" noChangeArrowheads="1" noChangeShapeType="1" noTextEdit="1"/>
              </p:cNvSpPr>
              <p:nvPr/>
            </p:nvSpPr>
            <p:spPr>
              <a:xfrm>
                <a:off x="4052565" y="2611232"/>
                <a:ext cx="3128742" cy="655436"/>
              </a:xfrm>
              <a:prstGeom prst="rect">
                <a:avLst/>
              </a:prstGeom>
              <a:blipFill>
                <a:blip r:embed="rId5"/>
                <a:stretch>
                  <a:fillRect b="-13462"/>
                </a:stretch>
              </a:blipFill>
            </p:spPr>
            <p:txBody>
              <a:bodyPr/>
              <a:lstStyle/>
              <a:p>
                <a:r>
                  <a:rPr lang="en-US">
                    <a:noFill/>
                  </a:rPr>
                  <a:t> </a:t>
                </a:r>
              </a:p>
            </p:txBody>
          </p:sp>
        </mc:Fallback>
      </mc:AlternateContent>
    </p:spTree>
    <p:extLst>
      <p:ext uri="{BB962C8B-B14F-4D97-AF65-F5344CB8AC3E}">
        <p14:creationId xmlns:p14="http://schemas.microsoft.com/office/powerpoint/2010/main" val="290882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13</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300168" y="108570"/>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Random Intercepts, Random Slopes (Coefficients)	</a:t>
            </a:r>
          </a:p>
        </p:txBody>
      </p:sp>
      <p:grpSp>
        <p:nvGrpSpPr>
          <p:cNvPr id="2" name="Group 1">
            <a:extLst>
              <a:ext uri="{FF2B5EF4-FFF2-40B4-BE49-F238E27FC236}">
                <a16:creationId xmlns:a16="http://schemas.microsoft.com/office/drawing/2014/main" id="{C95FE0DC-6806-4B45-9C6D-1BEE37703541}"/>
              </a:ext>
            </a:extLst>
          </p:cNvPr>
          <p:cNvGrpSpPr/>
          <p:nvPr/>
        </p:nvGrpSpPr>
        <p:grpSpPr>
          <a:xfrm>
            <a:off x="2960262" y="1447551"/>
            <a:ext cx="6135337" cy="3575812"/>
            <a:chOff x="2221353" y="1826242"/>
            <a:chExt cx="6135337" cy="3575812"/>
          </a:xfrm>
        </p:grpSpPr>
        <p:cxnSp>
          <p:nvCxnSpPr>
            <p:cNvPr id="3" name="Straight Connector 2">
              <a:extLst>
                <a:ext uri="{FF2B5EF4-FFF2-40B4-BE49-F238E27FC236}">
                  <a16:creationId xmlns:a16="http://schemas.microsoft.com/office/drawing/2014/main" id="{9150EC3C-AB46-4DF8-8C11-E1D055601AA6}"/>
                </a:ext>
              </a:extLst>
            </p:cNvPr>
            <p:cNvCxnSpPr/>
            <p:nvPr/>
          </p:nvCxnSpPr>
          <p:spPr>
            <a:xfrm>
              <a:off x="3186545" y="2198259"/>
              <a:ext cx="0" cy="2844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876AF6-AE22-4F56-8A2F-03A4BBAA193C}"/>
                </a:ext>
              </a:extLst>
            </p:cNvPr>
            <p:cNvCxnSpPr>
              <a:cxnSpLocks/>
            </p:cNvCxnSpPr>
            <p:nvPr/>
          </p:nvCxnSpPr>
          <p:spPr>
            <a:xfrm rot="16200000">
              <a:off x="4905309" y="3308799"/>
              <a:ext cx="0" cy="3456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90CDD6A-463E-47B5-B9B7-5B9F968BFEBB}"/>
                </a:ext>
              </a:extLst>
            </p:cNvPr>
            <p:cNvCxnSpPr>
              <a:cxnSpLocks/>
            </p:cNvCxnSpPr>
            <p:nvPr/>
          </p:nvCxnSpPr>
          <p:spPr>
            <a:xfrm flipH="1">
              <a:off x="3933886" y="2466799"/>
              <a:ext cx="2800218" cy="188937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62B52C-0350-469C-BFB6-23B208C14A57}"/>
                </a:ext>
              </a:extLst>
            </p:cNvPr>
            <p:cNvSpPr txBox="1"/>
            <p:nvPr/>
          </p:nvSpPr>
          <p:spPr>
            <a:xfrm>
              <a:off x="6241563" y="5032722"/>
              <a:ext cx="2115127" cy="369332"/>
            </a:xfrm>
            <a:prstGeom prst="rect">
              <a:avLst/>
            </a:prstGeom>
            <a:noFill/>
          </p:spPr>
          <p:txBody>
            <a:bodyPr wrap="square" rtlCol="0">
              <a:spAutoFit/>
            </a:bodyPr>
            <a:lstStyle/>
            <a:p>
              <a:r>
                <a:rPr lang="en-US" dirty="0"/>
                <a:t>Age</a:t>
              </a:r>
              <a:endParaRPr lang="en-PH" dirty="0"/>
            </a:p>
          </p:txBody>
        </p:sp>
        <p:sp>
          <p:nvSpPr>
            <p:cNvPr id="12" name="TextBox 11">
              <a:extLst>
                <a:ext uri="{FF2B5EF4-FFF2-40B4-BE49-F238E27FC236}">
                  <a16:creationId xmlns:a16="http://schemas.microsoft.com/office/drawing/2014/main" id="{152B671C-B302-4241-8E40-743BC4D8F188}"/>
                </a:ext>
              </a:extLst>
            </p:cNvPr>
            <p:cNvSpPr txBox="1"/>
            <p:nvPr/>
          </p:nvSpPr>
          <p:spPr>
            <a:xfrm>
              <a:off x="2221353" y="2031845"/>
              <a:ext cx="1436247" cy="369332"/>
            </a:xfrm>
            <a:prstGeom prst="rect">
              <a:avLst/>
            </a:prstGeom>
            <a:noFill/>
          </p:spPr>
          <p:txBody>
            <a:bodyPr wrap="square" rtlCol="0">
              <a:spAutoFit/>
            </a:bodyPr>
            <a:lstStyle/>
            <a:p>
              <a:r>
                <a:rPr lang="en-US" dirty="0"/>
                <a:t>Income</a:t>
              </a:r>
              <a:endParaRPr lang="en-PH" dirty="0"/>
            </a:p>
          </p:txBody>
        </p:sp>
        <p:cxnSp>
          <p:nvCxnSpPr>
            <p:cNvPr id="11" name="Straight Connector 10">
              <a:extLst>
                <a:ext uri="{FF2B5EF4-FFF2-40B4-BE49-F238E27FC236}">
                  <a16:creationId xmlns:a16="http://schemas.microsoft.com/office/drawing/2014/main" id="{630D2494-A0B3-4512-80F7-ADAF67E4407B}"/>
                </a:ext>
              </a:extLst>
            </p:cNvPr>
            <p:cNvCxnSpPr>
              <a:cxnSpLocks/>
            </p:cNvCxnSpPr>
            <p:nvPr/>
          </p:nvCxnSpPr>
          <p:spPr>
            <a:xfrm flipH="1">
              <a:off x="3846953" y="2238289"/>
              <a:ext cx="2516902" cy="200124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EBD2C2-DA54-48A2-99DD-CA92A68766BD}"/>
                </a:ext>
              </a:extLst>
            </p:cNvPr>
            <p:cNvCxnSpPr>
              <a:cxnSpLocks/>
            </p:cNvCxnSpPr>
            <p:nvPr/>
          </p:nvCxnSpPr>
          <p:spPr>
            <a:xfrm flipH="1">
              <a:off x="3846953" y="1957056"/>
              <a:ext cx="2165921" cy="211241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CF7F14A-3FD6-4712-96CC-86522330ED09}"/>
                </a:ext>
              </a:extLst>
            </p:cNvPr>
            <p:cNvCxnSpPr>
              <a:cxnSpLocks/>
            </p:cNvCxnSpPr>
            <p:nvPr/>
          </p:nvCxnSpPr>
          <p:spPr>
            <a:xfrm flipH="1">
              <a:off x="3732296" y="1826242"/>
              <a:ext cx="1792953" cy="210437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1E305DE-43BF-4531-91FC-0D148E1185C9}"/>
                </a:ext>
              </a:extLst>
            </p:cNvPr>
            <p:cNvCxnSpPr>
              <a:cxnSpLocks/>
            </p:cNvCxnSpPr>
            <p:nvPr/>
          </p:nvCxnSpPr>
          <p:spPr>
            <a:xfrm flipH="1">
              <a:off x="3997746" y="2846598"/>
              <a:ext cx="2736358" cy="16216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2976D94-294A-4CDF-B2A9-A49B76681FA5}"/>
                </a:ext>
              </a:extLst>
            </p:cNvPr>
            <p:cNvCxnSpPr>
              <a:cxnSpLocks/>
            </p:cNvCxnSpPr>
            <p:nvPr/>
          </p:nvCxnSpPr>
          <p:spPr>
            <a:xfrm flipH="1">
              <a:off x="4151738" y="3246125"/>
              <a:ext cx="2747021" cy="1351483"/>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8A95B0-8EF8-4024-94BF-99DCDFD42781}"/>
                </a:ext>
              </a:extLst>
            </p:cNvPr>
            <p:cNvCxnSpPr>
              <a:cxnSpLocks/>
            </p:cNvCxnSpPr>
            <p:nvPr/>
          </p:nvCxnSpPr>
          <p:spPr>
            <a:xfrm flipH="1">
              <a:off x="4341091" y="3706189"/>
              <a:ext cx="2641601" cy="96127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884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14</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89032" y="291999"/>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Assumptions</a:t>
            </a:r>
          </a:p>
        </p:txBody>
      </p:sp>
      <p:sp>
        <p:nvSpPr>
          <p:cNvPr id="4" name="TextBox 3">
            <a:extLst>
              <a:ext uri="{FF2B5EF4-FFF2-40B4-BE49-F238E27FC236}">
                <a16:creationId xmlns:a16="http://schemas.microsoft.com/office/drawing/2014/main" id="{0B1D8BE6-C0D3-4583-B72A-3F3B1A1188F5}"/>
              </a:ext>
            </a:extLst>
          </p:cNvPr>
          <p:cNvSpPr txBox="1"/>
          <p:nvPr/>
        </p:nvSpPr>
        <p:spPr>
          <a:xfrm>
            <a:off x="620248" y="1178674"/>
            <a:ext cx="10417207" cy="5401479"/>
          </a:xfrm>
          <a:prstGeom prst="rect">
            <a:avLst/>
          </a:prstGeom>
          <a:noFill/>
        </p:spPr>
        <p:txBody>
          <a:bodyPr wrap="square" rtlCol="0">
            <a:spAutoFit/>
          </a:bodyPr>
          <a:lstStyle/>
          <a:p>
            <a:r>
              <a:rPr lang="en-US" sz="1500" dirty="0"/>
              <a:t>Multilevel models have the same assumptions as other major general linear models (e.g., ANOVA, regression), but some of the assumptions are modified for the hierarchical nature of the design (i.e., nested data).</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Linearity - The assumption of linearity states that there is a rectilinear (straight-line, as opposed to non-linear 	      or U-shaped) relationship between variables. However, the model can be extended to nonlinear  		      relationships.</a:t>
            </a:r>
          </a:p>
          <a:p>
            <a:endParaRPr lang="en-US" sz="1500" dirty="0"/>
          </a:p>
          <a:p>
            <a:pPr marL="285750" indent="-285750">
              <a:buFont typeface="Arial" panose="020B0604020202020204" pitchFamily="34" charset="0"/>
              <a:buChar char="•"/>
            </a:pPr>
            <a:r>
              <a:rPr lang="en-US" sz="1500" dirty="0"/>
              <a:t>Normality - The assumption of normality states that the error terms at every level of the model are normally 		       distributed</a:t>
            </a:r>
          </a:p>
          <a:p>
            <a:endParaRPr lang="en-US" sz="1500" dirty="0"/>
          </a:p>
          <a:p>
            <a:pPr marL="285750" indent="-285750">
              <a:buFont typeface="Arial" panose="020B0604020202020204" pitchFamily="34" charset="0"/>
              <a:buChar char="•"/>
            </a:pPr>
            <a:r>
              <a:rPr lang="en-US" sz="1500" dirty="0"/>
              <a:t>Homoscedasticity - The assumption of homoscedasticity, also known as homogeneity of variance, assumes 			   equality of population variances.</a:t>
            </a:r>
          </a:p>
          <a:p>
            <a:endParaRPr lang="en-US" sz="1500" dirty="0"/>
          </a:p>
          <a:p>
            <a:pPr marL="285750" indent="-285750">
              <a:buFont typeface="Arial" panose="020B0604020202020204" pitchFamily="34" charset="0"/>
              <a:buChar char="•"/>
            </a:pPr>
            <a:r>
              <a:rPr lang="en-US" sz="1500" dirty="0"/>
              <a:t>Independence of observations - Independence is an assumption of general linear models, which states that 				     cases are random samples from the population and that scores on the 				       	     dependent variable are independent of each other.</a:t>
            </a:r>
          </a:p>
          <a:p>
            <a:r>
              <a:rPr lang="en-US" sz="1500" dirty="0"/>
              <a:t>			   - One of the main purposes of multilevel models is to deal with cases where the 			        	     assumption of independence is violated; multilevel models do, however, assume that 				(1) the level 1 and level 2 residuals are uncorrelated </a:t>
            </a:r>
          </a:p>
          <a:p>
            <a:r>
              <a:rPr lang="en-US" sz="1500" dirty="0"/>
              <a:t>				(2) The errors (as measured by the residuals) at the highest level are 					     uncorrelated.</a:t>
            </a:r>
          </a:p>
          <a:p>
            <a:endParaRPr lang="en-US" sz="1500" b="1" dirty="0"/>
          </a:p>
          <a:p>
            <a:endParaRPr lang="en-PH" sz="1500" b="1" dirty="0"/>
          </a:p>
        </p:txBody>
      </p:sp>
      <p:sp>
        <p:nvSpPr>
          <p:cNvPr id="6" name="AutoShape 2" descr="r_{ij}">
            <a:extLst>
              <a:ext uri="{FF2B5EF4-FFF2-40B4-BE49-F238E27FC236}">
                <a16:creationId xmlns:a16="http://schemas.microsoft.com/office/drawing/2014/main" id="{2A294BDE-25AB-41B6-9FAF-938ECEF65103}"/>
              </a:ext>
            </a:extLst>
          </p:cNvPr>
          <p:cNvSpPr>
            <a:spLocks noChangeAspect="1" noChangeArrowheads="1"/>
          </p:cNvSpPr>
          <p:nvPr/>
        </p:nvSpPr>
        <p:spPr bwMode="auto">
          <a:xfrm>
            <a:off x="4941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9" name="AutoShape 4" descr="r_{ij}">
            <a:extLst>
              <a:ext uri="{FF2B5EF4-FFF2-40B4-BE49-F238E27FC236}">
                <a16:creationId xmlns:a16="http://schemas.microsoft.com/office/drawing/2014/main" id="{4D66225D-F353-438D-90DA-CE047EF877EC}"/>
              </a:ext>
            </a:extLst>
          </p:cNvPr>
          <p:cNvSpPr>
            <a:spLocks noChangeAspect="1" noChangeArrowheads="1"/>
          </p:cNvSpPr>
          <p:nvPr/>
        </p:nvSpPr>
        <p:spPr bwMode="auto">
          <a:xfrm>
            <a:off x="50942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Tree>
    <p:extLst>
      <p:ext uri="{BB962C8B-B14F-4D97-AF65-F5344CB8AC3E}">
        <p14:creationId xmlns:p14="http://schemas.microsoft.com/office/powerpoint/2010/main" val="69935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15</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89032" y="291999"/>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Advantages of  Multilevel Analyses</a:t>
            </a:r>
          </a:p>
        </p:txBody>
      </p:sp>
      <p:sp>
        <p:nvSpPr>
          <p:cNvPr id="4" name="TextBox 3">
            <a:extLst>
              <a:ext uri="{FF2B5EF4-FFF2-40B4-BE49-F238E27FC236}">
                <a16:creationId xmlns:a16="http://schemas.microsoft.com/office/drawing/2014/main" id="{0B1D8BE6-C0D3-4583-B72A-3F3B1A1188F5}"/>
              </a:ext>
            </a:extLst>
          </p:cNvPr>
          <p:cNvSpPr txBox="1"/>
          <p:nvPr/>
        </p:nvSpPr>
        <p:spPr>
          <a:xfrm>
            <a:off x="620248" y="1178674"/>
            <a:ext cx="10417207" cy="1631216"/>
          </a:xfrm>
          <a:prstGeom prst="rect">
            <a:avLst/>
          </a:prstGeom>
          <a:noFill/>
        </p:spPr>
        <p:txBody>
          <a:bodyPr wrap="square" rtlCol="0">
            <a:spAutoFit/>
          </a:bodyPr>
          <a:lstStyle/>
          <a:p>
            <a:pPr marL="285750" indent="-285750">
              <a:buFont typeface="Arial" panose="020B0604020202020204" pitchFamily="34" charset="0"/>
              <a:buChar char="•"/>
            </a:pPr>
            <a:r>
              <a:rPr lang="en-PH" sz="2000" dirty="0"/>
              <a:t>Parameter estimates incorporate effects of hierarchies</a:t>
            </a:r>
          </a:p>
          <a:p>
            <a:pPr marL="285750" indent="-285750">
              <a:buFont typeface="Arial" panose="020B0604020202020204" pitchFamily="34" charset="0"/>
              <a:buChar char="•"/>
            </a:pPr>
            <a:endParaRPr lang="en-PH" sz="2000" dirty="0"/>
          </a:p>
          <a:p>
            <a:pPr marL="285750" indent="-285750">
              <a:buFont typeface="Arial" panose="020B0604020202020204" pitchFamily="34" charset="0"/>
              <a:buChar char="•"/>
            </a:pPr>
            <a:r>
              <a:rPr lang="en-PH" sz="2000" dirty="0"/>
              <a:t>Analyze means, variances, and covariances at multiple levels simultaneously</a:t>
            </a:r>
          </a:p>
          <a:p>
            <a:endParaRPr lang="en-US" sz="2000" b="1" dirty="0"/>
          </a:p>
          <a:p>
            <a:endParaRPr lang="en-PH" sz="2000" b="1" dirty="0"/>
          </a:p>
        </p:txBody>
      </p:sp>
      <p:sp>
        <p:nvSpPr>
          <p:cNvPr id="6" name="AutoShape 2" descr="r_{ij}">
            <a:extLst>
              <a:ext uri="{FF2B5EF4-FFF2-40B4-BE49-F238E27FC236}">
                <a16:creationId xmlns:a16="http://schemas.microsoft.com/office/drawing/2014/main" id="{2A294BDE-25AB-41B6-9FAF-938ECEF65103}"/>
              </a:ext>
            </a:extLst>
          </p:cNvPr>
          <p:cNvSpPr>
            <a:spLocks noChangeAspect="1" noChangeArrowheads="1"/>
          </p:cNvSpPr>
          <p:nvPr/>
        </p:nvSpPr>
        <p:spPr bwMode="auto">
          <a:xfrm>
            <a:off x="4941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9" name="AutoShape 4" descr="r_{ij}">
            <a:extLst>
              <a:ext uri="{FF2B5EF4-FFF2-40B4-BE49-F238E27FC236}">
                <a16:creationId xmlns:a16="http://schemas.microsoft.com/office/drawing/2014/main" id="{4D66225D-F353-438D-90DA-CE047EF877EC}"/>
              </a:ext>
            </a:extLst>
          </p:cNvPr>
          <p:cNvSpPr>
            <a:spLocks noChangeAspect="1" noChangeArrowheads="1"/>
          </p:cNvSpPr>
          <p:nvPr/>
        </p:nvSpPr>
        <p:spPr bwMode="auto">
          <a:xfrm>
            <a:off x="50942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Tree>
    <p:extLst>
      <p:ext uri="{BB962C8B-B14F-4D97-AF65-F5344CB8AC3E}">
        <p14:creationId xmlns:p14="http://schemas.microsoft.com/office/powerpoint/2010/main" val="118334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16</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89032" y="291999"/>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Disadvantages of  Multilevel Analyses</a:t>
            </a:r>
          </a:p>
        </p:txBody>
      </p:sp>
      <p:sp>
        <p:nvSpPr>
          <p:cNvPr id="4" name="TextBox 3">
            <a:extLst>
              <a:ext uri="{FF2B5EF4-FFF2-40B4-BE49-F238E27FC236}">
                <a16:creationId xmlns:a16="http://schemas.microsoft.com/office/drawing/2014/main" id="{0B1D8BE6-C0D3-4583-B72A-3F3B1A1188F5}"/>
              </a:ext>
            </a:extLst>
          </p:cNvPr>
          <p:cNvSpPr txBox="1"/>
          <p:nvPr/>
        </p:nvSpPr>
        <p:spPr>
          <a:xfrm>
            <a:off x="620248" y="1178674"/>
            <a:ext cx="10417207"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Multi-level models are less robust, more difficult to estimate than other methods dealing with clustering. </a:t>
            </a:r>
          </a:p>
          <a:p>
            <a:endParaRPr lang="en-US" sz="2000" dirty="0"/>
          </a:p>
          <a:p>
            <a:pPr marL="285750" indent="-285750">
              <a:buFont typeface="Arial" panose="020B0604020202020204" pitchFamily="34" charset="0"/>
              <a:buChar char="•"/>
            </a:pPr>
            <a:r>
              <a:rPr lang="en-US" sz="2000" dirty="0"/>
              <a:t>Depending on how the model is specified and the level at which covariates are measured, the sample size constraints can be binding.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Need to think about having sufficient sample size at all levels of the model.</a:t>
            </a:r>
          </a:p>
        </p:txBody>
      </p:sp>
      <p:sp>
        <p:nvSpPr>
          <p:cNvPr id="6" name="AutoShape 2" descr="r_{ij}">
            <a:extLst>
              <a:ext uri="{FF2B5EF4-FFF2-40B4-BE49-F238E27FC236}">
                <a16:creationId xmlns:a16="http://schemas.microsoft.com/office/drawing/2014/main" id="{2A294BDE-25AB-41B6-9FAF-938ECEF65103}"/>
              </a:ext>
            </a:extLst>
          </p:cNvPr>
          <p:cNvSpPr>
            <a:spLocks noChangeAspect="1" noChangeArrowheads="1"/>
          </p:cNvSpPr>
          <p:nvPr/>
        </p:nvSpPr>
        <p:spPr bwMode="auto">
          <a:xfrm>
            <a:off x="4941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9" name="AutoShape 4" descr="r_{ij}">
            <a:extLst>
              <a:ext uri="{FF2B5EF4-FFF2-40B4-BE49-F238E27FC236}">
                <a16:creationId xmlns:a16="http://schemas.microsoft.com/office/drawing/2014/main" id="{4D66225D-F353-438D-90DA-CE047EF877EC}"/>
              </a:ext>
            </a:extLst>
          </p:cNvPr>
          <p:cNvSpPr>
            <a:spLocks noChangeAspect="1" noChangeArrowheads="1"/>
          </p:cNvSpPr>
          <p:nvPr/>
        </p:nvSpPr>
        <p:spPr bwMode="auto">
          <a:xfrm>
            <a:off x="50942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Tree>
    <p:extLst>
      <p:ext uri="{BB962C8B-B14F-4D97-AF65-F5344CB8AC3E}">
        <p14:creationId xmlns:p14="http://schemas.microsoft.com/office/powerpoint/2010/main" val="3805610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17</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89032" y="291999"/>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Other Ways of Analyzing Hierarchical Data</a:t>
            </a:r>
          </a:p>
        </p:txBody>
      </p:sp>
      <p:sp>
        <p:nvSpPr>
          <p:cNvPr id="4" name="TextBox 3">
            <a:extLst>
              <a:ext uri="{FF2B5EF4-FFF2-40B4-BE49-F238E27FC236}">
                <a16:creationId xmlns:a16="http://schemas.microsoft.com/office/drawing/2014/main" id="{0B1D8BE6-C0D3-4583-B72A-3F3B1A1188F5}"/>
              </a:ext>
            </a:extLst>
          </p:cNvPr>
          <p:cNvSpPr txBox="1"/>
          <p:nvPr/>
        </p:nvSpPr>
        <p:spPr>
          <a:xfrm>
            <a:off x="620248" y="1178674"/>
            <a:ext cx="10417207" cy="2308324"/>
          </a:xfrm>
          <a:prstGeom prst="rect">
            <a:avLst/>
          </a:prstGeom>
          <a:noFill/>
        </p:spPr>
        <p:txBody>
          <a:bodyPr wrap="square" rtlCol="0">
            <a:spAutoFit/>
          </a:bodyPr>
          <a:lstStyle/>
          <a:p>
            <a:r>
              <a:rPr lang="en-PH" dirty="0"/>
              <a:t>Traditional statistical techniques:</a:t>
            </a:r>
          </a:p>
          <a:p>
            <a:endParaRPr lang="en-PH" b="1" dirty="0"/>
          </a:p>
          <a:p>
            <a:pPr marL="342900" indent="-342900">
              <a:buAutoNum type="arabicPeriod"/>
            </a:pPr>
            <a:r>
              <a:rPr lang="en-PH" b="1" dirty="0"/>
              <a:t>Individual-level regression </a:t>
            </a:r>
            <a:r>
              <a:rPr lang="en-PH" dirty="0"/>
              <a:t>(violate assumption of independence; results are biased)</a:t>
            </a:r>
          </a:p>
          <a:p>
            <a:endParaRPr lang="en-PH" dirty="0"/>
          </a:p>
          <a:p>
            <a:r>
              <a:rPr lang="en-PH" b="1" dirty="0"/>
              <a:t>2.  Group-level regression </a:t>
            </a:r>
            <a:r>
              <a:rPr lang="en-PH" dirty="0"/>
              <a:t>(discards all within-group information; as much as 80-90% of the variance could be wasted, and the relationship between aggregated variables is inflated, and thus distorted)</a:t>
            </a:r>
          </a:p>
          <a:p>
            <a:pPr lvl="2"/>
            <a:endParaRPr lang="en-PH" dirty="0"/>
          </a:p>
        </p:txBody>
      </p:sp>
      <p:sp>
        <p:nvSpPr>
          <p:cNvPr id="6" name="AutoShape 2" descr="r_{ij}">
            <a:extLst>
              <a:ext uri="{FF2B5EF4-FFF2-40B4-BE49-F238E27FC236}">
                <a16:creationId xmlns:a16="http://schemas.microsoft.com/office/drawing/2014/main" id="{2A294BDE-25AB-41B6-9FAF-938ECEF65103}"/>
              </a:ext>
            </a:extLst>
          </p:cNvPr>
          <p:cNvSpPr>
            <a:spLocks noChangeAspect="1" noChangeArrowheads="1"/>
          </p:cNvSpPr>
          <p:nvPr/>
        </p:nvSpPr>
        <p:spPr bwMode="auto">
          <a:xfrm>
            <a:off x="4941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9" name="AutoShape 4" descr="r_{ij}">
            <a:extLst>
              <a:ext uri="{FF2B5EF4-FFF2-40B4-BE49-F238E27FC236}">
                <a16:creationId xmlns:a16="http://schemas.microsoft.com/office/drawing/2014/main" id="{4D66225D-F353-438D-90DA-CE047EF877EC}"/>
              </a:ext>
            </a:extLst>
          </p:cNvPr>
          <p:cNvSpPr>
            <a:spLocks noChangeAspect="1" noChangeArrowheads="1"/>
          </p:cNvSpPr>
          <p:nvPr/>
        </p:nvSpPr>
        <p:spPr bwMode="auto">
          <a:xfrm>
            <a:off x="50942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Tree>
    <p:extLst>
      <p:ext uri="{BB962C8B-B14F-4D97-AF65-F5344CB8AC3E}">
        <p14:creationId xmlns:p14="http://schemas.microsoft.com/office/powerpoint/2010/main" val="339071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2</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72459" y="316028"/>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dirty="0"/>
              <a:t>Definition	</a:t>
            </a:r>
          </a:p>
        </p:txBody>
      </p:sp>
      <p:sp>
        <p:nvSpPr>
          <p:cNvPr id="6" name="TextBox 5">
            <a:extLst>
              <a:ext uri="{FF2B5EF4-FFF2-40B4-BE49-F238E27FC236}">
                <a16:creationId xmlns:a16="http://schemas.microsoft.com/office/drawing/2014/main" id="{37C12728-5C34-404A-83F7-22AB64F9C1E7}"/>
              </a:ext>
            </a:extLst>
          </p:cNvPr>
          <p:cNvSpPr txBox="1"/>
          <p:nvPr/>
        </p:nvSpPr>
        <p:spPr>
          <a:xfrm>
            <a:off x="790936" y="1487055"/>
            <a:ext cx="91901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Statistical models of parameters that vary at more than one level.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Designed to account for hierarchical data structures in which observations cluster within larger groups.</a:t>
            </a:r>
          </a:p>
          <a:p>
            <a:endParaRPr lang="en-US" dirty="0"/>
          </a:p>
          <a:p>
            <a:pPr marL="285750" indent="-285750">
              <a:buFont typeface="Arial" panose="020B0604020202020204" pitchFamily="34" charset="0"/>
              <a:buChar char="•"/>
            </a:pPr>
            <a:r>
              <a:rPr lang="en-US" dirty="0"/>
              <a:t>Also known as </a:t>
            </a:r>
            <a:r>
              <a:rPr lang="en-US" i="1" dirty="0"/>
              <a:t>hierarchical linear models</a:t>
            </a:r>
            <a:r>
              <a:rPr lang="en-US" dirty="0"/>
              <a:t>, </a:t>
            </a:r>
            <a:r>
              <a:rPr lang="en-US" i="1" dirty="0"/>
              <a:t>nested data models</a:t>
            </a:r>
            <a:r>
              <a:rPr lang="en-US" dirty="0"/>
              <a:t>, </a:t>
            </a:r>
            <a:r>
              <a:rPr lang="en-US" i="1" dirty="0"/>
              <a:t>mixed models</a:t>
            </a:r>
            <a:r>
              <a:rPr lang="en-US" dirty="0"/>
              <a:t>, </a:t>
            </a:r>
            <a:r>
              <a:rPr lang="en-US" i="1" dirty="0"/>
              <a:t>random coefficient</a:t>
            </a:r>
            <a:r>
              <a:rPr lang="en-US" dirty="0"/>
              <a:t>, </a:t>
            </a:r>
            <a:r>
              <a:rPr lang="en-US" i="1" dirty="0"/>
              <a:t>random-effects models</a:t>
            </a:r>
            <a:r>
              <a:rPr lang="en-US" dirty="0"/>
              <a:t>, </a:t>
            </a:r>
            <a:r>
              <a:rPr lang="en-US" i="1" dirty="0"/>
              <a:t>random parameter models</a:t>
            </a:r>
            <a:r>
              <a:rPr lang="en-US" dirty="0"/>
              <a:t>, or </a:t>
            </a:r>
            <a:r>
              <a:rPr lang="en-US" i="1" dirty="0"/>
              <a:t>split-plot designs.</a:t>
            </a:r>
          </a:p>
          <a:p>
            <a:endParaRPr lang="en-US" i="1" dirty="0"/>
          </a:p>
        </p:txBody>
      </p:sp>
    </p:spTree>
    <p:extLst>
      <p:ext uri="{BB962C8B-B14F-4D97-AF65-F5344CB8AC3E}">
        <p14:creationId xmlns:p14="http://schemas.microsoft.com/office/powerpoint/2010/main" val="312896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3</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300168" y="108570"/>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MLM: Data Structure</a:t>
            </a:r>
          </a:p>
        </p:txBody>
      </p:sp>
      <p:sp>
        <p:nvSpPr>
          <p:cNvPr id="4" name="TextBox 3">
            <a:extLst>
              <a:ext uri="{FF2B5EF4-FFF2-40B4-BE49-F238E27FC236}">
                <a16:creationId xmlns:a16="http://schemas.microsoft.com/office/drawing/2014/main" id="{0B1D8BE6-C0D3-4583-B72A-3F3B1A1188F5}"/>
              </a:ext>
            </a:extLst>
          </p:cNvPr>
          <p:cNvSpPr txBox="1"/>
          <p:nvPr/>
        </p:nvSpPr>
        <p:spPr>
          <a:xfrm>
            <a:off x="509277" y="1586091"/>
            <a:ext cx="3617352" cy="3693319"/>
          </a:xfrm>
          <a:prstGeom prst="rect">
            <a:avLst/>
          </a:prstGeom>
          <a:noFill/>
        </p:spPr>
        <p:txBody>
          <a:bodyPr wrap="square" rtlCol="0">
            <a:spAutoFit/>
          </a:bodyPr>
          <a:lstStyle/>
          <a:p>
            <a:r>
              <a:rPr lang="en-PH" dirty="0"/>
              <a:t>Example:</a:t>
            </a:r>
          </a:p>
          <a:p>
            <a:pPr marL="742950" lvl="1" indent="-285750">
              <a:buFont typeface="Arial" panose="020B0604020202020204" pitchFamily="34" charset="0"/>
              <a:buChar char="•"/>
            </a:pPr>
            <a:r>
              <a:rPr lang="en-US" dirty="0"/>
              <a:t>2-level case with a continuous outcome. </a:t>
            </a:r>
          </a:p>
          <a:p>
            <a:pPr marL="742950" lvl="1" indent="-285750">
              <a:buFont typeface="Arial" panose="020B0604020202020204" pitchFamily="34" charset="0"/>
              <a:buChar char="•"/>
            </a:pPr>
            <a:r>
              <a:rPr lang="en-US" dirty="0"/>
              <a:t>Individuals nested within states. </a:t>
            </a:r>
          </a:p>
          <a:p>
            <a:pPr marL="742950" lvl="1" indent="-285750">
              <a:buFont typeface="Arial" panose="020B0604020202020204" pitchFamily="34" charset="0"/>
              <a:buChar char="•"/>
            </a:pPr>
            <a:r>
              <a:rPr lang="en-US" dirty="0"/>
              <a:t>J states in total </a:t>
            </a:r>
          </a:p>
          <a:p>
            <a:pPr marL="742950" lvl="1" indent="-285750">
              <a:buFont typeface="Arial" panose="020B0604020202020204" pitchFamily="34" charset="0"/>
              <a:buChar char="•"/>
            </a:pPr>
            <a:r>
              <a:rPr lang="en-US" dirty="0" err="1"/>
              <a:t>j</a:t>
            </a:r>
            <a:r>
              <a:rPr lang="en-US" baseline="30000" dirty="0" err="1"/>
              <a:t>th</a:t>
            </a:r>
            <a:r>
              <a:rPr lang="en-US" dirty="0"/>
              <a:t> state has </a:t>
            </a:r>
            <a:r>
              <a:rPr lang="en-US" dirty="0" err="1"/>
              <a:t>n</a:t>
            </a:r>
            <a:r>
              <a:rPr lang="en-US" baseline="-25000" dirty="0" err="1"/>
              <a:t>j</a:t>
            </a:r>
            <a:r>
              <a:rPr lang="en-US" dirty="0"/>
              <a:t> people. </a:t>
            </a:r>
          </a:p>
          <a:p>
            <a:pPr marL="742950" lvl="1" indent="-285750">
              <a:buFont typeface="Arial" panose="020B0604020202020204" pitchFamily="34" charset="0"/>
              <a:buChar char="•"/>
            </a:pPr>
            <a:r>
              <a:rPr lang="en-US" dirty="0" err="1"/>
              <a:t>n</a:t>
            </a:r>
            <a:r>
              <a:rPr lang="en-US" baseline="-25000" dirty="0" err="1"/>
              <a:t>j</a:t>
            </a:r>
            <a:r>
              <a:rPr lang="en-US" dirty="0"/>
              <a:t> do not have to be equal across states. </a:t>
            </a:r>
          </a:p>
          <a:p>
            <a:pPr marL="742950" lvl="1" indent="-285750">
              <a:buFont typeface="Arial" panose="020B0604020202020204" pitchFamily="34" charset="0"/>
              <a:buChar char="•"/>
            </a:pPr>
            <a:endParaRPr lang="en-US" dirty="0"/>
          </a:p>
          <a:p>
            <a:r>
              <a:rPr lang="en-US" b="1" dirty="0"/>
              <a:t>Level 1 (“within”) is individuals.    Level II (“between”) is states.</a:t>
            </a:r>
            <a:endParaRPr lang="en-PH" b="1" dirty="0"/>
          </a:p>
        </p:txBody>
      </p:sp>
      <p:grpSp>
        <p:nvGrpSpPr>
          <p:cNvPr id="70" name="Group 69">
            <a:extLst>
              <a:ext uri="{FF2B5EF4-FFF2-40B4-BE49-F238E27FC236}">
                <a16:creationId xmlns:a16="http://schemas.microsoft.com/office/drawing/2014/main" id="{F34C87C7-C594-4835-83DA-BCB6A6655FE2}"/>
              </a:ext>
            </a:extLst>
          </p:cNvPr>
          <p:cNvGrpSpPr/>
          <p:nvPr/>
        </p:nvGrpSpPr>
        <p:grpSpPr>
          <a:xfrm>
            <a:off x="4626675" y="1920637"/>
            <a:ext cx="6246706" cy="2161836"/>
            <a:chOff x="4506602" y="1597364"/>
            <a:chExt cx="6246706" cy="2161836"/>
          </a:xfrm>
        </p:grpSpPr>
        <p:grpSp>
          <p:nvGrpSpPr>
            <p:cNvPr id="37" name="Group 36">
              <a:extLst>
                <a:ext uri="{FF2B5EF4-FFF2-40B4-BE49-F238E27FC236}">
                  <a16:creationId xmlns:a16="http://schemas.microsoft.com/office/drawing/2014/main" id="{B0CA6352-EE3F-49AB-B910-42FCDFBA44B9}"/>
                </a:ext>
              </a:extLst>
            </p:cNvPr>
            <p:cNvGrpSpPr/>
            <p:nvPr/>
          </p:nvGrpSpPr>
          <p:grpSpPr>
            <a:xfrm>
              <a:off x="5597236" y="1923788"/>
              <a:ext cx="1320792" cy="1505212"/>
              <a:chOff x="6096000" y="1964433"/>
              <a:chExt cx="1320792" cy="1505212"/>
            </a:xfrm>
          </p:grpSpPr>
          <p:cxnSp>
            <p:nvCxnSpPr>
              <p:cNvPr id="6" name="Straight Connector 5">
                <a:extLst>
                  <a:ext uri="{FF2B5EF4-FFF2-40B4-BE49-F238E27FC236}">
                    <a16:creationId xmlns:a16="http://schemas.microsoft.com/office/drawing/2014/main" id="{77CF0169-A821-4B54-B766-226FF68DFAF1}"/>
                  </a:ext>
                </a:extLst>
              </p:cNvPr>
              <p:cNvCxnSpPr>
                <a:cxnSpLocks/>
              </p:cNvCxnSpPr>
              <p:nvPr/>
            </p:nvCxnSpPr>
            <p:spPr>
              <a:xfrm flipH="1">
                <a:off x="6336145" y="2336800"/>
                <a:ext cx="374077" cy="775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31C8D1E-F798-40EA-92F2-CC8093BAF1F8}"/>
                  </a:ext>
                </a:extLst>
              </p:cNvPr>
              <p:cNvSpPr txBox="1"/>
              <p:nvPr/>
            </p:nvSpPr>
            <p:spPr>
              <a:xfrm>
                <a:off x="6548581" y="1964433"/>
                <a:ext cx="424874" cy="369332"/>
              </a:xfrm>
              <a:prstGeom prst="rect">
                <a:avLst/>
              </a:prstGeom>
              <a:noFill/>
            </p:spPr>
            <p:txBody>
              <a:bodyPr wrap="square" rtlCol="0">
                <a:spAutoFit/>
              </a:bodyPr>
              <a:lstStyle/>
              <a:p>
                <a:r>
                  <a:rPr lang="en-PH" dirty="0"/>
                  <a:t>A</a:t>
                </a:r>
              </a:p>
            </p:txBody>
          </p:sp>
          <p:cxnSp>
            <p:nvCxnSpPr>
              <p:cNvPr id="22" name="Straight Connector 21">
                <a:extLst>
                  <a:ext uri="{FF2B5EF4-FFF2-40B4-BE49-F238E27FC236}">
                    <a16:creationId xmlns:a16="http://schemas.microsoft.com/office/drawing/2014/main" id="{326B7BFC-04C5-4B04-88AF-1B48E770F67B}"/>
                  </a:ext>
                </a:extLst>
              </p:cNvPr>
              <p:cNvCxnSpPr>
                <a:cxnSpLocks/>
              </p:cNvCxnSpPr>
              <p:nvPr/>
            </p:nvCxnSpPr>
            <p:spPr>
              <a:xfrm>
                <a:off x="6710221" y="2336800"/>
                <a:ext cx="0" cy="775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2FEF9C-8121-472F-8EAA-51CB47ACE3F4}"/>
                  </a:ext>
                </a:extLst>
              </p:cNvPr>
              <p:cNvCxnSpPr>
                <a:cxnSpLocks/>
              </p:cNvCxnSpPr>
              <p:nvPr/>
            </p:nvCxnSpPr>
            <p:spPr>
              <a:xfrm>
                <a:off x="6710220" y="2333765"/>
                <a:ext cx="475671" cy="778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5B718EF-AD52-480D-8736-B3B754337808}"/>
                  </a:ext>
                </a:extLst>
              </p:cNvPr>
              <p:cNvSpPr txBox="1"/>
              <p:nvPr/>
            </p:nvSpPr>
            <p:spPr>
              <a:xfrm>
                <a:off x="6096000" y="3100313"/>
                <a:ext cx="304793" cy="369332"/>
              </a:xfrm>
              <a:prstGeom prst="rect">
                <a:avLst/>
              </a:prstGeom>
              <a:noFill/>
            </p:spPr>
            <p:txBody>
              <a:bodyPr wrap="square" rtlCol="0">
                <a:spAutoFit/>
              </a:bodyPr>
              <a:lstStyle/>
              <a:p>
                <a:r>
                  <a:rPr lang="en-PH" dirty="0"/>
                  <a:t>1</a:t>
                </a:r>
              </a:p>
            </p:txBody>
          </p:sp>
          <p:sp>
            <p:nvSpPr>
              <p:cNvPr id="35" name="TextBox 34">
                <a:extLst>
                  <a:ext uri="{FF2B5EF4-FFF2-40B4-BE49-F238E27FC236}">
                    <a16:creationId xmlns:a16="http://schemas.microsoft.com/office/drawing/2014/main" id="{ED1DA907-43D4-4C5C-8D08-E3498763CAB9}"/>
                  </a:ext>
                </a:extLst>
              </p:cNvPr>
              <p:cNvSpPr txBox="1"/>
              <p:nvPr/>
            </p:nvSpPr>
            <p:spPr>
              <a:xfrm>
                <a:off x="6571674" y="3094183"/>
                <a:ext cx="304793" cy="369332"/>
              </a:xfrm>
              <a:prstGeom prst="rect">
                <a:avLst/>
              </a:prstGeom>
              <a:noFill/>
            </p:spPr>
            <p:txBody>
              <a:bodyPr wrap="square" rtlCol="0">
                <a:spAutoFit/>
              </a:bodyPr>
              <a:lstStyle/>
              <a:p>
                <a:r>
                  <a:rPr lang="en-PH" dirty="0"/>
                  <a:t>2</a:t>
                </a:r>
              </a:p>
            </p:txBody>
          </p:sp>
          <p:sp>
            <p:nvSpPr>
              <p:cNvPr id="36" name="TextBox 35">
                <a:extLst>
                  <a:ext uri="{FF2B5EF4-FFF2-40B4-BE49-F238E27FC236}">
                    <a16:creationId xmlns:a16="http://schemas.microsoft.com/office/drawing/2014/main" id="{F6962683-53D4-4375-8FE1-2CD2A012966C}"/>
                  </a:ext>
                </a:extLst>
              </p:cNvPr>
              <p:cNvSpPr txBox="1"/>
              <p:nvPr/>
            </p:nvSpPr>
            <p:spPr>
              <a:xfrm>
                <a:off x="7111999" y="3100313"/>
                <a:ext cx="304793" cy="369332"/>
              </a:xfrm>
              <a:prstGeom prst="rect">
                <a:avLst/>
              </a:prstGeom>
              <a:noFill/>
            </p:spPr>
            <p:txBody>
              <a:bodyPr wrap="square" rtlCol="0">
                <a:spAutoFit/>
              </a:bodyPr>
              <a:lstStyle/>
              <a:p>
                <a:r>
                  <a:rPr lang="en-PH" dirty="0"/>
                  <a:t>3</a:t>
                </a:r>
              </a:p>
            </p:txBody>
          </p:sp>
        </p:grpSp>
        <p:grpSp>
          <p:nvGrpSpPr>
            <p:cNvPr id="38" name="Group 37">
              <a:extLst>
                <a:ext uri="{FF2B5EF4-FFF2-40B4-BE49-F238E27FC236}">
                  <a16:creationId xmlns:a16="http://schemas.microsoft.com/office/drawing/2014/main" id="{D5DA694A-EFFA-44FC-A894-4A33149C78B9}"/>
                </a:ext>
              </a:extLst>
            </p:cNvPr>
            <p:cNvGrpSpPr/>
            <p:nvPr/>
          </p:nvGrpSpPr>
          <p:grpSpPr>
            <a:xfrm>
              <a:off x="7123007" y="1918458"/>
              <a:ext cx="979071" cy="1505212"/>
              <a:chOff x="6289976" y="1964433"/>
              <a:chExt cx="979071" cy="1505212"/>
            </a:xfrm>
          </p:grpSpPr>
          <p:cxnSp>
            <p:nvCxnSpPr>
              <p:cNvPr id="39" name="Straight Connector 38">
                <a:extLst>
                  <a:ext uri="{FF2B5EF4-FFF2-40B4-BE49-F238E27FC236}">
                    <a16:creationId xmlns:a16="http://schemas.microsoft.com/office/drawing/2014/main" id="{0D56D839-3615-4417-B05B-CCD0C550D362}"/>
                  </a:ext>
                </a:extLst>
              </p:cNvPr>
              <p:cNvCxnSpPr>
                <a:cxnSpLocks/>
              </p:cNvCxnSpPr>
              <p:nvPr/>
            </p:nvCxnSpPr>
            <p:spPr>
              <a:xfrm flipH="1">
                <a:off x="6479319" y="2336800"/>
                <a:ext cx="230904" cy="8556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D197E79-B376-4B16-9F1F-FCEA0934F572}"/>
                  </a:ext>
                </a:extLst>
              </p:cNvPr>
              <p:cNvSpPr txBox="1"/>
              <p:nvPr/>
            </p:nvSpPr>
            <p:spPr>
              <a:xfrm>
                <a:off x="6548581" y="1964433"/>
                <a:ext cx="424874" cy="369332"/>
              </a:xfrm>
              <a:prstGeom prst="rect">
                <a:avLst/>
              </a:prstGeom>
              <a:noFill/>
            </p:spPr>
            <p:txBody>
              <a:bodyPr wrap="square" rtlCol="0">
                <a:spAutoFit/>
              </a:bodyPr>
              <a:lstStyle/>
              <a:p>
                <a:r>
                  <a:rPr lang="en-PH" dirty="0"/>
                  <a:t>B</a:t>
                </a:r>
              </a:p>
            </p:txBody>
          </p:sp>
          <p:cxnSp>
            <p:nvCxnSpPr>
              <p:cNvPr id="42" name="Straight Connector 41">
                <a:extLst>
                  <a:ext uri="{FF2B5EF4-FFF2-40B4-BE49-F238E27FC236}">
                    <a16:creationId xmlns:a16="http://schemas.microsoft.com/office/drawing/2014/main" id="{378E35B7-B508-4791-91A8-67F03F3E806D}"/>
                  </a:ext>
                </a:extLst>
              </p:cNvPr>
              <p:cNvCxnSpPr>
                <a:cxnSpLocks/>
              </p:cNvCxnSpPr>
              <p:nvPr/>
            </p:nvCxnSpPr>
            <p:spPr>
              <a:xfrm>
                <a:off x="6710220" y="2333765"/>
                <a:ext cx="332497" cy="858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5A80C68-1288-4DD6-B871-7643A5DB6CF4}"/>
                  </a:ext>
                </a:extLst>
              </p:cNvPr>
              <p:cNvSpPr txBox="1"/>
              <p:nvPr/>
            </p:nvSpPr>
            <p:spPr>
              <a:xfrm>
                <a:off x="6289976" y="3100313"/>
                <a:ext cx="304793" cy="369332"/>
              </a:xfrm>
              <a:prstGeom prst="rect">
                <a:avLst/>
              </a:prstGeom>
              <a:noFill/>
            </p:spPr>
            <p:txBody>
              <a:bodyPr wrap="square" rtlCol="0">
                <a:spAutoFit/>
              </a:bodyPr>
              <a:lstStyle/>
              <a:p>
                <a:r>
                  <a:rPr lang="en-PH" dirty="0"/>
                  <a:t>4</a:t>
                </a:r>
              </a:p>
            </p:txBody>
          </p:sp>
          <p:sp>
            <p:nvSpPr>
              <p:cNvPr id="45" name="TextBox 44">
                <a:extLst>
                  <a:ext uri="{FF2B5EF4-FFF2-40B4-BE49-F238E27FC236}">
                    <a16:creationId xmlns:a16="http://schemas.microsoft.com/office/drawing/2014/main" id="{3720A81D-D959-4C60-BA38-45020D55CFCF}"/>
                  </a:ext>
                </a:extLst>
              </p:cNvPr>
              <p:cNvSpPr txBox="1"/>
              <p:nvPr/>
            </p:nvSpPr>
            <p:spPr>
              <a:xfrm>
                <a:off x="6964254" y="3100313"/>
                <a:ext cx="304793" cy="369332"/>
              </a:xfrm>
              <a:prstGeom prst="rect">
                <a:avLst/>
              </a:prstGeom>
              <a:noFill/>
            </p:spPr>
            <p:txBody>
              <a:bodyPr wrap="square" rtlCol="0">
                <a:spAutoFit/>
              </a:bodyPr>
              <a:lstStyle/>
              <a:p>
                <a:r>
                  <a:rPr lang="en-PH" dirty="0"/>
                  <a:t>5</a:t>
                </a:r>
              </a:p>
            </p:txBody>
          </p:sp>
        </p:grpSp>
        <p:grpSp>
          <p:nvGrpSpPr>
            <p:cNvPr id="64" name="Group 63">
              <a:extLst>
                <a:ext uri="{FF2B5EF4-FFF2-40B4-BE49-F238E27FC236}">
                  <a16:creationId xmlns:a16="http://schemas.microsoft.com/office/drawing/2014/main" id="{D0545078-FC7B-47A4-B8AA-4C94BBC45DB2}"/>
                </a:ext>
              </a:extLst>
            </p:cNvPr>
            <p:cNvGrpSpPr/>
            <p:nvPr/>
          </p:nvGrpSpPr>
          <p:grpSpPr>
            <a:xfrm>
              <a:off x="8390956" y="1918260"/>
              <a:ext cx="1468566" cy="1528609"/>
              <a:chOff x="8705326" y="1917658"/>
              <a:chExt cx="1468566" cy="1528609"/>
            </a:xfrm>
          </p:grpSpPr>
          <p:grpSp>
            <p:nvGrpSpPr>
              <p:cNvPr id="48" name="Group 47">
                <a:extLst>
                  <a:ext uri="{FF2B5EF4-FFF2-40B4-BE49-F238E27FC236}">
                    <a16:creationId xmlns:a16="http://schemas.microsoft.com/office/drawing/2014/main" id="{CB12CEF4-69D9-4164-996C-D8D73E69950B}"/>
                  </a:ext>
                </a:extLst>
              </p:cNvPr>
              <p:cNvGrpSpPr/>
              <p:nvPr/>
            </p:nvGrpSpPr>
            <p:grpSpPr>
              <a:xfrm>
                <a:off x="8705326" y="1917658"/>
                <a:ext cx="1468566" cy="1528609"/>
                <a:chOff x="6132958" y="1964433"/>
                <a:chExt cx="1468566" cy="1528609"/>
              </a:xfrm>
            </p:grpSpPr>
            <p:cxnSp>
              <p:nvCxnSpPr>
                <p:cNvPr id="49" name="Straight Connector 48">
                  <a:extLst>
                    <a:ext uri="{FF2B5EF4-FFF2-40B4-BE49-F238E27FC236}">
                      <a16:creationId xmlns:a16="http://schemas.microsoft.com/office/drawing/2014/main" id="{283BE75C-3610-46BD-8289-8ECD7A9E5625}"/>
                    </a:ext>
                  </a:extLst>
                </p:cNvPr>
                <p:cNvCxnSpPr>
                  <a:cxnSpLocks/>
                </p:cNvCxnSpPr>
                <p:nvPr/>
              </p:nvCxnSpPr>
              <p:spPr>
                <a:xfrm flipH="1">
                  <a:off x="6336145" y="2336800"/>
                  <a:ext cx="374077" cy="775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C68D192-CDE9-4EC2-B360-043E9C29A68C}"/>
                    </a:ext>
                  </a:extLst>
                </p:cNvPr>
                <p:cNvSpPr txBox="1"/>
                <p:nvPr/>
              </p:nvSpPr>
              <p:spPr>
                <a:xfrm>
                  <a:off x="6548581" y="1964433"/>
                  <a:ext cx="424874" cy="369332"/>
                </a:xfrm>
                <a:prstGeom prst="rect">
                  <a:avLst/>
                </a:prstGeom>
                <a:noFill/>
              </p:spPr>
              <p:txBody>
                <a:bodyPr wrap="square" rtlCol="0">
                  <a:spAutoFit/>
                </a:bodyPr>
                <a:lstStyle/>
                <a:p>
                  <a:r>
                    <a:rPr lang="en-PH" dirty="0"/>
                    <a:t>C</a:t>
                  </a:r>
                </a:p>
              </p:txBody>
            </p:sp>
            <p:cxnSp>
              <p:nvCxnSpPr>
                <p:cNvPr id="51" name="Straight Connector 50">
                  <a:extLst>
                    <a:ext uri="{FF2B5EF4-FFF2-40B4-BE49-F238E27FC236}">
                      <a16:creationId xmlns:a16="http://schemas.microsoft.com/office/drawing/2014/main" id="{D51E01F6-B44D-49B8-9132-FD1CE124C786}"/>
                    </a:ext>
                  </a:extLst>
                </p:cNvPr>
                <p:cNvCxnSpPr>
                  <a:cxnSpLocks/>
                </p:cNvCxnSpPr>
                <p:nvPr/>
              </p:nvCxnSpPr>
              <p:spPr>
                <a:xfrm flipH="1">
                  <a:off x="6650173" y="2336800"/>
                  <a:ext cx="60048" cy="775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B024180-50CD-4EB8-957C-D016EF883BA1}"/>
                    </a:ext>
                  </a:extLst>
                </p:cNvPr>
                <p:cNvCxnSpPr>
                  <a:cxnSpLocks/>
                </p:cNvCxnSpPr>
                <p:nvPr/>
              </p:nvCxnSpPr>
              <p:spPr>
                <a:xfrm>
                  <a:off x="6710220" y="2333765"/>
                  <a:ext cx="531125" cy="802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3A3042-67F7-41F9-962A-A777528A02D8}"/>
                    </a:ext>
                  </a:extLst>
                </p:cNvPr>
                <p:cNvSpPr txBox="1"/>
                <p:nvPr/>
              </p:nvSpPr>
              <p:spPr>
                <a:xfrm>
                  <a:off x="6132958" y="3100313"/>
                  <a:ext cx="304793" cy="369332"/>
                </a:xfrm>
                <a:prstGeom prst="rect">
                  <a:avLst/>
                </a:prstGeom>
                <a:noFill/>
              </p:spPr>
              <p:txBody>
                <a:bodyPr wrap="square" rtlCol="0">
                  <a:spAutoFit/>
                </a:bodyPr>
                <a:lstStyle/>
                <a:p>
                  <a:r>
                    <a:rPr lang="en-PH" dirty="0"/>
                    <a:t>6</a:t>
                  </a:r>
                </a:p>
              </p:txBody>
            </p:sp>
            <p:sp>
              <p:nvSpPr>
                <p:cNvPr id="54" name="TextBox 53">
                  <a:extLst>
                    <a:ext uri="{FF2B5EF4-FFF2-40B4-BE49-F238E27FC236}">
                      <a16:creationId xmlns:a16="http://schemas.microsoft.com/office/drawing/2014/main" id="{C6C77852-4702-4CD5-8B71-5DBA43B35E15}"/>
                    </a:ext>
                  </a:extLst>
                </p:cNvPr>
                <p:cNvSpPr txBox="1"/>
                <p:nvPr/>
              </p:nvSpPr>
              <p:spPr>
                <a:xfrm>
                  <a:off x="6506996" y="3123710"/>
                  <a:ext cx="304793" cy="369332"/>
                </a:xfrm>
                <a:prstGeom prst="rect">
                  <a:avLst/>
                </a:prstGeom>
                <a:noFill/>
              </p:spPr>
              <p:txBody>
                <a:bodyPr wrap="square" rtlCol="0">
                  <a:spAutoFit/>
                </a:bodyPr>
                <a:lstStyle/>
                <a:p>
                  <a:r>
                    <a:rPr lang="en-PH" dirty="0"/>
                    <a:t>7</a:t>
                  </a:r>
                </a:p>
              </p:txBody>
            </p:sp>
            <p:sp>
              <p:nvSpPr>
                <p:cNvPr id="55" name="TextBox 54">
                  <a:extLst>
                    <a:ext uri="{FF2B5EF4-FFF2-40B4-BE49-F238E27FC236}">
                      <a16:creationId xmlns:a16="http://schemas.microsoft.com/office/drawing/2014/main" id="{ABBACF5C-F2A7-438F-807B-976EACB5A6D8}"/>
                    </a:ext>
                  </a:extLst>
                </p:cNvPr>
                <p:cNvSpPr txBox="1"/>
                <p:nvPr/>
              </p:nvSpPr>
              <p:spPr>
                <a:xfrm>
                  <a:off x="7111999" y="3100313"/>
                  <a:ext cx="489525" cy="369332"/>
                </a:xfrm>
                <a:prstGeom prst="rect">
                  <a:avLst/>
                </a:prstGeom>
                <a:noFill/>
              </p:spPr>
              <p:txBody>
                <a:bodyPr wrap="square" rtlCol="0">
                  <a:spAutoFit/>
                </a:bodyPr>
                <a:lstStyle/>
                <a:p>
                  <a:r>
                    <a:rPr lang="en-PH" dirty="0"/>
                    <a:t>9</a:t>
                  </a:r>
                </a:p>
              </p:txBody>
            </p:sp>
          </p:grpSp>
          <p:cxnSp>
            <p:nvCxnSpPr>
              <p:cNvPr id="58" name="Straight Connector 57">
                <a:extLst>
                  <a:ext uri="{FF2B5EF4-FFF2-40B4-BE49-F238E27FC236}">
                    <a16:creationId xmlns:a16="http://schemas.microsoft.com/office/drawing/2014/main" id="{22288F81-6717-443D-A88C-959BE166757E}"/>
                  </a:ext>
                </a:extLst>
              </p:cNvPr>
              <p:cNvCxnSpPr>
                <a:cxnSpLocks/>
              </p:cNvCxnSpPr>
              <p:nvPr/>
            </p:nvCxnSpPr>
            <p:spPr>
              <a:xfrm>
                <a:off x="9278009" y="2299291"/>
                <a:ext cx="217002" cy="858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E9EA1CE-01C7-42F3-A8CF-945C33E131BB}"/>
                  </a:ext>
                </a:extLst>
              </p:cNvPr>
              <p:cNvSpPr txBox="1"/>
              <p:nvPr/>
            </p:nvSpPr>
            <p:spPr>
              <a:xfrm>
                <a:off x="9393426" y="3076935"/>
                <a:ext cx="304793" cy="369332"/>
              </a:xfrm>
              <a:prstGeom prst="rect">
                <a:avLst/>
              </a:prstGeom>
              <a:noFill/>
            </p:spPr>
            <p:txBody>
              <a:bodyPr wrap="square" rtlCol="0">
                <a:spAutoFit/>
              </a:bodyPr>
              <a:lstStyle/>
              <a:p>
                <a:r>
                  <a:rPr lang="en-PH" dirty="0"/>
                  <a:t>8</a:t>
                </a:r>
              </a:p>
            </p:txBody>
          </p:sp>
        </p:grpSp>
        <p:sp>
          <p:nvSpPr>
            <p:cNvPr id="65" name="TextBox 64">
              <a:extLst>
                <a:ext uri="{FF2B5EF4-FFF2-40B4-BE49-F238E27FC236}">
                  <a16:creationId xmlns:a16="http://schemas.microsoft.com/office/drawing/2014/main" id="{4B8EC850-4484-4360-A86E-9C40A299C2F9}"/>
                </a:ext>
              </a:extLst>
            </p:cNvPr>
            <p:cNvSpPr txBox="1"/>
            <p:nvPr/>
          </p:nvSpPr>
          <p:spPr>
            <a:xfrm>
              <a:off x="9767376" y="1942392"/>
              <a:ext cx="985932" cy="369332"/>
            </a:xfrm>
            <a:prstGeom prst="rect">
              <a:avLst/>
            </a:prstGeom>
            <a:noFill/>
          </p:spPr>
          <p:txBody>
            <a:bodyPr wrap="square" rtlCol="0">
              <a:spAutoFit/>
            </a:bodyPr>
            <a:lstStyle/>
            <a:p>
              <a:r>
                <a:rPr lang="en-PH" dirty="0"/>
                <a:t>…….j</a:t>
              </a:r>
            </a:p>
          </p:txBody>
        </p:sp>
        <p:sp>
          <p:nvSpPr>
            <p:cNvPr id="66" name="TextBox 65">
              <a:extLst>
                <a:ext uri="{FF2B5EF4-FFF2-40B4-BE49-F238E27FC236}">
                  <a16:creationId xmlns:a16="http://schemas.microsoft.com/office/drawing/2014/main" id="{9F4054E6-5324-4DCC-8512-9B0F55D16259}"/>
                </a:ext>
              </a:extLst>
            </p:cNvPr>
            <p:cNvSpPr txBox="1"/>
            <p:nvPr/>
          </p:nvSpPr>
          <p:spPr>
            <a:xfrm>
              <a:off x="9752781" y="2973919"/>
              <a:ext cx="985932" cy="369332"/>
            </a:xfrm>
            <a:prstGeom prst="rect">
              <a:avLst/>
            </a:prstGeom>
            <a:noFill/>
          </p:spPr>
          <p:txBody>
            <a:bodyPr wrap="square" rtlCol="0">
              <a:spAutoFit/>
            </a:bodyPr>
            <a:lstStyle/>
            <a:p>
              <a:r>
                <a:rPr lang="en-PH" dirty="0"/>
                <a:t>…….n</a:t>
              </a:r>
            </a:p>
          </p:txBody>
        </p:sp>
        <p:sp>
          <p:nvSpPr>
            <p:cNvPr id="67" name="TextBox 66">
              <a:extLst>
                <a:ext uri="{FF2B5EF4-FFF2-40B4-BE49-F238E27FC236}">
                  <a16:creationId xmlns:a16="http://schemas.microsoft.com/office/drawing/2014/main" id="{D3CB17BF-CE64-4852-B8DC-2ECAA7245763}"/>
                </a:ext>
              </a:extLst>
            </p:cNvPr>
            <p:cNvSpPr txBox="1"/>
            <p:nvPr/>
          </p:nvSpPr>
          <p:spPr>
            <a:xfrm>
              <a:off x="4591092" y="1708415"/>
              <a:ext cx="1247935" cy="646331"/>
            </a:xfrm>
            <a:prstGeom prst="rect">
              <a:avLst/>
            </a:prstGeom>
            <a:noFill/>
          </p:spPr>
          <p:txBody>
            <a:bodyPr wrap="square" rtlCol="0">
              <a:spAutoFit/>
            </a:bodyPr>
            <a:lstStyle/>
            <a:p>
              <a:r>
                <a:rPr lang="en-PH" dirty="0">
                  <a:solidFill>
                    <a:srgbClr val="002060"/>
                  </a:solidFill>
                </a:rPr>
                <a:t>Level 2 </a:t>
              </a:r>
              <a:r>
                <a:rPr lang="en-PH" b="1" dirty="0">
                  <a:solidFill>
                    <a:srgbClr val="002060"/>
                  </a:solidFill>
                </a:rPr>
                <a:t>State</a:t>
              </a:r>
            </a:p>
          </p:txBody>
        </p:sp>
        <p:sp>
          <p:nvSpPr>
            <p:cNvPr id="68" name="TextBox 67">
              <a:extLst>
                <a:ext uri="{FF2B5EF4-FFF2-40B4-BE49-F238E27FC236}">
                  <a16:creationId xmlns:a16="http://schemas.microsoft.com/office/drawing/2014/main" id="{FAC6BE71-239A-4F02-9404-CC16597E396B}"/>
                </a:ext>
              </a:extLst>
            </p:cNvPr>
            <p:cNvSpPr txBox="1"/>
            <p:nvPr/>
          </p:nvSpPr>
          <p:spPr>
            <a:xfrm>
              <a:off x="4577390" y="3043066"/>
              <a:ext cx="1247935" cy="646331"/>
            </a:xfrm>
            <a:prstGeom prst="rect">
              <a:avLst/>
            </a:prstGeom>
            <a:noFill/>
          </p:spPr>
          <p:txBody>
            <a:bodyPr wrap="square" rtlCol="0">
              <a:spAutoFit/>
            </a:bodyPr>
            <a:lstStyle/>
            <a:p>
              <a:r>
                <a:rPr lang="en-PH" dirty="0">
                  <a:solidFill>
                    <a:srgbClr val="002060"/>
                  </a:solidFill>
                </a:rPr>
                <a:t>Level 1 </a:t>
              </a:r>
              <a:r>
                <a:rPr lang="en-PH" b="1" dirty="0">
                  <a:solidFill>
                    <a:srgbClr val="002060"/>
                  </a:solidFill>
                </a:rPr>
                <a:t>Person</a:t>
              </a:r>
            </a:p>
          </p:txBody>
        </p:sp>
        <p:sp>
          <p:nvSpPr>
            <p:cNvPr id="69" name="Rectangle: Rounded Corners 68">
              <a:extLst>
                <a:ext uri="{FF2B5EF4-FFF2-40B4-BE49-F238E27FC236}">
                  <a16:creationId xmlns:a16="http://schemas.microsoft.com/office/drawing/2014/main" id="{2F49083F-D0A8-4A68-B196-91DB31255CFD}"/>
                </a:ext>
              </a:extLst>
            </p:cNvPr>
            <p:cNvSpPr/>
            <p:nvPr/>
          </p:nvSpPr>
          <p:spPr>
            <a:xfrm>
              <a:off x="4506602" y="1597364"/>
              <a:ext cx="6232111" cy="216183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err="1"/>
            </a:p>
          </p:txBody>
        </p:sp>
      </p:grpSp>
    </p:spTree>
    <p:extLst>
      <p:ext uri="{BB962C8B-B14F-4D97-AF65-F5344CB8AC3E}">
        <p14:creationId xmlns:p14="http://schemas.microsoft.com/office/powerpoint/2010/main" val="32991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4</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300168" y="108570"/>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MLM: Conceptual Overview</a:t>
            </a:r>
          </a:p>
        </p:txBody>
      </p:sp>
      <p:sp>
        <p:nvSpPr>
          <p:cNvPr id="4" name="TextBox 3">
            <a:extLst>
              <a:ext uri="{FF2B5EF4-FFF2-40B4-BE49-F238E27FC236}">
                <a16:creationId xmlns:a16="http://schemas.microsoft.com/office/drawing/2014/main" id="{0B1D8BE6-C0D3-4583-B72A-3F3B1A1188F5}"/>
              </a:ext>
            </a:extLst>
          </p:cNvPr>
          <p:cNvSpPr txBox="1"/>
          <p:nvPr/>
        </p:nvSpPr>
        <p:spPr>
          <a:xfrm>
            <a:off x="620248" y="1415606"/>
            <a:ext cx="851465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practice, equations for all levels are estimated simultaneously. </a:t>
            </a:r>
          </a:p>
          <a:p>
            <a:endParaRPr lang="en-US" dirty="0"/>
          </a:p>
          <a:p>
            <a:pPr marL="1200150" lvl="2" indent="-285750">
              <a:buFont typeface="Arial" panose="020B0604020202020204" pitchFamily="34" charset="0"/>
              <a:buChar char="•"/>
            </a:pPr>
            <a:r>
              <a:rPr lang="en-US" dirty="0"/>
              <a:t>More intuitive to think in terms of two separate sets of regressions.</a:t>
            </a:r>
          </a:p>
          <a:p>
            <a:pPr marL="1200150" lvl="2" indent="-285750">
              <a:buFont typeface="Arial" panose="020B0604020202020204" pitchFamily="34" charset="0"/>
              <a:buChar char="•"/>
            </a:pPr>
            <a:r>
              <a:rPr lang="en-US" dirty="0"/>
              <a:t>Makes it clear that one needs sufficient sample sizes at both levels for the estimation to work.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595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5</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300168" y="108570"/>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MLM: Conceptual Overview</a:t>
            </a:r>
          </a:p>
        </p:txBody>
      </p:sp>
      <p:sp>
        <p:nvSpPr>
          <p:cNvPr id="4" name="TextBox 3">
            <a:extLst>
              <a:ext uri="{FF2B5EF4-FFF2-40B4-BE49-F238E27FC236}">
                <a16:creationId xmlns:a16="http://schemas.microsoft.com/office/drawing/2014/main" id="{0B1D8BE6-C0D3-4583-B72A-3F3B1A1188F5}"/>
              </a:ext>
            </a:extLst>
          </p:cNvPr>
          <p:cNvSpPr txBox="1"/>
          <p:nvPr/>
        </p:nvSpPr>
        <p:spPr>
          <a:xfrm>
            <a:off x="620248" y="1415606"/>
            <a:ext cx="978913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practice, equations for all levels are estimated simultaneously. </a:t>
            </a:r>
          </a:p>
          <a:p>
            <a:endParaRPr lang="en-US" dirty="0"/>
          </a:p>
          <a:p>
            <a:pPr marL="1200150" lvl="2" indent="-285750">
              <a:buFont typeface="Arial" panose="020B0604020202020204" pitchFamily="34" charset="0"/>
              <a:buChar char="•"/>
            </a:pPr>
            <a:r>
              <a:rPr lang="en-US" dirty="0"/>
              <a:t>More intuitive to think in terms of two separate sets of regressions.</a:t>
            </a:r>
          </a:p>
          <a:p>
            <a:pPr marL="1200150" lvl="2" indent="-285750">
              <a:buFont typeface="Arial" panose="020B0604020202020204" pitchFamily="34" charset="0"/>
              <a:buChar char="•"/>
            </a:pPr>
            <a:r>
              <a:rPr lang="en-US" dirty="0"/>
              <a:t>Makes it clear that one needs sufficient sample sizes at both levels for the estimation to work. </a:t>
            </a:r>
          </a:p>
          <a:p>
            <a:pPr marL="285750" indent="-285750">
              <a:buFont typeface="Arial" panose="020B0604020202020204" pitchFamily="34" charset="0"/>
              <a:buChar char="•"/>
            </a:pPr>
            <a:endParaRPr lang="en-US" dirty="0"/>
          </a:p>
          <a:p>
            <a:r>
              <a:rPr lang="en-US" dirty="0"/>
              <a:t>	      </a:t>
            </a:r>
            <a:r>
              <a:rPr lang="en-US" dirty="0">
                <a:solidFill>
                  <a:srgbClr val="FF0000"/>
                </a:solidFill>
              </a:rPr>
              <a:t>*</a:t>
            </a:r>
            <a:r>
              <a:rPr lang="en-US" i="1" dirty="0">
                <a:solidFill>
                  <a:srgbClr val="FF0000"/>
                </a:solidFill>
              </a:rPr>
              <a:t>How many groups and how many observations per group are needed?</a:t>
            </a:r>
            <a:endParaRPr lang="en-US" dirty="0">
              <a:solidFill>
                <a:srgbClr val="FF0000"/>
              </a:solidFill>
            </a:endParaRPr>
          </a:p>
        </p:txBody>
      </p:sp>
    </p:spTree>
    <p:extLst>
      <p:ext uri="{BB962C8B-B14F-4D97-AF65-F5344CB8AC3E}">
        <p14:creationId xmlns:p14="http://schemas.microsoft.com/office/powerpoint/2010/main" val="119822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6</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89032" y="291999"/>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Fixed vs. Random Effects</a:t>
            </a:r>
          </a:p>
        </p:txBody>
      </p:sp>
      <p:sp>
        <p:nvSpPr>
          <p:cNvPr id="6" name="AutoShape 2" descr="r_{ij}">
            <a:extLst>
              <a:ext uri="{FF2B5EF4-FFF2-40B4-BE49-F238E27FC236}">
                <a16:creationId xmlns:a16="http://schemas.microsoft.com/office/drawing/2014/main" id="{2A294BDE-25AB-41B6-9FAF-938ECEF65103}"/>
              </a:ext>
            </a:extLst>
          </p:cNvPr>
          <p:cNvSpPr>
            <a:spLocks noChangeAspect="1" noChangeArrowheads="1"/>
          </p:cNvSpPr>
          <p:nvPr/>
        </p:nvSpPr>
        <p:spPr bwMode="auto">
          <a:xfrm>
            <a:off x="4941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9" name="AutoShape 4" descr="r_{ij}">
            <a:extLst>
              <a:ext uri="{FF2B5EF4-FFF2-40B4-BE49-F238E27FC236}">
                <a16:creationId xmlns:a16="http://schemas.microsoft.com/office/drawing/2014/main" id="{4D66225D-F353-438D-90DA-CE047EF877EC}"/>
              </a:ext>
            </a:extLst>
          </p:cNvPr>
          <p:cNvSpPr>
            <a:spLocks noChangeAspect="1" noChangeArrowheads="1"/>
          </p:cNvSpPr>
          <p:nvPr/>
        </p:nvSpPr>
        <p:spPr bwMode="auto">
          <a:xfrm>
            <a:off x="50942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8" name="TextBox 7">
            <a:extLst>
              <a:ext uri="{FF2B5EF4-FFF2-40B4-BE49-F238E27FC236}">
                <a16:creationId xmlns:a16="http://schemas.microsoft.com/office/drawing/2014/main" id="{92B18B30-4F25-4699-9CBC-8BA5CBB367DE}"/>
              </a:ext>
            </a:extLst>
          </p:cNvPr>
          <p:cNvSpPr txBox="1"/>
          <p:nvPr/>
        </p:nvSpPr>
        <p:spPr>
          <a:xfrm>
            <a:off x="449560" y="1305739"/>
            <a:ext cx="10417207" cy="923330"/>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US" sz="2000" b="1" dirty="0"/>
          </a:p>
          <a:p>
            <a:pPr marL="285750" indent="-285750">
              <a:buFont typeface="Arial" panose="020B0604020202020204" pitchFamily="34" charset="0"/>
              <a:buChar char="•"/>
            </a:pPr>
            <a:endParaRPr lang="en-PH" sz="1600" b="1" dirty="0"/>
          </a:p>
        </p:txBody>
      </p:sp>
      <p:sp>
        <p:nvSpPr>
          <p:cNvPr id="2" name="TextBox 1">
            <a:extLst>
              <a:ext uri="{FF2B5EF4-FFF2-40B4-BE49-F238E27FC236}">
                <a16:creationId xmlns:a16="http://schemas.microsoft.com/office/drawing/2014/main" id="{E11CE44F-212B-4E3B-B4D5-86DE1D07C3E7}"/>
              </a:ext>
            </a:extLst>
          </p:cNvPr>
          <p:cNvSpPr txBox="1"/>
          <p:nvPr/>
        </p:nvSpPr>
        <p:spPr>
          <a:xfrm>
            <a:off x="592972" y="1387341"/>
            <a:ext cx="10417207" cy="2308324"/>
          </a:xfrm>
          <a:prstGeom prst="rect">
            <a:avLst/>
          </a:prstGeom>
          <a:noFill/>
        </p:spPr>
        <p:txBody>
          <a:bodyPr wrap="square" rtlCol="0">
            <a:spAutoFit/>
          </a:bodyPr>
          <a:lstStyle/>
          <a:p>
            <a:pPr marL="285750" indent="-285750">
              <a:buFont typeface="Arial" panose="020B0604020202020204" pitchFamily="34" charset="0"/>
              <a:buChar char="•"/>
            </a:pPr>
            <a:r>
              <a:rPr lang="en-PH" b="1" dirty="0"/>
              <a:t>Fixed effects </a:t>
            </a:r>
            <a:r>
              <a:rPr lang="en-PH" dirty="0"/>
              <a:t>– describe levels of a factor that we are </a:t>
            </a:r>
            <a:r>
              <a:rPr lang="en-US" dirty="0"/>
              <a:t>specifically interested in 		 		 drawing inferences about, and which would not change in replications of the study.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Random effects </a:t>
            </a:r>
            <a:r>
              <a:rPr lang="en-US" dirty="0"/>
              <a:t>- </a:t>
            </a:r>
            <a:r>
              <a:rPr lang="en-PH" dirty="0"/>
              <a:t> describe levels of a factor which can be thought of as a sample from a larger 			       population of factor levels. </a:t>
            </a:r>
          </a:p>
          <a:p>
            <a:pPr lvl="1"/>
            <a:r>
              <a:rPr lang="en-PH" dirty="0"/>
              <a:t>		    - We are not typically interested in drawing </a:t>
            </a:r>
            <a:r>
              <a:rPr lang="en-US" dirty="0"/>
              <a:t>conclusions about specific levels of a 		      random effect, although we are interested in accounting for the influence of the 		      random effect in our model.</a:t>
            </a:r>
            <a:endParaRPr lang="en-PH" dirty="0"/>
          </a:p>
        </p:txBody>
      </p:sp>
    </p:spTree>
    <p:extLst>
      <p:ext uri="{BB962C8B-B14F-4D97-AF65-F5344CB8AC3E}">
        <p14:creationId xmlns:p14="http://schemas.microsoft.com/office/powerpoint/2010/main" val="210379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7</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89032" y="291999"/>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Types of Models</a:t>
            </a:r>
          </a:p>
        </p:txBody>
      </p:sp>
      <p:sp>
        <p:nvSpPr>
          <p:cNvPr id="4" name="TextBox 3">
            <a:extLst>
              <a:ext uri="{FF2B5EF4-FFF2-40B4-BE49-F238E27FC236}">
                <a16:creationId xmlns:a16="http://schemas.microsoft.com/office/drawing/2014/main" id="{0B1D8BE6-C0D3-4583-B72A-3F3B1A1188F5}"/>
              </a:ext>
            </a:extLst>
          </p:cNvPr>
          <p:cNvSpPr txBox="1"/>
          <p:nvPr/>
        </p:nvSpPr>
        <p:spPr>
          <a:xfrm>
            <a:off x="620247" y="1257992"/>
            <a:ext cx="10417207" cy="5201424"/>
          </a:xfrm>
          <a:prstGeom prst="rect">
            <a:avLst/>
          </a:prstGeom>
          <a:noFill/>
        </p:spPr>
        <p:txBody>
          <a:bodyPr wrap="square" rtlCol="0">
            <a:spAutoFit/>
          </a:bodyPr>
          <a:lstStyle/>
          <a:p>
            <a:r>
              <a:rPr lang="en-US" dirty="0"/>
              <a:t>Before conducting a multilevel model analysis, the researcher must decide whether parameter values (i.e., the elements that will be estimated) will be fixed or random.</a:t>
            </a:r>
            <a:r>
              <a:rPr lang="en-US" baseline="30000" dirty="0"/>
              <a:t> </a:t>
            </a:r>
            <a:r>
              <a:rPr lang="en-US" i="1" dirty="0"/>
              <a:t>Fixed parameters </a:t>
            </a:r>
            <a:r>
              <a:rPr lang="en-US" dirty="0"/>
              <a:t>are composed of a constant over all the groups, whereas a </a:t>
            </a:r>
            <a:r>
              <a:rPr lang="en-US" i="1" dirty="0"/>
              <a:t>random parameter </a:t>
            </a:r>
            <a:r>
              <a:rPr lang="en-US" dirty="0"/>
              <a:t>has a different value for each of the groups.</a:t>
            </a:r>
            <a:endParaRPr lang="en-US" sz="1600" dirty="0"/>
          </a:p>
          <a:p>
            <a:endParaRPr lang="en-US" sz="1600" dirty="0"/>
          </a:p>
          <a:p>
            <a:pPr marL="285750" indent="-285750">
              <a:buFont typeface="Arial" panose="020B0604020202020204" pitchFamily="34" charset="0"/>
              <a:buChar char="•"/>
            </a:pPr>
            <a:r>
              <a:rPr lang="en-US" sz="1600" dirty="0"/>
              <a:t>Random intercepts model - a model in which intercepts are allowed to vary, and therefore, the scores on 			                 the dependent variable for each individual observation are predicted by the  				 intercept that varies across groups.</a:t>
            </a:r>
          </a:p>
          <a:p>
            <a:pPr lvl="1"/>
            <a:r>
              <a:rPr lang="en-US" sz="1600" dirty="0"/>
              <a:t>		              -  this assumes that slopes are fixed (the same across different contexts)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Random slopes model      - a model in which slopes are allowed to vary, and therefore, the slopes are different 			across groups. This model assumes that intercepts are fixed (the same across  			                different contexts).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PH" sz="1600" dirty="0"/>
              <a:t>Random intercepts and slopes model - </a:t>
            </a:r>
            <a:r>
              <a:rPr lang="en-US" sz="1600" dirty="0"/>
              <a:t>A model that includes both random intercepts and random slopes is 					   likely the most realistic type of model, although it is also the most 					   complex.</a:t>
            </a:r>
          </a:p>
          <a:p>
            <a:endParaRPr lang="en-US" sz="1600" dirty="0"/>
          </a:p>
          <a:p>
            <a:endParaRPr lang="en-US" sz="2000" b="1" dirty="0"/>
          </a:p>
          <a:p>
            <a:pPr marL="285750" indent="-285750">
              <a:buFont typeface="Arial" panose="020B0604020202020204" pitchFamily="34" charset="0"/>
              <a:buChar char="•"/>
            </a:pPr>
            <a:endParaRPr lang="en-PH" sz="1600" b="1" dirty="0"/>
          </a:p>
        </p:txBody>
      </p:sp>
      <p:sp>
        <p:nvSpPr>
          <p:cNvPr id="6" name="AutoShape 2" descr="r_{ij}">
            <a:extLst>
              <a:ext uri="{FF2B5EF4-FFF2-40B4-BE49-F238E27FC236}">
                <a16:creationId xmlns:a16="http://schemas.microsoft.com/office/drawing/2014/main" id="{2A294BDE-25AB-41B6-9FAF-938ECEF65103}"/>
              </a:ext>
            </a:extLst>
          </p:cNvPr>
          <p:cNvSpPr>
            <a:spLocks noChangeAspect="1" noChangeArrowheads="1"/>
          </p:cNvSpPr>
          <p:nvPr/>
        </p:nvSpPr>
        <p:spPr bwMode="auto">
          <a:xfrm>
            <a:off x="4941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9" name="AutoShape 4" descr="r_{ij}">
            <a:extLst>
              <a:ext uri="{FF2B5EF4-FFF2-40B4-BE49-F238E27FC236}">
                <a16:creationId xmlns:a16="http://schemas.microsoft.com/office/drawing/2014/main" id="{4D66225D-F353-438D-90DA-CE047EF877EC}"/>
              </a:ext>
            </a:extLst>
          </p:cNvPr>
          <p:cNvSpPr>
            <a:spLocks noChangeAspect="1" noChangeArrowheads="1"/>
          </p:cNvSpPr>
          <p:nvPr/>
        </p:nvSpPr>
        <p:spPr bwMode="auto">
          <a:xfrm>
            <a:off x="50942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Tree>
    <p:extLst>
      <p:ext uri="{BB962C8B-B14F-4D97-AF65-F5344CB8AC3E}">
        <p14:creationId xmlns:p14="http://schemas.microsoft.com/office/powerpoint/2010/main" val="198344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8</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289032" y="291999"/>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Random Intercept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1D8BE6-C0D3-4583-B72A-3F3B1A1188F5}"/>
                  </a:ext>
                </a:extLst>
              </p:cNvPr>
              <p:cNvSpPr txBox="1"/>
              <p:nvPr/>
            </p:nvSpPr>
            <p:spPr>
              <a:xfrm>
                <a:off x="620247" y="1257992"/>
                <a:ext cx="10417207" cy="1431610"/>
              </a:xfrm>
              <a:prstGeom prst="rect">
                <a:avLst/>
              </a:prstGeom>
              <a:noFill/>
            </p:spPr>
            <p:txBody>
              <a:bodyPr wrap="square" rtlCol="0">
                <a:spAutoFit/>
              </a:bodyPr>
              <a:lstStyle/>
              <a:p>
                <a:endParaRPr lang="en-US" sz="1600" dirty="0"/>
              </a:p>
              <a:p>
                <a:pPr/>
                <a14:m>
                  <m:oMathPara xmlns:m="http://schemas.openxmlformats.org/officeDocument/2006/math">
                    <m:oMathParaPr>
                      <m:jc m:val="centerGroup"/>
                    </m:oMathParaPr>
                    <m:oMath xmlns:m="http://schemas.openxmlformats.org/officeDocument/2006/math">
                      <m:sSub>
                        <m:sSubPr>
                          <m:ctrlPr>
                            <a:rPr lang="en-US" sz="3200" b="1" i="1">
                              <a:latin typeface="Cambria Math" panose="02040503050406030204" pitchFamily="18" charset="0"/>
                            </a:rPr>
                          </m:ctrlPr>
                        </m:sSubPr>
                        <m:e>
                          <m:r>
                            <a:rPr lang="en-US" sz="3200" b="1" i="1" smtClean="0">
                              <a:latin typeface="Cambria Math" panose="02040503050406030204" pitchFamily="18" charset="0"/>
                            </a:rPr>
                            <m:t>𝒚</m:t>
                          </m:r>
                        </m:e>
                        <m:sub>
                          <m:r>
                            <a:rPr lang="en-PH" sz="3200" b="1" i="1">
                              <a:latin typeface="Cambria Math" panose="02040503050406030204" pitchFamily="18" charset="0"/>
                            </a:rPr>
                            <m:t>𝒊</m:t>
                          </m:r>
                        </m:sub>
                      </m:sSub>
                      <m:r>
                        <a:rPr lang="en-PH" sz="3200" b="1" i="1">
                          <a:latin typeface="Cambria Math" panose="02040503050406030204" pitchFamily="18" charset="0"/>
                        </a:rPr>
                        <m:t>= </m:t>
                      </m:r>
                      <m:sSub>
                        <m:sSubPr>
                          <m:ctrlPr>
                            <a:rPr lang="en-PH" sz="3200" b="1" i="1">
                              <a:latin typeface="Cambria Math" panose="02040503050406030204" pitchFamily="18" charset="0"/>
                            </a:rPr>
                          </m:ctrlPr>
                        </m:sSubPr>
                        <m:e>
                          <m:r>
                            <a:rPr lang="en-US" sz="3200" b="1" i="1" smtClean="0">
                              <a:latin typeface="Cambria Math" panose="02040503050406030204" pitchFamily="18" charset="0"/>
                            </a:rPr>
                            <m:t>⍺</m:t>
                          </m:r>
                        </m:e>
                        <m:sub>
                          <m:r>
                            <a:rPr lang="en-PH" sz="3200" b="1" i="1">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𝒊</m:t>
                          </m:r>
                          <m:r>
                            <a:rPr lang="en-US" sz="3200" b="1" i="1" smtClean="0">
                              <a:latin typeface="Cambria Math" panose="02040503050406030204" pitchFamily="18" charset="0"/>
                            </a:rPr>
                            <m:t>]</m:t>
                          </m:r>
                        </m:sub>
                      </m:sSub>
                      <m:r>
                        <a:rPr lang="en-PH" sz="3200" b="1">
                          <a:latin typeface="Cambria Math" panose="02040503050406030204" pitchFamily="18" charset="0"/>
                        </a:rPr>
                        <m:t>+</m:t>
                      </m:r>
                      <m:r>
                        <a:rPr lang="en-PH" sz="3200" b="1" i="1">
                          <a:latin typeface="Cambria Math" panose="02040503050406030204" pitchFamily="18" charset="0"/>
                        </a:rPr>
                        <m:t>𝜷</m:t>
                      </m:r>
                      <m:sSub>
                        <m:sSubPr>
                          <m:ctrlPr>
                            <a:rPr lang="en-PH" sz="3200" b="1" i="1">
                              <a:latin typeface="Cambria Math" panose="02040503050406030204" pitchFamily="18" charset="0"/>
                            </a:rPr>
                          </m:ctrlPr>
                        </m:sSubPr>
                        <m:e>
                          <m:r>
                            <a:rPr lang="en-US" sz="3200" b="1" i="1" smtClean="0">
                              <a:latin typeface="Cambria Math" panose="02040503050406030204" pitchFamily="18" charset="0"/>
                            </a:rPr>
                            <m:t>𝒙</m:t>
                          </m:r>
                        </m:e>
                        <m:sub>
                          <m:r>
                            <a:rPr lang="en-PH" sz="3200" b="1" i="1">
                              <a:latin typeface="Cambria Math" panose="02040503050406030204" pitchFamily="18" charset="0"/>
                            </a:rPr>
                            <m:t>𝒊</m:t>
                          </m:r>
                        </m:sub>
                      </m:sSub>
                      <m:r>
                        <a:rPr lang="en-PH" sz="3200" b="1" i="1">
                          <a:latin typeface="Cambria Math" panose="02040503050406030204" pitchFamily="18" charset="0"/>
                        </a:rPr>
                        <m:t>+</m:t>
                      </m:r>
                      <m:sSub>
                        <m:sSubPr>
                          <m:ctrlPr>
                            <a:rPr lang="en-PH" sz="3200" b="1" i="1">
                              <a:latin typeface="Cambria Math" panose="02040503050406030204" pitchFamily="18" charset="0"/>
                            </a:rPr>
                          </m:ctrlPr>
                        </m:sSubPr>
                        <m:e>
                          <m:r>
                            <a:rPr lang="en-PH" sz="3200" b="1" i="1" smtClean="0">
                              <a:latin typeface="Cambria Math" panose="02040503050406030204" pitchFamily="18" charset="0"/>
                              <a:ea typeface="Cambria Math" panose="02040503050406030204" pitchFamily="18" charset="0"/>
                            </a:rPr>
                            <m:t>𝜺</m:t>
                          </m:r>
                        </m:e>
                        <m:sub>
                          <m:r>
                            <a:rPr lang="en-PH" sz="3200" b="1" i="1">
                              <a:latin typeface="Cambria Math" panose="02040503050406030204" pitchFamily="18" charset="0"/>
                            </a:rPr>
                            <m:t>𝒊</m:t>
                          </m:r>
                        </m:sub>
                      </m:sSub>
                    </m:oMath>
                  </m:oMathPara>
                </a14:m>
                <a:endParaRPr lang="en-US" sz="3200" dirty="0"/>
              </a:p>
              <a:p>
                <a:endParaRPr lang="en-US" sz="2000" b="1" dirty="0"/>
              </a:p>
              <a:p>
                <a:pPr marL="285750" indent="-285750">
                  <a:buFont typeface="Arial" panose="020B0604020202020204" pitchFamily="34" charset="0"/>
                  <a:buChar char="•"/>
                </a:pPr>
                <a:endParaRPr lang="en-PH" sz="1600" b="1" dirty="0"/>
              </a:p>
            </p:txBody>
          </p:sp>
        </mc:Choice>
        <mc:Fallback xmlns="">
          <p:sp>
            <p:nvSpPr>
              <p:cNvPr id="4" name="TextBox 3">
                <a:extLst>
                  <a:ext uri="{FF2B5EF4-FFF2-40B4-BE49-F238E27FC236}">
                    <a16:creationId xmlns:a16="http://schemas.microsoft.com/office/drawing/2014/main" id="{0B1D8BE6-C0D3-4583-B72A-3F3B1A1188F5}"/>
                  </a:ext>
                </a:extLst>
              </p:cNvPr>
              <p:cNvSpPr txBox="1">
                <a:spLocks noRot="1" noChangeAspect="1" noMove="1" noResize="1" noEditPoints="1" noAdjustHandles="1" noChangeArrowheads="1" noChangeShapeType="1" noTextEdit="1"/>
              </p:cNvSpPr>
              <p:nvPr/>
            </p:nvSpPr>
            <p:spPr>
              <a:xfrm>
                <a:off x="620247" y="1257992"/>
                <a:ext cx="10417207" cy="1431610"/>
              </a:xfrm>
              <a:prstGeom prst="rect">
                <a:avLst/>
              </a:prstGeom>
              <a:blipFill>
                <a:blip r:embed="rId2"/>
                <a:stretch>
                  <a:fillRect/>
                </a:stretch>
              </a:blipFill>
            </p:spPr>
            <p:txBody>
              <a:bodyPr/>
              <a:lstStyle/>
              <a:p>
                <a:r>
                  <a:rPr lang="en-US">
                    <a:noFill/>
                  </a:rPr>
                  <a:t> </a:t>
                </a:r>
              </a:p>
            </p:txBody>
          </p:sp>
        </mc:Fallback>
      </mc:AlternateContent>
      <p:sp>
        <p:nvSpPr>
          <p:cNvPr id="6" name="AutoShape 2" descr="r_{ij}">
            <a:extLst>
              <a:ext uri="{FF2B5EF4-FFF2-40B4-BE49-F238E27FC236}">
                <a16:creationId xmlns:a16="http://schemas.microsoft.com/office/drawing/2014/main" id="{2A294BDE-25AB-41B6-9FAF-938ECEF65103}"/>
              </a:ext>
            </a:extLst>
          </p:cNvPr>
          <p:cNvSpPr>
            <a:spLocks noChangeAspect="1" noChangeArrowheads="1"/>
          </p:cNvSpPr>
          <p:nvPr/>
        </p:nvSpPr>
        <p:spPr bwMode="auto">
          <a:xfrm>
            <a:off x="4941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9" name="AutoShape 4" descr="r_{ij}">
            <a:extLst>
              <a:ext uri="{FF2B5EF4-FFF2-40B4-BE49-F238E27FC236}">
                <a16:creationId xmlns:a16="http://schemas.microsoft.com/office/drawing/2014/main" id="{4D66225D-F353-438D-90DA-CE047EF877EC}"/>
              </a:ext>
            </a:extLst>
          </p:cNvPr>
          <p:cNvSpPr>
            <a:spLocks noChangeAspect="1" noChangeArrowheads="1"/>
          </p:cNvSpPr>
          <p:nvPr/>
        </p:nvSpPr>
        <p:spPr bwMode="auto">
          <a:xfrm>
            <a:off x="509428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C2E3F1-367F-674A-A0D1-8241555F0B63}"/>
                  </a:ext>
                </a:extLst>
              </p:cNvPr>
              <p:cNvSpPr txBox="1"/>
              <p:nvPr/>
            </p:nvSpPr>
            <p:spPr>
              <a:xfrm>
                <a:off x="620247" y="2148522"/>
                <a:ext cx="10417207" cy="1486689"/>
              </a:xfrm>
              <a:prstGeom prst="rect">
                <a:avLst/>
              </a:prstGeom>
              <a:noFill/>
            </p:spPr>
            <p:txBody>
              <a:bodyPr wrap="square" rtlCol="0">
                <a:spAutoFit/>
              </a:bodyPr>
              <a:lstStyle/>
              <a:p>
                <a:endParaRPr lang="en-US" sz="1600" dirty="0"/>
              </a:p>
              <a:p>
                <a:pPr algn="ctr"/>
                <a14:m>
                  <m:oMathPara xmlns:m="http://schemas.openxmlformats.org/officeDocument/2006/math">
                    <m:oMathParaPr>
                      <m:jc m:val="centerGroup"/>
                    </m:oMathParaPr>
                    <m:oMath xmlns:m="http://schemas.openxmlformats.org/officeDocument/2006/math">
                      <m:sSub>
                        <m:sSubPr>
                          <m:ctrlPr>
                            <a:rPr lang="en-PH" sz="3200" b="1" i="1">
                              <a:latin typeface="Cambria Math" panose="02040503050406030204" pitchFamily="18" charset="0"/>
                            </a:rPr>
                          </m:ctrlPr>
                        </m:sSubPr>
                        <m:e>
                          <m:r>
                            <a:rPr lang="en-US" sz="3200" b="1" i="1">
                              <a:latin typeface="Cambria Math" panose="02040503050406030204" pitchFamily="18" charset="0"/>
                            </a:rPr>
                            <m:t>⍺</m:t>
                          </m:r>
                        </m:e>
                        <m:sub>
                          <m:r>
                            <a:rPr lang="en-PH" sz="3200" b="1" i="1">
                              <a:latin typeface="Cambria Math" panose="02040503050406030204" pitchFamily="18" charset="0"/>
                            </a:rPr>
                            <m:t>𝒋</m:t>
                          </m:r>
                          <m:r>
                            <a:rPr lang="en-US" sz="3200" b="1" i="1">
                              <a:latin typeface="Cambria Math" panose="02040503050406030204" pitchFamily="18" charset="0"/>
                            </a:rPr>
                            <m:t>[</m:t>
                          </m:r>
                          <m:r>
                            <a:rPr lang="en-US" sz="3200" b="1" i="1">
                              <a:latin typeface="Cambria Math" panose="02040503050406030204" pitchFamily="18" charset="0"/>
                            </a:rPr>
                            <m:t>𝒊</m:t>
                          </m:r>
                          <m:r>
                            <a:rPr lang="en-US" sz="3200" b="1" i="1">
                              <a:latin typeface="Cambria Math" panose="02040503050406030204" pitchFamily="18" charset="0"/>
                            </a:rPr>
                            <m:t>]</m:t>
                          </m:r>
                        </m:sub>
                      </m:sSub>
                      <m:r>
                        <a:rPr lang="en-US" sz="3200" b="1" i="1">
                          <a:latin typeface="Cambria Math" panose="02040503050406030204" pitchFamily="18" charset="0"/>
                        </a:rPr>
                        <m:t>~ </m:t>
                      </m:r>
                      <m:r>
                        <a:rPr lang="en-US" sz="3200" b="1" i="1">
                          <a:latin typeface="Cambria Math" panose="02040503050406030204" pitchFamily="18" charset="0"/>
                        </a:rPr>
                        <m:t>𝑵</m:t>
                      </m:r>
                      <m:r>
                        <a:rPr lang="en-US" sz="3200" b="1" i="1">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ea typeface="Cambria Math" panose="02040503050406030204" pitchFamily="18" charset="0"/>
                            </a:rPr>
                            <m:t>𝝁</m:t>
                          </m:r>
                        </m:e>
                        <m:sub>
                          <m:r>
                            <a:rPr lang="en-US" sz="3200" b="1" i="1">
                              <a:latin typeface="Cambria Math" panose="02040503050406030204" pitchFamily="18" charset="0"/>
                              <a:ea typeface="Cambria Math" panose="02040503050406030204" pitchFamily="18" charset="0"/>
                            </a:rPr>
                            <m:t>𝜶</m:t>
                          </m:r>
                        </m:sub>
                      </m:sSub>
                      <m:r>
                        <a:rPr lang="en-US" sz="3200" b="1" i="1">
                          <a:latin typeface="Cambria Math" panose="02040503050406030204" pitchFamily="18" charset="0"/>
                        </a:rPr>
                        <m:t>, </m:t>
                      </m:r>
                      <m:sSubSup>
                        <m:sSubSupPr>
                          <m:ctrlPr>
                            <a:rPr lang="en-US" sz="3200" b="1" i="1">
                              <a:latin typeface="Cambria Math" panose="02040503050406030204" pitchFamily="18" charset="0"/>
                              <a:ea typeface="Cambria Math" panose="02040503050406030204" pitchFamily="18" charset="0"/>
                            </a:rPr>
                          </m:ctrlPr>
                        </m:sSubSupPr>
                        <m:e>
                          <m:r>
                            <a:rPr lang="en-US" sz="3200" b="1" i="1">
                              <a:latin typeface="Cambria Math" panose="02040503050406030204" pitchFamily="18" charset="0"/>
                              <a:ea typeface="Cambria Math" panose="02040503050406030204" pitchFamily="18" charset="0"/>
                            </a:rPr>
                            <m:t>𝝈</m:t>
                          </m:r>
                        </m:e>
                        <m:sub>
                          <m:r>
                            <a:rPr lang="en-US" sz="3200" b="1" i="1">
                              <a:latin typeface="Cambria Math" panose="02040503050406030204" pitchFamily="18" charset="0"/>
                              <a:ea typeface="Cambria Math" panose="02040503050406030204" pitchFamily="18" charset="0"/>
                            </a:rPr>
                            <m:t>𝜶</m:t>
                          </m:r>
                        </m:sub>
                        <m:sup>
                          <m:r>
                            <a:rPr lang="en-US" sz="3200" b="1" i="1">
                              <a:latin typeface="Cambria Math" panose="02040503050406030204" pitchFamily="18" charset="0"/>
                              <a:ea typeface="Cambria Math" panose="02040503050406030204" pitchFamily="18" charset="0"/>
                            </a:rPr>
                            <m:t>𝟐</m:t>
                          </m:r>
                        </m:sup>
                      </m:sSubSup>
                      <m:r>
                        <a:rPr lang="en-US" sz="3200" b="1" i="1">
                          <a:latin typeface="Cambria Math" panose="02040503050406030204" pitchFamily="18" charset="0"/>
                          <a:ea typeface="Cambria Math" panose="02040503050406030204" pitchFamily="18" charset="0"/>
                        </a:rPr>
                        <m:t>)</m:t>
                      </m:r>
                    </m:oMath>
                  </m:oMathPara>
                </a14:m>
                <a:endParaRPr lang="en-US" sz="3200" dirty="0"/>
              </a:p>
              <a:p>
                <a:endParaRPr lang="en-US" sz="2000" b="1" dirty="0"/>
              </a:p>
              <a:p>
                <a:pPr marL="285750" indent="-285750">
                  <a:buFont typeface="Arial" panose="020B0604020202020204" pitchFamily="34" charset="0"/>
                  <a:buChar char="•"/>
                </a:pPr>
                <a:endParaRPr lang="en-PH" sz="1600" b="1" dirty="0"/>
              </a:p>
            </p:txBody>
          </p:sp>
        </mc:Choice>
        <mc:Fallback xmlns="">
          <p:sp>
            <p:nvSpPr>
              <p:cNvPr id="8" name="TextBox 7">
                <a:extLst>
                  <a:ext uri="{FF2B5EF4-FFF2-40B4-BE49-F238E27FC236}">
                    <a16:creationId xmlns:a16="http://schemas.microsoft.com/office/drawing/2014/main" id="{61C2E3F1-367F-674A-A0D1-8241555F0B63}"/>
                  </a:ext>
                </a:extLst>
              </p:cNvPr>
              <p:cNvSpPr txBox="1">
                <a:spLocks noRot="1" noChangeAspect="1" noMove="1" noResize="1" noEditPoints="1" noAdjustHandles="1" noChangeArrowheads="1" noChangeShapeType="1" noTextEdit="1"/>
              </p:cNvSpPr>
              <p:nvPr/>
            </p:nvSpPr>
            <p:spPr>
              <a:xfrm>
                <a:off x="620247" y="2148522"/>
                <a:ext cx="10417207" cy="148668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A4ED3EE-D358-8C43-9598-C05A9FCC159C}"/>
                  </a:ext>
                </a:extLst>
              </p:cNvPr>
              <p:cNvSpPr/>
              <p:nvPr/>
            </p:nvSpPr>
            <p:spPr>
              <a:xfrm>
                <a:off x="4518266" y="3635211"/>
                <a:ext cx="2621167" cy="64761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PH" sz="3200" b="1" i="1" smtClean="0">
                              <a:latin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𝜺</m:t>
                          </m:r>
                        </m:e>
                        <m:sub>
                          <m:r>
                            <a:rPr lang="en-US" sz="3200" b="1" i="1">
                              <a:latin typeface="Cambria Math" panose="02040503050406030204" pitchFamily="18" charset="0"/>
                            </a:rPr>
                            <m:t>𝒊</m:t>
                          </m:r>
                        </m:sub>
                      </m:sSub>
                      <m:r>
                        <a:rPr lang="en-US" sz="3200" b="1" i="1">
                          <a:latin typeface="Cambria Math" panose="02040503050406030204" pitchFamily="18" charset="0"/>
                        </a:rPr>
                        <m:t>~ </m:t>
                      </m:r>
                      <m:r>
                        <a:rPr lang="en-US" sz="3200" b="1" i="1">
                          <a:latin typeface="Cambria Math" panose="02040503050406030204" pitchFamily="18" charset="0"/>
                        </a:rPr>
                        <m:t>𝑵</m:t>
                      </m:r>
                      <m:r>
                        <a:rPr lang="en-US" sz="3200" b="1" i="1">
                          <a:latin typeface="Cambria Math" panose="02040503050406030204" pitchFamily="18" charset="0"/>
                        </a:rPr>
                        <m:t>(</m:t>
                      </m:r>
                      <m:r>
                        <a:rPr lang="en-US" sz="3200" b="1" i="1" smtClean="0">
                          <a:latin typeface="Cambria Math" panose="02040503050406030204" pitchFamily="18" charset="0"/>
                        </a:rPr>
                        <m:t>𝟎</m:t>
                      </m:r>
                      <m:r>
                        <a:rPr lang="en-US" sz="3200" b="1" i="1">
                          <a:latin typeface="Cambria Math" panose="02040503050406030204" pitchFamily="18" charset="0"/>
                        </a:rPr>
                        <m:t>, </m:t>
                      </m:r>
                      <m:sSubSup>
                        <m:sSubSupPr>
                          <m:ctrlPr>
                            <a:rPr lang="en-US" sz="3200" b="1" i="1">
                              <a:latin typeface="Cambria Math" panose="02040503050406030204" pitchFamily="18" charset="0"/>
                              <a:ea typeface="Cambria Math" panose="02040503050406030204" pitchFamily="18" charset="0"/>
                            </a:rPr>
                          </m:ctrlPr>
                        </m:sSubSupPr>
                        <m:e>
                          <m:r>
                            <a:rPr lang="en-US" sz="3200" b="1" i="1">
                              <a:latin typeface="Cambria Math" panose="02040503050406030204" pitchFamily="18" charset="0"/>
                              <a:ea typeface="Cambria Math" panose="02040503050406030204" pitchFamily="18" charset="0"/>
                            </a:rPr>
                            <m:t>𝝈</m:t>
                          </m:r>
                        </m:e>
                        <m:sub>
                          <m:r>
                            <a:rPr lang="en-US" sz="3200" b="1" i="1" smtClean="0">
                              <a:latin typeface="Cambria Math" panose="02040503050406030204" pitchFamily="18" charset="0"/>
                              <a:ea typeface="Cambria Math" panose="02040503050406030204" pitchFamily="18" charset="0"/>
                            </a:rPr>
                            <m:t>𝒚</m:t>
                          </m:r>
                        </m:sub>
                        <m:sup>
                          <m:r>
                            <a:rPr lang="en-US" sz="3200" b="1" i="1">
                              <a:latin typeface="Cambria Math" panose="02040503050406030204" pitchFamily="18" charset="0"/>
                              <a:ea typeface="Cambria Math" panose="02040503050406030204" pitchFamily="18" charset="0"/>
                            </a:rPr>
                            <m:t>𝟐</m:t>
                          </m:r>
                        </m:sup>
                      </m:sSubSup>
                      <m:r>
                        <a:rPr lang="en-US" sz="3200" b="1"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2" name="Rectangle 1">
                <a:extLst>
                  <a:ext uri="{FF2B5EF4-FFF2-40B4-BE49-F238E27FC236}">
                    <a16:creationId xmlns:a16="http://schemas.microsoft.com/office/drawing/2014/main" id="{7A4ED3EE-D358-8C43-9598-C05A9FCC159C}"/>
                  </a:ext>
                </a:extLst>
              </p:cNvPr>
              <p:cNvSpPr>
                <a:spLocks noRot="1" noChangeAspect="1" noMove="1" noResize="1" noEditPoints="1" noAdjustHandles="1" noChangeArrowheads="1" noChangeShapeType="1" noTextEdit="1"/>
              </p:cNvSpPr>
              <p:nvPr/>
            </p:nvSpPr>
            <p:spPr>
              <a:xfrm>
                <a:off x="4518266" y="3635211"/>
                <a:ext cx="2621167" cy="647613"/>
              </a:xfrm>
              <a:prstGeom prst="rect">
                <a:avLst/>
              </a:prstGeom>
              <a:blipFill>
                <a:blip r:embed="rId4"/>
                <a:stretch>
                  <a:fillRect b="-15385"/>
                </a:stretch>
              </a:blipFill>
            </p:spPr>
            <p:txBody>
              <a:bodyPr/>
              <a:lstStyle/>
              <a:p>
                <a:r>
                  <a:rPr lang="en-US">
                    <a:noFill/>
                  </a:rPr>
                  <a:t> </a:t>
                </a:r>
              </a:p>
            </p:txBody>
          </p:sp>
        </mc:Fallback>
      </mc:AlternateContent>
    </p:spTree>
    <p:extLst>
      <p:ext uri="{BB962C8B-B14F-4D97-AF65-F5344CB8AC3E}">
        <p14:creationId xmlns:p14="http://schemas.microsoft.com/office/powerpoint/2010/main" val="417502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C7CA7E87-410D-4887-AABD-1ABCEA8A29CF}" type="slidenum">
              <a:rPr lang="en-US" smtClean="0"/>
              <a:pPr/>
              <a:t>9</a:t>
            </a:fld>
            <a:endParaRPr lang="en-US"/>
          </a:p>
        </p:txBody>
      </p:sp>
      <p:sp>
        <p:nvSpPr>
          <p:cNvPr id="7" name="Title 1">
            <a:extLst>
              <a:ext uri="{FF2B5EF4-FFF2-40B4-BE49-F238E27FC236}">
                <a16:creationId xmlns:a16="http://schemas.microsoft.com/office/drawing/2014/main" id="{5BF1C3F5-789B-4BDF-9AF2-792584C036EF}"/>
              </a:ext>
            </a:extLst>
          </p:cNvPr>
          <p:cNvSpPr txBox="1">
            <a:spLocks/>
          </p:cNvSpPr>
          <p:nvPr/>
        </p:nvSpPr>
        <p:spPr>
          <a:xfrm>
            <a:off x="300168" y="108570"/>
            <a:ext cx="10655808" cy="487062"/>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PH" sz="3000" dirty="0"/>
              <a:t>Multi-level Analysis: Example of measuring “state of residence effect” on Income	</a:t>
            </a:r>
          </a:p>
        </p:txBody>
      </p:sp>
      <p:cxnSp>
        <p:nvCxnSpPr>
          <p:cNvPr id="3" name="Straight Connector 2">
            <a:extLst>
              <a:ext uri="{FF2B5EF4-FFF2-40B4-BE49-F238E27FC236}">
                <a16:creationId xmlns:a16="http://schemas.microsoft.com/office/drawing/2014/main" id="{9150EC3C-AB46-4DF8-8C11-E1D055601AA6}"/>
              </a:ext>
            </a:extLst>
          </p:cNvPr>
          <p:cNvCxnSpPr/>
          <p:nvPr/>
        </p:nvCxnSpPr>
        <p:spPr>
          <a:xfrm>
            <a:off x="3186545" y="2198259"/>
            <a:ext cx="0" cy="2844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876AF6-AE22-4F56-8A2F-03A4BBAA193C}"/>
              </a:ext>
            </a:extLst>
          </p:cNvPr>
          <p:cNvCxnSpPr>
            <a:cxnSpLocks/>
          </p:cNvCxnSpPr>
          <p:nvPr/>
        </p:nvCxnSpPr>
        <p:spPr>
          <a:xfrm rot="16200000">
            <a:off x="4905309" y="3308799"/>
            <a:ext cx="0" cy="3456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90CDD6A-463E-47B5-B9B7-5B9F968BFEBB}"/>
              </a:ext>
            </a:extLst>
          </p:cNvPr>
          <p:cNvCxnSpPr>
            <a:cxnSpLocks/>
          </p:cNvCxnSpPr>
          <p:nvPr/>
        </p:nvCxnSpPr>
        <p:spPr>
          <a:xfrm flipH="1">
            <a:off x="3833091" y="2525606"/>
            <a:ext cx="2800218" cy="188937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62B52C-0350-469C-BFB6-23B208C14A57}"/>
              </a:ext>
            </a:extLst>
          </p:cNvPr>
          <p:cNvSpPr txBox="1"/>
          <p:nvPr/>
        </p:nvSpPr>
        <p:spPr>
          <a:xfrm>
            <a:off x="6241563" y="5032722"/>
            <a:ext cx="2115127" cy="369332"/>
          </a:xfrm>
          <a:prstGeom prst="rect">
            <a:avLst/>
          </a:prstGeom>
          <a:noFill/>
        </p:spPr>
        <p:txBody>
          <a:bodyPr wrap="square" rtlCol="0">
            <a:spAutoFit/>
          </a:bodyPr>
          <a:lstStyle/>
          <a:p>
            <a:r>
              <a:rPr lang="en-US" dirty="0"/>
              <a:t>Age</a:t>
            </a:r>
            <a:endParaRPr lang="en-PH" dirty="0"/>
          </a:p>
        </p:txBody>
      </p:sp>
      <p:sp>
        <p:nvSpPr>
          <p:cNvPr id="12" name="TextBox 11">
            <a:extLst>
              <a:ext uri="{FF2B5EF4-FFF2-40B4-BE49-F238E27FC236}">
                <a16:creationId xmlns:a16="http://schemas.microsoft.com/office/drawing/2014/main" id="{152B671C-B302-4241-8E40-743BC4D8F188}"/>
              </a:ext>
            </a:extLst>
          </p:cNvPr>
          <p:cNvSpPr txBox="1"/>
          <p:nvPr/>
        </p:nvSpPr>
        <p:spPr>
          <a:xfrm>
            <a:off x="2221353" y="2031845"/>
            <a:ext cx="1436247" cy="369332"/>
          </a:xfrm>
          <a:prstGeom prst="rect">
            <a:avLst/>
          </a:prstGeom>
          <a:noFill/>
        </p:spPr>
        <p:txBody>
          <a:bodyPr wrap="square" rtlCol="0">
            <a:spAutoFit/>
          </a:bodyPr>
          <a:lstStyle/>
          <a:p>
            <a:r>
              <a:rPr lang="en-US" dirty="0"/>
              <a:t>Income</a:t>
            </a:r>
            <a:endParaRPr lang="en-PH" dirty="0"/>
          </a:p>
        </p:txBody>
      </p:sp>
      <p:sp>
        <p:nvSpPr>
          <p:cNvPr id="13" name="TextBox 12">
            <a:extLst>
              <a:ext uri="{FF2B5EF4-FFF2-40B4-BE49-F238E27FC236}">
                <a16:creationId xmlns:a16="http://schemas.microsoft.com/office/drawing/2014/main" id="{FC8D918C-EA62-4998-9008-BD8779853455}"/>
              </a:ext>
            </a:extLst>
          </p:cNvPr>
          <p:cNvSpPr txBox="1"/>
          <p:nvPr/>
        </p:nvSpPr>
        <p:spPr>
          <a:xfrm>
            <a:off x="2299856" y="1340085"/>
            <a:ext cx="7458361" cy="369324"/>
          </a:xfrm>
          <a:prstGeom prst="rect">
            <a:avLst/>
          </a:prstGeom>
          <a:noFill/>
        </p:spPr>
        <p:txBody>
          <a:bodyPr wrap="square" rtlCol="0">
            <a:spAutoFit/>
          </a:bodyPr>
          <a:lstStyle/>
          <a:p>
            <a:r>
              <a:rPr lang="en-US" dirty="0"/>
              <a:t>Individuals (</a:t>
            </a:r>
            <a:r>
              <a:rPr lang="en-US" dirty="0" err="1"/>
              <a:t>i</a:t>
            </a:r>
            <a:r>
              <a:rPr lang="en-US" dirty="0"/>
              <a:t>) nested within 6 states of residence (j)</a:t>
            </a:r>
            <a:endParaRPr lang="en-PH" dirty="0"/>
          </a:p>
        </p:txBody>
      </p:sp>
      <p:sp>
        <p:nvSpPr>
          <p:cNvPr id="14" name="TextBox 13">
            <a:extLst>
              <a:ext uri="{FF2B5EF4-FFF2-40B4-BE49-F238E27FC236}">
                <a16:creationId xmlns:a16="http://schemas.microsoft.com/office/drawing/2014/main" id="{FDC6F066-719A-44D2-BAC9-75485E16C23A}"/>
              </a:ext>
            </a:extLst>
          </p:cNvPr>
          <p:cNvSpPr txBox="1"/>
          <p:nvPr/>
        </p:nvSpPr>
        <p:spPr>
          <a:xfrm>
            <a:off x="1898891" y="5767309"/>
            <a:ext cx="7993248" cy="369332"/>
          </a:xfrm>
          <a:prstGeom prst="rect">
            <a:avLst/>
          </a:prstGeom>
          <a:noFill/>
        </p:spPr>
        <p:txBody>
          <a:bodyPr wrap="square" rtlCol="0">
            <a:spAutoFit/>
          </a:bodyPr>
          <a:lstStyle/>
          <a:p>
            <a:r>
              <a:rPr lang="en-US" i="1" dirty="0"/>
              <a:t>Fixed intercept, Fixed slope Model – Ignoring State of Residence Context</a:t>
            </a:r>
            <a:endParaRPr lang="en-PH" i="1" dirty="0"/>
          </a:p>
        </p:txBody>
      </p:sp>
    </p:spTree>
    <p:extLst>
      <p:ext uri="{BB962C8B-B14F-4D97-AF65-F5344CB8AC3E}">
        <p14:creationId xmlns:p14="http://schemas.microsoft.com/office/powerpoint/2010/main" val="6310721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nitedHealthGroup">
  <a:themeElements>
    <a:clrScheme name="UGH Theme colors">
      <a:dk1>
        <a:srgbClr val="424242"/>
      </a:dk1>
      <a:lt1>
        <a:srgbClr val="FFFFFF"/>
      </a:lt1>
      <a:dk2>
        <a:srgbClr val="424242"/>
      </a:dk2>
      <a:lt2>
        <a:srgbClr val="DADADA"/>
      </a:lt2>
      <a:accent1>
        <a:srgbClr val="003C71"/>
      </a:accent1>
      <a:accent2>
        <a:srgbClr val="0066F5"/>
      </a:accent2>
      <a:accent3>
        <a:srgbClr val="009104"/>
      </a:accent3>
      <a:accent4>
        <a:srgbClr val="AACE15"/>
      </a:accent4>
      <a:accent5>
        <a:srgbClr val="FCAE00"/>
      </a:accent5>
      <a:accent6>
        <a:srgbClr val="FFDA03"/>
      </a:accent6>
      <a:hlink>
        <a:srgbClr val="0066F5"/>
      </a:hlink>
      <a:folHlink>
        <a:srgbClr val="0066F5"/>
      </a:folHlink>
    </a:clrScheme>
    <a:fontScheme name="UnitedHealth 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solidFill>
            <a:schemeClr val="accent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2" id="{A5916005-630F-45E9-A243-DE16B5D6D0B9}" vid="{57FBBF8E-1C73-4258-B713-7237B99D30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ertification xmlns="e805ddc4-881b-4638-84cd-1cbbd7691f9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B58D7F6ACCDD4BB03F4D4A704F1D51" ma:contentTypeVersion="9" ma:contentTypeDescription="Create a new document." ma:contentTypeScope="" ma:versionID="80106c34a8a8de8c55a646e61bd9ccf0">
  <xsd:schema xmlns:xsd="http://www.w3.org/2001/XMLSchema" xmlns:xs="http://www.w3.org/2001/XMLSchema" xmlns:p="http://schemas.microsoft.com/office/2006/metadata/properties" xmlns:ns2="e805ddc4-881b-4638-84cd-1cbbd7691f98" xmlns:ns3="fa5f1e57-05af-4d53-aea7-c16ddf39f38c" targetNamespace="http://schemas.microsoft.com/office/2006/metadata/properties" ma:root="true" ma:fieldsID="816549c8b729fee488b97b0f764dcdc8" ns2:_="" ns3:_="">
    <xsd:import namespace="e805ddc4-881b-4638-84cd-1cbbd7691f98"/>
    <xsd:import namespace="fa5f1e57-05af-4d53-aea7-c16ddf39f38c"/>
    <xsd:element name="properties">
      <xsd:complexType>
        <xsd:sequence>
          <xsd:element name="documentManagement">
            <xsd:complexType>
              <xsd:all>
                <xsd:element ref="ns2:Certification"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05ddc4-881b-4638-84cd-1cbbd7691f98" elementFormDefault="qualified">
    <xsd:import namespace="http://schemas.microsoft.com/office/2006/documentManagement/types"/>
    <xsd:import namespace="http://schemas.microsoft.com/office/infopath/2007/PartnerControls"/>
    <xsd:element name="Certification" ma:index="8" nillable="true" ma:displayName="Certification" ma:internalName="Certification">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5f1e57-05af-4d53-aea7-c16ddf39f38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8E744A-D351-4BA2-B694-CBBBF8BF0952}">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a5f1e57-05af-4d53-aea7-c16ddf39f38c"/>
    <ds:schemaRef ds:uri="e805ddc4-881b-4638-84cd-1cbbd7691f98"/>
    <ds:schemaRef ds:uri="http://www.w3.org/XML/1998/namespace"/>
    <ds:schemaRef ds:uri="http://purl.org/dc/dcmitype/"/>
  </ds:schemaRefs>
</ds:datastoreItem>
</file>

<file path=customXml/itemProps2.xml><?xml version="1.0" encoding="utf-8"?>
<ds:datastoreItem xmlns:ds="http://schemas.openxmlformats.org/officeDocument/2006/customXml" ds:itemID="{F4AFA080-7381-4A49-A180-D43F226DE74B}">
  <ds:schemaRefs>
    <ds:schemaRef ds:uri="http://schemas.microsoft.com/sharepoint/v3/contenttype/forms"/>
  </ds:schemaRefs>
</ds:datastoreItem>
</file>

<file path=customXml/itemProps3.xml><?xml version="1.0" encoding="utf-8"?>
<ds:datastoreItem xmlns:ds="http://schemas.openxmlformats.org/officeDocument/2006/customXml" ds:itemID="{3D79F567-4BA0-479A-975D-3B74FEB9E3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05ddc4-881b-4638-84cd-1cbbd7691f98"/>
    <ds:schemaRef ds:uri="fa5f1e57-05af-4d53-aea7-c16ddf39f3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UHG_R&amp;D_PPT_16x9_2018-7</Template>
  <TotalTime>7972</TotalTime>
  <Words>727</Words>
  <Application>Microsoft Macintosh PowerPoint</Application>
  <PresentationFormat>Widescreen</PresentationFormat>
  <Paragraphs>136</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Cambria Math</vt:lpstr>
      <vt:lpstr>UnitedHealthGroup</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Rachell Vinculado</dc:creator>
  <cp:lastModifiedBy>Brantley,  Halley</cp:lastModifiedBy>
  <cp:revision>229</cp:revision>
  <dcterms:created xsi:type="dcterms:W3CDTF">2018-09-06T06:29:36Z</dcterms:created>
  <dcterms:modified xsi:type="dcterms:W3CDTF">2019-08-29T20:44:31Z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0x01010091B58D7F6ACCDD4BB03F4D4A704F1D51</vt:lpwstr>
  </property>
</Properties>
</file>