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2" r:id="rId10"/>
    <p:sldId id="291" r:id="rId11"/>
    <p:sldId id="292" r:id="rId12"/>
    <p:sldId id="283" r:id="rId13"/>
    <p:sldId id="274" r:id="rId14"/>
    <p:sldId id="284" r:id="rId15"/>
    <p:sldId id="275" r:id="rId16"/>
    <p:sldId id="285" r:id="rId17"/>
    <p:sldId id="276" r:id="rId18"/>
    <p:sldId id="286" r:id="rId19"/>
    <p:sldId id="277" r:id="rId20"/>
    <p:sldId id="287" r:id="rId21"/>
    <p:sldId id="278" r:id="rId22"/>
    <p:sldId id="288" r:id="rId23"/>
    <p:sldId id="279" r:id="rId24"/>
    <p:sldId id="289" r:id="rId25"/>
    <p:sldId id="280" r:id="rId26"/>
    <p:sldId id="29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75C4E-DA28-4A85-AC6E-18FA511152F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CE62-5733-417E-9564-F3BDE109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087C1-C073-4F36-9113-C5D11E9F760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DA8E4-965C-4277-B086-55A2FB86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67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D3E5-4E94-4252-9298-2DBD46F64FA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41D7-6107-4EE4-ADA5-5F0A5667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G1061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Analyses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% Growth in Trend Per Drug (For Users of that Drug</a:t>
            </a:r>
            <a:r>
              <a:rPr lang="en-US" dirty="0" smtClean="0"/>
              <a:t>) Using Months -1 and 1 as Proxy for Month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034126"/>
              </p:ext>
            </p:extLst>
          </p:nvPr>
        </p:nvGraphicFramePr>
        <p:xfrm>
          <a:off x="838200" y="1825625"/>
          <a:ext cx="105156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08875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15986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755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07460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17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3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Drug Category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Month Prior to Motion 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Month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After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Month Prior to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Month After 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Antihyperglycemics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Cardiovascular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Thyroid Preps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3.10%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Anti-Parkinson’s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317.98%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550.85%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CNS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1.34%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1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6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 in RX Spend for Motion vs. Matched Non-Motion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Non-Motion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505075"/>
            <a:ext cx="4489106" cy="4329494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1" y="2505075"/>
            <a:ext cx="4489106" cy="4329494"/>
          </a:xfrm>
        </p:spPr>
      </p:pic>
    </p:spTree>
    <p:extLst>
      <p:ext uri="{BB962C8B-B14F-4D97-AF65-F5344CB8AC3E}">
        <p14:creationId xmlns:p14="http://schemas.microsoft.com/office/powerpoint/2010/main" val="42363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all 7 Drug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89" y="1485991"/>
            <a:ext cx="7694022" cy="5135102"/>
          </a:xfrm>
        </p:spPr>
      </p:pic>
    </p:spTree>
    <p:extLst>
      <p:ext uri="{BB962C8B-B14F-4D97-AF65-F5344CB8AC3E}">
        <p14:creationId xmlns:p14="http://schemas.microsoft.com/office/powerpoint/2010/main" val="24140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all 7 </a:t>
            </a:r>
            <a:r>
              <a:rPr lang="en-US" dirty="0" smtClean="0"/>
              <a:t>Drug Categories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7" y="2505075"/>
            <a:ext cx="4768438" cy="4359906"/>
          </a:xfrm>
        </p:spPr>
      </p:pic>
    </p:spTree>
    <p:extLst>
      <p:ext uri="{BB962C8B-B14F-4D97-AF65-F5344CB8AC3E}">
        <p14:creationId xmlns:p14="http://schemas.microsoft.com/office/powerpoint/2010/main" val="406489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Comparison for </a:t>
            </a:r>
            <a:r>
              <a:rPr lang="en-US" dirty="0" err="1"/>
              <a:t>Antihyperglycemics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53" y="1556469"/>
            <a:ext cx="7434094" cy="5301531"/>
          </a:xfrm>
        </p:spPr>
      </p:pic>
    </p:spTree>
    <p:extLst>
      <p:ext uri="{BB962C8B-B14F-4D97-AF65-F5344CB8AC3E}">
        <p14:creationId xmlns:p14="http://schemas.microsoft.com/office/powerpoint/2010/main" val="253872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</a:t>
            </a:r>
            <a:r>
              <a:rPr lang="en-US" dirty="0" err="1" smtClean="0"/>
              <a:t>Antihyperglycemics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40" cy="437152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</p:spTree>
    <p:extLst>
      <p:ext uri="{BB962C8B-B14F-4D97-AF65-F5344CB8AC3E}">
        <p14:creationId xmlns:p14="http://schemas.microsoft.com/office/powerpoint/2010/main" val="122161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Cardiovascular Drugs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81" y="1397726"/>
            <a:ext cx="7630037" cy="5460274"/>
          </a:xfrm>
        </p:spPr>
      </p:pic>
    </p:spTree>
    <p:extLst>
      <p:ext uri="{BB962C8B-B14F-4D97-AF65-F5344CB8AC3E}">
        <p14:creationId xmlns:p14="http://schemas.microsoft.com/office/powerpoint/2010/main" val="165461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Cardiovascular Drugs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40" cy="435990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39" cy="4371519"/>
          </a:xfrm>
        </p:spPr>
      </p:pic>
    </p:spTree>
    <p:extLst>
      <p:ext uri="{BB962C8B-B14F-4D97-AF65-F5344CB8AC3E}">
        <p14:creationId xmlns:p14="http://schemas.microsoft.com/office/powerpoint/2010/main" val="130371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Thyroid Preps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2" y="1538241"/>
            <a:ext cx="7456715" cy="5180441"/>
          </a:xfrm>
        </p:spPr>
      </p:pic>
    </p:spTree>
    <p:extLst>
      <p:ext uri="{BB962C8B-B14F-4D97-AF65-F5344CB8AC3E}">
        <p14:creationId xmlns:p14="http://schemas.microsoft.com/office/powerpoint/2010/main" val="216372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Thyroid Preps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</a:t>
            </a:r>
            <a:r>
              <a:rPr lang="en-US" dirty="0" smtClean="0"/>
              <a:t>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39" cy="4371519"/>
          </a:xfrm>
        </p:spPr>
      </p:pic>
    </p:spTree>
    <p:extLst>
      <p:ext uri="{BB962C8B-B14F-4D97-AF65-F5344CB8AC3E}">
        <p14:creationId xmlns:p14="http://schemas.microsoft.com/office/powerpoint/2010/main" val="25684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Top 7 Maintenance Drug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drug categories with the highest proportion of maintenance drugs:</a:t>
            </a:r>
          </a:p>
          <a:p>
            <a:pPr lvl="1"/>
            <a:r>
              <a:rPr lang="en-US" dirty="0" err="1" smtClean="0"/>
              <a:t>Antihyperglycemics</a:t>
            </a:r>
            <a:endParaRPr lang="en-US" dirty="0" smtClean="0"/>
          </a:p>
          <a:p>
            <a:pPr lvl="1"/>
            <a:r>
              <a:rPr lang="en-US" dirty="0" smtClean="0"/>
              <a:t>Cardiovascular</a:t>
            </a:r>
          </a:p>
          <a:p>
            <a:pPr lvl="1"/>
            <a:r>
              <a:rPr lang="en-US" dirty="0" smtClean="0"/>
              <a:t>Thyroid Preps</a:t>
            </a:r>
          </a:p>
          <a:p>
            <a:pPr lvl="1"/>
            <a:r>
              <a:rPr lang="en-US" dirty="0" smtClean="0"/>
              <a:t>Anti-Parkinson Drugs</a:t>
            </a:r>
          </a:p>
          <a:p>
            <a:pPr lvl="1"/>
            <a:r>
              <a:rPr lang="en-US" dirty="0" smtClean="0"/>
              <a:t>CNS Drugs</a:t>
            </a:r>
          </a:p>
          <a:p>
            <a:pPr lvl="1"/>
            <a:r>
              <a:rPr lang="en-US" dirty="0" smtClean="0"/>
              <a:t>Cardiac Drugs</a:t>
            </a:r>
          </a:p>
          <a:p>
            <a:pPr lvl="1"/>
            <a:r>
              <a:rPr lang="en-US" dirty="0" smtClean="0"/>
              <a:t>Diuretics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 at trends in drug use for all 7 categories together and individually</a:t>
            </a:r>
          </a:p>
          <a:p>
            <a:pPr lvl="1"/>
            <a:r>
              <a:rPr lang="en-US" dirty="0" smtClean="0"/>
              <a:t>Analysis relative to members who have taken those drugs (not all members)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Anti-Parkinson’s Drugs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57" y="1459865"/>
            <a:ext cx="7783285" cy="5222266"/>
          </a:xfrm>
        </p:spPr>
      </p:pic>
    </p:spTree>
    <p:extLst>
      <p:ext uri="{BB962C8B-B14F-4D97-AF65-F5344CB8AC3E}">
        <p14:creationId xmlns:p14="http://schemas.microsoft.com/office/powerpoint/2010/main" val="386221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Anti-Parkinson’s Drugs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40" cy="4371520"/>
          </a:xfrm>
        </p:spPr>
      </p:pic>
    </p:spTree>
    <p:extLst>
      <p:ext uri="{BB962C8B-B14F-4D97-AF65-F5344CB8AC3E}">
        <p14:creationId xmlns:p14="http://schemas.microsoft.com/office/powerpoint/2010/main" val="14939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CNS Drugs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7" y="1424157"/>
            <a:ext cx="7306686" cy="5224838"/>
          </a:xfrm>
        </p:spPr>
      </p:pic>
    </p:spTree>
    <p:extLst>
      <p:ext uri="{BB962C8B-B14F-4D97-AF65-F5344CB8AC3E}">
        <p14:creationId xmlns:p14="http://schemas.microsoft.com/office/powerpoint/2010/main" val="127344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CNS Drugs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39" cy="4371519"/>
          </a:xfrm>
        </p:spPr>
      </p:pic>
    </p:spTree>
    <p:extLst>
      <p:ext uri="{BB962C8B-B14F-4D97-AF65-F5344CB8AC3E}">
        <p14:creationId xmlns:p14="http://schemas.microsoft.com/office/powerpoint/2010/main" val="214514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Cardiac Drugs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57" y="1383071"/>
            <a:ext cx="7554686" cy="5274607"/>
          </a:xfrm>
        </p:spPr>
      </p:pic>
    </p:spTree>
    <p:extLst>
      <p:ext uri="{BB962C8B-B14F-4D97-AF65-F5344CB8AC3E}">
        <p14:creationId xmlns:p14="http://schemas.microsoft.com/office/powerpoint/2010/main" val="102232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Cardiac Drugs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40" cy="4371520"/>
          </a:xfrm>
        </p:spPr>
      </p:pic>
    </p:spTree>
    <p:extLst>
      <p:ext uri="{BB962C8B-B14F-4D97-AF65-F5344CB8AC3E}">
        <p14:creationId xmlns:p14="http://schemas.microsoft.com/office/powerpoint/2010/main" val="350464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Diuretics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48" y="1306286"/>
            <a:ext cx="8057703" cy="5460274"/>
          </a:xfrm>
        </p:spPr>
      </p:pic>
    </p:spTree>
    <p:extLst>
      <p:ext uri="{BB962C8B-B14F-4D97-AF65-F5344CB8AC3E}">
        <p14:creationId xmlns:p14="http://schemas.microsoft.com/office/powerpoint/2010/main" val="268605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Comparison for Diuretics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Members Over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 of New Members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4"/>
            <a:ext cx="4768439" cy="435990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781139" cy="4371519"/>
          </a:xfrm>
        </p:spPr>
      </p:pic>
    </p:spTree>
    <p:extLst>
      <p:ext uri="{BB962C8B-B14F-4D97-AF65-F5344CB8AC3E}">
        <p14:creationId xmlns:p14="http://schemas.microsoft.com/office/powerpoint/2010/main" val="265126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Score Matching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group of non-Motion members that is statistically similar to Motion members</a:t>
            </a:r>
          </a:p>
          <a:p>
            <a:endParaRPr lang="en-US" dirty="0"/>
          </a:p>
          <a:p>
            <a:r>
              <a:rPr lang="en-US" dirty="0" smtClean="0"/>
              <a:t>Matched on:</a:t>
            </a:r>
          </a:p>
          <a:p>
            <a:pPr lvl="1"/>
            <a:r>
              <a:rPr lang="en-US" dirty="0" smtClean="0"/>
              <a:t>Age (only 18+ considered)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Most recent RAF (most recent of RAF_2014, RAF_2015, or RAF_2016)</a:t>
            </a:r>
          </a:p>
          <a:p>
            <a:pPr lvl="1"/>
            <a:r>
              <a:rPr lang="en-US" dirty="0" smtClean="0"/>
              <a:t>Subscriber type</a:t>
            </a:r>
          </a:p>
          <a:p>
            <a:pPr lvl="1"/>
            <a:r>
              <a:rPr lang="en-US" dirty="0" smtClean="0"/>
              <a:t>Member months</a:t>
            </a:r>
          </a:p>
          <a:p>
            <a:pPr lvl="1"/>
            <a:r>
              <a:rPr lang="en-US" dirty="0" smtClean="0"/>
              <a:t>Month of enrollment (month with first steps for Motion, month of policy enrollment in Motion for non-Motion)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28,105 unique members actively enrolled in Motion (with steps)</a:t>
            </a:r>
          </a:p>
          <a:p>
            <a:pPr lvl="1"/>
            <a:r>
              <a:rPr lang="en-US" dirty="0" smtClean="0"/>
              <a:t>Of those, 9,527 use a drug from at least one of the 7 predominantly maintenance drug categories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10,500 non-Motion members matched for comparison</a:t>
            </a:r>
          </a:p>
          <a:p>
            <a:pPr lvl="1"/>
            <a:r>
              <a:rPr lang="en-US" dirty="0" smtClean="0"/>
              <a:t>Of those, 3,344 use a drug from at least one of the 7 predominantly maintenance drug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Non-Motion Pre-Match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34713"/>
            <a:ext cx="5157787" cy="302531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7264"/>
            <a:ext cx="5183188" cy="3040210"/>
          </a:xfrm>
        </p:spPr>
      </p:pic>
    </p:spTree>
    <p:extLst>
      <p:ext uri="{BB962C8B-B14F-4D97-AF65-F5344CB8AC3E}">
        <p14:creationId xmlns:p14="http://schemas.microsoft.com/office/powerpoint/2010/main" val="401712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Non-Motion Post-Match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7264"/>
            <a:ext cx="5183188" cy="30402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34713"/>
            <a:ext cx="5157787" cy="3025311"/>
          </a:xfrm>
        </p:spPr>
      </p:pic>
    </p:spTree>
    <p:extLst>
      <p:ext uri="{BB962C8B-B14F-4D97-AF65-F5344CB8AC3E}">
        <p14:creationId xmlns:p14="http://schemas.microsoft.com/office/powerpoint/2010/main" val="39259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Counts Per Drug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233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7</a:t>
            </a:r>
          </a:p>
          <a:p>
            <a:pPr lvl="1"/>
            <a:r>
              <a:rPr lang="en-US" dirty="0" smtClean="0"/>
              <a:t>Motion: 9,527</a:t>
            </a:r>
          </a:p>
          <a:p>
            <a:pPr lvl="1"/>
            <a:r>
              <a:rPr lang="en-US" dirty="0" smtClean="0"/>
              <a:t>Non-Motion: 3,344</a:t>
            </a:r>
          </a:p>
          <a:p>
            <a:pPr lvl="1"/>
            <a:endParaRPr lang="en-US" dirty="0"/>
          </a:p>
          <a:p>
            <a:r>
              <a:rPr lang="en-US" dirty="0" err="1" smtClean="0"/>
              <a:t>Antihyperglycemics</a:t>
            </a:r>
            <a:endParaRPr lang="en-US" dirty="0" smtClean="0"/>
          </a:p>
          <a:p>
            <a:pPr lvl="1"/>
            <a:r>
              <a:rPr lang="en-US" dirty="0" smtClean="0"/>
              <a:t>Motion: 2,293</a:t>
            </a:r>
          </a:p>
          <a:p>
            <a:pPr lvl="1"/>
            <a:r>
              <a:rPr lang="en-US" dirty="0" smtClean="0"/>
              <a:t>Non-Motion: 668</a:t>
            </a:r>
          </a:p>
          <a:p>
            <a:pPr lvl="1"/>
            <a:endParaRPr lang="en-US" dirty="0"/>
          </a:p>
          <a:p>
            <a:r>
              <a:rPr lang="en-US" dirty="0" smtClean="0"/>
              <a:t>Cardiovascular</a:t>
            </a:r>
          </a:p>
          <a:p>
            <a:pPr lvl="1"/>
            <a:r>
              <a:rPr lang="en-US" dirty="0" smtClean="0"/>
              <a:t>Motion: 6,485</a:t>
            </a:r>
          </a:p>
          <a:p>
            <a:pPr lvl="1"/>
            <a:r>
              <a:rPr lang="en-US" dirty="0" smtClean="0"/>
              <a:t>Non-Motion: 2,308</a:t>
            </a:r>
          </a:p>
          <a:p>
            <a:pPr lvl="1"/>
            <a:endParaRPr lang="en-US" dirty="0"/>
          </a:p>
          <a:p>
            <a:r>
              <a:rPr lang="en-US" dirty="0" smtClean="0"/>
              <a:t>Thyroid Preps</a:t>
            </a:r>
          </a:p>
          <a:p>
            <a:pPr lvl="1"/>
            <a:r>
              <a:rPr lang="en-US" dirty="0" smtClean="0"/>
              <a:t>Motion: 2,061</a:t>
            </a:r>
          </a:p>
          <a:p>
            <a:pPr lvl="1"/>
            <a:r>
              <a:rPr lang="en-US" dirty="0" smtClean="0"/>
              <a:t>Non-Motion: 672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33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Anti-Parkinson’s Drugs</a:t>
            </a:r>
          </a:p>
          <a:p>
            <a:pPr lvl="1"/>
            <a:r>
              <a:rPr lang="en-US" dirty="0" smtClean="0"/>
              <a:t>Motion: 129</a:t>
            </a:r>
          </a:p>
          <a:p>
            <a:pPr lvl="1"/>
            <a:r>
              <a:rPr lang="en-US" dirty="0" smtClean="0"/>
              <a:t>Non-Motion: 59</a:t>
            </a:r>
          </a:p>
          <a:p>
            <a:endParaRPr lang="en-US" dirty="0"/>
          </a:p>
          <a:p>
            <a:r>
              <a:rPr lang="en-US" dirty="0" smtClean="0"/>
              <a:t>CNS Drugs</a:t>
            </a:r>
          </a:p>
          <a:p>
            <a:pPr lvl="1"/>
            <a:r>
              <a:rPr lang="en-US" dirty="0" smtClean="0"/>
              <a:t>Motion: 1,642</a:t>
            </a:r>
          </a:p>
          <a:p>
            <a:pPr lvl="1"/>
            <a:r>
              <a:rPr lang="en-US" dirty="0" smtClean="0"/>
              <a:t>Non-Motion: 615</a:t>
            </a:r>
          </a:p>
          <a:p>
            <a:endParaRPr lang="en-US" dirty="0"/>
          </a:p>
          <a:p>
            <a:r>
              <a:rPr lang="en-US" dirty="0" smtClean="0"/>
              <a:t>Cardiac</a:t>
            </a:r>
          </a:p>
          <a:p>
            <a:pPr lvl="1"/>
            <a:r>
              <a:rPr lang="en-US" dirty="0" smtClean="0"/>
              <a:t>Motion: 1,454</a:t>
            </a:r>
          </a:p>
          <a:p>
            <a:pPr lvl="1"/>
            <a:r>
              <a:rPr lang="en-US" dirty="0" smtClean="0"/>
              <a:t>Non-Motion: 586</a:t>
            </a:r>
          </a:p>
          <a:p>
            <a:endParaRPr lang="en-US" dirty="0"/>
          </a:p>
          <a:p>
            <a:r>
              <a:rPr lang="en-US" dirty="0" smtClean="0"/>
              <a:t>Diuretics</a:t>
            </a:r>
          </a:p>
          <a:p>
            <a:pPr lvl="1"/>
            <a:r>
              <a:rPr lang="en-US" dirty="0" smtClean="0"/>
              <a:t>Motion: 3,189</a:t>
            </a:r>
          </a:p>
          <a:p>
            <a:pPr lvl="1"/>
            <a:r>
              <a:rPr lang="en-US" dirty="0" smtClean="0"/>
              <a:t>Non-Motion: 2,973</a:t>
            </a:r>
          </a:p>
        </p:txBody>
      </p:sp>
    </p:spTree>
    <p:extLst>
      <p:ext uri="{BB962C8B-B14F-4D97-AF65-F5344CB8AC3E}">
        <p14:creationId xmlns:p14="http://schemas.microsoft.com/office/powerpoint/2010/main" val="19675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Growth in Trend Per Drug (For Users of that Drug)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097193"/>
              </p:ext>
            </p:extLst>
          </p:nvPr>
        </p:nvGraphicFramePr>
        <p:xfrm>
          <a:off x="838200" y="1825625"/>
          <a:ext cx="10515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08875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15986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755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07460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17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3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Drug Category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Motion 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Motion 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Motion 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Motion 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20.55%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Antihyperglycemics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Cardiovascular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Thyroid Preps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1.75%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Anti-Parkinson’s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388.72%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654.98%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CNS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106.63%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1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62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Growth in Trend Per Drug (For Users of that Drug</a:t>
            </a:r>
            <a:r>
              <a:rPr lang="en-US" dirty="0" smtClean="0"/>
              <a:t>) Using Month 1 as Proxy for Month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188836"/>
              </p:ext>
            </p:extLst>
          </p:nvPr>
        </p:nvGraphicFramePr>
        <p:xfrm>
          <a:off x="838200" y="1825625"/>
          <a:ext cx="105156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08875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15986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755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07460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17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Enrolled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3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Drug Category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Month After Motion 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Month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After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One Year Prior to Motion to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Month After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Change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Month After Motion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 to One Year After Motion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Antihyperglycemics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Cardiovascular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Thyroid Preps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3.10%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Anti-Parkinson’s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466.91%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550.85%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CNS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113.41%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1.34%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1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8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885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G1061</vt:lpstr>
      <vt:lpstr>Exploration of Top 7 Maintenance Drug Categories</vt:lpstr>
      <vt:lpstr>Propensity Score Matching </vt:lpstr>
      <vt:lpstr>Matched Groups</vt:lpstr>
      <vt:lpstr>Matched Groups</vt:lpstr>
      <vt:lpstr>Matched Groups</vt:lpstr>
      <vt:lpstr>Member Counts Per Drug Category</vt:lpstr>
      <vt:lpstr>% Growth in Trend Per Drug (For Users of that Drug)</vt:lpstr>
      <vt:lpstr>% Growth in Trend Per Drug (For Users of that Drug) Using Month 1 as Proxy for Month 0</vt:lpstr>
      <vt:lpstr>% Growth in Trend Per Drug (For Users of that Drug) Using Months -1 and 1 as Proxy for Month 0</vt:lpstr>
      <vt:lpstr>Summary of Trend in RX Spend for Motion vs. Matched Non-Motion Members</vt:lpstr>
      <vt:lpstr>Trend Comparison for all 7 Drug Categories</vt:lpstr>
      <vt:lpstr>Trend Comparison for all 7 Drug Categories</vt:lpstr>
      <vt:lpstr>Trend Comparison for Antihyperglycemics</vt:lpstr>
      <vt:lpstr>Trend Comparison for Antihyperglycemics</vt:lpstr>
      <vt:lpstr>Trend Comparison for Cardiovascular Drugs</vt:lpstr>
      <vt:lpstr>Trend Comparison for Cardiovascular Drugs</vt:lpstr>
      <vt:lpstr>Trend Comparison for Thyroid Preps</vt:lpstr>
      <vt:lpstr>Trend Comparison for Thyroid Preps</vt:lpstr>
      <vt:lpstr>Trend Comparison for Anti-Parkinson’s Drugs</vt:lpstr>
      <vt:lpstr>Trend Comparison for Anti-Parkinson’s Drugs</vt:lpstr>
      <vt:lpstr>Trend Comparison for CNS Drugs</vt:lpstr>
      <vt:lpstr>Trend Comparison for CNS Drugs</vt:lpstr>
      <vt:lpstr>Trend Comparison for Cardiac Drugs</vt:lpstr>
      <vt:lpstr>Trend Comparison for Cardiac Drugs</vt:lpstr>
      <vt:lpstr>Trend Comparison for Diuretics</vt:lpstr>
      <vt:lpstr>Trend Comparison for Diuretics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1061</dc:title>
  <dc:creator>Victoria Mansfield</dc:creator>
  <cp:lastModifiedBy>Victoria Mansfield</cp:lastModifiedBy>
  <cp:revision>35</cp:revision>
  <dcterms:created xsi:type="dcterms:W3CDTF">2017-07-05T16:55:25Z</dcterms:created>
  <dcterms:modified xsi:type="dcterms:W3CDTF">2017-07-11T15:57:58Z</dcterms:modified>
</cp:coreProperties>
</file>